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60" y="2345040"/>
            <a:ext cx="5893200" cy="15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rgbClr val="FFFFFF"/>
                </a:solidFill>
              </a:rPr>
              <a:t>Lecture. Forms.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Select and Option</a:t>
            </a:r>
          </a:p>
        </p:txBody>
      </p:sp>
      <p:pic>
        <p:nvPicPr>
          <p:cNvPr descr="Selection_20171013_e82db9b.png"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45764"/>
            <a:ext cx="8350300" cy="288087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396850" y="1886875"/>
            <a:ext cx="6850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Get selected value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Select and Option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96850" y="1886875"/>
            <a:ext cx="83502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You can set value for select via value or index.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Negative index will cleanup selection.</a:t>
            </a:r>
          </a:p>
        </p:txBody>
      </p:sp>
      <p:pic>
        <p:nvPicPr>
          <p:cNvPr descr="Selection_20171013_c49e27e.png"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773525"/>
            <a:ext cx="8350300" cy="192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Focus Events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96850" y="1886875"/>
            <a:ext cx="76983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Fires when form-element get or lost focus</a:t>
            </a:r>
          </a:p>
        </p:txBody>
      </p:sp>
      <p:pic>
        <p:nvPicPr>
          <p:cNvPr descr="Selection_20171013_35e52b5.png"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52052"/>
            <a:ext cx="8350300" cy="317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Focus Events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6850" y="1886875"/>
            <a:ext cx="76983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.focus(); .blur(); methods</a:t>
            </a:r>
          </a:p>
        </p:txBody>
      </p:sp>
      <p:pic>
        <p:nvPicPr>
          <p:cNvPr descr="Selection_20171013_666eb34.png"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44740"/>
            <a:ext cx="8350300" cy="334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Focus Events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96850" y="1886875"/>
            <a:ext cx="84918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Events focus and blur doesn’t propagate.</a:t>
            </a:r>
          </a:p>
        </p:txBody>
      </p:sp>
      <p:pic>
        <p:nvPicPr>
          <p:cNvPr descr="Selection_20171013_87f0405.png"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73943"/>
            <a:ext cx="8350300" cy="267211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880050" y="4138575"/>
            <a:ext cx="4788600" cy="7374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Focus Events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96850" y="1886875"/>
            <a:ext cx="84918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Event capturing in help.</a:t>
            </a:r>
          </a:p>
        </p:txBody>
      </p:sp>
      <p:pic>
        <p:nvPicPr>
          <p:cNvPr descr="Selection_20171013_464a466.png"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73943"/>
            <a:ext cx="8350300" cy="267211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/>
          <p:nvPr/>
        </p:nvSpPr>
        <p:spPr>
          <a:xfrm>
            <a:off x="864175" y="4558775"/>
            <a:ext cx="1141800" cy="3408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Cut/Copy Events</a:t>
            </a:r>
          </a:p>
        </p:txBody>
      </p:sp>
      <p:pic>
        <p:nvPicPr>
          <p:cNvPr descr="Selection_20171013_c04fa27.png"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29276"/>
            <a:ext cx="8350300" cy="271384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396850" y="1963075"/>
            <a:ext cx="835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Prevent cut or copy for input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Cut/Copy Events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96850" y="1963075"/>
            <a:ext cx="835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Prevent cut or copy for whole page.</a:t>
            </a:r>
          </a:p>
        </p:txBody>
      </p:sp>
      <p:pic>
        <p:nvPicPr>
          <p:cNvPr descr="Selection_20171013_6266a28.png"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08410"/>
            <a:ext cx="8350300" cy="275558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872125" y="4431925"/>
            <a:ext cx="1023000" cy="459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Scroll</a:t>
            </a:r>
          </a:p>
        </p:txBody>
      </p:sp>
      <p:pic>
        <p:nvPicPr>
          <p:cNvPr descr="Selection_20171013_1dacbd8.png"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758900"/>
            <a:ext cx="8350300" cy="225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396850" y="1886875"/>
            <a:ext cx="84039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/>
              <a:t>window.scrollX and window.scrollY are </a:t>
            </a:r>
            <a:r>
              <a:rPr lang="en-US" sz="1800"/>
              <a:t>read only</a:t>
            </a:r>
            <a:r>
              <a:rPr lang="en-US" sz="1800"/>
              <a:t> properties, </a:t>
            </a:r>
            <a:r>
              <a:rPr lang="en-US" sz="1800"/>
              <a:t>which</a:t>
            </a:r>
            <a:r>
              <a:rPr lang="en-US" sz="1800"/>
              <a:t> contains current scroll position.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Scroll</a:t>
            </a:r>
          </a:p>
        </p:txBody>
      </p:sp>
      <p:pic>
        <p:nvPicPr>
          <p:cNvPr descr="Selection_20171013_2a8916a.png" id="267" name="Shape 267"/>
          <p:cNvPicPr preferRelativeResize="0"/>
          <p:nvPr/>
        </p:nvPicPr>
        <p:blipFill rotWithShape="1">
          <a:blip r:embed="rId4">
            <a:alphaModFix/>
          </a:blip>
          <a:srcRect b="2735" l="0" r="0" t="32121"/>
          <a:stretch/>
        </p:blipFill>
        <p:spPr>
          <a:xfrm>
            <a:off x="396850" y="3123325"/>
            <a:ext cx="8350300" cy="250225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420200" y="1886950"/>
            <a:ext cx="83010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scrollBy scrolls the document in the window by the given amount. window.scrollBy(X, Y); Where x is the offset in pixels to scroll horizontally and y  is the offset in pixels to scroll vertically.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Lesson Plan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6850" y="1886875"/>
            <a:ext cx="8387700" cy="2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Page forms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Focus event nuances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Page and element scroll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AXIOS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Drag And Drop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Scroll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20200" y="1886950"/>
            <a:ext cx="83010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scrollTo scrolls to a particular set of coordinates in the document, window.scrollTo(x-coord, y-coord); Where </a:t>
            </a:r>
            <a:r>
              <a:rPr lang="en-US" sz="1800">
                <a:solidFill>
                  <a:schemeClr val="dk1"/>
                </a:solidFill>
              </a:rPr>
              <a:t>x-coord </a:t>
            </a:r>
            <a:r>
              <a:rPr lang="en-US" sz="1800"/>
              <a:t>is the pixel along the horizontal axis of the document that you want displayed in the upper left and </a:t>
            </a:r>
            <a:r>
              <a:rPr lang="en-US" sz="1800">
                <a:solidFill>
                  <a:schemeClr val="dk1"/>
                </a:solidFill>
              </a:rPr>
              <a:t>y-coord</a:t>
            </a:r>
            <a:r>
              <a:rPr lang="en-US" sz="1800"/>
              <a:t> is the pixel along the vertical axis of the document that you want displayed in the upper left.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Scroll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96850" y="1963075"/>
            <a:ext cx="8350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element.scrollTop and element.scrollLeft are property </a:t>
            </a:r>
            <a:r>
              <a:rPr lang="en-US" sz="1800"/>
              <a:t>which</a:t>
            </a:r>
            <a:r>
              <a:rPr lang="en-US" sz="1800"/>
              <a:t> contains element scroll position and could be set.</a:t>
            </a:r>
          </a:p>
        </p:txBody>
      </p:sp>
      <p:pic>
        <p:nvPicPr>
          <p:cNvPr descr="Selection_20171013_e19cf00.png"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793367"/>
            <a:ext cx="8350300" cy="2338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Scroll</a:t>
            </a:r>
          </a:p>
        </p:txBody>
      </p:sp>
      <p:pic>
        <p:nvPicPr>
          <p:cNvPr descr="Selection_20171013_20fc11a.png"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71895"/>
            <a:ext cx="8350300" cy="359061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396800" y="1886875"/>
            <a:ext cx="83502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We are able to scroll element via scrollTop and scrollLeft properties.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AXIOS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396850" y="1886875"/>
            <a:ext cx="81504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Promise based HTTP client for the browser and node.js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91899"/>
            <a:ext cx="8350300" cy="2588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AXIOS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96850" y="1886875"/>
            <a:ext cx="81504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POST request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50143"/>
            <a:ext cx="8350300" cy="267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AXIOS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96750" y="1886875"/>
            <a:ext cx="83502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You are able setup a request via config object.</a:t>
            </a:r>
          </a:p>
        </p:txBody>
      </p:sp>
      <p:pic>
        <p:nvPicPr>
          <p:cNvPr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13628"/>
            <a:ext cx="8350300" cy="3507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Drag’n’Drop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0" y="3464625"/>
            <a:ext cx="91434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Let’s implement drag and drop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28" name="Shape 32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51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Thanks for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document.forms</a:t>
            </a:r>
          </a:p>
        </p:txBody>
      </p:sp>
      <p:pic>
        <p:nvPicPr>
          <p:cNvPr descr="Selection_20171013_7cf9837.png"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52052"/>
            <a:ext cx="8350300" cy="317309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396850" y="1886875"/>
            <a:ext cx="8350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Array-like property forms contains all forms from the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document.forms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96850" y="1886875"/>
            <a:ext cx="8350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Dynamically generated forms will be also in object forms.</a:t>
            </a:r>
          </a:p>
        </p:txBody>
      </p:sp>
      <p:pic>
        <p:nvPicPr>
          <p:cNvPr descr="Selection_20171013_b681030.png"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12367"/>
            <a:ext cx="8350300" cy="2338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form</a:t>
            </a:r>
            <a:r>
              <a:rPr lang="en-US" sz="4800"/>
              <a:t>.elements</a:t>
            </a:r>
          </a:p>
        </p:txBody>
      </p:sp>
      <p:pic>
        <p:nvPicPr>
          <p:cNvPr descr="Selection_20171013_1430691.png"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86496"/>
            <a:ext cx="8350300" cy="325660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396900" y="1963075"/>
            <a:ext cx="8350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Each form has array-like property elements which contains all form-elements and vice versa.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form.elements</a:t>
            </a:r>
          </a:p>
        </p:txBody>
      </p:sp>
      <p:pic>
        <p:nvPicPr>
          <p:cNvPr descr="Selection_20171013_c7726ac.png"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368540"/>
            <a:ext cx="8350300" cy="334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396850" y="1886875"/>
            <a:ext cx="83502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If form contains elements with same name, will be returned array of elements with that name.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form.elements</a:t>
            </a:r>
          </a:p>
        </p:txBody>
      </p:sp>
      <p:sp>
        <p:nvSpPr>
          <p:cNvPr id="156" name="Shape 156"/>
          <p:cNvSpPr/>
          <p:nvPr/>
        </p:nvSpPr>
        <p:spPr>
          <a:xfrm>
            <a:off x="3894200" y="2719675"/>
            <a:ext cx="1355700" cy="4287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4298450" y="2791225"/>
            <a:ext cx="547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form</a:t>
            </a:r>
          </a:p>
        </p:txBody>
      </p:sp>
      <p:sp>
        <p:nvSpPr>
          <p:cNvPr id="158" name="Shape 158"/>
          <p:cNvSpPr/>
          <p:nvPr/>
        </p:nvSpPr>
        <p:spPr>
          <a:xfrm>
            <a:off x="1740050" y="4138225"/>
            <a:ext cx="1355700" cy="4287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1740150" y="4209775"/>
            <a:ext cx="1355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elements[0]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94100" y="4138225"/>
            <a:ext cx="1355700" cy="4287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3894200" y="4209775"/>
            <a:ext cx="1355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elements[1]</a:t>
            </a:r>
          </a:p>
        </p:txBody>
      </p:sp>
      <p:sp>
        <p:nvSpPr>
          <p:cNvPr id="162" name="Shape 162"/>
          <p:cNvSpPr/>
          <p:nvPr/>
        </p:nvSpPr>
        <p:spPr>
          <a:xfrm>
            <a:off x="6048050" y="4138225"/>
            <a:ext cx="1355700" cy="4287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6048150" y="4209775"/>
            <a:ext cx="1355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elements[2]</a:t>
            </a:r>
          </a:p>
        </p:txBody>
      </p:sp>
      <p:cxnSp>
        <p:nvCxnSpPr>
          <p:cNvPr id="164" name="Shape 164"/>
          <p:cNvCxnSpPr>
            <a:endCxn id="159" idx="0"/>
          </p:cNvCxnSpPr>
          <p:nvPr/>
        </p:nvCxnSpPr>
        <p:spPr>
          <a:xfrm flipH="1">
            <a:off x="2418000" y="3171175"/>
            <a:ext cx="1815600" cy="1038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>
            <a:endCxn id="163" idx="0"/>
          </p:cNvCxnSpPr>
          <p:nvPr/>
        </p:nvCxnSpPr>
        <p:spPr>
          <a:xfrm>
            <a:off x="4986900" y="3179275"/>
            <a:ext cx="1739100" cy="1030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/>
          <p:nvPr/>
        </p:nvCxnSpPr>
        <p:spPr>
          <a:xfrm>
            <a:off x="4419650" y="3148375"/>
            <a:ext cx="0" cy="1061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>
            <a:stCxn id="158" idx="0"/>
          </p:cNvCxnSpPr>
          <p:nvPr/>
        </p:nvCxnSpPr>
        <p:spPr>
          <a:xfrm flipH="1" rot="10800000">
            <a:off x="2417900" y="3147625"/>
            <a:ext cx="1689000" cy="990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>
            <a:stCxn id="162" idx="0"/>
          </p:cNvCxnSpPr>
          <p:nvPr/>
        </p:nvCxnSpPr>
        <p:spPr>
          <a:xfrm rot="10800000">
            <a:off x="5169200" y="3155425"/>
            <a:ext cx="1556700" cy="982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>
            <a:stCxn id="160" idx="0"/>
            <a:endCxn id="157" idx="2"/>
          </p:cNvCxnSpPr>
          <p:nvPr/>
        </p:nvCxnSpPr>
        <p:spPr>
          <a:xfrm rot="10800000">
            <a:off x="4571950" y="3076825"/>
            <a:ext cx="0" cy="1061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form.</a:t>
            </a:r>
            <a:r>
              <a:rPr lang="en-US" sz="4800">
                <a:solidFill>
                  <a:schemeClr val="dk1"/>
                </a:solidFill>
              </a:rPr>
              <a:t>elements</a:t>
            </a:r>
          </a:p>
        </p:txBody>
      </p:sp>
      <p:pic>
        <p:nvPicPr>
          <p:cNvPr descr="Selection_20171013_3a0fb6c.png"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368540"/>
            <a:ext cx="8350300" cy="334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459850" y="1807650"/>
            <a:ext cx="81027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There exists short way to access form elements.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Input and Textarea</a:t>
            </a:r>
          </a:p>
        </p:txBody>
      </p:sp>
      <p:pic>
        <p:nvPicPr>
          <p:cNvPr descr="Selection_20171013_4ac609d.png"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02984"/>
            <a:ext cx="8350300" cy="3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396850" y="1886875"/>
            <a:ext cx="82218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Checkbox and radiobutton returns their state via property checked.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