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07691FD-91E0-46CC-A2F8-E1E2C952419C}">
  <a:tblStyle styleId="{307691FD-91E0-46CC-A2F8-E1E2C95241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85800" y="2130480"/>
            <a:ext cx="7771800" cy="14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85800" y="2130480"/>
            <a:ext cx="7771800" cy="14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85800" y="2130480"/>
            <a:ext cx="7771800" cy="14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67424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85800" y="2130480"/>
            <a:ext cx="7771800" cy="14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685800" y="2130480"/>
            <a:ext cx="7771800" cy="68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85800" y="2130480"/>
            <a:ext cx="7771800" cy="14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467424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685800" y="2130480"/>
            <a:ext cx="7771800" cy="14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467424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85800" y="2130480"/>
            <a:ext cx="7771800" cy="14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85800" y="2130480"/>
            <a:ext cx="7771800" cy="14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60452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85800" y="2130480"/>
            <a:ext cx="7771800" cy="14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67424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685800" y="2130480"/>
            <a:ext cx="7771800" cy="14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800" cy="39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800" cy="39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08" name="Shape 108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600" y="0"/>
            <a:ext cx="919260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1218960" y="2345040"/>
            <a:ext cx="5893200" cy="1540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rgbClr val="FFFFFF"/>
                </a:solidFill>
              </a:rPr>
              <a:t>JavaScript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i="1" lang="en-US" sz="2400">
                <a:solidFill>
                  <a:srgbClr val="FFFFFF"/>
                </a:solidFill>
              </a:rPr>
              <a:t>Lecture. Design Patterns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solidFill>
                  <a:schemeClr val="dk1"/>
                </a:solidFill>
              </a:rPr>
              <a:t>Module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396850" y="1886875"/>
            <a:ext cx="82323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/>
              <a:t>Simple way to </a:t>
            </a:r>
            <a:r>
              <a:rPr lang="en-US" sz="1800"/>
              <a:t>encapsulate</a:t>
            </a:r>
            <a:r>
              <a:rPr lang="en-US" sz="1800"/>
              <a:t> methods.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/>
              <a:t>Create a “toolbox” of functions use.</a:t>
            </a:r>
          </a:p>
        </p:txBody>
      </p:sp>
      <p:pic>
        <p:nvPicPr>
          <p:cNvPr descr="tools.png"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7025" y="2043825"/>
            <a:ext cx="3989550" cy="39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solidFill>
                  <a:schemeClr val="dk1"/>
                </a:solidFill>
              </a:rPr>
              <a:t>Module</a:t>
            </a:r>
          </a:p>
        </p:txBody>
      </p:sp>
      <p:pic>
        <p:nvPicPr>
          <p:cNvPr descr="scn-20171010-205820-w8lrw.png"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372698"/>
            <a:ext cx="8350300" cy="2722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solidFill>
                  <a:schemeClr val="dk1"/>
                </a:solidFill>
              </a:rPr>
              <a:t>Factory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396850" y="1886875"/>
            <a:ext cx="82893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Pattern used for simplify object creation</a:t>
            </a:r>
          </a:p>
        </p:txBody>
      </p:sp>
      <p:pic>
        <p:nvPicPr>
          <p:cNvPr descr="factory1600.png"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9325" y="2252325"/>
            <a:ext cx="4029752" cy="4029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solidFill>
                  <a:schemeClr val="dk1"/>
                </a:solidFill>
              </a:rPr>
              <a:t>Factory</a:t>
            </a:r>
          </a:p>
        </p:txBody>
      </p:sp>
      <p:pic>
        <p:nvPicPr>
          <p:cNvPr descr="scn-20171010-211125-uagu6.png"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718191"/>
            <a:ext cx="8350300" cy="1878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solidFill>
                  <a:schemeClr val="dk1"/>
                </a:solidFill>
              </a:rPr>
              <a:t>Singleton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300" y="2977700"/>
            <a:ext cx="91434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/>
              <a:t>Used to restrict an object to one instance of that object across the application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solidFill>
                  <a:schemeClr val="dk1"/>
                </a:solidFill>
              </a:rPr>
              <a:t>Singleton</a:t>
            </a:r>
          </a:p>
        </p:txBody>
      </p:sp>
      <p:pic>
        <p:nvPicPr>
          <p:cNvPr descr="scn-20171010-212933-5kcvx.png"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291296"/>
            <a:ext cx="8350300" cy="3189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solidFill>
                  <a:schemeClr val="dk1"/>
                </a:solidFill>
              </a:rPr>
              <a:t>Structural Design Patterns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300" y="2988375"/>
            <a:ext cx="9143400" cy="17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/>
              <a:t>Concerned with how objects are made up and simplify relationships between objects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solidFill>
                  <a:schemeClr val="dk1"/>
                </a:solidFill>
              </a:rPr>
              <a:t>Facade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396850" y="1886875"/>
            <a:ext cx="78840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Used to provide a simplified interface to a complicated system.</a:t>
            </a:r>
          </a:p>
        </p:txBody>
      </p:sp>
      <p:pic>
        <p:nvPicPr>
          <p:cNvPr descr="house-icon.png" id="225" name="Shape 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3400" y="2811200"/>
            <a:ext cx="3673999" cy="367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solidFill>
                  <a:schemeClr val="dk1"/>
                </a:solidFill>
              </a:rPr>
              <a:t>Facade</a:t>
            </a:r>
          </a:p>
        </p:txBody>
      </p:sp>
      <p:pic>
        <p:nvPicPr>
          <p:cNvPr descr="scn-20171010-224645-z3s12.png" id="232" name="Shape 2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295474"/>
            <a:ext cx="8350300" cy="3181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/>
              <a:t>Flyweight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300" y="2969250"/>
            <a:ext cx="9143400" cy="13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/>
              <a:t>Conserves memory by sharing </a:t>
            </a:r>
          </a:p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/>
              <a:t>portions of an object between objects.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800"/>
              <a:t>Lesson Plan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96850" y="1886875"/>
            <a:ext cx="8387700" cy="30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Introduction to the patterns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-US" sz="1800"/>
              <a:t>Module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-US" sz="1800"/>
              <a:t>Singleton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-US" sz="1800"/>
              <a:t>Facade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-US" sz="1800"/>
              <a:t>Flyweight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-US" sz="1800"/>
              <a:t>Observer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solidFill>
                  <a:schemeClr val="dk1"/>
                </a:solidFill>
              </a:rPr>
              <a:t>Flyweight</a:t>
            </a:r>
          </a:p>
        </p:txBody>
      </p:sp>
      <p:pic>
        <p:nvPicPr>
          <p:cNvPr descr="scn-20171010-223803-csigm.png" id="246" name="Shape 2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065827"/>
            <a:ext cx="8350300" cy="3640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/>
          <p:nvPr/>
        </p:nvSpPr>
        <p:spPr>
          <a:xfrm>
            <a:off x="396850" y="933475"/>
            <a:ext cx="83169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solidFill>
                  <a:schemeClr val="dk1"/>
                </a:solidFill>
              </a:rPr>
              <a:t>Behavioral </a:t>
            </a:r>
            <a:r>
              <a:rPr lang="en-US" sz="4800">
                <a:solidFill>
                  <a:schemeClr val="dk1"/>
                </a:solidFill>
              </a:rPr>
              <a:t>Design Patterns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300" y="2988375"/>
            <a:ext cx="9143400" cy="17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/>
              <a:t>Identify common communication patterns between objects and realize these patterns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solidFill>
                  <a:schemeClr val="dk1"/>
                </a:solidFill>
              </a:rPr>
              <a:t>Observer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300" y="2977700"/>
            <a:ext cx="91434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/>
              <a:t>Allows a collection of objects to watch 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/>
              <a:t>an object and be notified of changes.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Shape 2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solidFill>
                  <a:schemeClr val="dk1"/>
                </a:solidFill>
              </a:rPr>
              <a:t>Observer</a:t>
            </a:r>
          </a:p>
        </p:txBody>
      </p:sp>
      <p:sp>
        <p:nvSpPr>
          <p:cNvPr id="267" name="Shape 267"/>
          <p:cNvSpPr/>
          <p:nvPr/>
        </p:nvSpPr>
        <p:spPr>
          <a:xfrm>
            <a:off x="1039050" y="2726850"/>
            <a:ext cx="1791900" cy="2013900"/>
          </a:xfrm>
          <a:prstGeom prst="rect">
            <a:avLst/>
          </a:prstGeom>
          <a:solidFill>
            <a:srgbClr val="4BACC6">
              <a:alpha val="40770"/>
            </a:srgbClr>
          </a:solidFill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1257150" y="2940925"/>
            <a:ext cx="1355700" cy="879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 txBox="1"/>
          <p:nvPr/>
        </p:nvSpPr>
        <p:spPr>
          <a:xfrm>
            <a:off x="1625850" y="3162925"/>
            <a:ext cx="6183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Task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1221450" y="3963650"/>
            <a:ext cx="14271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/>
              <a:t>handlerList []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/>
              <a:t>dispatch()</a:t>
            </a:r>
          </a:p>
        </p:txBody>
      </p:sp>
      <p:sp>
        <p:nvSpPr>
          <p:cNvPr id="271" name="Shape 271"/>
          <p:cNvSpPr/>
          <p:nvPr/>
        </p:nvSpPr>
        <p:spPr>
          <a:xfrm>
            <a:off x="5763025" y="1658275"/>
            <a:ext cx="1791900" cy="4087500"/>
          </a:xfrm>
          <a:prstGeom prst="rect">
            <a:avLst/>
          </a:prstGeom>
          <a:solidFill>
            <a:srgbClr val="4BACC6">
              <a:alpha val="40770"/>
            </a:srgbClr>
          </a:solidFill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6000850" y="1832425"/>
            <a:ext cx="1355700" cy="879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 txBox="1"/>
          <p:nvPr/>
        </p:nvSpPr>
        <p:spPr>
          <a:xfrm>
            <a:off x="6000850" y="2054425"/>
            <a:ext cx="13557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Logging</a:t>
            </a:r>
          </a:p>
        </p:txBody>
      </p:sp>
      <p:sp>
        <p:nvSpPr>
          <p:cNvPr id="274" name="Shape 274"/>
          <p:cNvSpPr/>
          <p:nvPr/>
        </p:nvSpPr>
        <p:spPr>
          <a:xfrm>
            <a:off x="5981125" y="3262063"/>
            <a:ext cx="1355700" cy="879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 txBox="1"/>
          <p:nvPr/>
        </p:nvSpPr>
        <p:spPr>
          <a:xfrm>
            <a:off x="5981125" y="3484075"/>
            <a:ext cx="13557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Notification</a:t>
            </a:r>
          </a:p>
        </p:txBody>
      </p:sp>
      <p:sp>
        <p:nvSpPr>
          <p:cNvPr id="276" name="Shape 276"/>
          <p:cNvSpPr/>
          <p:nvPr/>
        </p:nvSpPr>
        <p:spPr>
          <a:xfrm>
            <a:off x="6000850" y="4691725"/>
            <a:ext cx="1355700" cy="879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 txBox="1"/>
          <p:nvPr/>
        </p:nvSpPr>
        <p:spPr>
          <a:xfrm>
            <a:off x="6000850" y="4913725"/>
            <a:ext cx="13557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Auditing</a:t>
            </a:r>
          </a:p>
        </p:txBody>
      </p:sp>
      <p:cxnSp>
        <p:nvCxnSpPr>
          <p:cNvPr id="278" name="Shape 278"/>
          <p:cNvCxnSpPr>
            <a:stCxn id="267" idx="3"/>
            <a:endCxn id="273" idx="1"/>
          </p:cNvCxnSpPr>
          <p:nvPr/>
        </p:nvCxnSpPr>
        <p:spPr>
          <a:xfrm flipH="1" rot="10800000">
            <a:off x="2830950" y="2272500"/>
            <a:ext cx="3169800" cy="1461300"/>
          </a:xfrm>
          <a:prstGeom prst="curvedConnector3">
            <a:avLst>
              <a:gd fmla="val 50002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9" name="Shape 279"/>
          <p:cNvCxnSpPr>
            <a:stCxn id="267" idx="3"/>
            <a:endCxn id="277" idx="1"/>
          </p:cNvCxnSpPr>
          <p:nvPr/>
        </p:nvCxnSpPr>
        <p:spPr>
          <a:xfrm>
            <a:off x="2830950" y="3733800"/>
            <a:ext cx="3169800" cy="1398000"/>
          </a:xfrm>
          <a:prstGeom prst="curvedConnector3">
            <a:avLst>
              <a:gd fmla="val 50002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0" name="Shape 280"/>
          <p:cNvCxnSpPr>
            <a:stCxn id="267" idx="3"/>
            <a:endCxn id="275" idx="1"/>
          </p:cNvCxnSpPr>
          <p:nvPr/>
        </p:nvCxnSpPr>
        <p:spPr>
          <a:xfrm flipH="1" rot="10800000">
            <a:off x="2830950" y="3702000"/>
            <a:ext cx="3150300" cy="31800"/>
          </a:xfrm>
          <a:prstGeom prst="curvedConnector3">
            <a:avLst>
              <a:gd fmla="val 49998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86" name="Shape 286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7" name="Shape 2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600" y="0"/>
            <a:ext cx="9192600" cy="6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/>
        </p:nvSpPr>
        <p:spPr>
          <a:xfrm>
            <a:off x="2747175" y="3324500"/>
            <a:ext cx="573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51" y="2954650"/>
            <a:ext cx="9144000" cy="15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rgbClr val="FFFFFF"/>
                </a:solidFill>
              </a:rPr>
              <a:t>Thanks for attention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800"/>
              <a:t>JavaScript Good Parts</a:t>
            </a:r>
          </a:p>
        </p:txBody>
      </p:sp>
      <p:pic>
        <p:nvPicPr>
          <p:cNvPr descr="bad_javascript.png" id="124" name="Shape 124"/>
          <p:cNvPicPr preferRelativeResize="0"/>
          <p:nvPr/>
        </p:nvPicPr>
        <p:blipFill rotWithShape="1">
          <a:blip r:embed="rId4">
            <a:alphaModFix/>
          </a:blip>
          <a:srcRect b="18360" l="0" r="0" t="6761"/>
          <a:stretch/>
        </p:blipFill>
        <p:spPr>
          <a:xfrm>
            <a:off x="2473625" y="2162637"/>
            <a:ext cx="4196750" cy="372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800"/>
              <a:t>Design Patterns</a:t>
            </a:r>
          </a:p>
        </p:txBody>
      </p:sp>
      <p:pic>
        <p:nvPicPr>
          <p:cNvPr descr="patterns.png"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4200" y="1963075"/>
            <a:ext cx="2875600" cy="42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solidFill>
                  <a:schemeClr val="dk1"/>
                </a:solidFill>
              </a:rPr>
              <a:t>Design Patterns</a:t>
            </a:r>
          </a:p>
        </p:txBody>
      </p:sp>
      <p:graphicFrame>
        <p:nvGraphicFramePr>
          <p:cNvPr id="138" name="Shape 138"/>
          <p:cNvGraphicFramePr/>
          <p:nvPr/>
        </p:nvGraphicFramePr>
        <p:xfrm>
          <a:off x="423275" y="211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{307691FD-91E0-46CC-A2F8-E1E2C952419C}</a:tableStyleId>
              </a:tblPr>
              <a:tblGrid>
                <a:gridCol w="4148725"/>
                <a:gridCol w="41487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Problems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Solutions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On and Off Traffic for Highways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Cloverleaf Interchanges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Pedestrian Traffic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Sidewalks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Entry and Exit for Public Buildings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Revolving Doors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solidFill>
                  <a:schemeClr val="dk1"/>
                </a:solidFill>
              </a:rPr>
              <a:t>Design Patterns</a:t>
            </a:r>
          </a:p>
        </p:txBody>
      </p:sp>
      <p:pic>
        <p:nvPicPr>
          <p:cNvPr descr="gang_of_four.png"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8428" y="1963075"/>
            <a:ext cx="3367145" cy="42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solidFill>
                  <a:schemeClr val="dk1"/>
                </a:solidFill>
              </a:rPr>
              <a:t>What Constitutes Pattern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396850" y="2115475"/>
            <a:ext cx="8491800" cy="20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-US" sz="1800"/>
              <a:t>It solves a problem</a:t>
            </a:r>
          </a:p>
          <a:p>
            <a:pPr indent="-342900" lvl="0" marL="457200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-US" sz="1800"/>
              <a:t>It is a proven concept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-US" sz="1800"/>
              <a:t>The solution is not obvious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solidFill>
                  <a:schemeClr val="dk1"/>
                </a:solidFill>
              </a:rPr>
              <a:t>Type of Patterns</a:t>
            </a:r>
          </a:p>
        </p:txBody>
      </p:sp>
      <p:graphicFrame>
        <p:nvGraphicFramePr>
          <p:cNvPr id="159" name="Shape 159"/>
          <p:cNvGraphicFramePr/>
          <p:nvPr/>
        </p:nvGraphicFramePr>
        <p:xfrm>
          <a:off x="680963" y="261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{307691FD-91E0-46CC-A2F8-E1E2C952419C}</a:tableStyleId>
              </a:tblPr>
              <a:tblGrid>
                <a:gridCol w="2594025"/>
                <a:gridCol w="2594025"/>
                <a:gridCol w="2594025"/>
              </a:tblGrid>
              <a:tr h="5819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Creational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Structural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Behavioral</a:t>
                      </a:r>
                    </a:p>
                  </a:txBody>
                  <a:tcPr marT="91425" marB="91425" marR="91425" marL="91425"/>
                </a:tc>
              </a:tr>
              <a:tr h="5022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Constructor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Decorator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Command</a:t>
                      </a:r>
                    </a:p>
                  </a:txBody>
                  <a:tcPr marT="91425" marB="91425" marR="91425" marL="91425"/>
                </a:tc>
              </a:tr>
              <a:tr h="483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Module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Facade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Mediator</a:t>
                      </a:r>
                    </a:p>
                  </a:txBody>
                  <a:tcPr marT="91425" marB="91425" marR="91425" marL="91425"/>
                </a:tc>
              </a:tr>
              <a:tr h="5022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Factory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Flyweight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Observer</a:t>
                      </a:r>
                    </a:p>
                  </a:txBody>
                  <a:tcPr marT="91425" marB="91425" marR="91425" marL="91425"/>
                </a:tc>
              </a:tr>
              <a:tr h="502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Singleton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Adapter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Pub/Sub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solidFill>
                  <a:schemeClr val="dk1"/>
                </a:solidFill>
              </a:rPr>
              <a:t>Creational </a:t>
            </a:r>
            <a:r>
              <a:rPr lang="en-US" sz="4800">
                <a:solidFill>
                  <a:schemeClr val="dk1"/>
                </a:solidFill>
              </a:rPr>
              <a:t>Design Patterns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300" y="2988375"/>
            <a:ext cx="9143400" cy="17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</a:rPr>
              <a:t>Deal with object creation mechanisms, trying to create objects in a manner suitable to the situation.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