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30480"/>
            <a:ext cx="7771800" cy="6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218960" y="2345040"/>
            <a:ext cx="5893200" cy="154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FFFFFF"/>
                </a:solidFill>
              </a:rPr>
              <a:t>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2400">
                <a:solidFill>
                  <a:srgbClr val="FFFFFF"/>
                </a:solidFill>
              </a:rPr>
              <a:t>Lecture. Design Patterns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Command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00" y="2977700"/>
            <a:ext cx="91434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Let’s see calculator 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Chain of Responsibility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00" y="2444300"/>
            <a:ext cx="91434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The chain of responsibility pattern provides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a chain of loosely coupled objects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one of which can satisfy a request.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This pattern is essentially a linear search for an object that can handle a particular request.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Chain of Responsibility</a:t>
            </a:r>
          </a:p>
        </p:txBody>
      </p:sp>
      <p:sp>
        <p:nvSpPr>
          <p:cNvPr id="213" name="Shape 213"/>
          <p:cNvSpPr/>
          <p:nvPr/>
        </p:nvSpPr>
        <p:spPr>
          <a:xfrm>
            <a:off x="948788" y="3292238"/>
            <a:ext cx="1355700" cy="561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948788" y="3355225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Client</a:t>
            </a:r>
          </a:p>
        </p:txBody>
      </p:sp>
      <p:sp>
        <p:nvSpPr>
          <p:cNvPr id="215" name="Shape 215"/>
          <p:cNvSpPr/>
          <p:nvPr/>
        </p:nvSpPr>
        <p:spPr>
          <a:xfrm>
            <a:off x="2912363" y="3292238"/>
            <a:ext cx="1355700" cy="561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2912363" y="3355225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Handler 1</a:t>
            </a:r>
          </a:p>
        </p:txBody>
      </p:sp>
      <p:sp>
        <p:nvSpPr>
          <p:cNvPr id="217" name="Shape 217"/>
          <p:cNvSpPr/>
          <p:nvPr/>
        </p:nvSpPr>
        <p:spPr>
          <a:xfrm>
            <a:off x="4875938" y="3292238"/>
            <a:ext cx="1355700" cy="561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4875938" y="3355225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Handler 2</a:t>
            </a:r>
          </a:p>
        </p:txBody>
      </p:sp>
      <p:cxnSp>
        <p:nvCxnSpPr>
          <p:cNvPr id="219" name="Shape 219"/>
          <p:cNvCxnSpPr>
            <a:stCxn id="214" idx="3"/>
            <a:endCxn id="216" idx="1"/>
          </p:cNvCxnSpPr>
          <p:nvPr/>
        </p:nvCxnSpPr>
        <p:spPr>
          <a:xfrm>
            <a:off x="2304488" y="3573175"/>
            <a:ext cx="6078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0" name="Shape 220"/>
          <p:cNvCxnSpPr>
            <a:stCxn id="216" idx="3"/>
            <a:endCxn id="218" idx="1"/>
          </p:cNvCxnSpPr>
          <p:nvPr/>
        </p:nvCxnSpPr>
        <p:spPr>
          <a:xfrm>
            <a:off x="4268063" y="3573175"/>
            <a:ext cx="6078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1" name="Shape 221"/>
          <p:cNvSpPr/>
          <p:nvPr/>
        </p:nvSpPr>
        <p:spPr>
          <a:xfrm>
            <a:off x="6839513" y="3292238"/>
            <a:ext cx="1355700" cy="561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6839513" y="3355225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Handler 3</a:t>
            </a:r>
          </a:p>
        </p:txBody>
      </p:sp>
      <p:cxnSp>
        <p:nvCxnSpPr>
          <p:cNvPr id="223" name="Shape 223"/>
          <p:cNvCxnSpPr>
            <a:stCxn id="218" idx="3"/>
            <a:endCxn id="222" idx="1"/>
          </p:cNvCxnSpPr>
          <p:nvPr/>
        </p:nvCxnSpPr>
        <p:spPr>
          <a:xfrm>
            <a:off x="6231638" y="3573175"/>
            <a:ext cx="6078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Chain of Responsibility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00" y="2977700"/>
            <a:ext cx="91434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Let’s see ATM example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Proxy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00" y="2825300"/>
            <a:ext cx="91434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The proxy pattern provides a surrogate or placeholder object for another object and controls access to this other object.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Proxy</a:t>
            </a:r>
          </a:p>
        </p:txBody>
      </p:sp>
      <p:sp>
        <p:nvSpPr>
          <p:cNvPr id="244" name="Shape 244"/>
          <p:cNvSpPr/>
          <p:nvPr/>
        </p:nvSpPr>
        <p:spPr>
          <a:xfrm>
            <a:off x="1930563" y="3331888"/>
            <a:ext cx="1355700" cy="561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1930563" y="3394875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Client</a:t>
            </a:r>
          </a:p>
        </p:txBody>
      </p:sp>
      <p:sp>
        <p:nvSpPr>
          <p:cNvPr id="246" name="Shape 246"/>
          <p:cNvSpPr/>
          <p:nvPr/>
        </p:nvSpPr>
        <p:spPr>
          <a:xfrm>
            <a:off x="3894138" y="3331888"/>
            <a:ext cx="1355700" cy="561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3894138" y="3394875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Proxy</a:t>
            </a:r>
          </a:p>
        </p:txBody>
      </p:sp>
      <p:sp>
        <p:nvSpPr>
          <p:cNvPr id="248" name="Shape 248"/>
          <p:cNvSpPr/>
          <p:nvPr/>
        </p:nvSpPr>
        <p:spPr>
          <a:xfrm>
            <a:off x="5857713" y="3331888"/>
            <a:ext cx="1355700" cy="561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5857713" y="3394875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Real Subject</a:t>
            </a:r>
          </a:p>
        </p:txBody>
      </p:sp>
      <p:cxnSp>
        <p:nvCxnSpPr>
          <p:cNvPr id="250" name="Shape 250"/>
          <p:cNvCxnSpPr>
            <a:stCxn id="245" idx="3"/>
            <a:endCxn id="247" idx="1"/>
          </p:cNvCxnSpPr>
          <p:nvPr/>
        </p:nvCxnSpPr>
        <p:spPr>
          <a:xfrm>
            <a:off x="3286263" y="3612825"/>
            <a:ext cx="6078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1" name="Shape 251"/>
          <p:cNvCxnSpPr>
            <a:stCxn id="247" idx="3"/>
            <a:endCxn id="249" idx="1"/>
          </p:cNvCxnSpPr>
          <p:nvPr/>
        </p:nvCxnSpPr>
        <p:spPr>
          <a:xfrm>
            <a:off x="5249838" y="3612825"/>
            <a:ext cx="6078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Strategy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00" y="2166825"/>
            <a:ext cx="9143400" cy="3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The strategy pattern encapsulates alternative algorithms (or strategies) for a particular task.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It allows a method to be swapped out at runtime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by any other method (strategy) without the client realizing it. Essentially, strategy is a group of algorithms that are interchangeable.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Strategy</a:t>
            </a:r>
          </a:p>
        </p:txBody>
      </p:sp>
      <p:sp>
        <p:nvSpPr>
          <p:cNvPr id="265" name="Shape 265"/>
          <p:cNvSpPr/>
          <p:nvPr/>
        </p:nvSpPr>
        <p:spPr>
          <a:xfrm>
            <a:off x="2322575" y="2267975"/>
            <a:ext cx="3441300" cy="1204500"/>
          </a:xfrm>
          <a:prstGeom prst="rect">
            <a:avLst/>
          </a:prstGeom>
          <a:solidFill>
            <a:srgbClr val="4BACC6">
              <a:alpha val="40770"/>
            </a:srgbClr>
          </a:solidFill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2540675" y="2796450"/>
            <a:ext cx="1355700" cy="435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2540663" y="2796450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process()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322600" y="2267975"/>
            <a:ext cx="34413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Context</a:t>
            </a:r>
          </a:p>
        </p:txBody>
      </p:sp>
      <p:sp>
        <p:nvSpPr>
          <p:cNvPr id="269" name="Shape 269"/>
          <p:cNvSpPr/>
          <p:nvPr/>
        </p:nvSpPr>
        <p:spPr>
          <a:xfrm>
            <a:off x="5176925" y="3874325"/>
            <a:ext cx="1355700" cy="435900"/>
          </a:xfrm>
          <a:prstGeom prst="rect">
            <a:avLst/>
          </a:prstGeom>
          <a:solidFill>
            <a:srgbClr val="4BACC6">
              <a:alpha val="40770"/>
            </a:srgbClr>
          </a:solidFill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5292875" y="3929675"/>
            <a:ext cx="112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Strategy 1</a:t>
            </a:r>
          </a:p>
        </p:txBody>
      </p:sp>
      <p:sp>
        <p:nvSpPr>
          <p:cNvPr id="271" name="Shape 271"/>
          <p:cNvSpPr/>
          <p:nvPr/>
        </p:nvSpPr>
        <p:spPr>
          <a:xfrm>
            <a:off x="5634125" y="4483925"/>
            <a:ext cx="1355700" cy="435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5750075" y="4539275"/>
            <a:ext cx="1123800" cy="3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Strategy 2</a:t>
            </a:r>
          </a:p>
        </p:txBody>
      </p:sp>
      <p:sp>
        <p:nvSpPr>
          <p:cNvPr id="273" name="Shape 273"/>
          <p:cNvSpPr/>
          <p:nvPr/>
        </p:nvSpPr>
        <p:spPr>
          <a:xfrm>
            <a:off x="6091325" y="5093525"/>
            <a:ext cx="1355700" cy="435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6207275" y="5148875"/>
            <a:ext cx="1123800" cy="3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Strategy 3</a:t>
            </a:r>
          </a:p>
        </p:txBody>
      </p:sp>
      <p:sp>
        <p:nvSpPr>
          <p:cNvPr id="275" name="Shape 275"/>
          <p:cNvSpPr/>
          <p:nvPr/>
        </p:nvSpPr>
        <p:spPr>
          <a:xfrm>
            <a:off x="4140875" y="2796450"/>
            <a:ext cx="1355700" cy="435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4140863" y="2796450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setStrategy()</a:t>
            </a:r>
          </a:p>
        </p:txBody>
      </p:sp>
      <p:cxnSp>
        <p:nvCxnSpPr>
          <p:cNvPr id="277" name="Shape 277"/>
          <p:cNvCxnSpPr>
            <a:stCxn id="276" idx="2"/>
            <a:endCxn id="269" idx="0"/>
          </p:cNvCxnSpPr>
          <p:nvPr/>
        </p:nvCxnSpPr>
        <p:spPr>
          <a:xfrm flipH="1" rot="-5400000">
            <a:off x="5015813" y="3035250"/>
            <a:ext cx="642000" cy="10362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Strategy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300" y="2977700"/>
            <a:ext cx="91434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Let’s see shipping example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90" name="Shape 290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2747175" y="332450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1" y="2954650"/>
            <a:ext cx="91440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FFFFFF"/>
                </a:solidFill>
              </a:rPr>
              <a:t>Thanks for 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800"/>
              <a:t>Lesson Plan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96850" y="1886875"/>
            <a:ext cx="83877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Chain of response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Mediator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Proxy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Command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Strategy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Decorator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00" y="2977700"/>
            <a:ext cx="91434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Uses to add new functionality to an existing object,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without being obtrusive.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Decorator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00" y="2977700"/>
            <a:ext cx="91434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Let’s see decorator example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Mediator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00" y="2977700"/>
            <a:ext cx="91434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Controls communication between objects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so neither object has to be coupled to the others.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Mediator</a:t>
            </a:r>
          </a:p>
        </p:txBody>
      </p:sp>
      <p:sp>
        <p:nvSpPr>
          <p:cNvPr id="145" name="Shape 145"/>
          <p:cNvSpPr/>
          <p:nvPr/>
        </p:nvSpPr>
        <p:spPr>
          <a:xfrm>
            <a:off x="396850" y="3488850"/>
            <a:ext cx="1791900" cy="2013900"/>
          </a:xfrm>
          <a:prstGeom prst="rect">
            <a:avLst/>
          </a:prstGeom>
          <a:solidFill>
            <a:srgbClr val="4BACC6">
              <a:alpha val="40770"/>
            </a:srgbClr>
          </a:solidFill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614950" y="3702925"/>
            <a:ext cx="1355700" cy="879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614950" y="3924925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Colleague 1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79250" y="4725650"/>
            <a:ext cx="1427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send()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receive()</a:t>
            </a:r>
          </a:p>
        </p:txBody>
      </p:sp>
      <p:sp>
        <p:nvSpPr>
          <p:cNvPr id="149" name="Shape 149"/>
          <p:cNvSpPr/>
          <p:nvPr/>
        </p:nvSpPr>
        <p:spPr>
          <a:xfrm>
            <a:off x="6725400" y="3565050"/>
            <a:ext cx="1791900" cy="2013900"/>
          </a:xfrm>
          <a:prstGeom prst="rect">
            <a:avLst/>
          </a:prstGeom>
          <a:solidFill>
            <a:srgbClr val="4BACC6">
              <a:alpha val="40770"/>
            </a:srgbClr>
          </a:solidFill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6943500" y="3779125"/>
            <a:ext cx="1355700" cy="879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6943500" y="4001125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Colleague 2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907800" y="4801850"/>
            <a:ext cx="1427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send()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receive()</a:t>
            </a:r>
          </a:p>
        </p:txBody>
      </p:sp>
      <p:sp>
        <p:nvSpPr>
          <p:cNvPr id="153" name="Shape 153"/>
          <p:cNvSpPr/>
          <p:nvPr/>
        </p:nvSpPr>
        <p:spPr>
          <a:xfrm>
            <a:off x="3469925" y="2269650"/>
            <a:ext cx="1791900" cy="2013900"/>
          </a:xfrm>
          <a:prstGeom prst="rect">
            <a:avLst/>
          </a:prstGeom>
          <a:solidFill>
            <a:srgbClr val="4BACC6">
              <a:alpha val="40770"/>
            </a:srgbClr>
          </a:solidFill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3688025" y="2483725"/>
            <a:ext cx="1355700" cy="879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3688025" y="2705725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Mediator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652325" y="3506450"/>
            <a:ext cx="1427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send()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receive()</a:t>
            </a:r>
          </a:p>
        </p:txBody>
      </p:sp>
      <p:cxnSp>
        <p:nvCxnSpPr>
          <p:cNvPr id="157" name="Shape 157"/>
          <p:cNvCxnSpPr>
            <a:stCxn id="147" idx="3"/>
            <a:endCxn id="153" idx="1"/>
          </p:cNvCxnSpPr>
          <p:nvPr/>
        </p:nvCxnSpPr>
        <p:spPr>
          <a:xfrm flipH="1" rot="10800000">
            <a:off x="1970650" y="3276475"/>
            <a:ext cx="1499400" cy="8664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>
            <a:stCxn id="153" idx="3"/>
            <a:endCxn id="151" idx="1"/>
          </p:cNvCxnSpPr>
          <p:nvPr/>
        </p:nvCxnSpPr>
        <p:spPr>
          <a:xfrm>
            <a:off x="5261825" y="3276600"/>
            <a:ext cx="1681800" cy="9426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Mediator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00" y="2977700"/>
            <a:ext cx="91434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Let’s see chat 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Command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00" y="2977700"/>
            <a:ext cx="91434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Encapsulates the calling of a method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as an object.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Command</a:t>
            </a:r>
          </a:p>
        </p:txBody>
      </p:sp>
      <p:sp>
        <p:nvSpPr>
          <p:cNvPr id="179" name="Shape 179"/>
          <p:cNvSpPr/>
          <p:nvPr/>
        </p:nvSpPr>
        <p:spPr>
          <a:xfrm>
            <a:off x="6272200" y="2265800"/>
            <a:ext cx="2353800" cy="3570000"/>
          </a:xfrm>
          <a:prstGeom prst="rect">
            <a:avLst/>
          </a:prstGeom>
          <a:solidFill>
            <a:srgbClr val="4BACC6">
              <a:alpha val="40770"/>
            </a:srgbClr>
          </a:solidFill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6272200" y="2265800"/>
            <a:ext cx="23538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Receiver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execute()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undo()</a:t>
            </a:r>
          </a:p>
        </p:txBody>
      </p:sp>
      <p:sp>
        <p:nvSpPr>
          <p:cNvPr id="181" name="Shape 181"/>
          <p:cNvSpPr/>
          <p:nvPr/>
        </p:nvSpPr>
        <p:spPr>
          <a:xfrm>
            <a:off x="6553150" y="3521500"/>
            <a:ext cx="1791900" cy="2144100"/>
          </a:xfrm>
          <a:prstGeom prst="rect">
            <a:avLst/>
          </a:prstGeom>
          <a:solidFill>
            <a:srgbClr val="4BACC6">
              <a:alpha val="40770"/>
            </a:srgbClr>
          </a:solidFill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6771250" y="3681738"/>
            <a:ext cx="1355700" cy="561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6771250" y="3744725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Command 1</a:t>
            </a:r>
          </a:p>
        </p:txBody>
      </p:sp>
      <p:sp>
        <p:nvSpPr>
          <p:cNvPr id="184" name="Shape 184"/>
          <p:cNvSpPr/>
          <p:nvPr/>
        </p:nvSpPr>
        <p:spPr>
          <a:xfrm>
            <a:off x="396850" y="2321450"/>
            <a:ext cx="2353800" cy="1172700"/>
          </a:xfrm>
          <a:prstGeom prst="rect">
            <a:avLst/>
          </a:prstGeom>
          <a:solidFill>
            <a:srgbClr val="4BACC6">
              <a:alpha val="40770"/>
            </a:srgbClr>
          </a:solidFill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396850" y="2321450"/>
            <a:ext cx="23538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Client</a:t>
            </a:r>
          </a:p>
        </p:txBody>
      </p:sp>
      <p:sp>
        <p:nvSpPr>
          <p:cNvPr id="186" name="Shape 186"/>
          <p:cNvSpPr/>
          <p:nvPr/>
        </p:nvSpPr>
        <p:spPr>
          <a:xfrm>
            <a:off x="6771250" y="4325713"/>
            <a:ext cx="1355700" cy="561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6771250" y="4388700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Command 2</a:t>
            </a:r>
          </a:p>
        </p:txBody>
      </p:sp>
      <p:sp>
        <p:nvSpPr>
          <p:cNvPr id="188" name="Shape 188"/>
          <p:cNvSpPr/>
          <p:nvPr/>
        </p:nvSpPr>
        <p:spPr>
          <a:xfrm>
            <a:off x="6771250" y="4969688"/>
            <a:ext cx="1355700" cy="561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6771250" y="5032675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Command 3</a:t>
            </a:r>
          </a:p>
        </p:txBody>
      </p:sp>
      <p:sp>
        <p:nvSpPr>
          <p:cNvPr id="190" name="Shape 190"/>
          <p:cNvSpPr/>
          <p:nvPr/>
        </p:nvSpPr>
        <p:spPr>
          <a:xfrm>
            <a:off x="895900" y="2722263"/>
            <a:ext cx="1355700" cy="561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895900" y="2785250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Command 1</a:t>
            </a:r>
          </a:p>
        </p:txBody>
      </p:sp>
      <p:cxnSp>
        <p:nvCxnSpPr>
          <p:cNvPr id="192" name="Shape 192"/>
          <p:cNvCxnSpPr>
            <a:stCxn id="191" idx="3"/>
            <a:endCxn id="181" idx="1"/>
          </p:cNvCxnSpPr>
          <p:nvPr/>
        </p:nvCxnSpPr>
        <p:spPr>
          <a:xfrm>
            <a:off x="2251600" y="3003200"/>
            <a:ext cx="4301700" cy="15903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