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66" r:id="rId4"/>
    <p:sldId id="267" r:id="rId5"/>
    <p:sldId id="269" r:id="rId6"/>
    <p:sldId id="259" r:id="rId7"/>
    <p:sldId id="261" r:id="rId8"/>
    <p:sldId id="262" r:id="rId9"/>
    <p:sldId id="263" r:id="rId10"/>
    <p:sldId id="264" r:id="rId11"/>
    <p:sldId id="265" r:id="rId12"/>
    <p:sldId id="258" r:id="rId13"/>
    <p:sldId id="26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004" autoAdjust="0"/>
  </p:normalViewPr>
  <p:slideViewPr>
    <p:cSldViewPr snapToGrid="0">
      <p:cViewPr varScale="1">
        <p:scale>
          <a:sx n="67" d="100"/>
          <a:sy n="67" d="100"/>
        </p:scale>
        <p:origin x="1267" y="62"/>
      </p:cViewPr>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91EB1-F1B1-48D4-9246-556BC1C251AB}"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88027-68A8-413C-9DEA-D67C81D48DD4}" type="slidenum">
              <a:rPr lang="en-US" smtClean="0"/>
              <a:t>‹#›</a:t>
            </a:fld>
            <a:endParaRPr lang="en-US"/>
          </a:p>
        </p:txBody>
      </p:sp>
    </p:spTree>
    <p:extLst>
      <p:ext uri="{BB962C8B-B14F-4D97-AF65-F5344CB8AC3E}">
        <p14:creationId xmlns:p14="http://schemas.microsoft.com/office/powerpoint/2010/main" val="19255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288027-68A8-413C-9DEA-D67C81D48DD4}" type="slidenum">
              <a:rPr lang="en-US" smtClean="0"/>
              <a:t>1</a:t>
            </a:fld>
            <a:endParaRPr lang="en-US"/>
          </a:p>
        </p:txBody>
      </p:sp>
    </p:spTree>
    <p:extLst>
      <p:ext uri="{BB962C8B-B14F-4D97-AF65-F5344CB8AC3E}">
        <p14:creationId xmlns:p14="http://schemas.microsoft.com/office/powerpoint/2010/main" val="3028715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99DCD-B7DB-AC34-3703-53787C5DD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66D21-DFFB-7E0F-42C0-6276937D41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497189-21E5-6433-0063-9BAF78CD399E}"/>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 diagram also shows how a course can transition back to previous states when students cancel enrollments or how it can move to a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CourseWithdrawn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state by administrative action.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Each transition is labeled with the event that triggers it, providing clear documentation of the conditions under which a course's state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This model is particularly valuable for implementing the course management aspects of the system.</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E54DF18-613E-B994-6961-4E58AE82911D}"/>
              </a:ext>
            </a:extLst>
          </p:cNvPr>
          <p:cNvSpPr>
            <a:spLocks noGrp="1"/>
          </p:cNvSpPr>
          <p:nvPr>
            <p:ph type="sldNum" sz="quarter" idx="5"/>
          </p:nvPr>
        </p:nvSpPr>
        <p:spPr/>
        <p:txBody>
          <a:bodyPr/>
          <a:lstStyle/>
          <a:p>
            <a:fld id="{E5288027-68A8-413C-9DEA-D67C81D48DD4}" type="slidenum">
              <a:rPr lang="en-US" smtClean="0"/>
              <a:t>10</a:t>
            </a:fld>
            <a:endParaRPr lang="en-US"/>
          </a:p>
        </p:txBody>
      </p:sp>
    </p:spTree>
    <p:extLst>
      <p:ext uri="{BB962C8B-B14F-4D97-AF65-F5344CB8AC3E}">
        <p14:creationId xmlns:p14="http://schemas.microsoft.com/office/powerpoint/2010/main" val="1804351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6406-0069-7137-A5F9-1E41791DF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CB548-7155-D437-BE06-406069935A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9C4A30-4CE9-5E27-C14E-8D2E1CE897DD}"/>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The development phase successfully delivered a functional PHP web application with user login and registration capabilities.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The pages interact with a MySQL database using prepared statements and a custom database class.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Passwords are securely stored, and input validation ensures reliable user interaction.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These foundational features are critical for expanding the application in future weeks. Screenshots and structured code demonstrate the use of modern security practices and responsive design principles.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Users input their credentials. If verified using PHP’s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password_verify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function against hashed values in the database, a session is started and they are redirected.</a:t>
            </a:r>
          </a:p>
          <a:p>
            <a:pPr marL="285750" indent="-285750" algn="just">
              <a:buFont typeface="Arial" panose="020B0604020202020204" pitchFamily="34" charset="0"/>
              <a:buChar char="•"/>
            </a:pPr>
            <a:r>
              <a:rPr lang="en-US" sz="1800" dirty="0">
                <a:effectLst/>
                <a:latin typeface="Times New Roman" panose="02020603050405020304" pitchFamily="18" charset="0"/>
                <a:ea typeface="MS Mincho" panose="02020609040205080304" pitchFamily="49" charset="-128"/>
              </a:rPr>
              <a:t>The `users` table was created to store user credentials</a:t>
            </a:r>
          </a:p>
          <a:p>
            <a:pPr marL="285750" indent="-285750" algn="just">
              <a:buFont typeface="Arial" panose="020B0604020202020204" pitchFamily="34" charset="0"/>
              <a:buChar char="•"/>
            </a:pPr>
            <a:r>
              <a:rPr lang="en-US" sz="1800" dirty="0">
                <a:effectLst/>
                <a:latin typeface="Times New Roman" panose="02020603050405020304" pitchFamily="18" charset="0"/>
                <a:ea typeface="MS Mincho" panose="02020609040205080304" pitchFamily="49" charset="-128"/>
              </a:rPr>
              <a:t>The table stores hashed passwords using `</a:t>
            </a:r>
            <a:r>
              <a:rPr lang="en-US" sz="1800" dirty="0" err="1">
                <a:effectLst/>
                <a:latin typeface="Times New Roman" panose="02020603050405020304" pitchFamily="18" charset="0"/>
                <a:ea typeface="MS Mincho" panose="02020609040205080304" pitchFamily="49" charset="-128"/>
              </a:rPr>
              <a:t>password_hash</a:t>
            </a:r>
            <a:r>
              <a:rPr lang="en-US" sz="1800" dirty="0">
                <a:effectLst/>
                <a:latin typeface="Times New Roman" panose="02020603050405020304" pitchFamily="18" charset="0"/>
                <a:ea typeface="MS Mincho" panose="02020609040205080304" pitchFamily="49" charset="-128"/>
              </a:rPr>
              <a:t>()` and ensures that usernames are unique</a:t>
            </a:r>
            <a:r>
              <a:rPr lang="en-US" sz="1800" dirty="0">
                <a:latin typeface="Times New Roman" panose="02020603050405020304" pitchFamily="18" charset="0"/>
                <a:ea typeface="MS Mincho" panose="02020609040205080304" pitchFamily="49" charset="-128"/>
              </a:rPr>
              <a:t>.</a:t>
            </a:r>
            <a:endParaRPr lang="en-US"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MS Mincho" panose="02020609040205080304" pitchFamily="49" charset="-128"/>
              </a:rPr>
              <a:t>A PHP class was created to manage </a:t>
            </a:r>
            <a:r>
              <a:rPr lang="en-US" sz="1800" dirty="0" err="1">
                <a:effectLst/>
                <a:latin typeface="Times New Roman" panose="02020603050405020304" pitchFamily="18" charset="0"/>
                <a:ea typeface="MS Mincho" panose="02020609040205080304" pitchFamily="49" charset="-128"/>
              </a:rPr>
              <a:t>MySQLi</a:t>
            </a:r>
            <a:r>
              <a:rPr lang="en-US" sz="1800" dirty="0">
                <a:effectLst/>
                <a:latin typeface="Times New Roman" panose="02020603050405020304" pitchFamily="18" charset="0"/>
                <a:ea typeface="MS Mincho" panose="02020609040205080304" pitchFamily="49" charset="-128"/>
              </a:rPr>
              <a:t> database connections. This class centralizes the connection logic, improves code reusability, and supports prepared statements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KE"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B65E7D5-0A6E-7C8B-B5EC-27A4C0F35929}"/>
              </a:ext>
            </a:extLst>
          </p:cNvPr>
          <p:cNvSpPr>
            <a:spLocks noGrp="1"/>
          </p:cNvSpPr>
          <p:nvPr>
            <p:ph type="sldNum" sz="quarter" idx="5"/>
          </p:nvPr>
        </p:nvSpPr>
        <p:spPr/>
        <p:txBody>
          <a:bodyPr/>
          <a:lstStyle/>
          <a:p>
            <a:fld id="{E5288027-68A8-413C-9DEA-D67C81D48DD4}" type="slidenum">
              <a:rPr lang="en-US" smtClean="0"/>
              <a:t>11</a:t>
            </a:fld>
            <a:endParaRPr lang="en-US"/>
          </a:p>
        </p:txBody>
      </p:sp>
    </p:spTree>
    <p:extLst>
      <p:ext uri="{BB962C8B-B14F-4D97-AF65-F5344CB8AC3E}">
        <p14:creationId xmlns:p14="http://schemas.microsoft.com/office/powerpoint/2010/main" val="148789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A08D3-51C9-2AE2-3F35-B3E7F32898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A3CDB-E35A-0130-7C2E-AE4CBA6D09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F73EF-640E-9F04-DF35-0EBB58526F90}"/>
              </a:ext>
            </a:extLst>
          </p:cNvPr>
          <p:cNvSpPr>
            <a:spLocks noGrp="1"/>
          </p:cNvSpPr>
          <p:nvPr>
            <p:ph type="body" idx="1"/>
          </p:nvPr>
        </p:nvSpPr>
        <p:spPr/>
        <p:txBody>
          <a:bodyPr/>
          <a:lstStyle/>
          <a:p>
            <a:r>
              <a:rPr lang="en-US" sz="1800" dirty="0">
                <a:effectLst/>
                <a:latin typeface="Times New Roman" panose="02020603050405020304" pitchFamily="18" charset="0"/>
                <a:ea typeface="Aptos" panose="020B0004020202020204" pitchFamily="34" charset="0"/>
              </a:rPr>
              <a:t>This is a working system that supports course registration, listing, and management. The database was successfully connected to dynamic PHP pages, allowing users to register, add, and delete courses from their schedule. The implementation is functional, scalable, and adheres to best practices in both backend and frontend development</a:t>
            </a:r>
            <a:endParaRPr lang="en-US" dirty="0"/>
          </a:p>
        </p:txBody>
      </p:sp>
      <p:sp>
        <p:nvSpPr>
          <p:cNvPr id="4" name="Slide Number Placeholder 3">
            <a:extLst>
              <a:ext uri="{FF2B5EF4-FFF2-40B4-BE49-F238E27FC236}">
                <a16:creationId xmlns:a16="http://schemas.microsoft.com/office/drawing/2014/main" id="{EB061DAF-ACB4-5608-8D37-E504AE7A5E27}"/>
              </a:ext>
            </a:extLst>
          </p:cNvPr>
          <p:cNvSpPr>
            <a:spLocks noGrp="1"/>
          </p:cNvSpPr>
          <p:nvPr>
            <p:ph type="sldNum" sz="quarter" idx="5"/>
          </p:nvPr>
        </p:nvSpPr>
        <p:spPr/>
        <p:txBody>
          <a:bodyPr/>
          <a:lstStyle/>
          <a:p>
            <a:fld id="{E5288027-68A8-413C-9DEA-D67C81D48DD4}" type="slidenum">
              <a:rPr lang="en-US" smtClean="0"/>
              <a:t>12</a:t>
            </a:fld>
            <a:endParaRPr lang="en-US"/>
          </a:p>
        </p:txBody>
      </p:sp>
    </p:spTree>
    <p:extLst>
      <p:ext uri="{BB962C8B-B14F-4D97-AF65-F5344CB8AC3E}">
        <p14:creationId xmlns:p14="http://schemas.microsoft.com/office/powerpoint/2010/main" val="3402912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7BDB-2A9F-F472-C5DD-0C808A449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4D8A19-EFBD-D0F3-403E-7F4FFF43BC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F09FC8-BCB9-8D84-D1B5-413A964E6A74}"/>
              </a:ext>
            </a:extLst>
          </p:cNvPr>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New Roman" panose="02020603050405020304" pitchFamily="18" charset="0"/>
                <a:ea typeface="SimSun" panose="02010600030101010101" pitchFamily="2" charset="-122"/>
              </a:rPr>
              <a:t>Component Testing -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will primarily use white-box testing techniques, where testers have knowledge of the internal structure of the code.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Automated testing frameworks appropriate to the implementation language will be employed to create and run test cases. </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This level of testing serves as the foundation for ensuring individual building blocks of the system work correctly before they are integrated.</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algn="just"/>
            <a:endParaRPr lang="en-KE" sz="1800" b="1" dirty="0">
              <a:effectLst/>
              <a:latin typeface="SimSun" panose="02010600030101010101" pitchFamily="2" charset="-122"/>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Integration Testing - </a:t>
            </a:r>
            <a:r>
              <a:rPr lang="en-US" sz="1800" dirty="0">
                <a:effectLst/>
                <a:latin typeface="Times New Roman" panose="02020603050405020304" pitchFamily="18" charset="0"/>
                <a:ea typeface="SimSun" panose="02010600030101010101" pitchFamily="2" charset="-122"/>
              </a:rPr>
              <a:t>will verify that components work together as expected when combined.</a:t>
            </a:r>
          </a:p>
          <a:p>
            <a:pPr marL="342900" marR="0" lvl="0"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Enrollment process chain: Testing the interaction between the User Interface, Enrollment Service, Course Service, and Database components </a:t>
            </a:r>
          </a:p>
          <a:p>
            <a:pPr marL="342900" marR="0" lvl="0"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Waitlist-to-enrollment workflow: Testing the sequence of actions that occur when a spot becomes available and a waitlisted student is notified and subsequently enrolled.</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User authentication and authorization flow: Testing how the authentication mechanism integrates with the authorization</a:t>
            </a:r>
            <a:endParaRPr lang="en-KE" sz="1800" b="1" dirty="0">
              <a:effectLst/>
              <a:latin typeface="SimSun" panose="02010600030101010101" pitchFamily="2" charset="-122"/>
              <a:ea typeface="SimSun" panose="02010600030101010101" pitchFamily="2" charset="-122"/>
            </a:endParaRPr>
          </a:p>
          <a:p>
            <a:pPr algn="just"/>
            <a:endParaRPr lang="en-US" sz="1800" b="1" dirty="0">
              <a:effectLst/>
              <a:latin typeface="Times New Roman" panose="02020603050405020304" pitchFamily="18" charset="0"/>
              <a:ea typeface="SimSun" panose="02010600030101010101" pitchFamily="2" charset="-122"/>
            </a:endParaRPr>
          </a:p>
          <a:p>
            <a:pPr algn="just"/>
            <a:r>
              <a:rPr lang="en-US" sz="1800" b="1" dirty="0">
                <a:effectLst/>
                <a:latin typeface="Times New Roman" panose="02020603050405020304" pitchFamily="18" charset="0"/>
                <a:ea typeface="SimSun" panose="02010600030101010101" pitchFamily="2" charset="-122"/>
              </a:rPr>
              <a:t>System Testing</a:t>
            </a:r>
          </a:p>
          <a:p>
            <a:pPr marL="285750" indent="-285750" algn="just">
              <a:buFont typeface="Arial" panose="020B0604020202020204" pitchFamily="34" charset="0"/>
              <a:buChar char="•"/>
            </a:pPr>
            <a:r>
              <a:rPr lang="en-US" sz="1800" b="0" dirty="0">
                <a:effectLst/>
                <a:latin typeface="Times New Roman" panose="02020603050405020304" pitchFamily="18" charset="0"/>
                <a:ea typeface="SimSun" panose="02010600030101010101" pitchFamily="2" charset="-122"/>
              </a:rPr>
              <a:t>This is focus on </a:t>
            </a:r>
            <a:r>
              <a:rPr lang="en-US" sz="1800" dirty="0">
                <a:effectLst/>
                <a:latin typeface="Times New Roman" panose="02020603050405020304" pitchFamily="18" charset="0"/>
                <a:ea typeface="SimSun" panose="02010600030101010101" pitchFamily="2" charset="-122"/>
              </a:rPr>
              <a:t>functionality and execution performance alongside security measures and user experience of the system.</a:t>
            </a:r>
          </a:p>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It assesses the functionality of the system through black-box analysis without examining its code base.</a:t>
            </a:r>
          </a:p>
          <a:p>
            <a:pPr marL="285750" indent="-285750" algn="just">
              <a:buFont typeface="Arial" panose="020B0604020202020204" pitchFamily="34" charset="0"/>
              <a:buChar char="•"/>
            </a:pPr>
            <a:r>
              <a:rPr lang="en-US" sz="1800" b="0" dirty="0">
                <a:effectLst/>
                <a:latin typeface="Times New Roman" panose="02020603050405020304" pitchFamily="18" charset="0"/>
                <a:ea typeface="SimSun" panose="02010600030101010101" pitchFamily="2" charset="-122"/>
              </a:rPr>
              <a:t>Key aspects include:</a:t>
            </a:r>
          </a:p>
          <a:p>
            <a:pPr marL="800100" marR="0" lvl="1"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Functional testing: Verifying all use cases work correctly from end to end.</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800100" marR="0" lvl="1"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Performance testing: handle the specified load of 500 concurrent users during peak enrollment </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800100" marR="0" lvl="1"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Security testing: the system protects sensitive student information, </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800100" marR="0" lvl="1"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Usability testing: user interface for ease of use and  accessibility </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800100" marR="0" lvl="1" indent="-342900">
              <a:lnSpc>
                <a:spcPct val="200000"/>
              </a:lnSpc>
              <a:buSzPts val="1200"/>
              <a:buFont typeface="+mj-lt"/>
              <a:buAutoNum type="arabicPeriod"/>
              <a:tabLst>
                <a:tab pos="457200" algn="l"/>
              </a:tabLs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Database testing: data integrity, transaction handling, and proper storage and retrieval of information.</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sz="1800" b="0" dirty="0">
              <a:effectLst/>
              <a:latin typeface="Times New Roman" panose="02020603050405020304" pitchFamily="18" charset="0"/>
              <a:ea typeface="SimSun" panose="02010600030101010101" pitchFamily="2" charset="-122"/>
            </a:endParaRPr>
          </a:p>
          <a:p>
            <a:pPr marL="0" indent="0">
              <a:buFont typeface="Arial" panose="020B0604020202020204" pitchFamily="34" charset="0"/>
              <a:buNone/>
            </a:pPr>
            <a:r>
              <a:rPr lang="en-US" sz="1800" b="1" dirty="0">
                <a:effectLst/>
                <a:latin typeface="Times New Roman" panose="02020603050405020304" pitchFamily="18" charset="0"/>
                <a:ea typeface="SimSun" panose="02010600030101010101" pitchFamily="2" charset="-122"/>
              </a:rPr>
              <a:t>Acceptance Testing</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is the final validation before system deployment.</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It focuses on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Functional completeness, performance requirements</a:t>
            </a:r>
            <a:r>
              <a:rPr lang="en-US" sz="1800" dirty="0">
                <a:effectLst/>
                <a:latin typeface="Calibri" panose="020F0502020204030204" pitchFamily="34" charset="0"/>
                <a:ea typeface="SimSun" panose="02010600030101010101" pitchFamily="2" charset="-122"/>
                <a:cs typeface="Times New Roman" panose="02020603050405020304" pitchFamily="18" charset="0"/>
              </a:rPr>
              <a:t>, u</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sability requirements, and security requirements.</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6F0E3EB-FCF1-96BD-1B86-6EE975967368}"/>
              </a:ext>
            </a:extLst>
          </p:cNvPr>
          <p:cNvSpPr>
            <a:spLocks noGrp="1"/>
          </p:cNvSpPr>
          <p:nvPr>
            <p:ph type="sldNum" sz="quarter" idx="5"/>
          </p:nvPr>
        </p:nvSpPr>
        <p:spPr/>
        <p:txBody>
          <a:bodyPr/>
          <a:lstStyle/>
          <a:p>
            <a:fld id="{E5288027-68A8-413C-9DEA-D67C81D48DD4}" type="slidenum">
              <a:rPr lang="en-US" smtClean="0"/>
              <a:t>13</a:t>
            </a:fld>
            <a:endParaRPr lang="en-US"/>
          </a:p>
        </p:txBody>
      </p:sp>
    </p:spTree>
    <p:extLst>
      <p:ext uri="{BB962C8B-B14F-4D97-AF65-F5344CB8AC3E}">
        <p14:creationId xmlns:p14="http://schemas.microsoft.com/office/powerpoint/2010/main" val="389223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84B09-F781-88E7-204B-494EB8B77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BAC501-7B4C-AAB6-1735-1BC8EBAAB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BBC51-4C84-15C7-58D3-0A60D03C23A8}"/>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A9AB66A-DA58-A51F-4B6E-651DEAE65F60}"/>
              </a:ext>
            </a:extLst>
          </p:cNvPr>
          <p:cNvSpPr>
            <a:spLocks noGrp="1"/>
          </p:cNvSpPr>
          <p:nvPr>
            <p:ph type="sldNum" sz="quarter" idx="5"/>
          </p:nvPr>
        </p:nvSpPr>
        <p:spPr/>
        <p:txBody>
          <a:bodyPr/>
          <a:lstStyle/>
          <a:p>
            <a:fld id="{E5288027-68A8-413C-9DEA-D67C81D48DD4}" type="slidenum">
              <a:rPr lang="en-US" smtClean="0"/>
              <a:t>14</a:t>
            </a:fld>
            <a:endParaRPr lang="en-US"/>
          </a:p>
        </p:txBody>
      </p:sp>
    </p:spTree>
    <p:extLst>
      <p:ext uri="{BB962C8B-B14F-4D97-AF65-F5344CB8AC3E}">
        <p14:creationId xmlns:p14="http://schemas.microsoft.com/office/powerpoint/2010/main" val="317202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C312F-04FD-10F6-8F44-843D8EA0C9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7C742-E471-63A1-470B-19B65D4E09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B3FEF-4365-A9EB-FFF8-CD8369BDBDED}"/>
              </a:ext>
            </a:extLst>
          </p:cNvPr>
          <p:cNvSpPr>
            <a:spLocks noGrp="1"/>
          </p:cNvSpPr>
          <p:nvPr>
            <p:ph type="body" idx="1"/>
          </p:nvPr>
        </p:nvSpPr>
        <p:spPr/>
        <p:txBody>
          <a:bodyPr/>
          <a:lstStyle/>
          <a:p>
            <a:pP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Key functionalities include:</a:t>
            </a:r>
          </a:p>
          <a:p>
            <a:pPr marL="342900" marR="0" lvl="0" indent="-342900">
              <a:lnSpc>
                <a:spcPct val="100000"/>
              </a:lnSpc>
              <a:buSzPts val="1000"/>
              <a:buFont typeface="Symbol" panose="05050102010706020507" pitchFamily="18" charset="2"/>
              <a:buChar char=""/>
              <a:tabLst>
                <a:tab pos="457200" algn="l"/>
              </a:tabLs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Unique user ID creation, password setup, and profile details input (name, phone, email, etc.).</a:t>
            </a:r>
            <a:endParaRPr lang="en-KE"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0000"/>
              </a:lnSpc>
              <a:buSzPts val="1000"/>
              <a:buFont typeface="Symbol" panose="05050102010706020507" pitchFamily="18" charset="2"/>
              <a:buChar char=""/>
              <a:tabLst>
                <a:tab pos="457200" algn="l"/>
              </a:tabLs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Authentication:</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Secure login process for registered users.</a:t>
            </a:r>
            <a:endParaRPr lang="en-KE"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0000"/>
              </a:lnSpc>
              <a:buSzPts val="1000"/>
              <a:buFont typeface="Symbol" panose="05050102010706020507" pitchFamily="18" charset="2"/>
              <a:buChar char=""/>
              <a:tabLst>
                <a:tab pos="457200" algn="l"/>
              </a:tabLs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Course Enrollment:</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Display of course offerings by semester, enforcement of enrollment limits, and waitlist capabilities.</a:t>
            </a:r>
            <a:endParaRPr lang="en-KE"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0000"/>
              </a:lnSpc>
              <a:buSzPts val="1000"/>
              <a:buFont typeface="Symbol" panose="05050102010706020507" pitchFamily="18" charset="2"/>
              <a:buChar char=""/>
              <a:tabLst>
                <a:tab pos="457200" algn="l"/>
              </a:tabLst>
            </a:pPr>
            <a:r>
              <a:rPr lang="en-US" sz="1200" b="1" i="1" dirty="0">
                <a:effectLst/>
                <a:latin typeface="Times New Roman" panose="02020603050405020304" pitchFamily="18" charset="0"/>
                <a:ea typeface="Times New Roman" panose="02020603050405020304" pitchFamily="18" charset="0"/>
                <a:cs typeface="Times New Roman" panose="02020603050405020304" pitchFamily="18" charset="0"/>
              </a:rPr>
              <a:t>Cancellation and Notification:</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Ability to cancel enrollment with automatic notification sent to the first waitlisted student.</a:t>
            </a:r>
            <a:b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This system is envisioned as a key component of the institution’s broader digital transformation in course management.</a:t>
            </a:r>
            <a:endParaRPr lang="en-KE" sz="12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ct val="100000"/>
              </a:lnSpc>
              <a:spcBef>
                <a:spcPts val="0"/>
              </a:spcBef>
              <a:buFont typeface="Arial" panose="020B0604020202020204" pitchFamily="34" charset="0"/>
              <a:buNone/>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Main Users:</a:t>
            </a:r>
          </a:p>
          <a:p>
            <a:pPr marL="457200" marR="0" algn="l">
              <a:lnSpc>
                <a:spcPct val="100000"/>
              </a:lnSpc>
              <a:buNone/>
            </a:pPr>
            <a:r>
              <a:rPr lang="en-US" sz="1200" dirty="0">
                <a:latin typeface="Times New Roman" panose="02020603050405020304" pitchFamily="18" charset="0"/>
                <a:cs typeface="Times New Roman" panose="02020603050405020304" pitchFamily="18" charset="0"/>
              </a:rPr>
              <a:t>Students:</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Primary users who enroll in courses.</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Require straightforward access to course details and enrollment options.</a:t>
            </a:r>
            <a:endParaRPr lang="en-KE" sz="1200" dirty="0">
              <a:latin typeface="Times New Roman" panose="02020603050405020304" pitchFamily="18" charset="0"/>
              <a:cs typeface="Times New Roman" panose="02020603050405020304" pitchFamily="18" charset="0"/>
            </a:endParaRPr>
          </a:p>
          <a:p>
            <a:pPr marL="457200" marR="0" algn="l">
              <a:lnSpc>
                <a:spcPct val="100000"/>
              </a:lnSpc>
              <a:buNone/>
            </a:pPr>
            <a:r>
              <a:rPr lang="en-US" sz="1200" dirty="0">
                <a:latin typeface="Times New Roman" panose="02020603050405020304" pitchFamily="18" charset="0"/>
                <a:cs typeface="Times New Roman" panose="02020603050405020304" pitchFamily="18" charset="0"/>
              </a:rPr>
              <a:t>Administrators:</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Manage course offerings, update enrollment limits, and maintain overall system integrity.</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Typically have advanced technical expertise and higher security privileges.</a:t>
            </a:r>
            <a:endParaRPr lang="en-KE" sz="1200" dirty="0">
              <a:latin typeface="Times New Roman" panose="02020603050405020304" pitchFamily="18" charset="0"/>
              <a:cs typeface="Times New Roman" panose="02020603050405020304" pitchFamily="18" charset="0"/>
            </a:endParaRPr>
          </a:p>
          <a:p>
            <a:pPr marL="457200" marR="0" algn="l">
              <a:lnSpc>
                <a:spcPct val="100000"/>
              </a:lnSpc>
              <a:buNone/>
            </a:pPr>
            <a:r>
              <a:rPr lang="en-US" sz="1200" dirty="0">
                <a:latin typeface="Times New Roman" panose="02020603050405020304" pitchFamily="18" charset="0"/>
                <a:cs typeface="Times New Roman" panose="02020603050405020304" pitchFamily="18" charset="0"/>
              </a:rPr>
              <a:t>Support Staff: </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Resolving technical issues and guiding system usage.</a:t>
            </a:r>
            <a:endParaRPr lang="en-KE" sz="1200" dirty="0">
              <a:latin typeface="Times New Roman" panose="02020603050405020304" pitchFamily="18" charset="0"/>
              <a:cs typeface="Times New Roman" panose="02020603050405020304" pitchFamily="18" charset="0"/>
            </a:endParaRPr>
          </a:p>
          <a:p>
            <a:pPr marL="742950" marR="0" lvl="1" indent="-285750" algn="l">
              <a:lnSpc>
                <a:spcPct val="100000"/>
              </a:lnSpc>
              <a:buSzPts val="1000"/>
              <a:buFont typeface="Courier New" panose="02070309020205020404" pitchFamily="49" charset="0"/>
              <a:buChar char="o"/>
              <a:tabLst>
                <a:tab pos="914400" algn="l"/>
              </a:tabLst>
            </a:pPr>
            <a:r>
              <a:rPr lang="en-US" sz="1200" dirty="0">
                <a:latin typeface="Times New Roman" panose="02020603050405020304" pitchFamily="18" charset="0"/>
                <a:cs typeface="Times New Roman" panose="02020603050405020304" pitchFamily="18" charset="0"/>
              </a:rPr>
              <a:t>Focuses on user support rather than direct system management.</a:t>
            </a:r>
            <a:endParaRPr lang="en-KE" sz="1200" dirty="0">
              <a:latin typeface="Times New Roman" panose="02020603050405020304" pitchFamily="18" charset="0"/>
              <a:cs typeface="Times New Roman" panose="02020603050405020304" pitchFamily="18" charset="0"/>
            </a:endParaRPr>
          </a:p>
          <a:p>
            <a:pPr>
              <a:lnSpc>
                <a:spcPct val="100000"/>
              </a:lnSpc>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E6D504B-87CA-CC3B-DD47-353AF19B288A}"/>
              </a:ext>
            </a:extLst>
          </p:cNvPr>
          <p:cNvSpPr>
            <a:spLocks noGrp="1"/>
          </p:cNvSpPr>
          <p:nvPr>
            <p:ph type="sldNum" sz="quarter" idx="5"/>
          </p:nvPr>
        </p:nvSpPr>
        <p:spPr/>
        <p:txBody>
          <a:bodyPr/>
          <a:lstStyle/>
          <a:p>
            <a:fld id="{E5288027-68A8-413C-9DEA-D67C81D48DD4}" type="slidenum">
              <a:rPr lang="en-US" smtClean="0"/>
              <a:t>2</a:t>
            </a:fld>
            <a:endParaRPr lang="en-US"/>
          </a:p>
        </p:txBody>
      </p:sp>
    </p:spTree>
    <p:extLst>
      <p:ext uri="{BB962C8B-B14F-4D97-AF65-F5344CB8AC3E}">
        <p14:creationId xmlns:p14="http://schemas.microsoft.com/office/powerpoint/2010/main" val="11685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357C0-32D5-0F34-5BE4-63196978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C76E2-4AB4-D7DD-2EA5-0FE3ADD56E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B76AE-A831-8077-5F08-47832F48995F}"/>
              </a:ext>
            </a:extLst>
          </p:cNvPr>
          <p:cNvSpPr>
            <a:spLocks noGrp="1"/>
          </p:cNvSpPr>
          <p:nvPr>
            <p:ph type="body" idx="1"/>
          </p:nvPr>
        </p:nvSpPr>
        <p:spPr/>
        <p:txBody>
          <a:bodyPr/>
          <a:lstStyle/>
          <a:p>
            <a:pPr marL="0" marR="0">
              <a:lnSpc>
                <a:spcPts val="1200"/>
              </a:lnSpc>
              <a:buNone/>
            </a:pPr>
            <a:r>
              <a:rPr lang="en-US" dirty="0"/>
              <a:t>The development of the system is subject to several constraints, including:</a:t>
            </a:r>
            <a:endParaRPr lang="en-KE" dirty="0"/>
          </a:p>
          <a:p>
            <a:pPr marL="342900" marR="0" lvl="0" indent="-342900">
              <a:lnSpc>
                <a:spcPts val="1200"/>
              </a:lnSpc>
              <a:buSzPts val="1000"/>
              <a:buFont typeface="Symbol" panose="05050102010706020507" pitchFamily="18" charset="2"/>
              <a:buChar char=""/>
              <a:tabLst>
                <a:tab pos="457200" algn="l"/>
              </a:tabLst>
            </a:pPr>
            <a:r>
              <a:rPr lang="en-US" dirty="0"/>
              <a:t>Compliance: Must adhere to institutional IT policies and applicable data privacy regulations.</a:t>
            </a:r>
            <a:endParaRPr lang="en-KE" dirty="0"/>
          </a:p>
          <a:p>
            <a:pPr marL="342900" marR="0" lvl="0" indent="-342900">
              <a:lnSpc>
                <a:spcPts val="1200"/>
              </a:lnSpc>
              <a:buSzPts val="1000"/>
              <a:buFont typeface="Symbol" panose="05050102010706020507" pitchFamily="18" charset="2"/>
              <a:buChar char=""/>
              <a:tabLst>
                <a:tab pos="457200" algn="l"/>
              </a:tabLst>
            </a:pPr>
            <a:r>
              <a:rPr lang="en-US" dirty="0"/>
              <a:t>Integration: Requires seamless integration with the existing Student Information System and third-party email services.</a:t>
            </a:r>
            <a:endParaRPr lang="en-KE" dirty="0"/>
          </a:p>
          <a:p>
            <a:pPr marL="342900" marR="0" lvl="0" indent="-342900">
              <a:lnSpc>
                <a:spcPts val="1200"/>
              </a:lnSpc>
              <a:buSzPts val="1000"/>
              <a:buFont typeface="Symbol" panose="05050102010706020507" pitchFamily="18" charset="2"/>
              <a:buChar char=""/>
              <a:tabLst>
                <a:tab pos="457200" algn="l"/>
              </a:tabLst>
            </a:pPr>
            <a:r>
              <a:rPr lang="en-US" dirty="0"/>
              <a:t>Technology: Utilizes Git for version control and hosts the repository on GitHub.</a:t>
            </a:r>
            <a:endParaRPr lang="en-KE" dirty="0"/>
          </a:p>
          <a:p>
            <a:pPr marL="342900" marR="0" lvl="0" indent="-342900">
              <a:lnSpc>
                <a:spcPts val="1200"/>
              </a:lnSpc>
              <a:buSzPts val="1000"/>
              <a:buFont typeface="Symbol" panose="05050102010706020507" pitchFamily="18" charset="2"/>
              <a:buChar char=""/>
              <a:tabLst>
                <a:tab pos="457200" algn="l"/>
              </a:tabLst>
            </a:pPr>
            <a:r>
              <a:rPr lang="en-US" dirty="0"/>
              <a:t>Performance: Designed to handle concurrent user sessions with a fast response time under load.</a:t>
            </a:r>
            <a:endParaRPr lang="en-KE" dirty="0"/>
          </a:p>
          <a:p>
            <a:endParaRPr lang="en-US" dirty="0"/>
          </a:p>
        </p:txBody>
      </p:sp>
      <p:sp>
        <p:nvSpPr>
          <p:cNvPr id="4" name="Slide Number Placeholder 3">
            <a:extLst>
              <a:ext uri="{FF2B5EF4-FFF2-40B4-BE49-F238E27FC236}">
                <a16:creationId xmlns:a16="http://schemas.microsoft.com/office/drawing/2014/main" id="{7D081EBD-4487-1E92-D4B7-C839F657473F}"/>
              </a:ext>
            </a:extLst>
          </p:cNvPr>
          <p:cNvSpPr>
            <a:spLocks noGrp="1"/>
          </p:cNvSpPr>
          <p:nvPr>
            <p:ph type="sldNum" sz="quarter" idx="5"/>
          </p:nvPr>
        </p:nvSpPr>
        <p:spPr/>
        <p:txBody>
          <a:bodyPr/>
          <a:lstStyle/>
          <a:p>
            <a:fld id="{E5288027-68A8-413C-9DEA-D67C81D48DD4}" type="slidenum">
              <a:rPr lang="en-US" smtClean="0"/>
              <a:t>3</a:t>
            </a:fld>
            <a:endParaRPr lang="en-US"/>
          </a:p>
        </p:txBody>
      </p:sp>
    </p:spTree>
    <p:extLst>
      <p:ext uri="{BB962C8B-B14F-4D97-AF65-F5344CB8AC3E}">
        <p14:creationId xmlns:p14="http://schemas.microsoft.com/office/powerpoint/2010/main" val="1106601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6A768-FA50-465F-5C64-BF94AEE77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DA138-327E-3CB2-BB0F-07C146FB5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C6971-A4DA-269F-A7E9-D5054A5CF0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panose="02020603050405020304" pitchFamily="18" charset="0"/>
                <a:cs typeface="Times New Roman" panose="02020603050405020304" pitchFamily="18" charset="0"/>
              </a:rPr>
              <a:t>User Registration and Profile Creation -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enables fresh users to establish their account through the provision of a distinctive user ID along with necessary personal information that includes name and phone number and email. The registration step serves as a necessary beginning that lets users access every system capability.</a:t>
            </a:r>
            <a:endParaRPr lang="en-K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panose="02020603050405020304" pitchFamily="18" charset="0"/>
                <a:cs typeface="Times New Roman" panose="02020603050405020304" pitchFamily="18" charset="0"/>
              </a:rPr>
              <a:t>Login and Authentication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allows registered users to access the system securely through login with their credentials. This feature utilizes two essential security functions which consist of password encryption processes and account locking during consecutive failed access attempts.</a:t>
            </a:r>
            <a:endParaRPr lang="en-K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panose="02020603050405020304" pitchFamily="18" charset="0"/>
                <a:cs typeface="Times New Roman" panose="02020603050405020304" pitchFamily="18" charset="0"/>
              </a:rPr>
              <a:t>Course Enrollment and Waitlist Management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Students can select available courses through the enrollment system before the course fills up and they can enter a waiting position for full seats.</a:t>
            </a:r>
            <a:endParaRPr lang="en-K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panose="02020603050405020304" pitchFamily="18" charset="0"/>
                <a:cs typeface="Times New Roman" panose="02020603050405020304" pitchFamily="18" charset="0"/>
              </a:rPr>
              <a:t>Course Catalog Management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It helps both students and administrators by displaying course details such as descriptions, schedules, and enrollment limits.</a:t>
            </a:r>
            <a:endParaRPr lang="en-K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Times" panose="02020603050405020304" pitchFamily="18" charset="0"/>
                <a:cs typeface="Times New Roman" panose="02020603050405020304" pitchFamily="18" charset="0"/>
              </a:rPr>
              <a:t>Enrollment Cancellation Process - </a:t>
            </a:r>
            <a:r>
              <a:rPr lang="en-US" sz="1800" dirty="0">
                <a:effectLst/>
                <a:latin typeface="Times" panose="02020603050405020304" pitchFamily="18" charset="0"/>
                <a:ea typeface="Times New Roman" panose="02020603050405020304" pitchFamily="18" charset="0"/>
                <a:cs typeface="Times New Roman" panose="02020603050405020304" pitchFamily="18" charset="0"/>
              </a:rPr>
              <a:t>Once a cancellation occurs, the system updates the enrollment count and notifies the next student on the waitlist, ensuring that open slots are promptly filled.</a:t>
            </a:r>
            <a:endParaRPr lang="en-KE" sz="1800" dirty="0">
              <a:effectLst/>
              <a:latin typeface="Times"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b="1" dirty="0">
              <a:effectLst/>
              <a:latin typeface="Times"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b="1" dirty="0">
              <a:effectLst/>
              <a:latin typeface="Times"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b="1" dirty="0">
              <a:effectLst/>
              <a:latin typeface="Times"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b="1" dirty="0">
              <a:effectLst/>
              <a:latin typeface="Times"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KE" sz="1800" b="1" dirty="0">
              <a:effectLst/>
              <a:latin typeface="Times"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A5743CE-5C7B-BEC5-DBBA-9DF812492B10}"/>
              </a:ext>
            </a:extLst>
          </p:cNvPr>
          <p:cNvSpPr>
            <a:spLocks noGrp="1"/>
          </p:cNvSpPr>
          <p:nvPr>
            <p:ph type="sldNum" sz="quarter" idx="5"/>
          </p:nvPr>
        </p:nvSpPr>
        <p:spPr/>
        <p:txBody>
          <a:bodyPr/>
          <a:lstStyle/>
          <a:p>
            <a:fld id="{E5288027-68A8-413C-9DEA-D67C81D48DD4}" type="slidenum">
              <a:rPr lang="en-US" smtClean="0"/>
              <a:t>4</a:t>
            </a:fld>
            <a:endParaRPr lang="en-US"/>
          </a:p>
        </p:txBody>
      </p:sp>
    </p:spTree>
    <p:extLst>
      <p:ext uri="{BB962C8B-B14F-4D97-AF65-F5344CB8AC3E}">
        <p14:creationId xmlns:p14="http://schemas.microsoft.com/office/powerpoint/2010/main" val="1687225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98170-BAE2-2538-3AB1-0E36F64555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49A2A3-7254-80EA-0B7A-6D3D52CB3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F8622-60DE-861A-DBF3-843E4F1FE633}"/>
              </a:ext>
            </a:extLst>
          </p:cNvPr>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Online Course Enrollment System is designed with a responsive, web-based user interface that adapts seamlessly across desktops, tablets, and smartphones. </a:t>
            </a: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system operates primarily as a web-based application and does not require specialized hardware.</a:t>
            </a: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system integrates with several external software components to support its core functionalities.</a:t>
            </a: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system’s communication requirements focus on secure, reliable data exchange.</a:t>
            </a: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The system is designed to provide a responsive and scalable user experience.</a:t>
            </a:r>
          </a:p>
          <a:p>
            <a:pPr marL="285750" indent="-285750">
              <a:buFont typeface="Arial" panose="020B0604020202020204" pitchFamily="34" charset="0"/>
              <a:buChar char="•"/>
            </a:pPr>
            <a:r>
              <a:rPr lang="en-US" sz="1800" dirty="0">
                <a:effectLst/>
                <a:latin typeface="Times" panose="02020603050405020304" pitchFamily="18" charset="0"/>
                <a:ea typeface="Times New Roman" panose="02020603050405020304" pitchFamily="18" charset="0"/>
                <a:cs typeface="Times New Roman" panose="02020603050405020304" pitchFamily="18" charset="0"/>
              </a:rPr>
              <a:t>It incorporates safety measures to prevent data loss and ensure business continuity</a:t>
            </a:r>
            <a:endParaRPr lang="en-US" dirty="0"/>
          </a:p>
        </p:txBody>
      </p:sp>
      <p:sp>
        <p:nvSpPr>
          <p:cNvPr id="4" name="Slide Number Placeholder 3">
            <a:extLst>
              <a:ext uri="{FF2B5EF4-FFF2-40B4-BE49-F238E27FC236}">
                <a16:creationId xmlns:a16="http://schemas.microsoft.com/office/drawing/2014/main" id="{C03479A6-2FB7-0FD7-01C4-6F385D468B2C}"/>
              </a:ext>
            </a:extLst>
          </p:cNvPr>
          <p:cNvSpPr>
            <a:spLocks noGrp="1"/>
          </p:cNvSpPr>
          <p:nvPr>
            <p:ph type="sldNum" sz="quarter" idx="5"/>
          </p:nvPr>
        </p:nvSpPr>
        <p:spPr/>
        <p:txBody>
          <a:bodyPr/>
          <a:lstStyle/>
          <a:p>
            <a:fld id="{E5288027-68A8-413C-9DEA-D67C81D48DD4}" type="slidenum">
              <a:rPr lang="en-US" smtClean="0"/>
              <a:t>5</a:t>
            </a:fld>
            <a:endParaRPr lang="en-US"/>
          </a:p>
        </p:txBody>
      </p:sp>
    </p:spTree>
    <p:extLst>
      <p:ext uri="{BB962C8B-B14F-4D97-AF65-F5344CB8AC3E}">
        <p14:creationId xmlns:p14="http://schemas.microsoft.com/office/powerpoint/2010/main" val="1968767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8D83E-9AEB-B312-D691-E1E792EB94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EED77E-E938-8710-C268-5A5086673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3F84C-79D8-BF8D-623E-DBAE6F4B7E6A}"/>
              </a:ext>
            </a:extLst>
          </p:cNvPr>
          <p:cNvSpPr>
            <a:spLocks noGrp="1"/>
          </p:cNvSpPr>
          <p:nvPr>
            <p:ph type="body" idx="1"/>
          </p:nvPr>
        </p:nvSpPr>
        <p:spPr/>
        <p:txBody>
          <a:bodyPr/>
          <a:lstStyle/>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User class is the main parent entity within the system with sub-classes: Student, Administrator, and </a:t>
            </a:r>
            <a:r>
              <a:rPr lang="en-US" sz="1800" dirty="0" err="1">
                <a:effectLst/>
                <a:latin typeface="Times New Roman" panose="02020603050405020304" pitchFamily="18" charset="0"/>
                <a:ea typeface="SimSun" panose="02010600030101010101" pitchFamily="2" charset="-122"/>
              </a:rPr>
              <a:t>SupportStaff</a:t>
            </a:r>
            <a:endParaRPr lang="en-US" sz="1800" dirty="0">
              <a:effectLst/>
              <a:latin typeface="Times New Roman" panose="02020603050405020304" pitchFamily="18" charset="0"/>
              <a:ea typeface="SimSun" panose="02010600030101010101" pitchFamily="2" charset="-122"/>
            </a:endParaRP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Polymorphic inheritance structure enables different user types to access the system </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Many-to-many relationships allow a single Student object to connect to various Enrollment classes and Waitlist classes </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Many-to-one relationships exists for a course in the Course class to link Enrollment and Waitlist.</a:t>
            </a:r>
          </a:p>
          <a:p>
            <a:pPr marL="171450" indent="-1714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Notification class serves as a bridge between both Enrollment and Waitlist classes </a:t>
            </a:r>
            <a:endParaRPr lang="en-US" dirty="0"/>
          </a:p>
        </p:txBody>
      </p:sp>
      <p:sp>
        <p:nvSpPr>
          <p:cNvPr id="4" name="Slide Number Placeholder 3">
            <a:extLst>
              <a:ext uri="{FF2B5EF4-FFF2-40B4-BE49-F238E27FC236}">
                <a16:creationId xmlns:a16="http://schemas.microsoft.com/office/drawing/2014/main" id="{151693F3-E124-39BB-D728-D7986221F101}"/>
              </a:ext>
            </a:extLst>
          </p:cNvPr>
          <p:cNvSpPr>
            <a:spLocks noGrp="1"/>
          </p:cNvSpPr>
          <p:nvPr>
            <p:ph type="sldNum" sz="quarter" idx="5"/>
          </p:nvPr>
        </p:nvSpPr>
        <p:spPr/>
        <p:txBody>
          <a:bodyPr/>
          <a:lstStyle/>
          <a:p>
            <a:fld id="{E5288027-68A8-413C-9DEA-D67C81D48DD4}" type="slidenum">
              <a:rPr lang="en-US" smtClean="0"/>
              <a:t>6</a:t>
            </a:fld>
            <a:endParaRPr lang="en-US"/>
          </a:p>
        </p:txBody>
      </p:sp>
    </p:spTree>
    <p:extLst>
      <p:ext uri="{BB962C8B-B14F-4D97-AF65-F5344CB8AC3E}">
        <p14:creationId xmlns:p14="http://schemas.microsoft.com/office/powerpoint/2010/main" val="3272583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64D9-72D4-145C-540E-FECDE9C4AA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F53B32-61E5-D23B-C873-EAF0B4B84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F6255-B035-D1AE-F483-20CC987763DD}"/>
              </a:ext>
            </a:extLst>
          </p:cNvPr>
          <p:cNvSpPr>
            <a:spLocks noGrp="1"/>
          </p:cNvSpPr>
          <p:nvPr>
            <p:ph type="body" idx="1"/>
          </p:nvPr>
        </p:nvSpPr>
        <p:spPr/>
        <p:txBody>
          <a:bodyPr/>
          <a:lstStyle/>
          <a:p>
            <a:pPr marL="0" indent="0">
              <a:buFont typeface="Arial" panose="020B0604020202020204" pitchFamily="34" charset="0"/>
              <a:buNone/>
            </a:pPr>
            <a:r>
              <a:rPr lang="en-US" b="1" dirty="0"/>
              <a:t>Roles include: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Students - registering accounts, logging in, updating profiles, viewing course catalogs, enrolling in courses, canceling enrollments, and joining waitlists.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Administrators manage courses, users, and generate reports.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Administrators can also view the course catalog and log in.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Support staff – perform troubleshooting tasks (resolving user issues)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Support Staff can also access the system through login and view course information.</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CB25485-D776-F18D-D520-2A716F0258CC}"/>
              </a:ext>
            </a:extLst>
          </p:cNvPr>
          <p:cNvSpPr>
            <a:spLocks noGrp="1"/>
          </p:cNvSpPr>
          <p:nvPr>
            <p:ph type="sldNum" sz="quarter" idx="5"/>
          </p:nvPr>
        </p:nvSpPr>
        <p:spPr/>
        <p:txBody>
          <a:bodyPr/>
          <a:lstStyle/>
          <a:p>
            <a:fld id="{E5288027-68A8-413C-9DEA-D67C81D48DD4}" type="slidenum">
              <a:rPr lang="en-US" smtClean="0"/>
              <a:t>7</a:t>
            </a:fld>
            <a:endParaRPr lang="en-US"/>
          </a:p>
        </p:txBody>
      </p:sp>
    </p:spTree>
    <p:extLst>
      <p:ext uri="{BB962C8B-B14F-4D97-AF65-F5344CB8AC3E}">
        <p14:creationId xmlns:p14="http://schemas.microsoft.com/office/powerpoint/2010/main" val="2932362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C5EF9-A5AE-2BF9-3E01-F326121F99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2A406A-3502-0F67-C200-561B1AE2D0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8D3B82-0B2A-AEE5-6C88-C08F01108188}"/>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The student determines the next course action by checking seat availability which leads them to enrollment process when spots exist or waitlisting when courses reach full capacity.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The diagram presents both main and alternative stages along with their triggered conditions which results in an extensive display of enrollment process pathways.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The visual layout shows developers which sequence of operations must be implemented to create the core functionality.</a:t>
            </a:r>
            <a:endParaRPr lang="en-KE"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C9375B-DCB5-1EDE-E1D9-1A986FAB99DB}"/>
              </a:ext>
            </a:extLst>
          </p:cNvPr>
          <p:cNvSpPr>
            <a:spLocks noGrp="1"/>
          </p:cNvSpPr>
          <p:nvPr>
            <p:ph type="sldNum" sz="quarter" idx="5"/>
          </p:nvPr>
        </p:nvSpPr>
        <p:spPr/>
        <p:txBody>
          <a:bodyPr/>
          <a:lstStyle/>
          <a:p>
            <a:fld id="{E5288027-68A8-413C-9DEA-D67C81D48DD4}" type="slidenum">
              <a:rPr lang="en-US" smtClean="0"/>
              <a:t>8</a:t>
            </a:fld>
            <a:endParaRPr lang="en-US"/>
          </a:p>
        </p:txBody>
      </p:sp>
    </p:spTree>
    <p:extLst>
      <p:ext uri="{BB962C8B-B14F-4D97-AF65-F5344CB8AC3E}">
        <p14:creationId xmlns:p14="http://schemas.microsoft.com/office/powerpoint/2010/main" val="204741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AA750-05D2-7FF2-73AC-632F4E2595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681BEB-949A-FE2C-772C-F69622DE3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4374C1-B153-085C-AEA7-35AA23470120}"/>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Figure 4 displays actions of updating enrollment counts by the Course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It also shows actions from the Waitlist Service which identifies and informs the subsequent waitlisted student about available positions.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Thirdly, it displays the series of distributed messages sent between program elements.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This enables developers can track the timing behavior alongside dependency relationships across this essential workflow and follow every necessary step.</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CC893F8-A772-9296-8C06-A371EE42A2EA}"/>
              </a:ext>
            </a:extLst>
          </p:cNvPr>
          <p:cNvSpPr>
            <a:spLocks noGrp="1"/>
          </p:cNvSpPr>
          <p:nvPr>
            <p:ph type="sldNum" sz="quarter" idx="5"/>
          </p:nvPr>
        </p:nvSpPr>
        <p:spPr/>
        <p:txBody>
          <a:bodyPr/>
          <a:lstStyle/>
          <a:p>
            <a:fld id="{E5288027-68A8-413C-9DEA-D67C81D48DD4}" type="slidenum">
              <a:rPr lang="en-US" smtClean="0"/>
              <a:t>9</a:t>
            </a:fld>
            <a:endParaRPr lang="en-US"/>
          </a:p>
        </p:txBody>
      </p:sp>
    </p:spTree>
    <p:extLst>
      <p:ext uri="{BB962C8B-B14F-4D97-AF65-F5344CB8AC3E}">
        <p14:creationId xmlns:p14="http://schemas.microsoft.com/office/powerpoint/2010/main" val="392672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8F8D9-F8E1-47ED-94A3-16E6E8AB6696}"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61627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56795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16540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5249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04894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F8F8D9-F8E1-47ED-94A3-16E6E8AB6696}"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694022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F8F8D9-F8E1-47ED-94A3-16E6E8AB6696}"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780349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8F8D9-F8E1-47ED-94A3-16E6E8AB6696}"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1238601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8F8D9-F8E1-47ED-94A3-16E6E8AB6696}"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42432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8F8D9-F8E1-47ED-94A3-16E6E8AB6696}"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167479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8F8D9-F8E1-47ED-94A3-16E6E8AB6696}"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4746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219286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8F8D9-F8E1-47ED-94A3-16E6E8AB6696}"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2163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8F8D9-F8E1-47ED-94A3-16E6E8AB6696}"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142393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8F8D9-F8E1-47ED-94A3-16E6E8AB6696}"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74523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3636006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F8F8D9-F8E1-47ED-94A3-16E6E8AB6696}"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8506F-E771-4C61-9D1A-E645BEFB6E34}" type="slidenum">
              <a:rPr lang="en-US" smtClean="0"/>
              <a:t>‹#›</a:t>
            </a:fld>
            <a:endParaRPr lang="en-US"/>
          </a:p>
        </p:txBody>
      </p:sp>
    </p:spTree>
    <p:extLst>
      <p:ext uri="{BB962C8B-B14F-4D97-AF65-F5344CB8AC3E}">
        <p14:creationId xmlns:p14="http://schemas.microsoft.com/office/powerpoint/2010/main" val="253680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F8F8D9-F8E1-47ED-94A3-16E6E8AB6696}" type="datetimeFigureOut">
              <a:rPr lang="en-US" smtClean="0"/>
              <a:t>4/9/2025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8A8506F-E771-4C61-9D1A-E645BEFB6E34}" type="slidenum">
              <a:rPr lang="en-US" smtClean="0"/>
              <a:t>‹#›</a:t>
            </a:fld>
            <a:endParaRPr lang="en-US"/>
          </a:p>
        </p:txBody>
      </p:sp>
    </p:spTree>
    <p:extLst>
      <p:ext uri="{BB962C8B-B14F-4D97-AF65-F5344CB8AC3E}">
        <p14:creationId xmlns:p14="http://schemas.microsoft.com/office/powerpoint/2010/main" val="39619653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A99F96-2945-7E8B-F3E1-C152CE081814}"/>
              </a:ext>
            </a:extLst>
          </p:cNvPr>
          <p:cNvSpPr>
            <a:spLocks noGrp="1"/>
          </p:cNvSpPr>
          <p:nvPr>
            <p:ph type="subTitle" idx="1"/>
          </p:nvPr>
        </p:nvSpPr>
        <p:spPr>
          <a:xfrm>
            <a:off x="663844" y="888582"/>
            <a:ext cx="10864312" cy="5806685"/>
          </a:xfrm>
        </p:spPr>
        <p:txBody>
          <a:bodyPr>
            <a:normAutofit lnSpcReduction="10000"/>
          </a:bodyPr>
          <a:lstStyle/>
          <a:p>
            <a:pPr marL="0" marR="0">
              <a:spcBef>
                <a:spcPts val="1200"/>
              </a:spcBef>
              <a:spcAft>
                <a:spcPts val="3600"/>
              </a:spcAft>
              <a:buNone/>
            </a:pPr>
            <a:endParaRPr lang="en-US" sz="3600" b="1" kern="14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1200"/>
              </a:spcBef>
              <a:spcAft>
                <a:spcPts val="3600"/>
              </a:spcAft>
              <a:buNone/>
            </a:pPr>
            <a:r>
              <a:rPr lang="en-US" sz="3600" b="1" kern="1400"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 Specification</a:t>
            </a:r>
            <a:r>
              <a:rPr lang="en-US" sz="3600" b="1"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kern="1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3600" b="1" kern="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00" b="1" kern="1400" dirty="0">
                <a:effectLst/>
                <a:latin typeface="Times New Roman" panose="02020603050405020304" pitchFamily="18" charset="0"/>
                <a:ea typeface="Times New Roman" panose="02020603050405020304" pitchFamily="18" charset="0"/>
                <a:cs typeface="Times New Roman" panose="02020603050405020304" pitchFamily="18" charset="0"/>
              </a:rPr>
              <a:t>Online Course Enrollment System</a:t>
            </a:r>
            <a:endParaRPr lang="en-KE" sz="3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r>
              <a:rPr lang="en-US" dirty="0"/>
              <a:t>Nkosinomusa Gwalla</a:t>
            </a:r>
          </a:p>
          <a:p>
            <a:r>
              <a:rPr lang="en-US" dirty="0"/>
              <a:t>CST499: Capstone for Computer Software Technology</a:t>
            </a:r>
          </a:p>
          <a:p>
            <a:r>
              <a:rPr lang="en-US" dirty="0"/>
              <a:t>Professor Joseph Rangitsch</a:t>
            </a:r>
          </a:p>
          <a:p>
            <a:r>
              <a:rPr lang="en-US" dirty="0"/>
              <a:t>April 7, 2025</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08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27019-49D6-197F-ADE4-BAD990977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73922-E50D-B4D5-E107-5864689FE25D}"/>
              </a:ext>
            </a:extLst>
          </p:cNvPr>
          <p:cNvSpPr>
            <a:spLocks noGrp="1"/>
          </p:cNvSpPr>
          <p:nvPr>
            <p:ph type="ctrTitle"/>
          </p:nvPr>
        </p:nvSpPr>
        <p:spPr>
          <a:xfrm>
            <a:off x="612184" y="1"/>
            <a:ext cx="3388963" cy="1019028"/>
          </a:xfrm>
        </p:spPr>
        <p:txBody>
          <a:bodyPr>
            <a:noAutofit/>
          </a:bodyPr>
          <a:lstStyle/>
          <a:p>
            <a:pPr marL="0" marR="0"/>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Static Diagram</a:t>
            </a:r>
            <a:endParaRPr lang="en-KE"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97267000-021E-7781-507D-7557ED239BEE}"/>
              </a:ext>
            </a:extLst>
          </p:cNvPr>
          <p:cNvSpPr txBox="1"/>
          <p:nvPr/>
        </p:nvSpPr>
        <p:spPr>
          <a:xfrm>
            <a:off x="454616" y="1109052"/>
            <a:ext cx="4628828" cy="5262979"/>
          </a:xfrm>
          <a:prstGeom prst="rect">
            <a:avLst/>
          </a:prstGeom>
          <a:noFill/>
        </p:spPr>
        <p:txBody>
          <a:bodyPr wrap="square" rtlCol="0">
            <a:spAutoFit/>
          </a:bodyPr>
          <a:lstStyle/>
          <a:p>
            <a:pPr marL="285750" marR="0" indent="-285750" algn="just">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Figure 5 displays the lifecycle of the course.</a:t>
            </a:r>
          </a:p>
          <a:p>
            <a:pPr marL="285750" marR="0" indent="-285750" algn="just">
              <a:buFont typeface="Arial" panose="020B0604020202020204" pitchFamily="34" charset="0"/>
              <a:buChar char="•"/>
            </a:pPr>
            <a:r>
              <a:rPr lang="en-US" sz="2800" dirty="0">
                <a:latin typeface="Times New Roman" panose="02020603050405020304" pitchFamily="18" charset="0"/>
                <a:ea typeface="SimSun" panose="02010600030101010101" pitchFamily="2" charset="-122"/>
              </a:rPr>
              <a:t>This lifecycle has the following status/modes:</a:t>
            </a:r>
          </a:p>
          <a:p>
            <a:pPr marL="742950" lvl="1" indent="-285750" algn="just">
              <a:buFont typeface="Wingdings" panose="05000000000000000000" pitchFamily="2" charset="2"/>
              <a:buChar char="Ø"/>
            </a:pPr>
            <a:r>
              <a:rPr lang="en-US" sz="2800" dirty="0">
                <a:effectLst/>
                <a:latin typeface="Times New Roman" panose="02020603050405020304" pitchFamily="18" charset="0"/>
                <a:ea typeface="SimSun" panose="02010600030101010101" pitchFamily="2" charset="-122"/>
              </a:rPr>
              <a:t>"Available“ – no student enrolled yet</a:t>
            </a:r>
          </a:p>
          <a:p>
            <a:pPr marL="742950" lvl="1" indent="-285750" algn="just">
              <a:buFont typeface="Wingdings" panose="05000000000000000000" pitchFamily="2" charset="2"/>
              <a:buChar char="Ø"/>
            </a:pPr>
            <a:r>
              <a:rPr lang="en-US" sz="2800" dirty="0">
                <a:effectLst/>
                <a:latin typeface="Times New Roman" panose="02020603050405020304" pitchFamily="18" charset="0"/>
                <a:ea typeface="SimSun" panose="02010600030101010101" pitchFamily="2" charset="-122"/>
              </a:rPr>
              <a:t>"</a:t>
            </a:r>
            <a:r>
              <a:rPr lang="en-US" sz="2800" dirty="0" err="1">
                <a:effectLst/>
                <a:latin typeface="Times New Roman" panose="02020603050405020304" pitchFamily="18" charset="0"/>
                <a:ea typeface="SimSun" panose="02010600030101010101" pitchFamily="2" charset="-122"/>
              </a:rPr>
              <a:t>PartiallyFilled</a:t>
            </a:r>
            <a:r>
              <a:rPr lang="en-US" sz="2800" dirty="0">
                <a:effectLst/>
                <a:latin typeface="Times New Roman" panose="02020603050405020304" pitchFamily="18" charset="0"/>
                <a:ea typeface="SimSun" panose="02010600030101010101" pitchFamily="2" charset="-122"/>
              </a:rPr>
              <a:t>“ – some enrolment available </a:t>
            </a:r>
            <a:endParaRPr lang="en-US" sz="2800" dirty="0">
              <a:latin typeface="Times New Roman" panose="02020603050405020304" pitchFamily="18" charset="0"/>
              <a:ea typeface="SimSun" panose="02010600030101010101" pitchFamily="2" charset="-122"/>
            </a:endParaRPr>
          </a:p>
          <a:p>
            <a:pPr marL="742950" lvl="1" indent="-285750" algn="just">
              <a:buFont typeface="Wingdings" panose="05000000000000000000" pitchFamily="2" charset="2"/>
              <a:buChar char="Ø"/>
            </a:pPr>
            <a:r>
              <a:rPr lang="en-US" sz="2800" dirty="0">
                <a:effectLst/>
                <a:latin typeface="Times New Roman" panose="02020603050405020304" pitchFamily="18" charset="0"/>
                <a:ea typeface="SimSun" panose="02010600030101010101" pitchFamily="2" charset="-122"/>
              </a:rPr>
              <a:t>"Full" status - maximum enrollment</a:t>
            </a:r>
          </a:p>
          <a:p>
            <a:pPr marL="742950" lvl="1" indent="-285750" algn="just">
              <a:buFont typeface="Wingdings" panose="05000000000000000000" pitchFamily="2" charset="2"/>
              <a:buChar char="Ø"/>
            </a:pPr>
            <a:r>
              <a:rPr lang="en-US" sz="2800" dirty="0">
                <a:effectLst/>
                <a:latin typeface="Times New Roman" panose="02020603050405020304" pitchFamily="18" charset="0"/>
                <a:ea typeface="SimSun" panose="02010600030101010101" pitchFamily="2" charset="-122"/>
              </a:rPr>
              <a:t>"</a:t>
            </a:r>
            <a:r>
              <a:rPr lang="en-US" sz="2800" dirty="0" err="1">
                <a:effectLst/>
                <a:latin typeface="Times New Roman" panose="02020603050405020304" pitchFamily="18" charset="0"/>
                <a:ea typeface="SimSun" panose="02010600030101010101" pitchFamily="2" charset="-122"/>
              </a:rPr>
              <a:t>WaitlistActive</a:t>
            </a:r>
            <a:r>
              <a:rPr lang="en-US" sz="2800" dirty="0">
                <a:effectLst/>
                <a:latin typeface="Times New Roman" panose="02020603050405020304" pitchFamily="18" charset="0"/>
                <a:ea typeface="SimSun" panose="02010600030101010101" pitchFamily="2" charset="-122"/>
              </a:rPr>
              <a:t>" - the course is full</a:t>
            </a:r>
            <a:endParaRPr lang="en-US" sz="2800" dirty="0"/>
          </a:p>
        </p:txBody>
      </p:sp>
      <p:sp>
        <p:nvSpPr>
          <p:cNvPr id="18" name="TextBox 17">
            <a:extLst>
              <a:ext uri="{FF2B5EF4-FFF2-40B4-BE49-F238E27FC236}">
                <a16:creationId xmlns:a16="http://schemas.microsoft.com/office/drawing/2014/main" id="{E180AED8-FF61-0E06-AAB1-3B688F37EEAC}"/>
              </a:ext>
            </a:extLst>
          </p:cNvPr>
          <p:cNvSpPr txBox="1"/>
          <p:nvPr/>
        </p:nvSpPr>
        <p:spPr>
          <a:xfrm>
            <a:off x="6958739" y="5501898"/>
            <a:ext cx="371959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5. Static Diagram</a:t>
            </a:r>
          </a:p>
        </p:txBody>
      </p:sp>
      <p:pic>
        <p:nvPicPr>
          <p:cNvPr id="5" name="Picture 4">
            <a:extLst>
              <a:ext uri="{FF2B5EF4-FFF2-40B4-BE49-F238E27FC236}">
                <a16:creationId xmlns:a16="http://schemas.microsoft.com/office/drawing/2014/main" id="{12C6F064-C59F-4F02-9F79-B8C2ED0881F8}"/>
              </a:ext>
            </a:extLst>
          </p:cNvPr>
          <p:cNvPicPr>
            <a:picLocks noChangeAspect="1"/>
          </p:cNvPicPr>
          <p:nvPr/>
        </p:nvPicPr>
        <p:blipFill>
          <a:blip r:embed="rId3"/>
          <a:stretch>
            <a:fillRect/>
          </a:stretch>
        </p:blipFill>
        <p:spPr>
          <a:xfrm>
            <a:off x="5408908" y="568972"/>
            <a:ext cx="6328475" cy="4791199"/>
          </a:xfrm>
          <a:prstGeom prst="rect">
            <a:avLst/>
          </a:prstGeom>
        </p:spPr>
      </p:pic>
    </p:spTree>
    <p:extLst>
      <p:ext uri="{BB962C8B-B14F-4D97-AF65-F5344CB8AC3E}">
        <p14:creationId xmlns:p14="http://schemas.microsoft.com/office/powerpoint/2010/main" val="265079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851D9-05B8-EEA5-BFE7-DFED9567D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0BF0F-D7E9-DE2B-FBAE-FBD515F572DE}"/>
              </a:ext>
            </a:extLst>
          </p:cNvPr>
          <p:cNvSpPr>
            <a:spLocks noGrp="1"/>
          </p:cNvSpPr>
          <p:nvPr>
            <p:ph type="ctrTitle"/>
          </p:nvPr>
        </p:nvSpPr>
        <p:spPr>
          <a:xfrm>
            <a:off x="1214034" y="278970"/>
            <a:ext cx="9144000" cy="1064244"/>
          </a:xfrm>
        </p:spPr>
        <p:txBody>
          <a:bodyPr>
            <a:noAutofit/>
          </a:bodyPr>
          <a:lstStyle/>
          <a:p>
            <a:pPr marL="0" marR="0" algn="ctr">
              <a:lnSpc>
                <a:spcPct val="100000"/>
              </a:lnSpc>
            </a:pPr>
            <a:b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200" b="1" dirty="0">
                <a:effectLst/>
                <a:latin typeface="Times New Roman" panose="02020603050405020304" pitchFamily="18" charset="0"/>
                <a:ea typeface="MS Mincho" panose="02020609040205080304" pitchFamily="49" charset="-128"/>
              </a:rPr>
              <a:t>Landing, Login, and Enrollment Pages Development</a:t>
            </a:r>
            <a:endParaRPr lang="en-KE" sz="3200" b="1"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4B17887-11C0-1FF4-D096-9EDAD66D1D85}"/>
              </a:ext>
            </a:extLst>
          </p:cNvPr>
          <p:cNvPicPr>
            <a:picLocks noChangeAspect="1"/>
          </p:cNvPicPr>
          <p:nvPr/>
        </p:nvPicPr>
        <p:blipFill>
          <a:blip r:embed="rId3"/>
          <a:stretch>
            <a:fillRect/>
          </a:stretch>
        </p:blipFill>
        <p:spPr>
          <a:xfrm>
            <a:off x="7007171" y="1354132"/>
            <a:ext cx="1981200" cy="1295400"/>
          </a:xfrm>
          <a:prstGeom prst="rect">
            <a:avLst/>
          </a:prstGeom>
        </p:spPr>
      </p:pic>
      <p:pic>
        <p:nvPicPr>
          <p:cNvPr id="10" name="Picture 9">
            <a:extLst>
              <a:ext uri="{FF2B5EF4-FFF2-40B4-BE49-F238E27FC236}">
                <a16:creationId xmlns:a16="http://schemas.microsoft.com/office/drawing/2014/main" id="{95EC2F33-2FDF-B12F-1F35-11F91D9033B7}"/>
              </a:ext>
            </a:extLst>
          </p:cNvPr>
          <p:cNvPicPr>
            <a:picLocks noChangeAspect="1"/>
          </p:cNvPicPr>
          <p:nvPr/>
        </p:nvPicPr>
        <p:blipFill>
          <a:blip r:embed="rId4"/>
          <a:stretch>
            <a:fillRect/>
          </a:stretch>
        </p:blipFill>
        <p:spPr>
          <a:xfrm>
            <a:off x="8934712" y="1213049"/>
            <a:ext cx="2238375" cy="1714500"/>
          </a:xfrm>
          <a:prstGeom prst="rect">
            <a:avLst/>
          </a:prstGeom>
        </p:spPr>
      </p:pic>
      <p:pic>
        <p:nvPicPr>
          <p:cNvPr id="12" name="Picture 11">
            <a:extLst>
              <a:ext uri="{FF2B5EF4-FFF2-40B4-BE49-F238E27FC236}">
                <a16:creationId xmlns:a16="http://schemas.microsoft.com/office/drawing/2014/main" id="{D2FCF714-A571-CCD9-24DF-2F296A2683BE}"/>
              </a:ext>
            </a:extLst>
          </p:cNvPr>
          <p:cNvPicPr>
            <a:picLocks noChangeAspect="1"/>
          </p:cNvPicPr>
          <p:nvPr/>
        </p:nvPicPr>
        <p:blipFill>
          <a:blip r:embed="rId5"/>
          <a:stretch>
            <a:fillRect/>
          </a:stretch>
        </p:blipFill>
        <p:spPr>
          <a:xfrm>
            <a:off x="6999679" y="2927549"/>
            <a:ext cx="1785327" cy="1295400"/>
          </a:xfrm>
          <a:prstGeom prst="rect">
            <a:avLst/>
          </a:prstGeom>
        </p:spPr>
      </p:pic>
      <p:pic>
        <p:nvPicPr>
          <p:cNvPr id="14" name="Picture 13">
            <a:extLst>
              <a:ext uri="{FF2B5EF4-FFF2-40B4-BE49-F238E27FC236}">
                <a16:creationId xmlns:a16="http://schemas.microsoft.com/office/drawing/2014/main" id="{7FFB324C-8107-2C35-9B89-F87F601A4C06}"/>
              </a:ext>
            </a:extLst>
          </p:cNvPr>
          <p:cNvPicPr>
            <a:picLocks noChangeAspect="1"/>
          </p:cNvPicPr>
          <p:nvPr/>
        </p:nvPicPr>
        <p:blipFill>
          <a:blip r:embed="rId6"/>
          <a:stretch>
            <a:fillRect/>
          </a:stretch>
        </p:blipFill>
        <p:spPr>
          <a:xfrm>
            <a:off x="8836775" y="3057714"/>
            <a:ext cx="2740103" cy="1209595"/>
          </a:xfrm>
          <a:prstGeom prst="rect">
            <a:avLst/>
          </a:prstGeom>
        </p:spPr>
      </p:pic>
      <p:pic>
        <p:nvPicPr>
          <p:cNvPr id="15" name="Picture 14">
            <a:extLst>
              <a:ext uri="{FF2B5EF4-FFF2-40B4-BE49-F238E27FC236}">
                <a16:creationId xmlns:a16="http://schemas.microsoft.com/office/drawing/2014/main" id="{1C7FAD55-0780-B99F-7309-D53FB36F9ADC}"/>
              </a:ext>
            </a:extLst>
          </p:cNvPr>
          <p:cNvPicPr>
            <a:picLocks noChangeAspect="1"/>
          </p:cNvPicPr>
          <p:nvPr/>
        </p:nvPicPr>
        <p:blipFill>
          <a:blip r:embed="rId7"/>
          <a:stretch>
            <a:fillRect/>
          </a:stretch>
        </p:blipFill>
        <p:spPr>
          <a:xfrm>
            <a:off x="7007171" y="4368619"/>
            <a:ext cx="5093787" cy="2198186"/>
          </a:xfrm>
          <a:prstGeom prst="rect">
            <a:avLst/>
          </a:prstGeom>
        </p:spPr>
      </p:pic>
      <p:sp>
        <p:nvSpPr>
          <p:cNvPr id="16" name="TextBox 15">
            <a:extLst>
              <a:ext uri="{FF2B5EF4-FFF2-40B4-BE49-F238E27FC236}">
                <a16:creationId xmlns:a16="http://schemas.microsoft.com/office/drawing/2014/main" id="{31168FF9-4120-CCD8-1642-C4B44247EAD9}"/>
              </a:ext>
            </a:extLst>
          </p:cNvPr>
          <p:cNvSpPr txBox="1"/>
          <p:nvPr/>
        </p:nvSpPr>
        <p:spPr>
          <a:xfrm>
            <a:off x="315551" y="936697"/>
            <a:ext cx="6691620" cy="5940088"/>
          </a:xfrm>
          <a:prstGeom prst="rect">
            <a:avLst/>
          </a:prstGeom>
          <a:noFill/>
        </p:spPr>
        <p:txBody>
          <a:bodyPr wrap="square" rtlCol="0">
            <a:spAutoFit/>
          </a:bodyPr>
          <a:lstStyle/>
          <a:p>
            <a:pPr marL="0" marR="0" algn="just">
              <a:buNone/>
            </a:pPr>
            <a:r>
              <a:rPr lang="en-US" sz="2400" b="1" dirty="0">
                <a:effectLst/>
                <a:latin typeface="Times New Roman" panose="02020603050405020304" pitchFamily="18" charset="0"/>
                <a:ea typeface="MS Mincho" panose="02020609040205080304" pitchFamily="49" charset="-128"/>
                <a:cs typeface="Times New Roman" panose="02020603050405020304" pitchFamily="18" charset="0"/>
              </a:rPr>
              <a:t>Procedure </a:t>
            </a:r>
            <a:endParaRPr lang="en-KE" sz="24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85750" marR="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New users fill out a form that validates username and password input. </a:t>
            </a:r>
          </a:p>
          <a:p>
            <a:pPr marL="285750" marR="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Upon validation and unique username, the password is hashed and saved to the `users` table.</a:t>
            </a:r>
            <a:endParaRPr lang="en-KE" sz="24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rPr>
              <a:t>A Bootstrap-styled form collects username and password input</a:t>
            </a:r>
          </a:p>
          <a:p>
            <a:pPr marL="28575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rPr>
              <a:t>PHP checks for empty fields and ensures password is at least six characters</a:t>
            </a:r>
            <a:endParaRPr lang="en-US" sz="2400" dirty="0">
              <a:latin typeface="Times New Roman" panose="02020603050405020304" pitchFamily="18" charset="0"/>
              <a:ea typeface="MS Mincho" panose="02020609040205080304" pitchFamily="49" charset="-128"/>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rPr>
              <a:t>The password is hashed with `</a:t>
            </a:r>
            <a:r>
              <a:rPr lang="en-US" sz="2400" dirty="0" err="1">
                <a:effectLst/>
                <a:latin typeface="Times New Roman" panose="02020603050405020304" pitchFamily="18" charset="0"/>
                <a:ea typeface="MS Mincho" panose="02020609040205080304" pitchFamily="49" charset="-128"/>
              </a:rPr>
              <a:t>password_hash</a:t>
            </a:r>
            <a:r>
              <a:rPr lang="en-US" sz="2400" dirty="0">
                <a:effectLst/>
                <a:latin typeface="Times New Roman" panose="02020603050405020304" pitchFamily="18" charset="0"/>
                <a:ea typeface="MS Mincho" panose="02020609040205080304" pitchFamily="49" charset="-128"/>
              </a:rPr>
              <a:t>()` before insertion</a:t>
            </a:r>
          </a:p>
          <a:p>
            <a:pPr marL="28575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A prepared INSERT query saves the user to the `users` table.</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285750" indent="-285750" algn="jus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This process ensures a secure and user-friendly registration experience</a:t>
            </a:r>
            <a:endParaRPr lang="en-KE" sz="24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4171467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6315E-475A-936B-A5C8-63F07BC24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49466-51E5-1CC8-B5DF-1E9785DE3184}"/>
              </a:ext>
            </a:extLst>
          </p:cNvPr>
          <p:cNvSpPr>
            <a:spLocks noGrp="1"/>
          </p:cNvSpPr>
          <p:nvPr>
            <p:ph type="ctrTitle"/>
          </p:nvPr>
        </p:nvSpPr>
        <p:spPr>
          <a:xfrm>
            <a:off x="1214034" y="278970"/>
            <a:ext cx="9144000" cy="1064244"/>
          </a:xfrm>
        </p:spPr>
        <p:txBody>
          <a:bodyPr>
            <a:noAutofit/>
          </a:bodyPr>
          <a:lstStyle/>
          <a:p>
            <a:pPr marL="0" marR="0" algn="ctr">
              <a:lnSpc>
                <a:spcPct val="100000"/>
              </a:lnSpc>
            </a:pP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200" b="1" kern="100" dirty="0">
                <a:effectLst/>
                <a:latin typeface="Times New Roman" panose="02020603050405020304" pitchFamily="18" charset="0"/>
                <a:ea typeface="Aptos" panose="020B0004020202020204" pitchFamily="34" charset="0"/>
                <a:cs typeface="Times New Roman" panose="02020603050405020304" pitchFamily="18" charset="0"/>
              </a:rPr>
              <a:t>Class Registration System Implementation and Database Design</a:t>
            </a:r>
            <a:endParaRPr lang="en-KE" sz="3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75CCF45-C9C8-8983-96C0-4D1E6964AB85}"/>
              </a:ext>
            </a:extLst>
          </p:cNvPr>
          <p:cNvSpPr>
            <a:spLocks noGrp="1"/>
          </p:cNvSpPr>
          <p:nvPr>
            <p:ph type="subTitle" idx="1"/>
          </p:nvPr>
        </p:nvSpPr>
        <p:spPr>
          <a:xfrm>
            <a:off x="281038" y="1372474"/>
            <a:ext cx="5303003" cy="5080834"/>
          </a:xfrm>
        </p:spPr>
        <p:txBody>
          <a:bodyPr>
            <a:normAutofit lnSpcReduction="10000"/>
          </a:bodyPr>
          <a:lstStyle/>
          <a:p>
            <a:pPr marR="0" algn="just">
              <a:lnSpc>
                <a:spcPct val="100000"/>
              </a:lnSpc>
              <a:spcAft>
                <a:spcPts val="800"/>
              </a:spcAft>
            </a:pPr>
            <a:r>
              <a:rPr lang="en-US" dirty="0">
                <a:latin typeface="Times New Roman" panose="02020603050405020304" pitchFamily="18" charset="0"/>
                <a:cs typeface="Times New Roman" panose="02020603050405020304" pitchFamily="18" charset="0"/>
              </a:rPr>
              <a:t>MySQL Database Design and Implementation</a:t>
            </a:r>
          </a:p>
          <a:p>
            <a:pPr marL="342900" marR="0" indent="-342900" algn="just">
              <a:lnSpc>
                <a:spcPct val="100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database schema includes three primary tables: users, courses, and registrations. </a:t>
            </a:r>
          </a:p>
          <a:p>
            <a:pPr marL="342900" marR="0" indent="-342900" algn="just">
              <a:lnSpc>
                <a:spcPct val="100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users table stores login credentials, the courses table holds class information, and the registrations table maps users to the courses they are enrolled in. </a:t>
            </a:r>
          </a:p>
          <a:p>
            <a:pPr marL="342900" marR="0" indent="-342900" algn="just">
              <a:lnSpc>
                <a:spcPct val="100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enforces referential integrity and supports dynamic course management.</a:t>
            </a:r>
            <a:endParaRPr lang="en-K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AA15E50-F5AF-9733-E8B4-F8675DCAC9A1}"/>
              </a:ext>
            </a:extLst>
          </p:cNvPr>
          <p:cNvPicPr>
            <a:picLocks noChangeAspect="1"/>
          </p:cNvPicPr>
          <p:nvPr/>
        </p:nvPicPr>
        <p:blipFill>
          <a:blip r:embed="rId3"/>
          <a:stretch>
            <a:fillRect/>
          </a:stretch>
        </p:blipFill>
        <p:spPr>
          <a:xfrm>
            <a:off x="5966847" y="1372474"/>
            <a:ext cx="5944115" cy="1253695"/>
          </a:xfrm>
          <a:prstGeom prst="rect">
            <a:avLst/>
          </a:prstGeom>
        </p:spPr>
      </p:pic>
      <p:pic>
        <p:nvPicPr>
          <p:cNvPr id="5" name="Picture 4">
            <a:extLst>
              <a:ext uri="{FF2B5EF4-FFF2-40B4-BE49-F238E27FC236}">
                <a16:creationId xmlns:a16="http://schemas.microsoft.com/office/drawing/2014/main" id="{7B150333-2FB5-B02C-2EC0-165573BC203D}"/>
              </a:ext>
            </a:extLst>
          </p:cNvPr>
          <p:cNvPicPr>
            <a:picLocks noChangeAspect="1"/>
          </p:cNvPicPr>
          <p:nvPr/>
        </p:nvPicPr>
        <p:blipFill>
          <a:blip r:embed="rId4"/>
          <a:stretch>
            <a:fillRect/>
          </a:stretch>
        </p:blipFill>
        <p:spPr>
          <a:xfrm>
            <a:off x="5966847" y="2697271"/>
            <a:ext cx="5944115" cy="2932430"/>
          </a:xfrm>
          <a:prstGeom prst="rect">
            <a:avLst/>
          </a:prstGeom>
        </p:spPr>
      </p:pic>
      <p:pic>
        <p:nvPicPr>
          <p:cNvPr id="7" name="Picture 6">
            <a:extLst>
              <a:ext uri="{FF2B5EF4-FFF2-40B4-BE49-F238E27FC236}">
                <a16:creationId xmlns:a16="http://schemas.microsoft.com/office/drawing/2014/main" id="{767B5D7B-AE65-E33D-C74C-42851B3C2872}"/>
              </a:ext>
            </a:extLst>
          </p:cNvPr>
          <p:cNvPicPr>
            <a:picLocks noChangeAspect="1"/>
          </p:cNvPicPr>
          <p:nvPr/>
        </p:nvPicPr>
        <p:blipFill>
          <a:blip r:embed="rId5"/>
          <a:stretch>
            <a:fillRect/>
          </a:stretch>
        </p:blipFill>
        <p:spPr>
          <a:xfrm>
            <a:off x="5966847" y="5316632"/>
            <a:ext cx="6057900" cy="1333500"/>
          </a:xfrm>
          <a:prstGeom prst="rect">
            <a:avLst/>
          </a:prstGeom>
        </p:spPr>
      </p:pic>
    </p:spTree>
    <p:extLst>
      <p:ext uri="{BB962C8B-B14F-4D97-AF65-F5344CB8AC3E}">
        <p14:creationId xmlns:p14="http://schemas.microsoft.com/office/powerpoint/2010/main" val="26626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F70E1-9D97-9D17-4C5D-3E7C091E5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E8512-4368-34B9-1D72-2EDEF0D28DCB}"/>
              </a:ext>
            </a:extLst>
          </p:cNvPr>
          <p:cNvSpPr>
            <a:spLocks noGrp="1"/>
          </p:cNvSpPr>
          <p:nvPr>
            <p:ph type="ctrTitle"/>
          </p:nvPr>
        </p:nvSpPr>
        <p:spPr>
          <a:xfrm>
            <a:off x="1400014" y="216976"/>
            <a:ext cx="9144000" cy="1069383"/>
          </a:xfrm>
        </p:spPr>
        <p:txBody>
          <a:bodyPr>
            <a:noAutofit/>
          </a:bodyPr>
          <a:lstStyle/>
          <a:p>
            <a:pPr>
              <a:lnSpc>
                <a:spcPct val="100000"/>
              </a:lnSpc>
            </a:pPr>
            <a:r>
              <a:rPr lang="en-US" sz="3600" b="1" dirty="0">
                <a:effectLst/>
                <a:latin typeface="Times New Roman" panose="02020603050405020304" pitchFamily="18" charset="0"/>
                <a:ea typeface="SimSun" panose="02010600030101010101" pitchFamily="2" charset="-122"/>
              </a:rPr>
              <a:t>Testing Levels for the Online Course Enrollment System</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EA941EC-4306-9922-1F7A-75C3A151E679}"/>
              </a:ext>
            </a:extLst>
          </p:cNvPr>
          <p:cNvSpPr txBox="1"/>
          <p:nvPr/>
        </p:nvSpPr>
        <p:spPr>
          <a:xfrm>
            <a:off x="192830" y="1286359"/>
            <a:ext cx="11806339"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Component Testing -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examines solitary software components for proper functionality (unit testing approach) (</a:t>
            </a:r>
            <a:r>
              <a:rPr lang="en-US" sz="2400" dirty="0">
                <a:effectLst/>
                <a:latin typeface="Times New Roman" panose="02020603050405020304" pitchFamily="18" charset="0"/>
                <a:ea typeface="SimSun" panose="02010600030101010101" pitchFamily="2" charset="-122"/>
              </a:rPr>
              <a:t>Sommerville, 2016)</a:t>
            </a:r>
            <a:endParaRPr lang="en-KE" sz="24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Integration Testing -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interactions between integrated components or subsystems to detect interface defects (Myers et al., 2021). </a:t>
            </a:r>
          </a:p>
          <a:p>
            <a:pPr marL="742950" lvl="1" indent="-285750"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Bottom-up testing: lower-level components (Database access layer)</a:t>
            </a:r>
          </a:p>
          <a:p>
            <a:pPr marL="742950" lvl="1" indent="-285750"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Top-down testing: User Interfaces first </a:t>
            </a:r>
            <a:endParaRPr lang="en-KE" sz="24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System Testing -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complete integrated system fulfills its specified requirements (Sommerville, 2016)</a:t>
            </a:r>
            <a:endParaRPr lang="en-KE" sz="24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just">
              <a:buFont typeface="Arial" panose="020B0604020202020204" pitchFamily="34" charset="0"/>
              <a:buChar char="•"/>
            </a:pPr>
            <a:r>
              <a:rPr lang="en-US" sz="2400" b="1" dirty="0">
                <a:effectLst/>
                <a:latin typeface="Times New Roman" panose="02020603050405020304" pitchFamily="18" charset="0"/>
                <a:ea typeface="SimSun" panose="02010600030101010101" pitchFamily="2" charset="-122"/>
                <a:cs typeface="Times New Roman" panose="02020603050405020304" pitchFamily="18" charset="0"/>
              </a:rPr>
              <a:t>Acceptance Testing –</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prescribed acceptance standards and delivery readiness to end users (Myers et al., 2021).</a:t>
            </a:r>
          </a:p>
          <a:p>
            <a:pPr marL="742950" lvl="1" indent="-285750"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Alpha testing - selected users performing specific tasks while developers observe and note issues </a:t>
            </a:r>
          </a:p>
          <a:p>
            <a:pPr marL="742950" lvl="1" indent="-285750" algn="just">
              <a:buFont typeface="Wingdings" panose="05000000000000000000" pitchFamily="2" charset="2"/>
              <a:buChar char="Ø"/>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Beta testing: A broader group uses the system in their own environments and report issues</a:t>
            </a:r>
            <a:endParaRPr lang="en-KE" sz="24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49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12F94-A9EE-93B3-0E43-0F6B1A514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91EE4-B55F-7556-1B7E-B92860C608E4}"/>
              </a:ext>
            </a:extLst>
          </p:cNvPr>
          <p:cNvSpPr>
            <a:spLocks noGrp="1"/>
          </p:cNvSpPr>
          <p:nvPr>
            <p:ph type="ctrTitle"/>
          </p:nvPr>
        </p:nvSpPr>
        <p:spPr>
          <a:xfrm>
            <a:off x="1400014" y="216977"/>
            <a:ext cx="9144000" cy="595824"/>
          </a:xfrm>
        </p:spPr>
        <p:txBody>
          <a:bodyPr>
            <a:noAutofit/>
          </a:bodyPr>
          <a:lstStyle/>
          <a:p>
            <a:pPr>
              <a:lnSpc>
                <a:spcPct val="100000"/>
              </a:lnSpc>
            </a:pPr>
            <a:r>
              <a:rPr lang="en-US" sz="3600" b="1" dirty="0">
                <a:effectLst/>
                <a:latin typeface="Times New Roman" panose="02020603050405020304" pitchFamily="18" charset="0"/>
                <a:ea typeface="SimSun" panose="02010600030101010101" pitchFamily="2" charset="-122"/>
              </a:rPr>
              <a:t>References </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31058BE4-98F9-41DD-15CC-5DF9FC78D381}"/>
              </a:ext>
            </a:extLst>
          </p:cNvPr>
          <p:cNvSpPr txBox="1"/>
          <p:nvPr/>
        </p:nvSpPr>
        <p:spPr>
          <a:xfrm>
            <a:off x="711199" y="812801"/>
            <a:ext cx="11088915" cy="5678478"/>
          </a:xfrm>
          <a:prstGeom prst="rect">
            <a:avLst/>
          </a:prstGeom>
          <a:noFill/>
        </p:spPr>
        <p:txBody>
          <a:bodyPr wrap="square" rtlCol="0">
            <a:spAutoFit/>
          </a:bodyPr>
          <a:lstStyle/>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Bourque, P., Dupuis, R., Abran, A., Moore, J. W., &amp; Tripp, L. (2002). The guide to the software engineering body of knowledge. IEEE Software, 1(6), 35–44.</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Elmasri, R., &amp; Navathe, S. B. (2017). Fundamentals of database systems (7th ed.). Pearson.</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HTTPLocalhost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Info. (2024). Introduction to XAMPP. http://httplocalhost.info/xampp</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IEEE Computer Society. (1998). IEEE recommended practice for software requirements specifications (IEEE Std 830-1998). IEEE. https://standards.ieee.org/standard/830-1998.html</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Myers, G. J., Sandler, C., &amp; Badgett, T. (2021). *The art of software testing* (3rd ed.). John Wiley &amp; Sons.</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PHP Documentation. (2023).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password_hash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 PHP manual. https://www.php.net/manual/en/function.password-hash.php</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Schach, S. R. (2011). Essentials of software engineering (3rd ed.). McGraw-Hill Education.</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Sommerville, I., Fowler, M., Beck, K., Brant, J., Opdyke, W., &amp; Roberts, D. (2019). Software engineering (10th ed.). Pearson.</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Tutorial Republic. (n.d.). PHP MySQL login system tutorial. https://www.tutorialrepublic.com/php-tutorial/php-mysql-login-system.php</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marR="0" indent="-457200">
              <a:spcAft>
                <a:spcPts val="1000"/>
              </a:spcAft>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Wiegers, K. E., &amp; Beatty, J. (2013). Software requirements (3rd ed.). Microsoft Press. https://www.microsoftpressstore.com/store/software-requirements-9780735679665</a:t>
            </a:r>
            <a:endParaRPr lang="en-KE"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61655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044C8-0CA2-4BE7-31A0-D46895C00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3F074-EF9D-B5F4-5C65-75816A6B8D84}"/>
              </a:ext>
            </a:extLst>
          </p:cNvPr>
          <p:cNvSpPr>
            <a:spLocks noGrp="1"/>
          </p:cNvSpPr>
          <p:nvPr>
            <p:ph type="ctrTitle"/>
          </p:nvPr>
        </p:nvSpPr>
        <p:spPr>
          <a:xfrm>
            <a:off x="1214034" y="278970"/>
            <a:ext cx="9144000" cy="588935"/>
          </a:xfrm>
        </p:spPr>
        <p:txBody>
          <a:bodyPr>
            <a:noAutofit/>
          </a:bodyPr>
          <a:lstStyle/>
          <a:p>
            <a:pPr marL="0" marR="0" algn="ctr">
              <a:lnSpc>
                <a:spcPct val="100000"/>
              </a:lnSpc>
            </a:pP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8621FAC-45CB-6270-5DA5-CEBCC7C23C06}"/>
              </a:ext>
            </a:extLst>
          </p:cNvPr>
          <p:cNvSpPr>
            <a:spLocks noGrp="1"/>
          </p:cNvSpPr>
          <p:nvPr>
            <p:ph type="subTitle" idx="1"/>
          </p:nvPr>
        </p:nvSpPr>
        <p:spPr>
          <a:xfrm>
            <a:off x="278970" y="867905"/>
            <a:ext cx="8849532" cy="5711125"/>
          </a:xfrm>
        </p:spPr>
        <p:txBody>
          <a:bodyPr>
            <a:noAutofit/>
          </a:bodyPr>
          <a:lstStyle/>
          <a:p>
            <a:pPr marL="285750" marR="0" indent="-285750" algn="l">
              <a:lnSpc>
                <a:spcPct val="100000"/>
              </a:lnSpc>
              <a:spcBef>
                <a:spcPts val="0"/>
              </a:spcBef>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a:t>
            </a:r>
            <a:r>
              <a:rPr lang="en-US" dirty="0">
                <a:latin typeface="Times New Roman" panose="02020603050405020304" pitchFamily="18" charset="0"/>
                <a:ea typeface="Times New Roman" panose="02020603050405020304" pitchFamily="18" charset="0"/>
                <a:cs typeface="Times New Roman" panose="02020603050405020304" pitchFamily="18" charset="0"/>
              </a:rPr>
              <a:t>s section d</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ocuments software specifications for The Online Course Enrollment System.</a:t>
            </a:r>
          </a:p>
          <a:p>
            <a:pPr marL="285750" marR="0" indent="-285750" algn="l">
              <a:lnSpc>
                <a:spcPct val="100000"/>
              </a:lnSpc>
              <a:spcBef>
                <a:spcPts val="0"/>
              </a:spcBef>
              <a:buFont typeface="Arial" panose="020B0604020202020204" pitchFamily="34" charset="0"/>
              <a:buChar char="•"/>
            </a:pPr>
            <a:r>
              <a:rPr lang="en-US" kern="1400" dirty="0">
                <a:effectLst/>
                <a:latin typeface="Times New Roman" panose="02020603050405020304" pitchFamily="18" charset="0"/>
                <a:ea typeface="Times New Roman" panose="02020603050405020304" pitchFamily="18" charset="0"/>
                <a:cs typeface="Times New Roman" panose="02020603050405020304" pitchFamily="18" charset="0"/>
              </a:rPr>
              <a:t>Key features include</a:t>
            </a:r>
          </a:p>
          <a:p>
            <a:pPr marL="742950" lvl="1" indent="-285750" algn="l">
              <a:lnSpc>
                <a:spcPct val="100000"/>
              </a:lnSpc>
              <a:spcBef>
                <a:spcPts val="0"/>
              </a:spcBef>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secure account management </a:t>
            </a:r>
          </a:p>
          <a:p>
            <a:pPr marL="742950" lvl="1" indent="-285750" algn="l">
              <a:lnSpc>
                <a:spcPct val="100000"/>
              </a:lnSpc>
              <a:spcBef>
                <a:spcPts val="0"/>
              </a:spcBef>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authentication and enrollment</a:t>
            </a:r>
          </a:p>
          <a:p>
            <a:pPr marL="742950" lvl="1" indent="-285750" algn="l">
              <a:lnSpc>
                <a:spcPct val="100000"/>
              </a:lnSpc>
              <a:spcBef>
                <a:spcPts val="0"/>
              </a:spcBef>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capacity limits and waitlist management </a:t>
            </a:r>
          </a:p>
          <a:p>
            <a:pPr marL="742950" lvl="1" indent="-285750" algn="l">
              <a:lnSpc>
                <a:spcPct val="100000"/>
              </a:lnSpc>
              <a:spcBef>
                <a:spcPts val="0"/>
              </a:spcBef>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notification systems for enrollment cancellation requests. </a:t>
            </a:r>
            <a:endParaRPr lang="en-US" sz="2400" b="1" kern="1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lnSpc>
                <a:spcPct val="100000"/>
              </a:lnSpc>
              <a:spcBef>
                <a:spcPts val="0"/>
              </a:spcBef>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follows IEEE guidelines for software requirements documentation</a:t>
            </a:r>
          </a:p>
          <a:p>
            <a:pPr marL="285750" indent="-285750" algn="l">
              <a:lnSpc>
                <a:spcPct val="100000"/>
              </a:lnSpc>
              <a:spcBef>
                <a:spcPts val="0"/>
              </a:spcBef>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Beneficiaries include developers, p</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roject managers and testers </a:t>
            </a:r>
            <a:r>
              <a:rPr lang="en-US" dirty="0">
                <a:latin typeface="Times New Roman" panose="02020603050405020304" pitchFamily="18" charset="0"/>
                <a:ea typeface="Times New Roman" panose="02020603050405020304" pitchFamily="18" charset="0"/>
                <a:cs typeface="Times New Roman" panose="02020603050405020304" pitchFamily="18" charset="0"/>
              </a:rPr>
              <a:t>, and 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takeholders (course administrators and IT staff)</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lnSpc>
                <a:spcPct val="100000"/>
              </a:lnSpc>
              <a:spcBef>
                <a:spcPts val="0"/>
              </a:spcBef>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The key users of the system are:</a:t>
            </a:r>
          </a:p>
          <a:p>
            <a:pPr marL="800100" marR="0" indent="-342900" algn="l">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Students - access to course details and enrollment options.</a:t>
            </a:r>
          </a:p>
          <a:p>
            <a:pPr marL="800100" marR="0" indent="-342900" algn="l">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Administrators - manage courses, update enrollments, and maintain integrity</a:t>
            </a:r>
            <a:endParaRPr lang="en-KE" dirty="0">
              <a:latin typeface="Times New Roman" panose="02020603050405020304" pitchFamily="18" charset="0"/>
              <a:cs typeface="Times New Roman" panose="02020603050405020304" pitchFamily="18" charset="0"/>
            </a:endParaRPr>
          </a:p>
          <a:p>
            <a:pPr marL="800100" marR="0" indent="-342900" algn="l">
              <a:lnSpc>
                <a:spcPct val="10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Support Staff - resolving technical issues and guiding system usage.</a:t>
            </a:r>
            <a:endParaRPr lang="en-KE"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lnSpc>
                <a:spcPct val="100000"/>
              </a:lnSpc>
              <a:spcBef>
                <a:spcPts val="0"/>
              </a:spcBef>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06B4C6-6AB1-40EF-C6B9-1DC8E3B349C1}"/>
              </a:ext>
            </a:extLst>
          </p:cNvPr>
          <p:cNvPicPr>
            <a:picLocks noChangeAspect="1"/>
          </p:cNvPicPr>
          <p:nvPr/>
        </p:nvPicPr>
        <p:blipFill>
          <a:blip r:embed="rId3"/>
          <a:stretch>
            <a:fillRect/>
          </a:stretch>
        </p:blipFill>
        <p:spPr>
          <a:xfrm>
            <a:off x="8429227" y="705875"/>
            <a:ext cx="3506612" cy="2193714"/>
          </a:xfrm>
          <a:prstGeom prst="rect">
            <a:avLst/>
          </a:prstGeom>
        </p:spPr>
      </p:pic>
      <p:pic>
        <p:nvPicPr>
          <p:cNvPr id="8" name="Picture 7">
            <a:extLst>
              <a:ext uri="{FF2B5EF4-FFF2-40B4-BE49-F238E27FC236}">
                <a16:creationId xmlns:a16="http://schemas.microsoft.com/office/drawing/2014/main" id="{49B7EB42-514F-BC10-96C1-7EA12D054F57}"/>
              </a:ext>
            </a:extLst>
          </p:cNvPr>
          <p:cNvPicPr>
            <a:picLocks noChangeAspect="1"/>
          </p:cNvPicPr>
          <p:nvPr/>
        </p:nvPicPr>
        <p:blipFill>
          <a:blip r:embed="rId4"/>
          <a:stretch>
            <a:fillRect/>
          </a:stretch>
        </p:blipFill>
        <p:spPr>
          <a:xfrm>
            <a:off x="9112908" y="3006672"/>
            <a:ext cx="2800122" cy="1848939"/>
          </a:xfrm>
          <a:prstGeom prst="rect">
            <a:avLst/>
          </a:prstGeom>
        </p:spPr>
      </p:pic>
      <p:pic>
        <p:nvPicPr>
          <p:cNvPr id="10" name="Picture 9">
            <a:extLst>
              <a:ext uri="{FF2B5EF4-FFF2-40B4-BE49-F238E27FC236}">
                <a16:creationId xmlns:a16="http://schemas.microsoft.com/office/drawing/2014/main" id="{B47A1492-8514-ED18-ECC5-C84CFC0AB158}"/>
              </a:ext>
            </a:extLst>
          </p:cNvPr>
          <p:cNvPicPr>
            <a:picLocks noChangeAspect="1"/>
          </p:cNvPicPr>
          <p:nvPr/>
        </p:nvPicPr>
        <p:blipFill>
          <a:blip r:embed="rId5"/>
          <a:stretch>
            <a:fillRect/>
          </a:stretch>
        </p:blipFill>
        <p:spPr>
          <a:xfrm>
            <a:off x="9717599" y="4962694"/>
            <a:ext cx="1280870" cy="1616336"/>
          </a:xfrm>
          <a:prstGeom prst="rect">
            <a:avLst/>
          </a:prstGeom>
        </p:spPr>
      </p:pic>
    </p:spTree>
    <p:extLst>
      <p:ext uri="{BB962C8B-B14F-4D97-AF65-F5344CB8AC3E}">
        <p14:creationId xmlns:p14="http://schemas.microsoft.com/office/powerpoint/2010/main" val="185052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41965-FAE4-B499-24AD-2D887BA06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F70751-0278-A78C-0989-F59BD8B4F472}"/>
              </a:ext>
            </a:extLst>
          </p:cNvPr>
          <p:cNvSpPr>
            <a:spLocks noGrp="1"/>
          </p:cNvSpPr>
          <p:nvPr>
            <p:ph type="ctrTitle"/>
          </p:nvPr>
        </p:nvSpPr>
        <p:spPr>
          <a:xfrm>
            <a:off x="1214034" y="278970"/>
            <a:ext cx="9144000" cy="588935"/>
          </a:xfrm>
        </p:spPr>
        <p:txBody>
          <a:bodyPr>
            <a:noAutofit/>
          </a:bodyPr>
          <a:lstStyle/>
          <a:p>
            <a:pPr marL="0" marR="0" algn="ctr">
              <a:lnSpc>
                <a:spcPct val="100000"/>
              </a:lnSpc>
            </a:pP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600" b="1" kern="100" dirty="0">
                <a:latin typeface="Times New Roman" panose="02020603050405020304" pitchFamily="18" charset="0"/>
                <a:ea typeface="Aptos" panose="020B0004020202020204" pitchFamily="34" charset="0"/>
                <a:cs typeface="Times New Roman" panose="02020603050405020304" pitchFamily="18" charset="0"/>
              </a:rPr>
              <a:t>Requirements </a:t>
            </a: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of the System</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F6571FB9-2E6A-6907-6541-2C2CE870FFF4}"/>
              </a:ext>
            </a:extLst>
          </p:cNvPr>
          <p:cNvSpPr>
            <a:spLocks noGrp="1"/>
          </p:cNvSpPr>
          <p:nvPr>
            <p:ph type="subTitle" idx="1"/>
          </p:nvPr>
        </p:nvSpPr>
        <p:spPr>
          <a:xfrm>
            <a:off x="278970" y="867906"/>
            <a:ext cx="7501180" cy="5269424"/>
          </a:xfrm>
        </p:spPr>
        <p:txBody>
          <a:bodyPr>
            <a:noAutofit/>
          </a:bodyPr>
          <a:lstStyle/>
          <a:p>
            <a:pPr marL="285750" marR="0" indent="-285750" algn="l">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designed to operate in a modern, web-based environment.</a:t>
            </a:r>
          </a:p>
          <a:p>
            <a:pPr marL="285750" marR="0" indent="-28575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characteristics include:</a:t>
            </a:r>
            <a:endParaRPr lang="en-KE" dirty="0">
              <a:latin typeface="Times New Roman" panose="02020603050405020304" pitchFamily="18" charset="0"/>
              <a:cs typeface="Times New Roman" panose="02020603050405020304" pitchFamily="18" charset="0"/>
            </a:endParaRPr>
          </a:p>
          <a:p>
            <a:pPr marL="342900" marR="0" lvl="0" indent="-342900" algn="l">
              <a:lnSpc>
                <a:spcPct val="100000"/>
              </a:lnSpc>
              <a:buSzPts val="1000"/>
              <a:buFont typeface="Wingdings" panose="05000000000000000000" pitchFamily="2" charset="2"/>
              <a:buChar char="Ø"/>
              <a:tabLst>
                <a:tab pos="457200" algn="l"/>
              </a:tabLst>
            </a:pPr>
            <a:r>
              <a:rPr lang="en-US" dirty="0">
                <a:latin typeface="Times New Roman" panose="02020603050405020304" pitchFamily="18" charset="0"/>
                <a:cs typeface="Times New Roman" panose="02020603050405020304" pitchFamily="18" charset="0"/>
              </a:rPr>
              <a:t>Platform: Accessible via standard web browsers (Chrome, Firefox, Edge) on desktop and mobile devices.</a:t>
            </a:r>
            <a:endParaRPr lang="en-KE" dirty="0">
              <a:latin typeface="Times New Roman" panose="02020603050405020304" pitchFamily="18" charset="0"/>
              <a:cs typeface="Times New Roman" panose="02020603050405020304" pitchFamily="18" charset="0"/>
            </a:endParaRPr>
          </a:p>
          <a:p>
            <a:pPr marL="342900" marR="0" lvl="0" indent="-342900" algn="l">
              <a:lnSpc>
                <a:spcPct val="100000"/>
              </a:lnSpc>
              <a:buSzPts val="1000"/>
              <a:buFont typeface="Wingdings" panose="05000000000000000000" pitchFamily="2" charset="2"/>
              <a:buChar char="Ø"/>
              <a:tabLst>
                <a:tab pos="457200" algn="l"/>
              </a:tabLst>
            </a:pPr>
            <a:r>
              <a:rPr lang="en-US" dirty="0">
                <a:latin typeface="Times New Roman" panose="02020603050405020304" pitchFamily="18" charset="0"/>
                <a:cs typeface="Times New Roman" panose="02020603050405020304" pitchFamily="18" charset="0"/>
              </a:rPr>
              <a:t>Server Environment: Hosted on web servers with a backend relational database (e.g., MySQL or PostgreSQL) to store user and course data.</a:t>
            </a:r>
            <a:endParaRPr lang="en-KE" dirty="0">
              <a:latin typeface="Times New Roman" panose="02020603050405020304" pitchFamily="18" charset="0"/>
              <a:cs typeface="Times New Roman" panose="02020603050405020304" pitchFamily="18" charset="0"/>
            </a:endParaRPr>
          </a:p>
          <a:p>
            <a:pPr marL="342900" marR="0" lvl="0" indent="-342900" algn="l">
              <a:lnSpc>
                <a:spcPct val="100000"/>
              </a:lnSpc>
              <a:buSzPts val="1000"/>
              <a:buFont typeface="Wingdings" panose="05000000000000000000" pitchFamily="2" charset="2"/>
              <a:buChar char="Ø"/>
              <a:tabLst>
                <a:tab pos="457200" algn="l"/>
              </a:tabLst>
            </a:pPr>
            <a:r>
              <a:rPr lang="en-US" dirty="0">
                <a:latin typeface="Times New Roman" panose="02020603050405020304" pitchFamily="18" charset="0"/>
                <a:cs typeface="Times New Roman" panose="02020603050405020304" pitchFamily="18" charset="0"/>
              </a:rPr>
              <a:t>Integration: Capable of interfacing with external systems, such as the Student Information System for data synchronization and an Email Notification Service for communication.</a:t>
            </a:r>
            <a:endParaRPr lang="en-KE" dirty="0">
              <a:latin typeface="Times New Roman" panose="02020603050405020304" pitchFamily="18" charset="0"/>
              <a:cs typeface="Times New Roman" panose="02020603050405020304" pitchFamily="18" charset="0"/>
            </a:endParaRPr>
          </a:p>
          <a:p>
            <a:pPr marL="285750" marR="0" indent="-285750" algn="l">
              <a:lnSpc>
                <a:spcPct val="100000"/>
              </a:lnSpc>
              <a:spcBef>
                <a:spcPts val="0"/>
              </a:spcBef>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238FB0-7DE4-F26F-6722-E00DFBD5B848}"/>
              </a:ext>
            </a:extLst>
          </p:cNvPr>
          <p:cNvPicPr>
            <a:picLocks noChangeAspect="1"/>
          </p:cNvPicPr>
          <p:nvPr/>
        </p:nvPicPr>
        <p:blipFill>
          <a:blip r:embed="rId3"/>
          <a:stretch>
            <a:fillRect/>
          </a:stretch>
        </p:blipFill>
        <p:spPr>
          <a:xfrm>
            <a:off x="7780150" y="1160290"/>
            <a:ext cx="3905572" cy="4704440"/>
          </a:xfrm>
          <a:prstGeom prst="rect">
            <a:avLst/>
          </a:prstGeom>
        </p:spPr>
      </p:pic>
    </p:spTree>
    <p:extLst>
      <p:ext uri="{BB962C8B-B14F-4D97-AF65-F5344CB8AC3E}">
        <p14:creationId xmlns:p14="http://schemas.microsoft.com/office/powerpoint/2010/main" val="9674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331E-9932-F571-932A-B38B2BFD2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69DA35-C330-E8FF-CF4B-883D65E88205}"/>
              </a:ext>
            </a:extLst>
          </p:cNvPr>
          <p:cNvSpPr>
            <a:spLocks noGrp="1"/>
          </p:cNvSpPr>
          <p:nvPr>
            <p:ph type="ctrTitle"/>
          </p:nvPr>
        </p:nvSpPr>
        <p:spPr>
          <a:xfrm>
            <a:off x="1214034" y="278970"/>
            <a:ext cx="9144000" cy="588935"/>
          </a:xfrm>
        </p:spPr>
        <p:txBody>
          <a:bodyPr>
            <a:noAutofit/>
          </a:bodyPr>
          <a:lstStyle/>
          <a:p>
            <a:pPr marL="0" marR="0" algn="ctr">
              <a:lnSpc>
                <a:spcPct val="100000"/>
              </a:lnSpc>
            </a:pP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600" b="1" kern="100" dirty="0">
                <a:latin typeface="Times New Roman" panose="02020603050405020304" pitchFamily="18" charset="0"/>
                <a:ea typeface="Aptos" panose="020B0004020202020204" pitchFamily="34" charset="0"/>
                <a:cs typeface="Times New Roman" panose="02020603050405020304" pitchFamily="18" charset="0"/>
              </a:rPr>
              <a:t>Features </a:t>
            </a: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of the System</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4460301-D9FD-0577-C5B1-6E5C39A8FBEE}"/>
              </a:ext>
            </a:extLst>
          </p:cNvPr>
          <p:cNvGraphicFramePr>
            <a:graphicFrameLocks noGrp="1"/>
          </p:cNvGraphicFramePr>
          <p:nvPr>
            <p:extLst>
              <p:ext uri="{D42A27DB-BD31-4B8C-83A1-F6EECF244321}">
                <p14:modId xmlns:p14="http://schemas.microsoft.com/office/powerpoint/2010/main" val="4080091833"/>
              </p:ext>
            </p:extLst>
          </p:nvPr>
        </p:nvGraphicFramePr>
        <p:xfrm>
          <a:off x="247973" y="867905"/>
          <a:ext cx="11701220" cy="5847937"/>
        </p:xfrm>
        <a:graphic>
          <a:graphicData uri="http://schemas.openxmlformats.org/drawingml/2006/table">
            <a:tbl>
              <a:tblPr firstRow="1" firstCol="1" bandRow="1">
                <a:tableStyleId>{5C22544A-7EE6-4342-B048-85BDC9FD1C3A}</a:tableStyleId>
              </a:tblPr>
              <a:tblGrid>
                <a:gridCol w="1872327">
                  <a:extLst>
                    <a:ext uri="{9D8B030D-6E8A-4147-A177-3AD203B41FA5}">
                      <a16:colId xmlns:a16="http://schemas.microsoft.com/office/drawing/2014/main" val="2437235178"/>
                    </a:ext>
                  </a:extLst>
                </a:gridCol>
                <a:gridCol w="4309325">
                  <a:extLst>
                    <a:ext uri="{9D8B030D-6E8A-4147-A177-3AD203B41FA5}">
                      <a16:colId xmlns:a16="http://schemas.microsoft.com/office/drawing/2014/main" val="1597384146"/>
                    </a:ext>
                  </a:extLst>
                </a:gridCol>
                <a:gridCol w="5519568">
                  <a:extLst>
                    <a:ext uri="{9D8B030D-6E8A-4147-A177-3AD203B41FA5}">
                      <a16:colId xmlns:a16="http://schemas.microsoft.com/office/drawing/2014/main" val="3316701433"/>
                    </a:ext>
                  </a:extLst>
                </a:gridCol>
              </a:tblGrid>
              <a:tr h="341271">
                <a:tc>
                  <a:txBody>
                    <a:bodyPr/>
                    <a:lstStyle/>
                    <a:p>
                      <a:pPr marL="0" marR="0">
                        <a:lnSpc>
                          <a:spcPct val="200000"/>
                        </a:lnSpc>
                        <a:buNone/>
                      </a:pPr>
                      <a:r>
                        <a:rPr lang="en-US" sz="1200">
                          <a:effectLst/>
                          <a:latin typeface="Times New Roman" panose="02020603050405020304" pitchFamily="18" charset="0"/>
                          <a:cs typeface="Times New Roman" panose="02020603050405020304" pitchFamily="18" charset="0"/>
                        </a:rPr>
                        <a:t>Feature </a:t>
                      </a:r>
                      <a:endParaRPr lang="en-KE" sz="1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200000"/>
                        </a:lnSpc>
                        <a:buNone/>
                      </a:pPr>
                      <a:r>
                        <a:rPr lang="en-US" sz="1200">
                          <a:effectLst/>
                          <a:latin typeface="Times New Roman" panose="02020603050405020304" pitchFamily="18" charset="0"/>
                          <a:cs typeface="Times New Roman" panose="02020603050405020304" pitchFamily="18" charset="0"/>
                        </a:rPr>
                        <a:t>Description/Priority</a:t>
                      </a:r>
                      <a:endParaRPr lang="en-KE" sz="1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200000"/>
                        </a:lnSpc>
                        <a:buNone/>
                      </a:pPr>
                      <a:r>
                        <a:rPr lang="en-US" sz="1200">
                          <a:effectLst/>
                          <a:latin typeface="Times New Roman" panose="02020603050405020304" pitchFamily="18" charset="0"/>
                          <a:cs typeface="Times New Roman" panose="02020603050405020304" pitchFamily="18" charset="0"/>
                        </a:rPr>
                        <a:t>Functional Requirements</a:t>
                      </a:r>
                      <a:endParaRPr lang="en-KE" sz="1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43006698"/>
                  </a:ext>
                </a:extLst>
              </a:tr>
              <a:tr h="796159">
                <a:tc>
                  <a:txBody>
                    <a:bodyPr/>
                    <a:lstStyle/>
                    <a:p>
                      <a:pPr marL="0" marR="0">
                        <a:buNone/>
                      </a:pPr>
                      <a:r>
                        <a:rPr lang="en-US" sz="1400">
                          <a:effectLst/>
                          <a:latin typeface="Times New Roman" panose="02020603050405020304" pitchFamily="18" charset="0"/>
                          <a:cs typeface="Times New Roman" panose="02020603050405020304" pitchFamily="18" charset="0"/>
                        </a:rPr>
                        <a:t>User Registration and Profile Creation</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400">
                          <a:effectLst/>
                          <a:latin typeface="Times New Roman" panose="02020603050405020304" pitchFamily="18" charset="0"/>
                          <a:cs typeface="Times New Roman" panose="02020603050405020304" pitchFamily="18" charset="0"/>
                        </a:rPr>
                        <a:t>High-priority capability enables fresh users to establish their account</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Enforce uniqueness of the user ID during registration</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Capture and securely store user profile details</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Display a confirmation message and send an email notification upon successful registration</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5977173"/>
                  </a:ext>
                </a:extLst>
              </a:tr>
              <a:tr h="812746">
                <a:tc>
                  <a:txBody>
                    <a:bodyPr/>
                    <a:lstStyle/>
                    <a:p>
                      <a:pPr marL="0" marR="0">
                        <a:buNone/>
                      </a:pPr>
                      <a:r>
                        <a:rPr lang="en-US" sz="1400">
                          <a:effectLst/>
                          <a:latin typeface="Times New Roman" panose="02020603050405020304" pitchFamily="18" charset="0"/>
                          <a:cs typeface="Times New Roman" panose="02020603050405020304" pitchFamily="18" charset="0"/>
                        </a:rPr>
                        <a:t>Login and Authentication</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400">
                          <a:effectLst/>
                          <a:latin typeface="Times New Roman" panose="02020603050405020304" pitchFamily="18" charset="0"/>
                          <a:cs typeface="Times New Roman" panose="02020603050405020304" pitchFamily="18" charset="0"/>
                        </a:rPr>
                        <a:t>high-priority feature allows registered users to access the system securely</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A user enters their user ID and password on the login page</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validate user credentials against stored records.</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implement password encryption and automatically lock out accounts after a specified number of failed login attempts.</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88832127"/>
                  </a:ext>
                </a:extLst>
              </a:tr>
              <a:tr h="1194240">
                <a:tc>
                  <a:txBody>
                    <a:bodyPr/>
                    <a:lstStyle/>
                    <a:p>
                      <a:pPr marL="0" marR="0">
                        <a:buNone/>
                      </a:pPr>
                      <a:r>
                        <a:rPr lang="en-US" sz="1400">
                          <a:effectLst/>
                          <a:latin typeface="Times New Roman" panose="02020603050405020304" pitchFamily="18" charset="0"/>
                          <a:cs typeface="Times New Roman" panose="02020603050405020304" pitchFamily="18" charset="0"/>
                        </a:rPr>
                        <a:t>Course Enrollment and Waitlist Management</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400">
                          <a:effectLst/>
                          <a:latin typeface="Times New Roman" panose="02020603050405020304" pitchFamily="18" charset="0"/>
                          <a:cs typeface="Times New Roman" panose="02020603050405020304" pitchFamily="18" charset="0"/>
                        </a:rPr>
                        <a:t>Process management for course enrollment stands among top features.</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A student selects a course for enrollment.</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The system checks the enrollment count.</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display each course's maximum capacity and current enrollment count.</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allow a student to join the waitlist if a course has reached its maximum enrollment.</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automatically notify the first student on the waitlist when a spot becomes available due to an enrollment cancellation.</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5877350"/>
                  </a:ext>
                </a:extLst>
              </a:tr>
              <a:tr h="995199">
                <a:tc>
                  <a:txBody>
                    <a:bodyPr/>
                    <a:lstStyle/>
                    <a:p>
                      <a:pPr marL="0" marR="0">
                        <a:buNone/>
                      </a:pPr>
                      <a:r>
                        <a:rPr lang="en-US" sz="1400">
                          <a:effectLst/>
                          <a:latin typeface="Times New Roman" panose="02020603050405020304" pitchFamily="18" charset="0"/>
                          <a:cs typeface="Times New Roman" panose="02020603050405020304" pitchFamily="18" charset="0"/>
                        </a:rPr>
                        <a:t>Course Catalog Management</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 </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400" dirty="0">
                          <a:effectLst/>
                          <a:latin typeface="Times New Roman" panose="02020603050405020304" pitchFamily="18" charset="0"/>
                          <a:cs typeface="Times New Roman" panose="02020603050405020304" pitchFamily="18" charset="0"/>
                        </a:rPr>
                        <a:t>This medium-priority feature provides a comprehensive view of the course offerings by semester.</a:t>
                      </a:r>
                      <a:endParaRPr lang="en-KE" sz="1400" dirty="0">
                        <a:effectLst/>
                        <a:latin typeface="Times New Roman" panose="02020603050405020304" pitchFamily="18" charset="0"/>
                        <a:cs typeface="Times New Roman" panose="02020603050405020304" pitchFamily="18" charset="0"/>
                      </a:endParaRPr>
                    </a:p>
                    <a:p>
                      <a:pPr marL="0" marR="0">
                        <a:buNone/>
                      </a:pPr>
                      <a:r>
                        <a:rPr lang="en-US" sz="1400" dirty="0">
                          <a:effectLst/>
                          <a:latin typeface="Times New Roman" panose="02020603050405020304" pitchFamily="18" charset="0"/>
                          <a:cs typeface="Times New Roman" panose="02020603050405020304" pitchFamily="18" charset="0"/>
                        </a:rPr>
                        <a:t>A user accesses the course catalog page.</a:t>
                      </a:r>
                      <a:endParaRPr lang="en-KE" sz="1400" dirty="0">
                        <a:effectLst/>
                        <a:latin typeface="Times New Roman" panose="02020603050405020304" pitchFamily="18" charset="0"/>
                        <a:cs typeface="Times New Roman" panose="02020603050405020304" pitchFamily="18" charset="0"/>
                      </a:endParaRPr>
                    </a:p>
                    <a:p>
                      <a:pPr marL="0" marR="0">
                        <a:buNone/>
                      </a:pPr>
                      <a:r>
                        <a:rPr lang="en-US" sz="1400" dirty="0">
                          <a:effectLst/>
                          <a:latin typeface="Times New Roman" panose="02020603050405020304" pitchFamily="18" charset="0"/>
                          <a:cs typeface="Times New Roman" panose="02020603050405020304" pitchFamily="18" charset="0"/>
                        </a:rPr>
                        <a:t>The system retrieves and displays a list of courses filtered by semester</a:t>
                      </a:r>
                      <a:endParaRPr lang="en-KE"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allow filtering of courses by semester (e.g., spring, summer, fall).</a:t>
                      </a:r>
                      <a:endParaRPr lang="en-KE" sz="140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a:effectLst/>
                          <a:latin typeface="Times New Roman" panose="02020603050405020304" pitchFamily="18" charset="0"/>
                          <a:cs typeface="Times New Roman" panose="02020603050405020304" pitchFamily="18" charset="0"/>
                        </a:rPr>
                        <a:t>The system shall display detailed course information, including course title, instructor, schedule, and maximum enrollment capacity.</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 </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16201062"/>
                  </a:ext>
                </a:extLst>
              </a:tr>
              <a:tr h="1393280">
                <a:tc>
                  <a:txBody>
                    <a:bodyPr/>
                    <a:lstStyle/>
                    <a:p>
                      <a:pPr marL="0" marR="0">
                        <a:buNone/>
                      </a:pPr>
                      <a:r>
                        <a:rPr lang="en-US" sz="1400">
                          <a:effectLst/>
                          <a:latin typeface="Times New Roman" panose="02020603050405020304" pitchFamily="18" charset="0"/>
                          <a:cs typeface="Times New Roman" panose="02020603050405020304" pitchFamily="18" charset="0"/>
                        </a:rPr>
                        <a:t>Enrollment Cancellation Process</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 </a:t>
                      </a:r>
                      <a:endParaRPr lang="en-KE" sz="14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400">
                          <a:effectLst/>
                          <a:latin typeface="Times New Roman" panose="02020603050405020304" pitchFamily="18" charset="0"/>
                          <a:cs typeface="Times New Roman" panose="02020603050405020304" pitchFamily="18" charset="0"/>
                        </a:rPr>
                        <a:t>This high-priority feature allows students to cancel their course enrollments.</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A student initiates a course enrollment cancellation from their account.</a:t>
                      </a:r>
                      <a:endParaRPr lang="en-KE" sz="1400">
                        <a:effectLst/>
                        <a:latin typeface="Times New Roman" panose="02020603050405020304" pitchFamily="18" charset="0"/>
                        <a:cs typeface="Times New Roman" panose="02020603050405020304" pitchFamily="18" charset="0"/>
                      </a:endParaRPr>
                    </a:p>
                    <a:p>
                      <a:pPr marL="0" marR="0">
                        <a:buNone/>
                      </a:pPr>
                      <a:r>
                        <a:rPr lang="en-US" sz="1400">
                          <a:effectLst/>
                          <a:latin typeface="Times New Roman" panose="02020603050405020304" pitchFamily="18" charset="0"/>
                          <a:cs typeface="Times New Roman" panose="02020603050405020304" pitchFamily="18" charset="0"/>
                        </a:rPr>
                        <a:t>The system processes the cancellation, updates the course's enrollment count</a:t>
                      </a:r>
                      <a:endParaRPr lang="en-KE"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342900" marR="0" lvl="0" indent="-342900">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The system shall allow students to cancel their course enrollments through their account interface.</a:t>
                      </a:r>
                      <a:endParaRPr lang="en-KE" sz="1400" dirty="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The system shall update the course's enrollment count immediately after a cancellation is processed.</a:t>
                      </a:r>
                      <a:endParaRPr lang="en-KE" sz="1400" dirty="0">
                        <a:effectLst/>
                        <a:latin typeface="Times New Roman" panose="02020603050405020304" pitchFamily="18" charset="0"/>
                        <a:cs typeface="Times New Roman" panose="02020603050405020304" pitchFamily="18" charset="0"/>
                      </a:endParaRPr>
                    </a:p>
                    <a:p>
                      <a:pPr marL="342900" marR="0" lvl="0" indent="-342900">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The system shall notify the first student on the waitlist when a cancellation creates an available slot.</a:t>
                      </a:r>
                      <a:endParaRPr lang="en-KE" sz="1400" dirty="0">
                        <a:effectLst/>
                        <a:latin typeface="Times New Roman" panose="02020603050405020304" pitchFamily="18" charset="0"/>
                        <a:cs typeface="Times New Roman" panose="02020603050405020304" pitchFamily="18" charset="0"/>
                      </a:endParaRPr>
                    </a:p>
                    <a:p>
                      <a:pPr marL="0" marR="0">
                        <a:buNone/>
                      </a:pPr>
                      <a:r>
                        <a:rPr lang="en-US" sz="1400" dirty="0">
                          <a:effectLst/>
                          <a:latin typeface="Times New Roman" panose="02020603050405020304" pitchFamily="18" charset="0"/>
                          <a:cs typeface="Times New Roman" panose="02020603050405020304" pitchFamily="18" charset="0"/>
                        </a:rPr>
                        <a:t> </a:t>
                      </a:r>
                      <a:endParaRPr lang="en-KE"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5477223"/>
                  </a:ext>
                </a:extLst>
              </a:tr>
            </a:tbl>
          </a:graphicData>
        </a:graphic>
      </p:graphicFrame>
    </p:spTree>
    <p:extLst>
      <p:ext uri="{BB962C8B-B14F-4D97-AF65-F5344CB8AC3E}">
        <p14:creationId xmlns:p14="http://schemas.microsoft.com/office/powerpoint/2010/main" val="385787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B862E-29F2-6F5E-C133-9755EAE19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DA57D-C321-84C5-8F26-DC87B1538159}"/>
              </a:ext>
            </a:extLst>
          </p:cNvPr>
          <p:cNvSpPr>
            <a:spLocks noGrp="1"/>
          </p:cNvSpPr>
          <p:nvPr>
            <p:ph type="ctrTitle"/>
          </p:nvPr>
        </p:nvSpPr>
        <p:spPr>
          <a:xfrm>
            <a:off x="1214034" y="278970"/>
            <a:ext cx="9144000" cy="588935"/>
          </a:xfrm>
        </p:spPr>
        <p:txBody>
          <a:bodyPr>
            <a:noAutofit/>
          </a:bodyPr>
          <a:lstStyle/>
          <a:p>
            <a:pPr marL="0" marR="0" algn="ctr">
              <a:lnSpc>
                <a:spcPct val="100000"/>
              </a:lnSpc>
            </a:pP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E</a:t>
            </a:r>
            <a:r>
              <a:rPr lang="en-US" sz="3600" b="1" kern="100" dirty="0">
                <a:latin typeface="Times New Roman" panose="02020603050405020304" pitchFamily="18" charset="0"/>
                <a:ea typeface="Aptos" panose="020B0004020202020204" pitchFamily="34" charset="0"/>
                <a:cs typeface="Times New Roman" panose="02020603050405020304" pitchFamily="18" charset="0"/>
              </a:rPr>
              <a:t>xternal Interface Requirements</a:t>
            </a:r>
            <a:endParaRPr lang="en-KE" sz="3600" b="1"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72C6CD1-FA7D-7AA0-0FE1-CE508E91B654}"/>
              </a:ext>
            </a:extLst>
          </p:cNvPr>
          <p:cNvGraphicFramePr>
            <a:graphicFrameLocks noGrp="1"/>
          </p:cNvGraphicFramePr>
          <p:nvPr>
            <p:extLst>
              <p:ext uri="{D42A27DB-BD31-4B8C-83A1-F6EECF244321}">
                <p14:modId xmlns:p14="http://schemas.microsoft.com/office/powerpoint/2010/main" val="327346801"/>
              </p:ext>
            </p:extLst>
          </p:nvPr>
        </p:nvGraphicFramePr>
        <p:xfrm>
          <a:off x="638630" y="1076982"/>
          <a:ext cx="11263084" cy="5120620"/>
        </p:xfrm>
        <a:graphic>
          <a:graphicData uri="http://schemas.openxmlformats.org/drawingml/2006/table">
            <a:tbl>
              <a:tblPr firstRow="1" firstCol="1" bandRow="1">
                <a:tableStyleId>{5C22544A-7EE6-4342-B048-85BDC9FD1C3A}</a:tableStyleId>
              </a:tblPr>
              <a:tblGrid>
                <a:gridCol w="3263215">
                  <a:extLst>
                    <a:ext uri="{9D8B030D-6E8A-4147-A177-3AD203B41FA5}">
                      <a16:colId xmlns:a16="http://schemas.microsoft.com/office/drawing/2014/main" val="4170090743"/>
                    </a:ext>
                  </a:extLst>
                </a:gridCol>
                <a:gridCol w="7999869">
                  <a:extLst>
                    <a:ext uri="{9D8B030D-6E8A-4147-A177-3AD203B41FA5}">
                      <a16:colId xmlns:a16="http://schemas.microsoft.com/office/drawing/2014/main" val="4275711820"/>
                    </a:ext>
                  </a:extLst>
                </a:gridCol>
              </a:tblGrid>
              <a:tr h="469758">
                <a:tc>
                  <a:txBody>
                    <a:bodyPr/>
                    <a:lstStyle/>
                    <a:p>
                      <a:pPr marL="0" marR="0">
                        <a:lnSpc>
                          <a:spcPct val="200000"/>
                        </a:lnSpc>
                        <a:buNone/>
                      </a:pPr>
                      <a:r>
                        <a:rPr lang="en-US" sz="1600">
                          <a:effectLst/>
                          <a:latin typeface="Times New Roman" panose="02020603050405020304" pitchFamily="18" charset="0"/>
                          <a:cs typeface="Times New Roman" panose="02020603050405020304" pitchFamily="18" charset="0"/>
                        </a:rPr>
                        <a:t>Requirement </a:t>
                      </a:r>
                      <a:endParaRPr lang="en-KE"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200000"/>
                        </a:lnSpc>
                        <a:buNone/>
                      </a:pPr>
                      <a:r>
                        <a:rPr lang="en-US" sz="1600" dirty="0">
                          <a:effectLst/>
                          <a:latin typeface="Times New Roman" panose="02020603050405020304" pitchFamily="18" charset="0"/>
                          <a:cs typeface="Times New Roman" panose="02020603050405020304" pitchFamily="18" charset="0"/>
                        </a:rPr>
                        <a:t>Expected  Characteristics </a:t>
                      </a:r>
                      <a:endParaRPr lang="en-KE" sz="16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9148696"/>
                  </a:ext>
                </a:extLst>
              </a:tr>
              <a:tr h="483599">
                <a:tc>
                  <a:txBody>
                    <a:bodyPr/>
                    <a:lstStyle/>
                    <a:p>
                      <a:pPr marL="0" marR="0">
                        <a:buNone/>
                      </a:pPr>
                      <a:r>
                        <a:rPr lang="en-US" sz="1600">
                          <a:effectLst/>
                          <a:latin typeface="Times New Roman" panose="02020603050405020304" pitchFamily="18" charset="0"/>
                          <a:cs typeface="Times New Roman" panose="02020603050405020304" pitchFamily="18" charset="0"/>
                        </a:rPr>
                        <a:t>User Interfaces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dirty="0">
                          <a:effectLst/>
                          <a:latin typeface="Times New Roman" panose="02020603050405020304" pitchFamily="18" charset="0"/>
                          <a:cs typeface="Times New Roman" panose="02020603050405020304" pitchFamily="18" charset="0"/>
                        </a:rPr>
                        <a:t>Consistent Layout, Accessibility, Standard Elements, Visual Design, Help and Tutorials</a:t>
                      </a:r>
                      <a:endParaRPr lang="en-KE"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9745936"/>
                  </a:ext>
                </a:extLst>
              </a:tr>
              <a:tr h="469758">
                <a:tc>
                  <a:txBody>
                    <a:bodyPr/>
                    <a:lstStyle/>
                    <a:p>
                      <a:pPr marL="0" marR="0">
                        <a:buNone/>
                      </a:pPr>
                      <a:r>
                        <a:rPr lang="en-US" sz="1600">
                          <a:effectLst/>
                          <a:latin typeface="Times New Roman" panose="02020603050405020304" pitchFamily="18" charset="0"/>
                          <a:cs typeface="Times New Roman" panose="02020603050405020304" pitchFamily="18" charset="0"/>
                        </a:rPr>
                        <a:t>Hardware Interfaces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a:effectLst/>
                          <a:latin typeface="Times New Roman" panose="02020603050405020304" pitchFamily="18" charset="0"/>
                          <a:cs typeface="Times New Roman" panose="02020603050405020304" pitchFamily="18" charset="0"/>
                        </a:rPr>
                        <a:t>Supported Devices, Supported Devices, Communication Protocols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623498"/>
                  </a:ext>
                </a:extLst>
              </a:tr>
              <a:tr h="793311">
                <a:tc>
                  <a:txBody>
                    <a:bodyPr/>
                    <a:lstStyle/>
                    <a:p>
                      <a:pPr marL="0" marR="0">
                        <a:buNone/>
                      </a:pPr>
                      <a:r>
                        <a:rPr lang="en-US" sz="1600">
                          <a:effectLst/>
                          <a:latin typeface="Times New Roman" panose="02020603050405020304" pitchFamily="18" charset="0"/>
                          <a:cs typeface="Times New Roman" panose="02020603050405020304" pitchFamily="18" charset="0"/>
                        </a:rPr>
                        <a:t>Software Interfaces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dirty="0">
                          <a:effectLst/>
                          <a:latin typeface="Times New Roman" panose="02020603050405020304" pitchFamily="18" charset="0"/>
                          <a:cs typeface="Times New Roman" panose="02020603050405020304" pitchFamily="18" charset="0"/>
                        </a:rPr>
                        <a:t>Database Management, Student Information System (SIS), Email Notification Service, Authentication Libraries</a:t>
                      </a:r>
                      <a:endParaRPr lang="en-KE"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6647685"/>
                  </a:ext>
                </a:extLst>
              </a:tr>
              <a:tr h="718911">
                <a:tc>
                  <a:txBody>
                    <a:bodyPr/>
                    <a:lstStyle/>
                    <a:p>
                      <a:pPr marL="0" marR="0">
                        <a:buNone/>
                      </a:pPr>
                      <a:r>
                        <a:rPr lang="en-US" sz="1600">
                          <a:effectLst/>
                          <a:latin typeface="Times New Roman" panose="02020603050405020304" pitchFamily="18" charset="0"/>
                          <a:cs typeface="Times New Roman" panose="02020603050405020304" pitchFamily="18" charset="0"/>
                        </a:rPr>
                        <a:t>Communications Interfaces</a:t>
                      </a:r>
                      <a:endParaRPr lang="en-KE" sz="1600">
                        <a:effectLst/>
                        <a:latin typeface="Times New Roman" panose="02020603050405020304" pitchFamily="18" charset="0"/>
                        <a:cs typeface="Times New Roman" panose="02020603050405020304" pitchFamily="18" charset="0"/>
                      </a:endParaRPr>
                    </a:p>
                    <a:p>
                      <a:pPr marL="0" marR="0">
                        <a:buNone/>
                      </a:pPr>
                      <a:r>
                        <a:rPr lang="en-US" sz="1600">
                          <a:effectLst/>
                          <a:latin typeface="Times New Roman" panose="02020603050405020304" pitchFamily="18" charset="0"/>
                          <a:cs typeface="Times New Roman" panose="02020603050405020304" pitchFamily="18" charset="0"/>
                        </a:rPr>
                        <a:t> </a:t>
                      </a:r>
                      <a:endParaRPr lang="en-KE" sz="16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a:effectLst/>
                          <a:latin typeface="Times New Roman" panose="02020603050405020304" pitchFamily="18" charset="0"/>
                          <a:cs typeface="Times New Roman" panose="02020603050405020304" pitchFamily="18" charset="0"/>
                        </a:rPr>
                        <a:t>Web Communication, Email Communication, Data Synchronization, Network Protocols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2265639"/>
                  </a:ext>
                </a:extLst>
              </a:tr>
              <a:tr h="498307">
                <a:tc>
                  <a:txBody>
                    <a:bodyPr/>
                    <a:lstStyle/>
                    <a:p>
                      <a:pPr marL="0" marR="0">
                        <a:buNone/>
                      </a:pPr>
                      <a:r>
                        <a:rPr lang="en-US" sz="1600">
                          <a:effectLst/>
                          <a:latin typeface="Times New Roman" panose="02020603050405020304" pitchFamily="18" charset="0"/>
                          <a:cs typeface="Times New Roman" panose="02020603050405020304" pitchFamily="18" charset="0"/>
                        </a:rPr>
                        <a:t>Performance Requirements</a:t>
                      </a:r>
                      <a:endParaRPr lang="en-KE" sz="1600">
                        <a:effectLst/>
                        <a:latin typeface="Times New Roman" panose="02020603050405020304" pitchFamily="18" charset="0"/>
                        <a:cs typeface="Times New Roman" panose="02020603050405020304" pitchFamily="18" charset="0"/>
                      </a:endParaRPr>
                    </a:p>
                    <a:p>
                      <a:pPr marL="0" marR="0">
                        <a:buNone/>
                      </a:pPr>
                      <a:r>
                        <a:rPr lang="en-US" sz="1600">
                          <a:effectLst/>
                          <a:latin typeface="Times New Roman" panose="02020603050405020304" pitchFamily="18" charset="0"/>
                          <a:cs typeface="Times New Roman" panose="02020603050405020304" pitchFamily="18" charset="0"/>
                        </a:rPr>
                        <a:t> </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a:effectLst/>
                          <a:latin typeface="Times New Roman" panose="02020603050405020304" pitchFamily="18" charset="0"/>
                          <a:cs typeface="Times New Roman" panose="02020603050405020304" pitchFamily="18" charset="0"/>
                        </a:rPr>
                        <a:t>Response Time, Concurrent Users, Scalability, Load Balancing</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2997832"/>
                  </a:ext>
                </a:extLst>
              </a:tr>
              <a:tr h="498307">
                <a:tc>
                  <a:txBody>
                    <a:bodyPr/>
                    <a:lstStyle/>
                    <a:p>
                      <a:pPr marL="0" marR="0">
                        <a:buNone/>
                      </a:pPr>
                      <a:r>
                        <a:rPr lang="en-US" sz="1600">
                          <a:effectLst/>
                          <a:latin typeface="Times New Roman" panose="02020603050405020304" pitchFamily="18" charset="0"/>
                          <a:cs typeface="Times New Roman" panose="02020603050405020304" pitchFamily="18" charset="0"/>
                        </a:rPr>
                        <a:t>Safety Requirements</a:t>
                      </a:r>
                      <a:endParaRPr lang="en-KE" sz="1600">
                        <a:effectLst/>
                        <a:latin typeface="Times New Roman" panose="02020603050405020304" pitchFamily="18" charset="0"/>
                        <a:cs typeface="Times New Roman" panose="02020603050405020304" pitchFamily="18" charset="0"/>
                      </a:endParaRPr>
                    </a:p>
                    <a:p>
                      <a:pPr marL="0" marR="0">
                        <a:buNone/>
                      </a:pPr>
                      <a:r>
                        <a:rPr lang="en-US" sz="1600">
                          <a:effectLst/>
                          <a:latin typeface="Times New Roman" panose="02020603050405020304" pitchFamily="18" charset="0"/>
                          <a:cs typeface="Times New Roman" panose="02020603050405020304" pitchFamily="18" charset="0"/>
                        </a:rPr>
                        <a:t> </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a:effectLst/>
                          <a:latin typeface="Times New Roman" panose="02020603050405020304" pitchFamily="18" charset="0"/>
                          <a:cs typeface="Times New Roman" panose="02020603050405020304" pitchFamily="18" charset="0"/>
                        </a:rPr>
                        <a:t>Data Backup, Failover Mechanisms, Error Handling</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43511548"/>
                  </a:ext>
                </a:extLst>
              </a:tr>
              <a:tr h="718911">
                <a:tc>
                  <a:txBody>
                    <a:bodyPr/>
                    <a:lstStyle/>
                    <a:p>
                      <a:pPr marL="0" marR="0">
                        <a:buNone/>
                      </a:pPr>
                      <a:r>
                        <a:rPr lang="en-US" sz="1600">
                          <a:effectLst/>
                          <a:latin typeface="Times New Roman" panose="02020603050405020304" pitchFamily="18" charset="0"/>
                          <a:cs typeface="Times New Roman" panose="02020603050405020304" pitchFamily="18" charset="0"/>
                        </a:rPr>
                        <a:t>Security Requirements</a:t>
                      </a:r>
                      <a:endParaRPr lang="en-KE" sz="1600">
                        <a:effectLst/>
                        <a:latin typeface="Times New Roman" panose="02020603050405020304" pitchFamily="18" charset="0"/>
                        <a:cs typeface="Times New Roman" panose="02020603050405020304" pitchFamily="18" charset="0"/>
                      </a:endParaRPr>
                    </a:p>
                    <a:p>
                      <a:pPr marL="0" marR="0">
                        <a:buNone/>
                      </a:pPr>
                      <a:r>
                        <a:rPr lang="en-US" sz="1600">
                          <a:effectLst/>
                          <a:latin typeface="Times New Roman" panose="02020603050405020304" pitchFamily="18" charset="0"/>
                          <a:cs typeface="Times New Roman" panose="02020603050405020304" pitchFamily="18" charset="0"/>
                        </a:rPr>
                        <a:t> </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a:effectLst/>
                          <a:latin typeface="Times New Roman" panose="02020603050405020304" pitchFamily="18" charset="0"/>
                          <a:cs typeface="Times New Roman" panose="02020603050405020304" pitchFamily="18" charset="0"/>
                        </a:rPr>
                        <a:t>Data Encryption, Authentication, Access Control, Vulnerability Management, data protection regulations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8424752"/>
                  </a:ext>
                </a:extLst>
              </a:tr>
              <a:tr h="469758">
                <a:tc>
                  <a:txBody>
                    <a:bodyPr/>
                    <a:lstStyle/>
                    <a:p>
                      <a:pPr marL="0" marR="0">
                        <a:buNone/>
                      </a:pPr>
                      <a:r>
                        <a:rPr lang="en-US" sz="1600">
                          <a:effectLst/>
                          <a:latin typeface="Times New Roman" panose="02020603050405020304" pitchFamily="18" charset="0"/>
                          <a:cs typeface="Times New Roman" panose="02020603050405020304" pitchFamily="18" charset="0"/>
                        </a:rPr>
                        <a:t>Software Quality Attributes</a:t>
                      </a:r>
                      <a:endParaRPr lang="en-KE"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buNone/>
                      </a:pPr>
                      <a:r>
                        <a:rPr lang="en-US" sz="1600" dirty="0">
                          <a:effectLst/>
                          <a:latin typeface="Times New Roman" panose="02020603050405020304" pitchFamily="18" charset="0"/>
                          <a:cs typeface="Times New Roman" panose="02020603050405020304" pitchFamily="18" charset="0"/>
                        </a:rPr>
                        <a:t>Usability, Reliability, Maintainability, Portability, Interoperability, Testability</a:t>
                      </a:r>
                      <a:endParaRPr lang="en-KE"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7285301"/>
                  </a:ext>
                </a:extLst>
              </a:tr>
            </a:tbl>
          </a:graphicData>
        </a:graphic>
      </p:graphicFrame>
    </p:spTree>
    <p:extLst>
      <p:ext uri="{BB962C8B-B14F-4D97-AF65-F5344CB8AC3E}">
        <p14:creationId xmlns:p14="http://schemas.microsoft.com/office/powerpoint/2010/main" val="44790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1A2D8-FE55-29AF-AC15-81F2F0033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24365-626A-D86B-7381-A818A22F7C42}"/>
              </a:ext>
            </a:extLst>
          </p:cNvPr>
          <p:cNvSpPr>
            <a:spLocks noGrp="1"/>
          </p:cNvSpPr>
          <p:nvPr>
            <p:ph type="ctrTitle"/>
          </p:nvPr>
        </p:nvSpPr>
        <p:spPr>
          <a:xfrm>
            <a:off x="377125" y="154983"/>
            <a:ext cx="4861302" cy="1425844"/>
          </a:xfrm>
        </p:spPr>
        <p:txBody>
          <a:bodyPr>
            <a:noAutofit/>
          </a:bodyPr>
          <a:lstStyle/>
          <a:p>
            <a:pPr marL="0" marR="0" algn="ctr">
              <a:lnSpc>
                <a:spcPct val="100000"/>
              </a:lnSpc>
            </a:pPr>
            <a:r>
              <a:rPr lang="en-US" sz="2800" b="1" dirty="0">
                <a:effectLst/>
                <a:latin typeface="Times New Roman" panose="02020603050405020304" pitchFamily="18" charset="0"/>
                <a:ea typeface="SimSun" panose="02010600030101010101" pitchFamily="2" charset="-122"/>
              </a:rPr>
              <a:t>UML Design Modeling for Online Course Enrollment System</a:t>
            </a:r>
            <a:endParaRPr lang="en-KE" sz="2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838A097-03C0-ACAE-0EC3-27E8C8BBA878}"/>
              </a:ext>
            </a:extLst>
          </p:cNvPr>
          <p:cNvSpPr txBox="1"/>
          <p:nvPr/>
        </p:nvSpPr>
        <p:spPr>
          <a:xfrm>
            <a:off x="377125" y="1932480"/>
            <a:ext cx="4861302" cy="4308872"/>
          </a:xfrm>
          <a:prstGeom prst="rect">
            <a:avLst/>
          </a:prstGeom>
          <a:noFill/>
        </p:spPr>
        <p:txBody>
          <a:bodyPr wrap="square" rtlCol="0">
            <a:spAutoFit/>
          </a:bodyPr>
          <a:lstStyle/>
          <a:p>
            <a:pPr marL="285750" marR="0" indent="-285750" algn="just">
              <a:buFont typeface="Arial" panose="020B0604020202020204" pitchFamily="34" charset="0"/>
              <a:buChar char="•"/>
            </a:pPr>
            <a:r>
              <a:rPr lang="en-US" dirty="0">
                <a:latin typeface="Times New Roman" panose="02020603050405020304" pitchFamily="18" charset="0"/>
                <a:ea typeface="SimSun" panose="02010600030101010101" pitchFamily="2" charset="-122"/>
              </a:rPr>
              <a:t>The system is designed using four models:</a:t>
            </a:r>
          </a:p>
          <a:p>
            <a:pPr marL="800100" lvl="1" indent="-342900" algn="just">
              <a:buFont typeface="+mj-lt"/>
              <a:buAutoNum type="arabicPeriod"/>
            </a:pPr>
            <a:r>
              <a:rPr lang="en-US" dirty="0">
                <a:latin typeface="Times New Roman" panose="02020603050405020304" pitchFamily="18" charset="0"/>
                <a:ea typeface="SimSun" panose="02010600030101010101" pitchFamily="2" charset="-122"/>
              </a:rPr>
              <a:t>Class diagram</a:t>
            </a:r>
          </a:p>
          <a:p>
            <a:pPr marL="800100" lvl="1" indent="-342900" algn="just">
              <a:buFont typeface="+mj-lt"/>
              <a:buAutoNum type="arabicPeriod"/>
            </a:pPr>
            <a:r>
              <a:rPr lang="en-US" dirty="0">
                <a:latin typeface="Times New Roman" panose="02020603050405020304" pitchFamily="18" charset="0"/>
                <a:ea typeface="SimSun" panose="02010600030101010101" pitchFamily="2" charset="-122"/>
              </a:rPr>
              <a:t>Activity diagram</a:t>
            </a:r>
          </a:p>
          <a:p>
            <a:pPr marL="800100" lvl="1" indent="-342900" algn="just">
              <a:buFont typeface="+mj-lt"/>
              <a:buAutoNum type="arabicPeriod"/>
            </a:pPr>
            <a:r>
              <a:rPr lang="en-US" dirty="0">
                <a:latin typeface="Times New Roman" panose="02020603050405020304" pitchFamily="18" charset="0"/>
                <a:ea typeface="SimSun" panose="02010600030101010101" pitchFamily="2" charset="-122"/>
              </a:rPr>
              <a:t>Sequence diagram</a:t>
            </a:r>
          </a:p>
          <a:p>
            <a:pPr marL="800100" lvl="1" indent="-342900" algn="just">
              <a:buFont typeface="+mj-lt"/>
              <a:buAutoNum type="arabicPeriod"/>
            </a:pPr>
            <a:r>
              <a:rPr lang="en-US" dirty="0">
                <a:latin typeface="Times New Roman" panose="02020603050405020304" pitchFamily="18" charset="0"/>
                <a:ea typeface="SimSun" panose="02010600030101010101" pitchFamily="2" charset="-122"/>
              </a:rPr>
              <a:t>Static diagram</a:t>
            </a:r>
          </a:p>
          <a:p>
            <a:pPr marL="285750" marR="0" indent="-285750" algn="just">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marR="0" indent="-285750" algn="just">
              <a:buFont typeface="Arial" panose="020B0604020202020204" pitchFamily="34" charset="0"/>
              <a:buChar char="•"/>
            </a:pPr>
            <a:r>
              <a:rPr lang="en-US" sz="3200" b="1" dirty="0">
                <a:latin typeface="Times New Roman" panose="02020603050405020304" pitchFamily="18" charset="0"/>
                <a:ea typeface="SimSun" panose="02010600030101010101" pitchFamily="2" charset="-122"/>
              </a:rPr>
              <a:t>Class Diagram (Figure 1)</a:t>
            </a:r>
          </a:p>
          <a:p>
            <a:pPr marR="0" algn="just"/>
            <a:endParaRPr lang="en-US" dirty="0">
              <a:latin typeface="Times New Roman" panose="02020603050405020304" pitchFamily="18" charset="0"/>
              <a:ea typeface="SimSun" panose="02010600030101010101" pitchFamily="2" charset="-122"/>
            </a:endParaRPr>
          </a:p>
          <a:p>
            <a:pPr marL="285750" marR="0" indent="-285750" algn="just">
              <a:buFont typeface="Wingdings" panose="05000000000000000000" pitchFamily="2" charset="2"/>
              <a:buChar char="Ø"/>
            </a:pPr>
            <a:r>
              <a:rPr lang="en-US" dirty="0">
                <a:latin typeface="Times New Roman" panose="02020603050405020304" pitchFamily="18" charset="0"/>
                <a:ea typeface="SimSun" panose="02010600030101010101" pitchFamily="2" charset="-122"/>
              </a:rPr>
              <a:t>Shows a </a:t>
            </a:r>
            <a:r>
              <a:rPr lang="en-US" sz="1800" dirty="0">
                <a:effectLst/>
                <a:latin typeface="Times New Roman" panose="02020603050405020304" pitchFamily="18" charset="0"/>
                <a:ea typeface="SimSun" panose="02010600030101010101" pitchFamily="2" charset="-122"/>
              </a:rPr>
              <a:t>static structure </a:t>
            </a:r>
            <a:r>
              <a:rPr lang="en-US" dirty="0">
                <a:latin typeface="Times New Roman" panose="02020603050405020304" pitchFamily="18" charset="0"/>
                <a:ea typeface="SimSun" panose="02010600030101010101" pitchFamily="2" charset="-122"/>
              </a:rPr>
              <a:t>of the system</a:t>
            </a:r>
          </a:p>
          <a:p>
            <a:pPr marL="285750" marR="0" indent="-285750" algn="just">
              <a:buFont typeface="Wingdings" panose="05000000000000000000" pitchFamily="2" charset="2"/>
              <a:buChar char="Ø"/>
            </a:pPr>
            <a:r>
              <a:rPr lang="en-US" sz="2000" dirty="0">
                <a:latin typeface="Times New Roman" panose="02020603050405020304" pitchFamily="18" charset="0"/>
                <a:ea typeface="SimSun" panose="02010600030101010101" pitchFamily="2" charset="-122"/>
              </a:rPr>
              <a:t>Main classes include:</a:t>
            </a:r>
          </a:p>
          <a:p>
            <a:pPr marL="742950" lvl="1" indent="-285750" algn="just">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User class</a:t>
            </a:r>
            <a:endParaRPr lang="en-US" sz="2000" dirty="0">
              <a:effectLst/>
              <a:latin typeface="Times New Roman" panose="02020603050405020304" pitchFamily="18" charset="0"/>
              <a:ea typeface="SimSun" panose="02010600030101010101" pitchFamily="2" charset="-122"/>
            </a:endParaRPr>
          </a:p>
          <a:p>
            <a:pPr marL="800100" lvl="1" indent="-34290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Enrolment class</a:t>
            </a:r>
          </a:p>
          <a:p>
            <a:pPr marL="800100" lvl="1" indent="-34290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Notification class</a:t>
            </a:r>
          </a:p>
          <a:p>
            <a:pPr marL="800100" lvl="1" indent="-342900" algn="just">
              <a:buFont typeface="Arial" panose="020B0604020202020204" pitchFamily="34" charset="0"/>
              <a:buChar char="•"/>
            </a:pPr>
            <a:r>
              <a:rPr lang="en-US" sz="2000" dirty="0">
                <a:latin typeface="Times New Roman" panose="02020603050405020304" pitchFamily="18" charset="0"/>
                <a:ea typeface="SimSun" panose="02010600030101010101" pitchFamily="2" charset="-122"/>
              </a:rPr>
              <a:t>Waitlist class</a:t>
            </a:r>
            <a:endParaRPr lang="en-US" sz="2000" dirty="0"/>
          </a:p>
        </p:txBody>
      </p:sp>
      <p:pic>
        <p:nvPicPr>
          <p:cNvPr id="17" name="Picture 16">
            <a:extLst>
              <a:ext uri="{FF2B5EF4-FFF2-40B4-BE49-F238E27FC236}">
                <a16:creationId xmlns:a16="http://schemas.microsoft.com/office/drawing/2014/main" id="{EFB02BFF-2B76-022D-2B41-D08936809029}"/>
              </a:ext>
            </a:extLst>
          </p:cNvPr>
          <p:cNvPicPr>
            <a:picLocks noChangeAspect="1"/>
          </p:cNvPicPr>
          <p:nvPr/>
        </p:nvPicPr>
        <p:blipFill>
          <a:blip r:embed="rId3"/>
          <a:stretch>
            <a:fillRect/>
          </a:stretch>
        </p:blipFill>
        <p:spPr>
          <a:xfrm>
            <a:off x="5451330" y="120438"/>
            <a:ext cx="6616683" cy="6120914"/>
          </a:xfrm>
          <a:prstGeom prst="rect">
            <a:avLst/>
          </a:prstGeom>
        </p:spPr>
      </p:pic>
      <p:sp>
        <p:nvSpPr>
          <p:cNvPr id="18" name="TextBox 17">
            <a:extLst>
              <a:ext uri="{FF2B5EF4-FFF2-40B4-BE49-F238E27FC236}">
                <a16:creationId xmlns:a16="http://schemas.microsoft.com/office/drawing/2014/main" id="{FB0EB444-3C71-7FF8-34A7-E1669C3FCD8C}"/>
              </a:ext>
            </a:extLst>
          </p:cNvPr>
          <p:cNvSpPr txBox="1"/>
          <p:nvPr/>
        </p:nvSpPr>
        <p:spPr>
          <a:xfrm>
            <a:off x="5811863" y="6275897"/>
            <a:ext cx="39985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1. Class Diagram</a:t>
            </a:r>
          </a:p>
        </p:txBody>
      </p:sp>
    </p:spTree>
    <p:extLst>
      <p:ext uri="{BB962C8B-B14F-4D97-AF65-F5344CB8AC3E}">
        <p14:creationId xmlns:p14="http://schemas.microsoft.com/office/powerpoint/2010/main" val="286156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506C-0BCA-0ECA-96DB-FB6BC5657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D5B307-8F58-E23E-DD58-D57524072678}"/>
              </a:ext>
            </a:extLst>
          </p:cNvPr>
          <p:cNvSpPr>
            <a:spLocks noGrp="1"/>
          </p:cNvSpPr>
          <p:nvPr>
            <p:ph type="ctrTitle"/>
          </p:nvPr>
        </p:nvSpPr>
        <p:spPr>
          <a:xfrm>
            <a:off x="547606" y="294466"/>
            <a:ext cx="5047281" cy="1287293"/>
          </a:xfrm>
        </p:spPr>
        <p:txBody>
          <a:bodyPr>
            <a:noAutofit/>
          </a:bodyPr>
          <a:lstStyle/>
          <a:p>
            <a:pPr marL="0" marR="0"/>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Use case diagram (user interactions)</a:t>
            </a:r>
            <a:endParaRPr lang="en-KE"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6E555029-12C7-C76E-2FBB-3E6FF738B57A}"/>
              </a:ext>
            </a:extLst>
          </p:cNvPr>
          <p:cNvSpPr txBox="1"/>
          <p:nvPr/>
        </p:nvSpPr>
        <p:spPr>
          <a:xfrm>
            <a:off x="326424" y="1829733"/>
            <a:ext cx="4861302" cy="4893647"/>
          </a:xfrm>
          <a:prstGeom prst="rect">
            <a:avLst/>
          </a:prstGeom>
          <a:noFill/>
        </p:spPr>
        <p:txBody>
          <a:bodyPr wrap="square" rtlCol="0">
            <a:spAutoFit/>
          </a:bodyPr>
          <a:lstStyle/>
          <a:p>
            <a:pPr marL="285750" marR="0" indent="-285750" algn="just">
              <a:buFont typeface="Arial" panose="020B0604020202020204" pitchFamily="34" charset="0"/>
              <a:buChar char="•"/>
            </a:pPr>
            <a:r>
              <a:rPr lang="en-US" sz="2600" dirty="0">
                <a:effectLst/>
                <a:latin typeface="Times New Roman" panose="02020603050405020304" pitchFamily="18" charset="0"/>
                <a:ea typeface="SimSun" panose="02010600030101010101" pitchFamily="2" charset="-122"/>
              </a:rPr>
              <a:t>Captures the interactions between the system and its external actors.</a:t>
            </a:r>
          </a:p>
          <a:p>
            <a:pPr marL="285750" marR="0" indent="-285750" algn="just">
              <a:buFont typeface="Arial" panose="020B0604020202020204" pitchFamily="34" charset="0"/>
              <a:buChar char="•"/>
            </a:pPr>
            <a:r>
              <a:rPr lang="en-US" sz="2600" dirty="0">
                <a:latin typeface="Times New Roman" panose="02020603050405020304" pitchFamily="18" charset="0"/>
                <a:ea typeface="SimSun" panose="02010600030101010101" pitchFamily="2" charset="-122"/>
              </a:rPr>
              <a:t>The actors are </a:t>
            </a:r>
            <a:r>
              <a:rPr lang="en-US" sz="2600" dirty="0">
                <a:effectLst/>
                <a:latin typeface="Times New Roman" panose="02020603050405020304" pitchFamily="18" charset="0"/>
                <a:ea typeface="SimSun" panose="02010600030101010101" pitchFamily="2" charset="-122"/>
              </a:rPr>
              <a:t>Students, Administrators, and Support Staff</a:t>
            </a:r>
            <a:endParaRPr lang="en-US" sz="2600" dirty="0">
              <a:latin typeface="Times New Roman" panose="02020603050405020304" pitchFamily="18" charset="0"/>
              <a:ea typeface="SimSun" panose="02010600030101010101" pitchFamily="2" charset="-122"/>
            </a:endParaRPr>
          </a:p>
          <a:p>
            <a:pPr marL="285750" marR="0" indent="-285750" algn="just">
              <a:buFont typeface="Arial" panose="020B0604020202020204" pitchFamily="34" charset="0"/>
              <a:buChar char="•"/>
            </a:pPr>
            <a:r>
              <a:rPr lang="en-US" sz="2600" dirty="0">
                <a:effectLst/>
                <a:latin typeface="Times New Roman" panose="02020603050405020304" pitchFamily="18" charset="0"/>
                <a:ea typeface="SimSun" panose="02010600030101010101" pitchFamily="2" charset="-122"/>
              </a:rPr>
              <a:t>This diagram  communicates the system's boundary and the various ways users interact with it.</a:t>
            </a:r>
          </a:p>
          <a:p>
            <a:pPr marL="285750" marR="0" indent="-285750" algn="just">
              <a:buFont typeface="Arial" panose="020B0604020202020204" pitchFamily="34" charset="0"/>
              <a:buChar char="•"/>
            </a:pPr>
            <a:r>
              <a:rPr lang="en-US" sz="2600" dirty="0">
                <a:effectLst/>
                <a:latin typeface="Times New Roman" panose="02020603050405020304" pitchFamily="18" charset="0"/>
                <a:ea typeface="SimSun" panose="02010600030101010101" pitchFamily="2" charset="-122"/>
              </a:rPr>
              <a:t>It provides a high-level view of system functionality</a:t>
            </a:r>
            <a:endParaRPr lang="en-US" sz="2600" dirty="0"/>
          </a:p>
        </p:txBody>
      </p:sp>
      <p:sp>
        <p:nvSpPr>
          <p:cNvPr id="18" name="TextBox 17">
            <a:extLst>
              <a:ext uri="{FF2B5EF4-FFF2-40B4-BE49-F238E27FC236}">
                <a16:creationId xmlns:a16="http://schemas.microsoft.com/office/drawing/2014/main" id="{EC67C5D0-F1B4-57C9-CB31-F9C41F81E50A}"/>
              </a:ext>
            </a:extLst>
          </p:cNvPr>
          <p:cNvSpPr txBox="1"/>
          <p:nvPr/>
        </p:nvSpPr>
        <p:spPr>
          <a:xfrm>
            <a:off x="7795648" y="5733456"/>
            <a:ext cx="283619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2. Use Case Diagram</a:t>
            </a:r>
          </a:p>
        </p:txBody>
      </p:sp>
      <p:pic>
        <p:nvPicPr>
          <p:cNvPr id="4" name="Picture 3">
            <a:extLst>
              <a:ext uri="{FF2B5EF4-FFF2-40B4-BE49-F238E27FC236}">
                <a16:creationId xmlns:a16="http://schemas.microsoft.com/office/drawing/2014/main" id="{F05CF63D-1F4C-78B9-78C6-5FF2BC2C7663}"/>
              </a:ext>
            </a:extLst>
          </p:cNvPr>
          <p:cNvPicPr>
            <a:picLocks noChangeAspect="1"/>
          </p:cNvPicPr>
          <p:nvPr/>
        </p:nvPicPr>
        <p:blipFill>
          <a:blip r:embed="rId3"/>
          <a:stretch>
            <a:fillRect/>
          </a:stretch>
        </p:blipFill>
        <p:spPr>
          <a:xfrm>
            <a:off x="5594888" y="820994"/>
            <a:ext cx="6270688" cy="4912462"/>
          </a:xfrm>
          <a:prstGeom prst="rect">
            <a:avLst/>
          </a:prstGeom>
        </p:spPr>
      </p:pic>
    </p:spTree>
    <p:extLst>
      <p:ext uri="{BB962C8B-B14F-4D97-AF65-F5344CB8AC3E}">
        <p14:creationId xmlns:p14="http://schemas.microsoft.com/office/powerpoint/2010/main" val="419831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6190A-CE86-CF5D-777F-B006E68D7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D3B25-FC5F-95EC-1603-261709FA36E0}"/>
              </a:ext>
            </a:extLst>
          </p:cNvPr>
          <p:cNvSpPr>
            <a:spLocks noGrp="1"/>
          </p:cNvSpPr>
          <p:nvPr>
            <p:ph type="ctrTitle"/>
          </p:nvPr>
        </p:nvSpPr>
        <p:spPr>
          <a:xfrm>
            <a:off x="617349" y="281796"/>
            <a:ext cx="3977898" cy="945397"/>
          </a:xfrm>
        </p:spPr>
        <p:txBody>
          <a:bodyPr>
            <a:noAutofit/>
          </a:bodyPr>
          <a:lstStyle/>
          <a:p>
            <a:pPr marL="0" marR="0"/>
            <a:r>
              <a:rPr lang="en-US" sz="3200" b="1" dirty="0">
                <a:effectLst/>
                <a:latin typeface="Times New Roman" panose="02020603050405020304" pitchFamily="18" charset="0"/>
                <a:ea typeface="SimSun" panose="02010600030101010101" pitchFamily="2" charset="-122"/>
                <a:cs typeface="Times New Roman" panose="02020603050405020304" pitchFamily="18" charset="0"/>
              </a:rPr>
              <a:t>Activity diagram</a:t>
            </a:r>
            <a:endParaRPr lang="en-KE" sz="32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07F4CE08-FB51-11FD-1B62-2DDBE202D310}"/>
              </a:ext>
            </a:extLst>
          </p:cNvPr>
          <p:cNvSpPr txBox="1"/>
          <p:nvPr/>
        </p:nvSpPr>
        <p:spPr>
          <a:xfrm>
            <a:off x="175647" y="1397675"/>
            <a:ext cx="4861302" cy="3970318"/>
          </a:xfrm>
          <a:prstGeom prst="rect">
            <a:avLst/>
          </a:prstGeom>
          <a:noFill/>
        </p:spPr>
        <p:txBody>
          <a:bodyPr wrap="square" rtlCol="0">
            <a:spAutoFit/>
          </a:bodyPr>
          <a:lstStyle/>
          <a:p>
            <a:pPr marL="285750" marR="0" indent="-285750" algn="just">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Shows the course enrollment workflow</a:t>
            </a:r>
          </a:p>
          <a:p>
            <a:pPr marL="285750" marR="0" indent="-285750" algn="just">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It involves the order of student enrollment actions </a:t>
            </a:r>
          </a:p>
          <a:p>
            <a:pPr marL="285750" marR="0" indent="-285750" algn="just">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These are decision making points before course selection.</a:t>
            </a:r>
          </a:p>
          <a:p>
            <a:pPr marL="285750" marR="0" indent="-285750" algn="just">
              <a:buFont typeface="Arial" panose="020B0604020202020204" pitchFamily="34" charset="0"/>
              <a:buChar char="•"/>
            </a:pPr>
            <a:r>
              <a:rPr lang="en-US" sz="2800" dirty="0">
                <a:effectLst/>
                <a:latin typeface="Times New Roman" panose="02020603050405020304" pitchFamily="18" charset="0"/>
                <a:ea typeface="SimSun" panose="02010600030101010101" pitchFamily="2" charset="-122"/>
              </a:rPr>
              <a:t>Courses are displayed </a:t>
            </a:r>
            <a:r>
              <a:rPr lang="en-US" sz="2800" dirty="0">
                <a:latin typeface="Times New Roman" panose="02020603050405020304" pitchFamily="18" charset="0"/>
                <a:ea typeface="SimSun" panose="02010600030101010101" pitchFamily="2" charset="-122"/>
              </a:rPr>
              <a:t>following </a:t>
            </a:r>
            <a:r>
              <a:rPr lang="en-US" sz="2800" dirty="0">
                <a:effectLst/>
                <a:latin typeface="Times New Roman" panose="02020603050405020304" pitchFamily="18" charset="0"/>
                <a:ea typeface="SimSun" panose="02010600030101010101" pitchFamily="2" charset="-122"/>
              </a:rPr>
              <a:t>authentication of login credentials </a:t>
            </a:r>
            <a:endParaRPr lang="en-US" sz="2800" dirty="0"/>
          </a:p>
        </p:txBody>
      </p:sp>
      <p:sp>
        <p:nvSpPr>
          <p:cNvPr id="18" name="TextBox 17">
            <a:extLst>
              <a:ext uri="{FF2B5EF4-FFF2-40B4-BE49-F238E27FC236}">
                <a16:creationId xmlns:a16="http://schemas.microsoft.com/office/drawing/2014/main" id="{CD576C4C-FDCD-C1B4-E4B9-D30645ACE154}"/>
              </a:ext>
            </a:extLst>
          </p:cNvPr>
          <p:cNvSpPr txBox="1"/>
          <p:nvPr/>
        </p:nvSpPr>
        <p:spPr>
          <a:xfrm>
            <a:off x="6096000" y="6268045"/>
            <a:ext cx="351294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3. Activity Diagram</a:t>
            </a:r>
          </a:p>
        </p:txBody>
      </p:sp>
      <p:pic>
        <p:nvPicPr>
          <p:cNvPr id="5" name="Picture 4">
            <a:extLst>
              <a:ext uri="{FF2B5EF4-FFF2-40B4-BE49-F238E27FC236}">
                <a16:creationId xmlns:a16="http://schemas.microsoft.com/office/drawing/2014/main" id="{46DDB111-B2E7-CA41-92DD-290FD37CDE7C}"/>
              </a:ext>
            </a:extLst>
          </p:cNvPr>
          <p:cNvPicPr>
            <a:picLocks noChangeAspect="1"/>
          </p:cNvPicPr>
          <p:nvPr/>
        </p:nvPicPr>
        <p:blipFill>
          <a:blip r:embed="rId3"/>
          <a:stretch>
            <a:fillRect/>
          </a:stretch>
        </p:blipFill>
        <p:spPr>
          <a:xfrm>
            <a:off x="5625885" y="139404"/>
            <a:ext cx="5698209" cy="6117527"/>
          </a:xfrm>
          <a:prstGeom prst="rect">
            <a:avLst/>
          </a:prstGeom>
        </p:spPr>
      </p:pic>
    </p:spTree>
    <p:extLst>
      <p:ext uri="{BB962C8B-B14F-4D97-AF65-F5344CB8AC3E}">
        <p14:creationId xmlns:p14="http://schemas.microsoft.com/office/powerpoint/2010/main" val="395166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1B2C8-F7DE-88C5-4E3B-185828EAD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2D959-80E0-E853-BCF7-725A5C069ED5}"/>
              </a:ext>
            </a:extLst>
          </p:cNvPr>
          <p:cNvSpPr>
            <a:spLocks noGrp="1"/>
          </p:cNvSpPr>
          <p:nvPr>
            <p:ph type="ctrTitle"/>
          </p:nvPr>
        </p:nvSpPr>
        <p:spPr>
          <a:xfrm>
            <a:off x="216975" y="309967"/>
            <a:ext cx="3788131" cy="1689316"/>
          </a:xfrm>
        </p:spPr>
        <p:txBody>
          <a:bodyPr>
            <a:noAutofit/>
          </a:bodyPr>
          <a:lstStyle/>
          <a:p>
            <a:pPr marL="0" marR="0"/>
            <a:r>
              <a:rPr lang="en-US" sz="2800" b="1" dirty="0">
                <a:effectLst/>
                <a:latin typeface="Times New Roman" panose="02020603050405020304" pitchFamily="18" charset="0"/>
                <a:ea typeface="SimSun" panose="02010600030101010101" pitchFamily="2" charset="-122"/>
                <a:cs typeface="Times New Roman" panose="02020603050405020304" pitchFamily="18" charset="0"/>
              </a:rPr>
              <a:t>Sequence diagram (dynamic behavior)</a:t>
            </a:r>
            <a:endParaRPr lang="en-KE" sz="2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6" name="TextBox 15">
            <a:extLst>
              <a:ext uri="{FF2B5EF4-FFF2-40B4-BE49-F238E27FC236}">
                <a16:creationId xmlns:a16="http://schemas.microsoft.com/office/drawing/2014/main" id="{A64CE637-40EC-83BE-95CA-E613C0FF8203}"/>
              </a:ext>
            </a:extLst>
          </p:cNvPr>
          <p:cNvSpPr txBox="1"/>
          <p:nvPr/>
        </p:nvSpPr>
        <p:spPr>
          <a:xfrm>
            <a:off x="216975" y="2255836"/>
            <a:ext cx="3388963" cy="4462760"/>
          </a:xfrm>
          <a:prstGeom prst="rect">
            <a:avLst/>
          </a:prstGeom>
          <a:noFill/>
        </p:spPr>
        <p:txBody>
          <a:bodyPr wrap="square" rtlCol="0">
            <a:spAutoFit/>
          </a:bodyPr>
          <a:lstStyle/>
          <a:p>
            <a:pPr marL="285750" marR="0" indent="-285750" algn="jus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 shows chronological process of cancellation enrollment </a:t>
            </a:r>
          </a:p>
          <a:p>
            <a:pPr marL="285750" indent="-285750" algn="jus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Students initiate cancellations.</a:t>
            </a:r>
          </a:p>
          <a:p>
            <a:pPr marL="285750" indent="-285750" algn="jus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It is transmitted via the User Interface to Enrollment Service.</a:t>
            </a:r>
          </a:p>
          <a:p>
            <a:pPr marL="285750" indent="-285750" algn="jus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The action then updates database enrollment records.</a:t>
            </a:r>
            <a:endParaRPr lang="en-KE"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marR="0" indent="-285750" algn="just">
              <a:buFont typeface="Arial" panose="020B0604020202020204" pitchFamily="34" charset="0"/>
              <a:buChar char="•"/>
            </a:pPr>
            <a:endParaRPr lang="en-US" sz="2000" dirty="0"/>
          </a:p>
        </p:txBody>
      </p:sp>
      <p:sp>
        <p:nvSpPr>
          <p:cNvPr id="18" name="TextBox 17">
            <a:extLst>
              <a:ext uri="{FF2B5EF4-FFF2-40B4-BE49-F238E27FC236}">
                <a16:creationId xmlns:a16="http://schemas.microsoft.com/office/drawing/2014/main" id="{4B950CF8-46DF-4479-518D-599C0A89DD71}"/>
              </a:ext>
            </a:extLst>
          </p:cNvPr>
          <p:cNvSpPr txBox="1"/>
          <p:nvPr/>
        </p:nvSpPr>
        <p:spPr>
          <a:xfrm>
            <a:off x="6292312" y="5827362"/>
            <a:ext cx="435502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Figure 4. Sequence Diagram</a:t>
            </a:r>
          </a:p>
        </p:txBody>
      </p:sp>
      <p:pic>
        <p:nvPicPr>
          <p:cNvPr id="3" name="Picture 2">
            <a:extLst>
              <a:ext uri="{FF2B5EF4-FFF2-40B4-BE49-F238E27FC236}">
                <a16:creationId xmlns:a16="http://schemas.microsoft.com/office/drawing/2014/main" id="{B4A44D84-3C37-5647-31E6-14F5B55A4E37}"/>
              </a:ext>
            </a:extLst>
          </p:cNvPr>
          <p:cNvPicPr>
            <a:picLocks noChangeAspect="1"/>
          </p:cNvPicPr>
          <p:nvPr/>
        </p:nvPicPr>
        <p:blipFill>
          <a:blip r:embed="rId3"/>
          <a:stretch>
            <a:fillRect/>
          </a:stretch>
        </p:blipFill>
        <p:spPr>
          <a:xfrm>
            <a:off x="3994774" y="139403"/>
            <a:ext cx="8018543" cy="5563973"/>
          </a:xfrm>
          <a:prstGeom prst="rect">
            <a:avLst/>
          </a:prstGeom>
        </p:spPr>
      </p:pic>
    </p:spTree>
    <p:extLst>
      <p:ext uri="{BB962C8B-B14F-4D97-AF65-F5344CB8AC3E}">
        <p14:creationId xmlns:p14="http://schemas.microsoft.com/office/powerpoint/2010/main" val="3655518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2915</Words>
  <Application>Microsoft Office PowerPoint</Application>
  <PresentationFormat>Widescreen</PresentationFormat>
  <Paragraphs>263</Paragraphs>
  <Slides>14</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SimSun</vt:lpstr>
      <vt:lpstr>Aptos</vt:lpstr>
      <vt:lpstr>Arial</vt:lpstr>
      <vt:lpstr>Bookman Old Style</vt:lpstr>
      <vt:lpstr>Calibri</vt:lpstr>
      <vt:lpstr>Cambria</vt:lpstr>
      <vt:lpstr>Courier New</vt:lpstr>
      <vt:lpstr>Rockwell</vt:lpstr>
      <vt:lpstr>Symbol</vt:lpstr>
      <vt:lpstr>Times</vt:lpstr>
      <vt:lpstr>Times New Roman</vt:lpstr>
      <vt:lpstr>Wingdings</vt:lpstr>
      <vt:lpstr>Damask</vt:lpstr>
      <vt:lpstr>PowerPoint Presentation</vt:lpstr>
      <vt:lpstr>   Introduction </vt:lpstr>
      <vt:lpstr>   Requirements of the System</vt:lpstr>
      <vt:lpstr>   Features of the System</vt:lpstr>
      <vt:lpstr>   External Interface Requirements</vt:lpstr>
      <vt:lpstr>UML Design Modeling for Online Course Enrollment System</vt:lpstr>
      <vt:lpstr>Use case diagram (user interactions)</vt:lpstr>
      <vt:lpstr>Activity diagram</vt:lpstr>
      <vt:lpstr>Sequence diagram (dynamic behavior)</vt:lpstr>
      <vt:lpstr>Static Diagram</vt:lpstr>
      <vt:lpstr>   Landing, Login, and Enrollment Pages Development</vt:lpstr>
      <vt:lpstr>   Class Registration System Implementation and Database Design</vt:lpstr>
      <vt:lpstr>Testing Levels for the Online Course Enrollment System</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2025-04-09T20:15:02Z</dcterms:created>
  <dcterms:modified xsi:type="dcterms:W3CDTF">2025-04-10T03:42:52Z</dcterms:modified>
</cp:coreProperties>
</file>