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3" r:id="rId12"/>
    <p:sldId id="274" r:id="rId13"/>
    <p:sldId id="275" r:id="rId14"/>
    <p:sldId id="279" r:id="rId15"/>
    <p:sldId id="281" r:id="rId16"/>
    <p:sldId id="282" r:id="rId17"/>
    <p:sldId id="276" r:id="rId18"/>
    <p:sldId id="277" r:id="rId19"/>
    <p:sldId id="278" r:id="rId20"/>
    <p:sldId id="28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D5F6-C034-43A2-AC29-5C6F05CE716C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EB8F58E-DB33-409F-A0BD-1BD5FA22AE79}">
      <dgm:prSet/>
      <dgm:spPr/>
      <dgm:t>
        <a:bodyPr/>
        <a:lstStyle/>
        <a:p>
          <a:r>
            <a:rPr lang="en-US" dirty="0"/>
            <a:t>Limitation of data for Senator and presidency variables as 78% of the data is for House of Representatives</a:t>
          </a:r>
        </a:p>
      </dgm:t>
    </dgm:pt>
    <dgm:pt modelId="{81776062-6B7B-4849-8207-F7A7C44D6606}" type="parTrans" cxnId="{87D51B24-5AEB-4CC4-9B30-D1172DE40D72}">
      <dgm:prSet/>
      <dgm:spPr/>
      <dgm:t>
        <a:bodyPr/>
        <a:lstStyle/>
        <a:p>
          <a:endParaRPr lang="en-US"/>
        </a:p>
      </dgm:t>
    </dgm:pt>
    <dgm:pt modelId="{3C88C7E0-4F75-4270-8B55-0C7B091426C8}" type="sibTrans" cxnId="{87D51B24-5AEB-4CC4-9B30-D1172DE40D72}">
      <dgm:prSet/>
      <dgm:spPr/>
      <dgm:t>
        <a:bodyPr/>
        <a:lstStyle/>
        <a:p>
          <a:endParaRPr lang="en-US"/>
        </a:p>
      </dgm:t>
    </dgm:pt>
    <dgm:pt modelId="{EFD0DC64-D967-40AA-885E-A6FCF91FC286}">
      <dgm:prSet/>
      <dgm:spPr/>
      <dgm:t>
        <a:bodyPr/>
        <a:lstStyle/>
        <a:p>
          <a:r>
            <a:rPr lang="en-US" dirty="0"/>
            <a:t>Columns with no data and null values</a:t>
          </a:r>
        </a:p>
        <a:p>
          <a:r>
            <a:rPr lang="en-US" dirty="0"/>
            <a:t>In the winner column, only the winners were marked as ’Y’</a:t>
          </a:r>
        </a:p>
      </dgm:t>
    </dgm:pt>
    <dgm:pt modelId="{44107030-E3B1-4808-BA69-6A27B73524C7}" type="parTrans" cxnId="{9D784B46-6126-485D-9F5B-E868CC53F1C6}">
      <dgm:prSet/>
      <dgm:spPr/>
      <dgm:t>
        <a:bodyPr/>
        <a:lstStyle/>
        <a:p>
          <a:endParaRPr lang="en-US"/>
        </a:p>
      </dgm:t>
    </dgm:pt>
    <dgm:pt modelId="{786834CA-CA5B-4C05-AFD2-6DAC1A0A3B73}" type="sibTrans" cxnId="{9D784B46-6126-485D-9F5B-E868CC53F1C6}">
      <dgm:prSet/>
      <dgm:spPr/>
      <dgm:t>
        <a:bodyPr/>
        <a:lstStyle/>
        <a:p>
          <a:endParaRPr lang="en-US"/>
        </a:p>
      </dgm:t>
    </dgm:pt>
    <dgm:pt modelId="{BB67B1F5-EA3C-BD4B-89F6-F7B9324AFF05}" type="pres">
      <dgm:prSet presAssocID="{204DD5F6-C034-43A2-AC29-5C6F05CE716C}" presName="vert0" presStyleCnt="0">
        <dgm:presLayoutVars>
          <dgm:dir/>
          <dgm:animOne val="branch"/>
          <dgm:animLvl val="lvl"/>
        </dgm:presLayoutVars>
      </dgm:prSet>
      <dgm:spPr/>
    </dgm:pt>
    <dgm:pt modelId="{ACFCA429-4E60-3948-9606-18038EFC0759}" type="pres">
      <dgm:prSet presAssocID="{3EB8F58E-DB33-409F-A0BD-1BD5FA22AE79}" presName="thickLine" presStyleLbl="alignNode1" presStyleIdx="0" presStyleCnt="2"/>
      <dgm:spPr/>
    </dgm:pt>
    <dgm:pt modelId="{99DBD3B5-2282-8D42-84D4-16475025C4A6}" type="pres">
      <dgm:prSet presAssocID="{3EB8F58E-DB33-409F-A0BD-1BD5FA22AE79}" presName="horz1" presStyleCnt="0"/>
      <dgm:spPr/>
    </dgm:pt>
    <dgm:pt modelId="{EF9C10E9-3B33-7F47-AD87-B3C52CFE59E5}" type="pres">
      <dgm:prSet presAssocID="{3EB8F58E-DB33-409F-A0BD-1BD5FA22AE79}" presName="tx1" presStyleLbl="revTx" presStyleIdx="0" presStyleCnt="2"/>
      <dgm:spPr/>
    </dgm:pt>
    <dgm:pt modelId="{6B31B744-6C64-6048-B504-BAB84624C124}" type="pres">
      <dgm:prSet presAssocID="{3EB8F58E-DB33-409F-A0BD-1BD5FA22AE79}" presName="vert1" presStyleCnt="0"/>
      <dgm:spPr/>
    </dgm:pt>
    <dgm:pt modelId="{318C3798-8DE0-B546-929B-D324BE6BBDA9}" type="pres">
      <dgm:prSet presAssocID="{EFD0DC64-D967-40AA-885E-A6FCF91FC286}" presName="thickLine" presStyleLbl="alignNode1" presStyleIdx="1" presStyleCnt="2"/>
      <dgm:spPr/>
    </dgm:pt>
    <dgm:pt modelId="{B9E5750A-70D0-E746-BEA9-30A78EA1569F}" type="pres">
      <dgm:prSet presAssocID="{EFD0DC64-D967-40AA-885E-A6FCF91FC286}" presName="horz1" presStyleCnt="0"/>
      <dgm:spPr/>
    </dgm:pt>
    <dgm:pt modelId="{D18EC951-1E84-ED4C-B5C3-EEBF2F6C7DCD}" type="pres">
      <dgm:prSet presAssocID="{EFD0DC64-D967-40AA-885E-A6FCF91FC286}" presName="tx1" presStyleLbl="revTx" presStyleIdx="1" presStyleCnt="2" custScaleY="113036"/>
      <dgm:spPr/>
    </dgm:pt>
    <dgm:pt modelId="{19E9EBC2-F9FD-5447-BBEE-20840EB7C5FB}" type="pres">
      <dgm:prSet presAssocID="{EFD0DC64-D967-40AA-885E-A6FCF91FC286}" presName="vert1" presStyleCnt="0"/>
      <dgm:spPr/>
    </dgm:pt>
  </dgm:ptLst>
  <dgm:cxnLst>
    <dgm:cxn modelId="{87D51B24-5AEB-4CC4-9B30-D1172DE40D72}" srcId="{204DD5F6-C034-43A2-AC29-5C6F05CE716C}" destId="{3EB8F58E-DB33-409F-A0BD-1BD5FA22AE79}" srcOrd="0" destOrd="0" parTransId="{81776062-6B7B-4849-8207-F7A7C44D6606}" sibTransId="{3C88C7E0-4F75-4270-8B55-0C7B091426C8}"/>
    <dgm:cxn modelId="{BB64443E-7E9B-0A42-942B-5983D600DA8F}" type="presOf" srcId="{EFD0DC64-D967-40AA-885E-A6FCF91FC286}" destId="{D18EC951-1E84-ED4C-B5C3-EEBF2F6C7DCD}" srcOrd="0" destOrd="0" presId="urn:microsoft.com/office/officeart/2008/layout/LinedList"/>
    <dgm:cxn modelId="{9D784B46-6126-485D-9F5B-E868CC53F1C6}" srcId="{204DD5F6-C034-43A2-AC29-5C6F05CE716C}" destId="{EFD0DC64-D967-40AA-885E-A6FCF91FC286}" srcOrd="1" destOrd="0" parTransId="{44107030-E3B1-4808-BA69-6A27B73524C7}" sibTransId="{786834CA-CA5B-4C05-AFD2-6DAC1A0A3B73}"/>
    <dgm:cxn modelId="{BA0CD89C-2EE7-F649-930A-F0385FEE3A33}" type="presOf" srcId="{204DD5F6-C034-43A2-AC29-5C6F05CE716C}" destId="{BB67B1F5-EA3C-BD4B-89F6-F7B9324AFF05}" srcOrd="0" destOrd="0" presId="urn:microsoft.com/office/officeart/2008/layout/LinedList"/>
    <dgm:cxn modelId="{68D50DB8-8E0C-724A-85F1-451EE433FC2C}" type="presOf" srcId="{3EB8F58E-DB33-409F-A0BD-1BD5FA22AE79}" destId="{EF9C10E9-3B33-7F47-AD87-B3C52CFE59E5}" srcOrd="0" destOrd="0" presId="urn:microsoft.com/office/officeart/2008/layout/LinedList"/>
    <dgm:cxn modelId="{6FC2FCD2-9205-6A4A-A5BA-3D74296CD782}" type="presParOf" srcId="{BB67B1F5-EA3C-BD4B-89F6-F7B9324AFF05}" destId="{ACFCA429-4E60-3948-9606-18038EFC0759}" srcOrd="0" destOrd="0" presId="urn:microsoft.com/office/officeart/2008/layout/LinedList"/>
    <dgm:cxn modelId="{B529F6CA-2B67-4A49-8C0E-42EB4E1EC950}" type="presParOf" srcId="{BB67B1F5-EA3C-BD4B-89F6-F7B9324AFF05}" destId="{99DBD3B5-2282-8D42-84D4-16475025C4A6}" srcOrd="1" destOrd="0" presId="urn:microsoft.com/office/officeart/2008/layout/LinedList"/>
    <dgm:cxn modelId="{AB54CDE7-22E9-E044-A36B-C9C2A45FDDC9}" type="presParOf" srcId="{99DBD3B5-2282-8D42-84D4-16475025C4A6}" destId="{EF9C10E9-3B33-7F47-AD87-B3C52CFE59E5}" srcOrd="0" destOrd="0" presId="urn:microsoft.com/office/officeart/2008/layout/LinedList"/>
    <dgm:cxn modelId="{17F98958-A6DB-1C47-9FB9-C6B55DB37F14}" type="presParOf" srcId="{99DBD3B5-2282-8D42-84D4-16475025C4A6}" destId="{6B31B744-6C64-6048-B504-BAB84624C124}" srcOrd="1" destOrd="0" presId="urn:microsoft.com/office/officeart/2008/layout/LinedList"/>
    <dgm:cxn modelId="{9AFF19AA-750B-C249-AB0D-7856BD5AEEE3}" type="presParOf" srcId="{BB67B1F5-EA3C-BD4B-89F6-F7B9324AFF05}" destId="{318C3798-8DE0-B546-929B-D324BE6BBDA9}" srcOrd="2" destOrd="0" presId="urn:microsoft.com/office/officeart/2008/layout/LinedList"/>
    <dgm:cxn modelId="{7ED8D6FE-19E5-C34A-95FF-08C0A506EFC7}" type="presParOf" srcId="{BB67B1F5-EA3C-BD4B-89F6-F7B9324AFF05}" destId="{B9E5750A-70D0-E746-BEA9-30A78EA1569F}" srcOrd="3" destOrd="0" presId="urn:microsoft.com/office/officeart/2008/layout/LinedList"/>
    <dgm:cxn modelId="{9CB5281D-9B73-6D44-9B04-07ECAD6F1780}" type="presParOf" srcId="{B9E5750A-70D0-E746-BEA9-30A78EA1569F}" destId="{D18EC951-1E84-ED4C-B5C3-EEBF2F6C7DCD}" srcOrd="0" destOrd="0" presId="urn:microsoft.com/office/officeart/2008/layout/LinedList"/>
    <dgm:cxn modelId="{9DC024EE-D801-EC4B-8808-30E0E187E244}" type="presParOf" srcId="{B9E5750A-70D0-E746-BEA9-30A78EA1569F}" destId="{19E9EBC2-F9FD-5447-BBEE-20840EB7C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CA429-4E60-3948-9606-18038EFC0759}">
      <dsp:nvSpPr>
        <dsp:cNvPr id="0" name=""/>
        <dsp:cNvSpPr/>
      </dsp:nvSpPr>
      <dsp:spPr>
        <a:xfrm>
          <a:off x="0" y="716"/>
          <a:ext cx="354403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C10E9-3B33-7F47-AD87-B3C52CFE59E5}">
      <dsp:nvSpPr>
        <dsp:cNvPr id="0" name=""/>
        <dsp:cNvSpPr/>
      </dsp:nvSpPr>
      <dsp:spPr>
        <a:xfrm>
          <a:off x="0" y="716"/>
          <a:ext cx="3544034" cy="190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Limitation of data for Senator and presidency variables as 78% of the data is for House of Representatives</a:t>
          </a:r>
        </a:p>
      </dsp:txBody>
      <dsp:txXfrm>
        <a:off x="0" y="716"/>
        <a:ext cx="3544034" cy="1900786"/>
      </dsp:txXfrm>
    </dsp:sp>
    <dsp:sp modelId="{318C3798-8DE0-B546-929B-D324BE6BBDA9}">
      <dsp:nvSpPr>
        <dsp:cNvPr id="0" name=""/>
        <dsp:cNvSpPr/>
      </dsp:nvSpPr>
      <dsp:spPr>
        <a:xfrm>
          <a:off x="0" y="1901502"/>
          <a:ext cx="354403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8EC951-1E84-ED4C-B5C3-EEBF2F6C7DCD}">
      <dsp:nvSpPr>
        <dsp:cNvPr id="0" name=""/>
        <dsp:cNvSpPr/>
      </dsp:nvSpPr>
      <dsp:spPr>
        <a:xfrm>
          <a:off x="0" y="1901502"/>
          <a:ext cx="3540573" cy="2148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Columns with no data and null values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the winner column, only the winners were marked as ’Y’</a:t>
          </a:r>
        </a:p>
      </dsp:txBody>
      <dsp:txXfrm>
        <a:off x="0" y="1901502"/>
        <a:ext cx="3540573" cy="214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FD37CD-C8AF-A64F-84D6-C7836116F84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2F5CD9-EC91-EB40-A79E-59C57B65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9.jpe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1C44D5D-3DB3-AA48-A539-47544D6D7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67358-26BE-DD46-9B50-19C0595A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80" y="1200152"/>
            <a:ext cx="6897171" cy="44576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b="1" dirty="0">
                <a:solidFill>
                  <a:schemeClr val="tx1"/>
                </a:solidFill>
              </a:rPr>
              <a:t>Impact of campaign funds on election results </a:t>
            </a:r>
          </a:p>
        </p:txBody>
      </p:sp>
      <p:sp>
        <p:nvSpPr>
          <p:cNvPr id="5140" name="Content Placeholder 5125">
            <a:extLst>
              <a:ext uri="{FF2B5EF4-FFF2-40B4-BE49-F238E27FC236}">
                <a16:creationId xmlns:a16="http://schemas.microsoft.com/office/drawing/2014/main" id="{FB909BE7-3756-4287-AE3A-4DD0CF7F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502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4140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94ED9D7-8090-DC42-B0BC-4BB2082FA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10" y="474800"/>
            <a:ext cx="4201221" cy="345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39170-08D2-514F-AD05-80452C077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07" y="260906"/>
            <a:ext cx="6821678" cy="3738256"/>
          </a:xfrm>
          <a:prstGeom prst="rect">
            <a:avLst/>
          </a:prstGeom>
        </p:spPr>
      </p:pic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State Level</a:t>
            </a:r>
          </a:p>
        </p:txBody>
      </p:sp>
    </p:spTree>
    <p:extLst>
      <p:ext uri="{BB962C8B-B14F-4D97-AF65-F5344CB8AC3E}">
        <p14:creationId xmlns:p14="http://schemas.microsoft.com/office/powerpoint/2010/main" val="27123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929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Congressional District Level For State California, which district the maximum amount of money spent?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50F44-E9DA-354A-956F-8E8EA3DBA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225" y="371827"/>
            <a:ext cx="6843055" cy="3627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D6B0F-67BD-0744-BDD9-1E0D87C07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834" y="314277"/>
            <a:ext cx="2730500" cy="208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884B53-D32A-CE4F-9AC2-BC8359332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20" y="2760148"/>
            <a:ext cx="5101885" cy="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 the Candidate win in District 24.0 in California State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14B0-8F44-F24C-A5F0-0C52BF9FA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0" y="371984"/>
            <a:ext cx="6681130" cy="2324100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6FE9CCD-07AE-F84F-9B3C-7316EDF1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29" y="21570"/>
            <a:ext cx="4902200" cy="42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5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long did the winner  campaign in District 24.0 in California?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14B0-8F44-F24C-A5F0-0C52BF9FA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0" y="371984"/>
            <a:ext cx="6681130" cy="2324100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D3BDC35-E561-3946-BE34-B2D37189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913" y="283448"/>
            <a:ext cx="4953000" cy="38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929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Congressional District Level For State Indiana, which district the maximum amount of money spent?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153880-CCF8-274F-9402-47C9A3B4E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490" y="-9832"/>
            <a:ext cx="6172790" cy="4008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4FDB5-6359-494F-A8A8-8AA3AAA90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20" y="368812"/>
            <a:ext cx="5652430" cy="19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8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 the Candidate win in District 9.0 in Indiana State ?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E3BABB2-754B-724D-8650-DA582923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-87779"/>
            <a:ext cx="4902200" cy="43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E1E84-A86A-2942-9E7F-77FE371D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5" y="753662"/>
            <a:ext cx="6930461" cy="20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long did the winner  campaign in District 9.0 in Indiana?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68AB63-6A8B-D442-A7C7-0B855FA40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6" y="753662"/>
            <a:ext cx="6446838" cy="2056168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67187E89-38D3-6141-943E-B67DE345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0" y="-1"/>
            <a:ext cx="4953000" cy="41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929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Congressional District Level For State Florida, which district the maximum amount of money spent?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43E7A-4C63-754B-A636-831293C5F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" y="72513"/>
            <a:ext cx="2679700" cy="215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576AC-DAB6-724E-8D68-EEB40139B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20" y="2545942"/>
            <a:ext cx="5221605" cy="6813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EED75F-537E-674D-8DF3-2A03EAA8E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324" y="182858"/>
            <a:ext cx="6850675" cy="37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 the Candidate win in District 18.0 in Florida State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2AF16-38C0-C746-A429-B00A39B7E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9" y="68243"/>
            <a:ext cx="7019396" cy="218440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8937C482-CDE9-094D-8DD7-50F94DA3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22" y="66983"/>
            <a:ext cx="4775200" cy="42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6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5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6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2E-084F-8A49-9FB8-95409E3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3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35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6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0C466D-9CE8-324C-9108-F80F8E519D9E}"/>
              </a:ext>
            </a:extLst>
          </p:cNvPr>
          <p:cNvSpPr txBox="1"/>
          <p:nvPr/>
        </p:nvSpPr>
        <p:spPr>
          <a:xfrm>
            <a:off x="1528763" y="4743450"/>
            <a:ext cx="61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long did the winner  campaign in District 18.0 in Florida?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BB41F-CFA3-AB4F-A957-4AB111B7F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9" y="68243"/>
            <a:ext cx="6390746" cy="2184400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EB0FD6A5-0B20-E646-87D3-B1000050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36" y="136833"/>
            <a:ext cx="4953000" cy="41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BEAA-D75E-204E-8691-559350F3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A231-B195-E744-A593-30069DF4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	Jiayu Zhang</a:t>
            </a:r>
          </a:p>
          <a:p>
            <a:pPr marL="0" indent="0">
              <a:buNone/>
            </a:pPr>
            <a:r>
              <a:rPr lang="en-US" sz="1800"/>
              <a:t>  	Shubham Agarwal</a:t>
            </a:r>
          </a:p>
          <a:p>
            <a:pPr marL="0" indent="0">
              <a:buNone/>
            </a:pPr>
            <a:r>
              <a:rPr lang="en-US" sz="1800"/>
              <a:t>	Nitesh Wagh</a:t>
            </a:r>
          </a:p>
          <a:p>
            <a:pPr marL="0" indent="0">
              <a:buNone/>
            </a:pPr>
            <a:r>
              <a:rPr lang="en-US" sz="1800"/>
              <a:t>	Nityanand Kowtha</a:t>
            </a:r>
          </a:p>
          <a:p>
            <a:pPr marL="0" indent="0">
              <a:buNone/>
            </a:pPr>
            <a:r>
              <a:rPr lang="en-US" sz="1800"/>
              <a:t>	Rajib Mahato</a:t>
            </a:r>
          </a:p>
          <a:p>
            <a:endParaRPr lang="en-US" sz="18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2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63EB-A8B4-2D4D-A073-3587B529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Creation of predictive Modelling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7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663-AF63-D04B-B36C-298DB3F2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9F17-65D2-9C42-85CF-DE711388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44588-41A0-A140-B97E-4FA7A247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solidFill>
                  <a:srgbClr val="FFFFFF"/>
                </a:solidFill>
              </a:rPr>
              <a:t>Overview of the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714F-8ABE-464A-A366-9EEC8AB1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8" y="725394"/>
            <a:ext cx="5648949" cy="11392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Does spending money influence the election results?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4C8C9-D58C-C14B-A140-EB8A67B61531}"/>
              </a:ext>
            </a:extLst>
          </p:cNvPr>
          <p:cNvSpPr txBox="1"/>
          <p:nvPr/>
        </p:nvSpPr>
        <p:spPr>
          <a:xfrm>
            <a:off x="6096000" y="2657472"/>
            <a:ext cx="2822448" cy="220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Dataset</a:t>
            </a:r>
            <a:endParaRPr lang="en-US" sz="2400" b="1" dirty="0"/>
          </a:p>
          <a:p>
            <a:r>
              <a:rPr lang="en-US" sz="2400" b="1" dirty="0"/>
              <a:t>1814 </a:t>
            </a:r>
            <a:r>
              <a:rPr lang="en-US" sz="1400" dirty="0"/>
              <a:t>records of US Election Congressional  information of 2015-16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2D51D-84FF-1048-A079-C562CD9B63B7}"/>
              </a:ext>
            </a:extLst>
          </p:cNvPr>
          <p:cNvSpPr txBox="1"/>
          <p:nvPr/>
        </p:nvSpPr>
        <p:spPr>
          <a:xfrm>
            <a:off x="8629650" y="4439763"/>
            <a:ext cx="3562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Explore data sets and analyse campaign expenditures and campaign durations at the state, district, and district level</a:t>
            </a:r>
          </a:p>
        </p:txBody>
      </p:sp>
    </p:spTree>
    <p:extLst>
      <p:ext uri="{BB962C8B-B14F-4D97-AF65-F5344CB8AC3E}">
        <p14:creationId xmlns:p14="http://schemas.microsoft.com/office/powerpoint/2010/main" val="396395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9CEBC-13BD-3B45-92A3-FDB26749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DA410E4-D8AF-C648-B1F5-4A0114C9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146300"/>
            <a:ext cx="10112248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0972AB5D-5617-4240-B860-47E4E2CD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627872"/>
            <a:ext cx="3689350" cy="190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0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3F754-D2D6-5F40-BF7A-23ED8A16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Issues With Data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B95C4F-973F-AF40-9EDA-3A8CFC68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72684"/>
            <a:ext cx="6882269" cy="39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BD43C32-0C25-42E4-BC30-ACFA6767B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08098"/>
              </p:ext>
            </p:extLst>
          </p:nvPr>
        </p:nvGraphicFramePr>
        <p:xfrm>
          <a:off x="8156351" y="2121408"/>
          <a:ext cx="354403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928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E61-88EC-F34C-B4AE-77BAC60B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9F8F30-5091-F94A-BF0A-EBA7229C1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1" y="2213419"/>
            <a:ext cx="9040813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63738-7DA1-0F42-BCD2-5D35E5786410}"/>
              </a:ext>
            </a:extLst>
          </p:cNvPr>
          <p:cNvSpPr txBox="1"/>
          <p:nvPr/>
        </p:nvSpPr>
        <p:spPr>
          <a:xfrm>
            <a:off x="703261" y="1700213"/>
            <a:ext cx="1055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House of Representative election data  among </a:t>
            </a:r>
            <a:r>
              <a:rPr lang="en-US" dirty="0" err="1"/>
              <a:t>HoR</a:t>
            </a:r>
            <a:r>
              <a:rPr lang="en-US" dirty="0"/>
              <a:t>, Senators and Presidency election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969D3-979B-5946-AB85-03E0D0FD3665}"/>
              </a:ext>
            </a:extLst>
          </p:cNvPr>
          <p:cNvSpPr txBox="1"/>
          <p:nvPr/>
        </p:nvSpPr>
        <p:spPr>
          <a:xfrm>
            <a:off x="703261" y="3309557"/>
            <a:ext cx="1042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the missing values for people who lost in the Winner column with </a:t>
            </a:r>
            <a:r>
              <a:rPr lang="en-US" b="1" dirty="0"/>
              <a:t>N</a:t>
            </a:r>
            <a:r>
              <a:rPr lang="en-US" dirty="0"/>
              <a:t>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D2F30D4-5F75-F349-9E74-69C1287D9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33220"/>
          <a:stretch/>
        </p:blipFill>
        <p:spPr bwMode="auto">
          <a:xfrm>
            <a:off x="931862" y="3797127"/>
            <a:ext cx="9040813" cy="8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5A22A-279E-594F-9FD9-DD77370C6F61}"/>
              </a:ext>
            </a:extLst>
          </p:cNvPr>
          <p:cNvSpPr txBox="1"/>
          <p:nvPr/>
        </p:nvSpPr>
        <p:spPr>
          <a:xfrm>
            <a:off x="703261" y="4661972"/>
            <a:ext cx="97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rows which has missing data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2F88240-9E51-3740-9778-96353B3C2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43078"/>
          <a:stretch/>
        </p:blipFill>
        <p:spPr bwMode="auto">
          <a:xfrm>
            <a:off x="828675" y="5157787"/>
            <a:ext cx="9144000" cy="5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E61-88EC-F34C-B4AE-77BAC60B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63738-7DA1-0F42-BCD2-5D35E5786410}"/>
              </a:ext>
            </a:extLst>
          </p:cNvPr>
          <p:cNvSpPr txBox="1"/>
          <p:nvPr/>
        </p:nvSpPr>
        <p:spPr>
          <a:xfrm>
            <a:off x="703261" y="1700213"/>
            <a:ext cx="1055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the net operating expenditure to a float data type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969D3-979B-5946-AB85-03E0D0FD3665}"/>
              </a:ext>
            </a:extLst>
          </p:cNvPr>
          <p:cNvSpPr txBox="1"/>
          <p:nvPr/>
        </p:nvSpPr>
        <p:spPr>
          <a:xfrm>
            <a:off x="703261" y="2940225"/>
            <a:ext cx="1042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column to capture total campaign duration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5A22A-279E-594F-9FD9-DD77370C6F61}"/>
              </a:ext>
            </a:extLst>
          </p:cNvPr>
          <p:cNvSpPr txBox="1"/>
          <p:nvPr/>
        </p:nvSpPr>
        <p:spPr>
          <a:xfrm>
            <a:off x="703261" y="4545096"/>
            <a:ext cx="97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columns for further analysis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2A38339-E5B3-3B42-8F89-2BE8E6841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37372"/>
          <a:stretch/>
        </p:blipFill>
        <p:spPr bwMode="auto">
          <a:xfrm>
            <a:off x="1069848" y="2093976"/>
            <a:ext cx="10058400" cy="7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B74033B-F007-B746-B102-712FAC9B1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28244" r="-1"/>
          <a:stretch/>
        </p:blipFill>
        <p:spPr bwMode="auto">
          <a:xfrm>
            <a:off x="909511" y="3297411"/>
            <a:ext cx="10160000" cy="12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68E3B00C-8F6B-1646-99E8-CED21178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948237"/>
            <a:ext cx="10160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325D-1340-C24C-B5A1-A799199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7CC8-5E89-534A-ABC4-F20F1E2A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288715" cy="4050792"/>
          </a:xfrm>
        </p:spPr>
        <p:txBody>
          <a:bodyPr/>
          <a:lstStyle/>
          <a:p>
            <a:r>
              <a:rPr lang="en-US" dirty="0"/>
              <a:t>Does spending extravagantly in elections influence election results?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dirty="0"/>
              <a:t> If No,  Do we have any outlier where the representative won while spending less money ? Could Party affiliation be the reason?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dirty="0"/>
              <a:t> If  Yes,  Amount of money spent on State level and Congressional district level? </a:t>
            </a:r>
          </a:p>
          <a:p>
            <a:r>
              <a:rPr lang="en-US" dirty="0"/>
              <a:t>Does party affiliation play’s any role in Election results?</a:t>
            </a:r>
          </a:p>
          <a:p>
            <a:r>
              <a:rPr lang="en-US" dirty="0"/>
              <a:t>Does campaigning for longer time influence election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63EB-A8B4-2D4D-A073-3587B529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800" cap="all" dirty="0"/>
              <a:t>Does spending extravagantly  AND CAMPAIGNING influence election results?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92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{C4B979DB-7224-224E-A115-5CDEE14BD6FE}tf10001070_mac</Template>
  <TotalTime>221</TotalTime>
  <Words>401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Impact of campaign funds on election results </vt:lpstr>
      <vt:lpstr>Our Team</vt:lpstr>
      <vt:lpstr>Overview of the Case</vt:lpstr>
      <vt:lpstr>Data Set</vt:lpstr>
      <vt:lpstr>Issues With Data</vt:lpstr>
      <vt:lpstr>Data Cleaning </vt:lpstr>
      <vt:lpstr>Data Cleaning </vt:lpstr>
      <vt:lpstr>Questions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Impact of campaign funds on election results </dc:title>
  <dc:creator>Mahato, Rajib Kumar</dc:creator>
  <cp:lastModifiedBy>Mahato, Rajib Kumar</cp:lastModifiedBy>
  <cp:revision>2</cp:revision>
  <dcterms:created xsi:type="dcterms:W3CDTF">2021-10-01T23:23:40Z</dcterms:created>
  <dcterms:modified xsi:type="dcterms:W3CDTF">2021-10-02T03:05:25Z</dcterms:modified>
</cp:coreProperties>
</file>