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5" r:id="rId20"/>
    <p:sldId id="276" r:id="rId21"/>
    <p:sldId id="277" r:id="rId22"/>
    <p:sldId id="278" r:id="rId23"/>
    <p:sldId id="274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F025F-6D0B-6228-FA0A-406481AAD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361572-8B5E-A609-5169-53BB0015B6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EE9202-42CE-F1E9-F8FF-2F29903EF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E97CD-7087-487A-B4D1-17B56F866F8C}" type="datetimeFigureOut">
              <a:rPr lang="en-IN" smtClean="0"/>
              <a:t>07-10-2022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C74AFD-4C8F-625A-F1E1-61456D6A3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09704C-DAE3-A8CF-7788-E0AEAA9B0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C0467-DECD-4845-B448-728552619C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8004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C341F-3B38-2535-C68D-8DB9C2293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6C387D-DB09-C348-CF3A-539F4FD4EA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B409EF-7C8E-F9F1-CAFE-7E833FDCB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E97CD-7087-487A-B4D1-17B56F866F8C}" type="datetimeFigureOut">
              <a:rPr lang="en-IN" smtClean="0"/>
              <a:t>07-10-2022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FC402B-037D-179C-1470-13D97DADE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CA467A-0A72-FB9D-02A3-44322C28B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C0467-DECD-4845-B448-728552619C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8042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8A18CD-DA9D-BDC7-72C6-BFAD0754EA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889BFC-400E-6214-6EAB-D6D3AC6E01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5D1A29-0E43-4682-C698-61D8CA33E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E97CD-7087-487A-B4D1-17B56F866F8C}" type="datetimeFigureOut">
              <a:rPr lang="en-IN" smtClean="0"/>
              <a:t>07-10-2022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DD6EF3-02C4-1419-E868-0CD5BDD00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3B1511-5A29-8B2D-16DD-00DC5438E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C0467-DECD-4845-B448-728552619C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9293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DCF1-1E58-1C1B-F46E-FC774408B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DAD944-C76F-C6D4-8474-B2AB5AA98F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7EC9C2-72F7-FC12-002E-A01F7B7FA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E97CD-7087-487A-B4D1-17B56F866F8C}" type="datetimeFigureOut">
              <a:rPr lang="en-IN" smtClean="0"/>
              <a:t>07-10-2022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415FD3-3517-D66A-4600-A8093D834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1F1587-C3E7-824A-28A1-2996BED96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C0467-DECD-4845-B448-728552619C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8141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18966-3CE2-D393-AE93-6A22B36EB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6B6E-ED7C-3E62-C5D0-3124072D3D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DD8C8C-80B2-9DB7-086E-2AE3BC106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E97CD-7087-487A-B4D1-17B56F866F8C}" type="datetimeFigureOut">
              <a:rPr lang="en-IN" smtClean="0"/>
              <a:t>07-10-2022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C50A77-7966-F15C-73DB-B60BEB34A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00D0DE-40D3-9791-45CE-4FC81C1A3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C0467-DECD-4845-B448-728552619C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151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43B2C-FE02-944A-1692-09A64245E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9DA0C2-26A3-7FE0-A9AE-05F9CCBD31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88C74E-AA9B-CD2B-6134-3079760051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DE015F-E166-E743-4265-5C50F4F0D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E97CD-7087-487A-B4D1-17B56F866F8C}" type="datetimeFigureOut">
              <a:rPr lang="en-IN" smtClean="0"/>
              <a:t>07-10-2022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86F312-E187-45CD-F348-1179F7BC6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E1FB27-E188-9997-454D-97568803F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C0467-DECD-4845-B448-728552619C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376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81267-DF4A-482A-8AB5-71F5F59DE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3BC001-D6D8-7555-9C7A-4F2291FFDC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663D9A-14FA-64EE-F3A9-E1B0ACD8B9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45D119-AA52-AF72-F2BC-1EED4F3594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7B6B45-3A9A-B770-D832-0CC5AC2EA3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76883B-4574-A948-A04E-6D6911FCA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E97CD-7087-487A-B4D1-17B56F866F8C}" type="datetimeFigureOut">
              <a:rPr lang="en-IN" smtClean="0"/>
              <a:t>07-10-2022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90B29C-A165-AA4A-5AA9-1D1582583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A1F705-C0BB-4F47-C73E-793A790E7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C0467-DECD-4845-B448-728552619C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2541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AAF5A-60B4-4BA0-AC09-1FEDC4BB7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82BCE8-C09F-B07D-4C07-0F279349E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E97CD-7087-487A-B4D1-17B56F866F8C}" type="datetimeFigureOut">
              <a:rPr lang="en-IN" smtClean="0"/>
              <a:t>07-10-2022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D0646A-8E89-1E04-6C33-BAAC84F9E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FB071B-D5F2-F46C-7965-4CDDE96D4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C0467-DECD-4845-B448-728552619C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7398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EA1FC0-46E3-2DF8-61BE-F2A76D838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E97CD-7087-487A-B4D1-17B56F866F8C}" type="datetimeFigureOut">
              <a:rPr lang="en-IN" smtClean="0"/>
              <a:t>07-10-2022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0BEAE0-731B-F48D-68B7-A612F0E61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B262DC-7EDB-D0D3-BE0B-3DF327B97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C0467-DECD-4845-B448-728552619C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6044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978B3-CF24-8E25-CEBE-07EB82FED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761A29-08C5-406A-D6D9-C27FEB5864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F65157-6952-12FF-2585-B8C35DC62D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3BCFFD-0EC5-31E5-C40D-736D2889A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E97CD-7087-487A-B4D1-17B56F866F8C}" type="datetimeFigureOut">
              <a:rPr lang="en-IN" smtClean="0"/>
              <a:t>07-10-2022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668474-3FCE-9AE0-50D4-98D777BEB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029099-16BE-3E57-332E-558F0CA4F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C0467-DECD-4845-B448-728552619C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6534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D389B-768C-C631-8328-6551CBC16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17B218-A39D-ECDA-2E6E-D30AC71A6B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93B195-06F8-D6CF-1029-131BB6DEA7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F205B9-7F99-C74B-A729-CE1FA7548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E97CD-7087-487A-B4D1-17B56F866F8C}" type="datetimeFigureOut">
              <a:rPr lang="en-IN" smtClean="0"/>
              <a:t>07-10-2022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64A287-52D3-C105-3420-35F31F6B5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2D7DE2-FFDC-55F6-3D5B-A943162C7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C0467-DECD-4845-B448-728552619C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3144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0DD698-75BF-8C40-2F78-25ACC7279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F8C9B7-DAC8-C3E2-033B-80554414C7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1A4EE7-766C-B951-4F8D-8D5B596273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4E97CD-7087-487A-B4D1-17B56F866F8C}" type="datetimeFigureOut">
              <a:rPr lang="en-IN" smtClean="0"/>
              <a:t>07-10-2022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42E42D-ADFB-D838-B009-D02202DD11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D81D94-BBCD-FC07-E268-94AAE88C6C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8C0467-DECD-4845-B448-728552619C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1648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CFE4C-27D5-10A8-158A-92C17690B9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3375" y="169863"/>
            <a:ext cx="9144000" cy="1268412"/>
          </a:xfrm>
        </p:spPr>
        <p:txBody>
          <a:bodyPr/>
          <a:lstStyle/>
          <a:p>
            <a:r>
              <a:rPr lang="en-US" dirty="0"/>
              <a:t>DevOps Basic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253440-80BC-77E3-92D8-B7572E24AB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2926" y="2000250"/>
            <a:ext cx="4591050" cy="4019550"/>
          </a:xfrm>
        </p:spPr>
        <p:txBody>
          <a:bodyPr>
            <a:normAutofit lnSpcReduction="10000"/>
          </a:bodyPr>
          <a:lstStyle/>
          <a:p>
            <a:pPr algn="l"/>
            <a:r>
              <a:rPr lang="en-IN" dirty="0"/>
              <a:t>What is DevOps</a:t>
            </a:r>
          </a:p>
          <a:p>
            <a:pPr algn="l"/>
            <a:r>
              <a:rPr lang="en-IN" dirty="0"/>
              <a:t>Why DevOps</a:t>
            </a:r>
          </a:p>
          <a:p>
            <a:pPr algn="l"/>
            <a:r>
              <a:rPr lang="en-IN" dirty="0"/>
              <a:t>Waterfall Model Phase</a:t>
            </a:r>
          </a:p>
          <a:p>
            <a:pPr algn="l"/>
            <a:r>
              <a:rPr lang="en-US" dirty="0"/>
              <a:t>Advantages and Disadvantages</a:t>
            </a:r>
          </a:p>
          <a:p>
            <a:pPr algn="l"/>
            <a:r>
              <a:rPr lang="en-IN" dirty="0"/>
              <a:t>What is Agile</a:t>
            </a:r>
          </a:p>
          <a:p>
            <a:pPr algn="l"/>
            <a:r>
              <a:rPr lang="en-IN" dirty="0"/>
              <a:t>Agile Process</a:t>
            </a:r>
          </a:p>
          <a:p>
            <a:pPr algn="l"/>
            <a:r>
              <a:rPr lang="en-US" dirty="0"/>
              <a:t>Advantages of Agile Model</a:t>
            </a:r>
          </a:p>
          <a:p>
            <a:pPr algn="l"/>
            <a:r>
              <a:rPr lang="en-US" dirty="0"/>
              <a:t>Disadvantages of Agile Model</a:t>
            </a:r>
          </a:p>
          <a:p>
            <a:pPr algn="l"/>
            <a:r>
              <a:rPr lang="en-IN" dirty="0"/>
              <a:t>DevOps Life cycle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E9F44ECB-4055-356A-CCEF-307242E4BCEE}"/>
              </a:ext>
            </a:extLst>
          </p:cNvPr>
          <p:cNvSpPr txBox="1">
            <a:spLocks/>
          </p:cNvSpPr>
          <p:nvPr/>
        </p:nvSpPr>
        <p:spPr>
          <a:xfrm>
            <a:off x="5810251" y="2019300"/>
            <a:ext cx="4591050" cy="4019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dirty="0"/>
              <a:t>continuous development</a:t>
            </a:r>
          </a:p>
          <a:p>
            <a:pPr algn="l"/>
            <a:r>
              <a:rPr lang="en-IN" dirty="0"/>
              <a:t>continuous integration</a:t>
            </a:r>
          </a:p>
          <a:p>
            <a:pPr algn="l"/>
            <a:r>
              <a:rPr lang="en-IN" dirty="0"/>
              <a:t>continuous testing</a:t>
            </a:r>
          </a:p>
          <a:p>
            <a:pPr algn="l"/>
            <a:r>
              <a:rPr lang="en-IN" dirty="0"/>
              <a:t>continuous deployment</a:t>
            </a:r>
          </a:p>
          <a:p>
            <a:pPr algn="l"/>
            <a:r>
              <a:rPr lang="en-IN" dirty="0"/>
              <a:t>continuous monitoring</a:t>
            </a:r>
          </a:p>
          <a:p>
            <a:pPr algn="l"/>
            <a:r>
              <a:rPr lang="en-IN" dirty="0"/>
              <a:t>DevOps tools</a:t>
            </a:r>
          </a:p>
        </p:txBody>
      </p:sp>
    </p:spTree>
    <p:extLst>
      <p:ext uri="{BB962C8B-B14F-4D97-AF65-F5344CB8AC3E}">
        <p14:creationId xmlns:p14="http://schemas.microsoft.com/office/powerpoint/2010/main" val="37871461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C2ED0-24E8-2EAE-07B7-48E74B9DA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Agile?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19A4ED-A112-088C-F300-FBB8A3462E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Agile is a philosophy, i.e., a set of values and principles to make a decision for developing software.</a:t>
            </a:r>
          </a:p>
          <a:p>
            <a:r>
              <a:rPr lang="en-US" dirty="0"/>
              <a:t>Agile is based on the iterative-incremental model. </a:t>
            </a:r>
          </a:p>
          <a:p>
            <a:r>
              <a:rPr lang="en-US" dirty="0"/>
              <a:t>In an incremental model, we create the system in increments, where each increment is developed and tested individually.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662979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agile methodology - what is devops - edureka">
            <a:extLst>
              <a:ext uri="{FF2B5EF4-FFF2-40B4-BE49-F238E27FC236}">
                <a16:creationId xmlns:a16="http://schemas.microsoft.com/office/drawing/2014/main" id="{98B25974-B3A2-5C38-65F0-DCC9876F58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71688"/>
            <a:ext cx="12192000" cy="2713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21013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03E0D-1B6A-B2EB-94B5-29F007FED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Agile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25A1CA-3F32-EBD8-75A2-48B0F3A890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Agile, a company releases the application with some high priority features in the first iteration.</a:t>
            </a:r>
          </a:p>
          <a:p>
            <a:r>
              <a:rPr lang="en-US" dirty="0"/>
              <a:t>After its release, the end-users or the customers give you feedback about the performance of the application.</a:t>
            </a:r>
          </a:p>
          <a:p>
            <a:r>
              <a:rPr lang="en-US" dirty="0"/>
              <a:t>Then you make the necessary changes into the application along with some new features and the application is again released which is the second iteration.</a:t>
            </a:r>
          </a:p>
          <a:p>
            <a:r>
              <a:rPr lang="en-US" dirty="0"/>
              <a:t>You repeat this entire procedure until you achieve the desired software quality.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045440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CCC08-4A65-207B-A15A-8763A2803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Agile Model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8B0D7-0839-4357-B07E-8D22EB9ACE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It adaptively responds to requirement changes</a:t>
            </a:r>
          </a:p>
          <a:p>
            <a:r>
              <a:rPr lang="en-US" dirty="0"/>
              <a:t>Fixing errors early in the development process and makes this process more cost-effective</a:t>
            </a:r>
          </a:p>
          <a:p>
            <a:r>
              <a:rPr lang="en-US" dirty="0"/>
              <a:t>Improves the quality of the product and makes it highly error-free</a:t>
            </a:r>
          </a:p>
          <a:p>
            <a:r>
              <a:rPr lang="en-US" dirty="0"/>
              <a:t>Allows for direct communication between people involved in software project</a:t>
            </a:r>
          </a:p>
          <a:p>
            <a:r>
              <a:rPr lang="en-US" dirty="0"/>
              <a:t>Highly suitable for large &amp; long-term projects</a:t>
            </a:r>
          </a:p>
          <a:p>
            <a:r>
              <a:rPr lang="en-US" dirty="0"/>
              <a:t>Minimum resource requirements &amp; very easy to manage</a:t>
            </a:r>
          </a:p>
        </p:txBody>
      </p:sp>
    </p:spTree>
    <p:extLst>
      <p:ext uri="{BB962C8B-B14F-4D97-AF65-F5344CB8AC3E}">
        <p14:creationId xmlns:p14="http://schemas.microsoft.com/office/powerpoint/2010/main" val="37069850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4754B-C6A8-7962-DA42-747D7D09A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7500"/>
            <a:ext cx="10515600" cy="1325563"/>
          </a:xfrm>
        </p:spPr>
        <p:txBody>
          <a:bodyPr/>
          <a:lstStyle/>
          <a:p>
            <a:r>
              <a:rPr lang="en-US" dirty="0"/>
              <a:t>Disadvantages of Agile Model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003D46-1A81-0D91-3746-2F0B94F521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Highly dependent on clear customer requirements</a:t>
            </a:r>
          </a:p>
          <a:p>
            <a:r>
              <a:rPr lang="en-US" dirty="0"/>
              <a:t>Difficult to predict time and effort for larger projects</a:t>
            </a:r>
          </a:p>
          <a:p>
            <a:r>
              <a:rPr lang="en-US" dirty="0"/>
              <a:t>Not suitable for complex projects</a:t>
            </a:r>
          </a:p>
          <a:p>
            <a:r>
              <a:rPr lang="en-US" dirty="0"/>
              <a:t>Lacks documentation efficiency</a:t>
            </a:r>
          </a:p>
          <a:p>
            <a:r>
              <a:rPr lang="en-US" dirty="0"/>
              <a:t>Increased maintainability risks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683807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F900A-195D-90F7-3385-44412CB42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DevOps Life cycle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0B26F9-C5BA-0642-8CE8-091FF5E223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continuous development</a:t>
            </a:r>
          </a:p>
          <a:p>
            <a:r>
              <a:rPr lang="en-IN" dirty="0"/>
              <a:t>continuous integration</a:t>
            </a:r>
          </a:p>
          <a:p>
            <a:r>
              <a:rPr lang="en-IN" dirty="0"/>
              <a:t>continuous testing</a:t>
            </a:r>
          </a:p>
          <a:p>
            <a:r>
              <a:rPr lang="en-IN" dirty="0"/>
              <a:t>continuous deployment</a:t>
            </a:r>
          </a:p>
          <a:p>
            <a:r>
              <a:rPr lang="en-IN" dirty="0"/>
              <a:t>continuous monitoring</a:t>
            </a:r>
          </a:p>
        </p:txBody>
      </p:sp>
    </p:spTree>
    <p:extLst>
      <p:ext uri="{BB962C8B-B14F-4D97-AF65-F5344CB8AC3E}">
        <p14:creationId xmlns:p14="http://schemas.microsoft.com/office/powerpoint/2010/main" val="34071546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The DevOps workflow. Source: Pease, 2017.">
            <a:extLst>
              <a:ext uri="{FF2B5EF4-FFF2-40B4-BE49-F238E27FC236}">
                <a16:creationId xmlns:a16="http://schemas.microsoft.com/office/drawing/2014/main" id="{4648D0DD-B096-087B-1F57-129D8DB91A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2100"/>
            <a:ext cx="12192000" cy="627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06127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DevOps means many things at once. Source: Baker, 2015.">
            <a:extLst>
              <a:ext uri="{FF2B5EF4-FFF2-40B4-BE49-F238E27FC236}">
                <a16:creationId xmlns:a16="http://schemas.microsoft.com/office/drawing/2014/main" id="{E9F374FE-7395-7EE0-C0D2-593B637AF8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61690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7136B-A351-8EA9-0D38-496A25C9E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Continuous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28DA12-F963-7711-226D-0EE1548144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‘Planning‘ and ‘Coding‘ Stage. </a:t>
            </a:r>
          </a:p>
          <a:p>
            <a:r>
              <a:rPr lang="en-US" dirty="0"/>
              <a:t>The code can be in any language, but you maintain it by using Version Control tools. </a:t>
            </a:r>
          </a:p>
          <a:p>
            <a:r>
              <a:rPr lang="en-US" dirty="0"/>
              <a:t>This process of maintaining the code is known as Source Code Management.</a:t>
            </a:r>
          </a:p>
          <a:p>
            <a:r>
              <a:rPr lang="en-US" dirty="0"/>
              <a:t>After the code is developed, then you move to the Continuous Integration phase.</a:t>
            </a:r>
          </a:p>
          <a:p>
            <a:r>
              <a:rPr lang="en-IN" b="1" dirty="0"/>
              <a:t>Git, SVN, CVS</a:t>
            </a:r>
          </a:p>
        </p:txBody>
      </p:sp>
    </p:spTree>
    <p:extLst>
      <p:ext uri="{BB962C8B-B14F-4D97-AF65-F5344CB8AC3E}">
        <p14:creationId xmlns:p14="http://schemas.microsoft.com/office/powerpoint/2010/main" val="12899614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DF9BF-504C-7FA2-4F48-2A1BDCB73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Continuous Integration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67D7C0-D0E5-0494-277A-8AF59E163D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stage is the core of the entire DevOps life cycle. </a:t>
            </a:r>
          </a:p>
          <a:p>
            <a:r>
              <a:rPr lang="en-US" dirty="0"/>
              <a:t>Require to commit changes to the source code more frequently.</a:t>
            </a:r>
          </a:p>
          <a:p>
            <a:r>
              <a:rPr lang="en-US" dirty="0"/>
              <a:t>This may be either on a daily or weekly basis.</a:t>
            </a:r>
          </a:p>
          <a:p>
            <a:r>
              <a:rPr lang="en-US" dirty="0"/>
              <a:t>You then build every commit and this allows early detection of problems if they are present. </a:t>
            </a:r>
          </a:p>
          <a:p>
            <a:r>
              <a:rPr lang="en-US" dirty="0"/>
              <a:t>Building code not only involves compilation but it also includes code review, unit testing, integration testing, and packaging.</a:t>
            </a:r>
          </a:p>
          <a:p>
            <a:r>
              <a:rPr lang="en-IN" b="1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Jenkins</a:t>
            </a:r>
            <a:r>
              <a:rPr lang="en-US" b="1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, GitLab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7632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893AA-5881-4F63-0EA8-292AFB68E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DevOps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F2567E-FC37-6C99-8BB1-8BA0062B41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word </a:t>
            </a:r>
            <a:r>
              <a:rPr lang="en-US" dirty="0">
                <a:solidFill>
                  <a:srgbClr val="FF0000"/>
                </a:solidFill>
              </a:rPr>
              <a:t>Dev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Ops</a:t>
            </a:r>
            <a:r>
              <a:rPr lang="en-US" dirty="0"/>
              <a:t> is a combination of two words Development and Operations. </a:t>
            </a:r>
          </a:p>
          <a:p>
            <a:r>
              <a:rPr lang="en-US" dirty="0"/>
              <a:t>The development team is responsible for developing, designing, and building the application. </a:t>
            </a:r>
          </a:p>
          <a:p>
            <a:r>
              <a:rPr lang="en-US" dirty="0"/>
              <a:t>The operation team deals with the deployment and testing of the application. </a:t>
            </a:r>
          </a:p>
          <a:p>
            <a:r>
              <a:rPr lang="en-US" dirty="0"/>
              <a:t>If there are problems with the application, the operation team also provides feedback to the development team.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06420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3D1E7-9052-0149-3567-A28D124B5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Continuous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BF589F-A216-8CA1-EF8A-71C1C06F58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 the developed software continuously for bugs using automation testing tools. </a:t>
            </a:r>
          </a:p>
          <a:p>
            <a:r>
              <a:rPr lang="en-US" dirty="0"/>
              <a:t>These tools allow QAs to test multiple code-bases thoroughly in parallel to ensure that there are no flaws in the functionality. </a:t>
            </a:r>
          </a:p>
          <a:p>
            <a:r>
              <a:rPr lang="en-US" dirty="0"/>
              <a:t>In this phase, you can use Docker Containers for simulating the test environment.</a:t>
            </a:r>
          </a:p>
          <a:p>
            <a:r>
              <a:rPr lang="en-IN" b="1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Jenkins, Selenium TestNG, JUnit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117587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FC6EA-511D-ECB4-7F2B-E58B52A0A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Continuous Deployment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5B84E1-CCC0-927E-FD74-71866CCA9E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Configuration Management – Chef, </a:t>
            </a:r>
            <a:r>
              <a:rPr lang="fr-FR" dirty="0" err="1"/>
              <a:t>Puppet</a:t>
            </a:r>
            <a:r>
              <a:rPr lang="fr-FR" dirty="0"/>
              <a:t>, Ansible   </a:t>
            </a:r>
          </a:p>
          <a:p>
            <a:r>
              <a:rPr lang="fr-FR" dirty="0" err="1"/>
              <a:t>Containerization</a:t>
            </a:r>
            <a:r>
              <a:rPr lang="fr-FR" dirty="0"/>
              <a:t> – Docker, </a:t>
            </a:r>
            <a:r>
              <a:rPr lang="fr-FR" dirty="0" err="1"/>
              <a:t>Vagrant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745408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751FF-E2E6-6692-BE24-64FAECD3F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Continuous Monitoring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B26423-F98C-E2A7-0BBD-BBB0ACE217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Tools Used: Splunk, ELK Stack, Nagios, New Relic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562748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DevOps tools by phases and categories. Source: Bowman, 2017.">
            <a:extLst>
              <a:ext uri="{FF2B5EF4-FFF2-40B4-BE49-F238E27FC236}">
                <a16:creationId xmlns:a16="http://schemas.microsoft.com/office/drawing/2014/main" id="{85BAB93A-B471-4428-C66B-42A5DADBF0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28625"/>
            <a:ext cx="10210800" cy="574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6637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80F38C5D-B448-6A76-147A-097E4C52FD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-508533"/>
            <a:ext cx="11353800" cy="8502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5652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2473177F-A032-FE12-9735-74C08550AF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0700" y="204788"/>
            <a:ext cx="8610600" cy="6448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2316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92CDF-6231-0C4D-A7AC-6A8856E88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Why DevOps?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B4D246-5EFF-F6B6-C640-E1FE1D06AF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problems faced in traditional models like in the </a:t>
            </a:r>
            <a:r>
              <a:rPr lang="en-US" b="1" dirty="0"/>
              <a:t>waterfall model</a:t>
            </a:r>
            <a:r>
              <a:rPr lang="en-US" dirty="0"/>
              <a:t> there is a problem of a one-way stream of work. </a:t>
            </a:r>
          </a:p>
          <a:p>
            <a:r>
              <a:rPr lang="en-US" dirty="0"/>
              <a:t>If there is any mistake, the whole process repeats and there is no interaction with customers. </a:t>
            </a:r>
          </a:p>
          <a:p>
            <a:r>
              <a:rPr lang="en-US" dirty="0"/>
              <a:t>This is solved in agile by splitting the whole development plan into several iterations for a better level of production efficiency.  </a:t>
            </a:r>
          </a:p>
          <a:p>
            <a:r>
              <a:rPr lang="en-US" dirty="0"/>
              <a:t>The agile model also includes customer interaction with the company to rectify the mistakes. </a:t>
            </a:r>
          </a:p>
          <a:p>
            <a:r>
              <a:rPr lang="en-US" dirty="0"/>
              <a:t>But there is another problem faced in Agile too.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9185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JIRA Waterfall Model">
            <a:extLst>
              <a:ext uri="{FF2B5EF4-FFF2-40B4-BE49-F238E27FC236}">
                <a16:creationId xmlns:a16="http://schemas.microsoft.com/office/drawing/2014/main" id="{35FA5C75-119E-E1A1-E74C-4EE493A705B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075" y="-43021"/>
            <a:ext cx="8467725" cy="6774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00689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4B581-BB67-5550-D72E-EEF66F495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Waterfall Model Phase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CA70A6-8EC8-73E5-8BC4-92CF57CA36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phase 1 – Complete Requirement is gathered and SRS is developed</a:t>
            </a:r>
          </a:p>
          <a:p>
            <a:r>
              <a:rPr lang="en-US" dirty="0"/>
              <a:t>phase 2 – This System is Planned and Designed using the SRS</a:t>
            </a:r>
          </a:p>
          <a:p>
            <a:r>
              <a:rPr lang="en-US" dirty="0"/>
              <a:t>phase 3 – Implementation of the System takes place</a:t>
            </a:r>
          </a:p>
          <a:p>
            <a:r>
              <a:rPr lang="en-US" dirty="0"/>
              <a:t>phase 4 – System is tested and its quality is assured</a:t>
            </a:r>
          </a:p>
          <a:p>
            <a:r>
              <a:rPr lang="en-US" dirty="0"/>
              <a:t>phase 5 – System is deployed to the end users</a:t>
            </a:r>
          </a:p>
          <a:p>
            <a:r>
              <a:rPr lang="en-US" dirty="0"/>
              <a:t>phase 6 – Regular Maintenance of the system is done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49325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JIRA Waterfall Model">
            <a:extLst>
              <a:ext uri="{FF2B5EF4-FFF2-40B4-BE49-F238E27FC236}">
                <a16:creationId xmlns:a16="http://schemas.microsoft.com/office/drawing/2014/main" id="{0AF15A35-F1FA-A833-83E4-AD9617BB94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9775" y="160020"/>
            <a:ext cx="8105775" cy="6484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84865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537DD-65C5-4747-D227-F4DD8E7EF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and Disadvantages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2BF935-DFD0-FA6F-21D0-D9B359767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500" y="1447800"/>
            <a:ext cx="10401300" cy="504507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Advantages of the Waterfall model</a:t>
            </a:r>
          </a:p>
          <a:p>
            <a:pPr lvl="1"/>
            <a:r>
              <a:rPr lang="en-US" dirty="0"/>
              <a:t>Simple and easy to understand and use</a:t>
            </a:r>
          </a:p>
          <a:p>
            <a:pPr lvl="1"/>
            <a:r>
              <a:rPr lang="en-US" dirty="0"/>
              <a:t>Specific deliverable and review process</a:t>
            </a:r>
          </a:p>
          <a:p>
            <a:pPr lvl="1"/>
            <a:r>
              <a:rPr lang="en-US" dirty="0"/>
              <a:t>Phases do not overlap</a:t>
            </a:r>
          </a:p>
          <a:p>
            <a:pPr lvl="1"/>
            <a:r>
              <a:rPr lang="en-US" dirty="0"/>
              <a:t>Good for small projects if all requirements are clearly defined</a:t>
            </a:r>
          </a:p>
          <a:p>
            <a:pPr lvl="1"/>
            <a:r>
              <a:rPr lang="en-US" dirty="0"/>
              <a:t>Allows for departmentalization &amp; managerial control</a:t>
            </a:r>
          </a:p>
          <a:p>
            <a:r>
              <a:rPr lang="en-US" dirty="0"/>
              <a:t>Disadvantages of the Waterfall model</a:t>
            </a:r>
          </a:p>
          <a:p>
            <a:pPr lvl="1"/>
            <a:r>
              <a:rPr lang="en-US" dirty="0"/>
              <a:t>Time to market is high</a:t>
            </a:r>
          </a:p>
          <a:p>
            <a:pPr lvl="1"/>
            <a:r>
              <a:rPr lang="en-US" dirty="0"/>
              <a:t>Unexpected results</a:t>
            </a:r>
          </a:p>
          <a:p>
            <a:pPr lvl="1"/>
            <a:r>
              <a:rPr lang="en-US" dirty="0"/>
              <a:t>Lack of visibility of the current progress</a:t>
            </a:r>
          </a:p>
          <a:p>
            <a:pPr lvl="1"/>
            <a:r>
              <a:rPr lang="en-US" dirty="0"/>
              <a:t>Not suitable when the requirements keep changing</a:t>
            </a:r>
          </a:p>
          <a:p>
            <a:pPr lvl="1"/>
            <a:r>
              <a:rPr lang="en-US" dirty="0"/>
              <a:t>Difficult to make changes to the product when it is in the testing phase</a:t>
            </a:r>
          </a:p>
          <a:p>
            <a:pPr lvl="1"/>
            <a:r>
              <a:rPr lang="en-US" dirty="0"/>
              <a:t>The end product is available only at the end of the cycle</a:t>
            </a:r>
          </a:p>
          <a:p>
            <a:pPr lvl="1"/>
            <a:r>
              <a:rPr lang="en-US" dirty="0"/>
              <a:t>Not suitable for large and complex projects</a:t>
            </a:r>
          </a:p>
        </p:txBody>
      </p:sp>
    </p:spTree>
    <p:extLst>
      <p:ext uri="{BB962C8B-B14F-4D97-AF65-F5344CB8AC3E}">
        <p14:creationId xmlns:p14="http://schemas.microsoft.com/office/powerpoint/2010/main" val="35680288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821</Words>
  <Application>Microsoft Office PowerPoint</Application>
  <PresentationFormat>Widescreen</PresentationFormat>
  <Paragraphs>100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Open Sans</vt:lpstr>
      <vt:lpstr>Office Theme</vt:lpstr>
      <vt:lpstr>DevOps Basic</vt:lpstr>
      <vt:lpstr>What is DevOps</vt:lpstr>
      <vt:lpstr>PowerPoint Presentation</vt:lpstr>
      <vt:lpstr>PowerPoint Presentation</vt:lpstr>
      <vt:lpstr>Why DevOps?</vt:lpstr>
      <vt:lpstr>PowerPoint Presentation</vt:lpstr>
      <vt:lpstr>Waterfall Model Phase</vt:lpstr>
      <vt:lpstr>PowerPoint Presentation</vt:lpstr>
      <vt:lpstr>Advantages and Disadvantages</vt:lpstr>
      <vt:lpstr>What is Agile?</vt:lpstr>
      <vt:lpstr>PowerPoint Presentation</vt:lpstr>
      <vt:lpstr>Agile Process</vt:lpstr>
      <vt:lpstr>Advantages of Agile Model</vt:lpstr>
      <vt:lpstr>Disadvantages of Agile Model</vt:lpstr>
      <vt:lpstr>DevOps Life cycle</vt:lpstr>
      <vt:lpstr>PowerPoint Presentation</vt:lpstr>
      <vt:lpstr>PowerPoint Presentation</vt:lpstr>
      <vt:lpstr>Continuous Development</vt:lpstr>
      <vt:lpstr>Continuous Integration</vt:lpstr>
      <vt:lpstr>Continuous Testing</vt:lpstr>
      <vt:lpstr>Continuous Deployment</vt:lpstr>
      <vt:lpstr>Continuous Monitoring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DevOps Basic</dc:title>
  <dc:creator>Nirmal Parida</dc:creator>
  <cp:lastModifiedBy>Nirmal Parida</cp:lastModifiedBy>
  <cp:revision>11</cp:revision>
  <dcterms:created xsi:type="dcterms:W3CDTF">2022-09-04T17:50:23Z</dcterms:created>
  <dcterms:modified xsi:type="dcterms:W3CDTF">2022-10-07T05:16:16Z</dcterms:modified>
</cp:coreProperties>
</file>