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5717D4-62E4-4AEB-9F14-1590730D3A0C}">
          <p14:sldIdLst>
            <p14:sldId id="256"/>
            <p14:sldId id="257"/>
            <p14:sldId id="258"/>
            <p14:sldId id="259"/>
            <p14:sldId id="260"/>
            <p14:sldId id="261"/>
            <p14:sldId id="262"/>
            <p14:sldId id="263"/>
            <p14:sldId id="264"/>
            <p14:sldId id="265"/>
            <p14:sldId id="268"/>
            <p14:sldId id="269"/>
            <p14:sldId id="270"/>
            <p14:sldId id="271"/>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0961-3664-4A1A-B61F-D365E77608A5}"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09726-F73B-462E-A97C-59112C77B327}" type="slidenum">
              <a:rPr lang="en-IN" smtClean="0"/>
              <a:t>‹#›</a:t>
            </a:fld>
            <a:endParaRPr lang="en-IN"/>
          </a:p>
        </p:txBody>
      </p:sp>
    </p:spTree>
    <p:extLst>
      <p:ext uri="{BB962C8B-B14F-4D97-AF65-F5344CB8AC3E}">
        <p14:creationId xmlns:p14="http://schemas.microsoft.com/office/powerpoint/2010/main" val="296031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409726-F73B-462E-A97C-59112C77B327}" type="slidenum">
              <a:rPr lang="en-IN" smtClean="0"/>
              <a:t>7</a:t>
            </a:fld>
            <a:endParaRPr lang="en-IN"/>
          </a:p>
        </p:txBody>
      </p:sp>
    </p:spTree>
    <p:extLst>
      <p:ext uri="{BB962C8B-B14F-4D97-AF65-F5344CB8AC3E}">
        <p14:creationId xmlns:p14="http://schemas.microsoft.com/office/powerpoint/2010/main" val="355830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3EF8-25A0-4C57-A60D-4CF61F4E7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08B500-01F8-48C3-BB1B-FF512336D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962E5-4A5F-475E-A4AC-6E38CDAE65FB}"/>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5" name="Footer Placeholder 4">
            <a:extLst>
              <a:ext uri="{FF2B5EF4-FFF2-40B4-BE49-F238E27FC236}">
                <a16:creationId xmlns:a16="http://schemas.microsoft.com/office/drawing/2014/main" id="{6C064293-F5AE-4A2D-92DF-8BE73752D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56EFC-AB93-44D6-BE20-7E0B34885323}"/>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285767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55E8-4E39-4A37-90E2-1094F9834E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7157D0-DF92-42BE-AABA-67EC26D61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AF99C-ADA8-4067-B465-CB31622B392A}"/>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5" name="Footer Placeholder 4">
            <a:extLst>
              <a:ext uri="{FF2B5EF4-FFF2-40B4-BE49-F238E27FC236}">
                <a16:creationId xmlns:a16="http://schemas.microsoft.com/office/drawing/2014/main" id="{11AA79A8-6E67-4459-B9B8-DAFFFB98C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0CB76-6F77-40BF-A08D-A32BDA97E8F4}"/>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8807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B9BEF-5557-40E7-A328-62D7DE4A7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582A05-9DDE-4F10-85C0-4AB8F3DF9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87FA8-2193-49C3-B1CA-E61479A15EB4}"/>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5" name="Footer Placeholder 4">
            <a:extLst>
              <a:ext uri="{FF2B5EF4-FFF2-40B4-BE49-F238E27FC236}">
                <a16:creationId xmlns:a16="http://schemas.microsoft.com/office/drawing/2014/main" id="{C663DC8F-5543-48B6-82F9-09BB14A15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2C8FF-9318-446D-94C1-6B873CD50CE2}"/>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125588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6125-9964-40B8-852A-EC2A1DE8C2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356899-1654-444F-BBB3-0021C931E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DC5E8-557B-4811-B108-C0D03051AA11}"/>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5" name="Footer Placeholder 4">
            <a:extLst>
              <a:ext uri="{FF2B5EF4-FFF2-40B4-BE49-F238E27FC236}">
                <a16:creationId xmlns:a16="http://schemas.microsoft.com/office/drawing/2014/main" id="{7A02A5E0-9C8F-4297-9A8F-41F1288AE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35D309-66F4-42F4-B3B8-55ACABB2EB8B}"/>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361359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4FD0-B4F3-4039-B5F1-96B7B6E00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3A53A4-94E9-435E-ACB0-DD7D61ED4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34328-D6F2-4FA6-9EAF-3688B86813F8}"/>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5" name="Footer Placeholder 4">
            <a:extLst>
              <a:ext uri="{FF2B5EF4-FFF2-40B4-BE49-F238E27FC236}">
                <a16:creationId xmlns:a16="http://schemas.microsoft.com/office/drawing/2014/main" id="{CEF5727E-6779-4598-8AEA-0471032DF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1E36A-DAE5-4A90-970A-D2DDB6CE70FA}"/>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87064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0B85-0AD9-4222-B023-7C4F6AD90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2BEED3-B4FB-43D5-82D0-492B38728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7B9B0D-3A33-4520-869E-0A395332C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605050-A301-4825-BA2A-56DE72A84315}"/>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6" name="Footer Placeholder 5">
            <a:extLst>
              <a:ext uri="{FF2B5EF4-FFF2-40B4-BE49-F238E27FC236}">
                <a16:creationId xmlns:a16="http://schemas.microsoft.com/office/drawing/2014/main" id="{168C6809-355F-4CB5-826D-1403C957F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A4C09-3585-4A57-9BC6-31B464C504E5}"/>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267628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EDBA-EA0C-4218-904B-3FFBCEA21C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41E81A-929B-44A2-B3F5-9EDC21D99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11882-E46F-4830-9CB8-C3DF6FB01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F9964E-F734-4EC4-82C6-33EC0887D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36A32-12D0-4582-B863-B918A7A61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7A2092-11DF-4E3C-949E-3D000C1EF1F5}"/>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8" name="Footer Placeholder 7">
            <a:extLst>
              <a:ext uri="{FF2B5EF4-FFF2-40B4-BE49-F238E27FC236}">
                <a16:creationId xmlns:a16="http://schemas.microsoft.com/office/drawing/2014/main" id="{FBF89887-55C1-41C6-B147-C577D23B49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206307-65D8-4993-848B-501F0505CD11}"/>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504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7FE3-C492-477F-8D91-8468A810F4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13A280-F3E9-4675-A4C1-024D4C526DF2}"/>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4" name="Footer Placeholder 3">
            <a:extLst>
              <a:ext uri="{FF2B5EF4-FFF2-40B4-BE49-F238E27FC236}">
                <a16:creationId xmlns:a16="http://schemas.microsoft.com/office/drawing/2014/main" id="{29144B4F-4D3C-4E2E-81D4-7C86EB50C1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B904FD-B125-4EF8-8D66-D2D4B267C1AC}"/>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175082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64609-C091-4D21-A3CC-103C855D703E}"/>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3" name="Footer Placeholder 2">
            <a:extLst>
              <a:ext uri="{FF2B5EF4-FFF2-40B4-BE49-F238E27FC236}">
                <a16:creationId xmlns:a16="http://schemas.microsoft.com/office/drawing/2014/main" id="{0A3A5020-855E-4AFB-AA40-6420AE665A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6BAC7-F528-4E09-B5B1-9121870AD957}"/>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407226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9861-2DB9-42A6-A774-F11CBEF04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CDA71D-22FA-466D-A645-DA0FEE69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AAF6F4-9A43-4ADA-BED9-2F21A0C83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5E70F-7A04-4617-8E6B-756366841A4F}"/>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6" name="Footer Placeholder 5">
            <a:extLst>
              <a:ext uri="{FF2B5EF4-FFF2-40B4-BE49-F238E27FC236}">
                <a16:creationId xmlns:a16="http://schemas.microsoft.com/office/drawing/2014/main" id="{10700F83-D700-4240-B099-DEA62793B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0ABF41-24EC-4BF7-8983-D7FE272CA0DB}"/>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42867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4F27-300B-4091-A108-1A10CCCEF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B40C57-0F5D-4E9B-99B1-862828D79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4958EF-D81A-4027-8C48-1B98E551F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9701B-5346-4D78-9DA4-60DE3E6FC878}"/>
              </a:ext>
            </a:extLst>
          </p:cNvPr>
          <p:cNvSpPr>
            <a:spLocks noGrp="1"/>
          </p:cNvSpPr>
          <p:nvPr>
            <p:ph type="dt" sz="half" idx="10"/>
          </p:nvPr>
        </p:nvSpPr>
        <p:spPr/>
        <p:txBody>
          <a:bodyPr/>
          <a:lstStyle/>
          <a:p>
            <a:fld id="{5BD6E286-CAE9-41F2-97A5-6684DA49D571}" type="datetimeFigureOut">
              <a:rPr lang="en-IN" smtClean="0"/>
              <a:t>26-09-2022</a:t>
            </a:fld>
            <a:endParaRPr lang="en-IN"/>
          </a:p>
        </p:txBody>
      </p:sp>
      <p:sp>
        <p:nvSpPr>
          <p:cNvPr id="6" name="Footer Placeholder 5">
            <a:extLst>
              <a:ext uri="{FF2B5EF4-FFF2-40B4-BE49-F238E27FC236}">
                <a16:creationId xmlns:a16="http://schemas.microsoft.com/office/drawing/2014/main" id="{7E9DB3CA-869E-4D1A-B19E-A13E0ED5E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F253B-2D63-414B-B2DA-5D1896D26172}"/>
              </a:ext>
            </a:extLst>
          </p:cNvPr>
          <p:cNvSpPr>
            <a:spLocks noGrp="1"/>
          </p:cNvSpPr>
          <p:nvPr>
            <p:ph type="sldNum" sz="quarter" idx="12"/>
          </p:nvPr>
        </p:nvSpPr>
        <p:spPr/>
        <p:txBody>
          <a:bodyPr/>
          <a:lstStyle/>
          <a:p>
            <a:fld id="{70272920-3CCC-4F0E-A2C7-6CF61E058EFA}" type="slidenum">
              <a:rPr lang="en-IN" smtClean="0"/>
              <a:t>‹#›</a:t>
            </a:fld>
            <a:endParaRPr lang="en-IN"/>
          </a:p>
        </p:txBody>
      </p:sp>
    </p:spTree>
    <p:extLst>
      <p:ext uri="{BB962C8B-B14F-4D97-AF65-F5344CB8AC3E}">
        <p14:creationId xmlns:p14="http://schemas.microsoft.com/office/powerpoint/2010/main" val="226130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3793E-3022-48C1-AFE6-85306849E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455346-45AF-4998-9D9F-5B4E376D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00E55-0060-4F83-8917-126E6C2C1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6E286-CAE9-41F2-97A5-6684DA49D571}" type="datetimeFigureOut">
              <a:rPr lang="en-IN" smtClean="0"/>
              <a:t>26-09-2022</a:t>
            </a:fld>
            <a:endParaRPr lang="en-IN"/>
          </a:p>
        </p:txBody>
      </p:sp>
      <p:sp>
        <p:nvSpPr>
          <p:cNvPr id="5" name="Footer Placeholder 4">
            <a:extLst>
              <a:ext uri="{FF2B5EF4-FFF2-40B4-BE49-F238E27FC236}">
                <a16:creationId xmlns:a16="http://schemas.microsoft.com/office/drawing/2014/main" id="{BB16127E-58F9-401B-ADD7-4500E0E64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28044-9A70-4DAE-9FCE-78024B25FA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72920-3CCC-4F0E-A2C7-6CF61E058EFA}" type="slidenum">
              <a:rPr lang="en-IN" smtClean="0"/>
              <a:t>‹#›</a:t>
            </a:fld>
            <a:endParaRPr lang="en-IN"/>
          </a:p>
        </p:txBody>
      </p:sp>
    </p:spTree>
    <p:extLst>
      <p:ext uri="{BB962C8B-B14F-4D97-AF65-F5344CB8AC3E}">
        <p14:creationId xmlns:p14="http://schemas.microsoft.com/office/powerpoint/2010/main" val="81283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3698A7-09AF-49C4-901B-511555692FF1}"/>
              </a:ext>
            </a:extLst>
          </p:cNvPr>
          <p:cNvSpPr>
            <a:spLocks noGrp="1"/>
          </p:cNvSpPr>
          <p:nvPr>
            <p:ph type="subTitle" idx="1"/>
          </p:nvPr>
        </p:nvSpPr>
        <p:spPr>
          <a:xfrm>
            <a:off x="274320" y="828358"/>
            <a:ext cx="9144000" cy="5745162"/>
          </a:xfrm>
        </p:spPr>
        <p:txBody>
          <a:bodyPr>
            <a:normAutofit/>
          </a:bodyPr>
          <a:lstStyle/>
          <a:p>
            <a:pPr marL="342900" indent="-342900" algn="l">
              <a:buFont typeface="Arial" panose="020B0604020202020204" pitchFamily="34" charset="0"/>
              <a:buChar char="•"/>
            </a:pPr>
            <a:r>
              <a:rPr lang="en-IN" dirty="0"/>
              <a:t>Features of AWS </a:t>
            </a:r>
          </a:p>
          <a:p>
            <a:pPr marL="342900" indent="-342900" algn="l">
              <a:buFont typeface="Arial" panose="020B0604020202020204" pitchFamily="34" charset="0"/>
              <a:buChar char="•"/>
            </a:pPr>
            <a:r>
              <a:rPr lang="en-IN" dirty="0"/>
              <a:t>Global Infrastructure – Regions and Availability Zones</a:t>
            </a:r>
          </a:p>
          <a:p>
            <a:pPr marL="342900" indent="-342900" algn="l">
              <a:buFont typeface="Arial" panose="020B0604020202020204" pitchFamily="34" charset="0"/>
              <a:buChar char="•"/>
            </a:pPr>
            <a:r>
              <a:rPr lang="en-IN" dirty="0"/>
              <a:t>Accessing the AWS Platform</a:t>
            </a:r>
          </a:p>
          <a:p>
            <a:pPr marL="342900" indent="-342900" algn="l">
              <a:buFont typeface="Arial" panose="020B0604020202020204" pitchFamily="34" charset="0"/>
              <a:buChar char="•"/>
            </a:pPr>
            <a:r>
              <a:rPr lang="en-IN" dirty="0"/>
              <a:t>AWS Services overview</a:t>
            </a:r>
          </a:p>
          <a:p>
            <a:pPr marL="342900" indent="-342900" algn="l">
              <a:buFont typeface="Arial" panose="020B0604020202020204" pitchFamily="34" charset="0"/>
              <a:buChar char="•"/>
            </a:pPr>
            <a:r>
              <a:rPr lang="en-IN" dirty="0"/>
              <a:t>Compute and Networking Services</a:t>
            </a:r>
          </a:p>
          <a:p>
            <a:pPr marL="342900" indent="-342900" algn="l">
              <a:buFont typeface="Arial" panose="020B0604020202020204" pitchFamily="34" charset="0"/>
              <a:buChar char="•"/>
            </a:pPr>
            <a:r>
              <a:rPr lang="en-US" dirty="0"/>
              <a:t>Storage and Content Delivery</a:t>
            </a:r>
          </a:p>
          <a:p>
            <a:pPr marL="342900" indent="-342900" algn="l">
              <a:buFont typeface="Arial" panose="020B0604020202020204" pitchFamily="34" charset="0"/>
              <a:buChar char="•"/>
            </a:pPr>
            <a:r>
              <a:rPr lang="en-IN" dirty="0"/>
              <a:t>Database Services</a:t>
            </a:r>
          </a:p>
          <a:p>
            <a:pPr marL="342900" indent="-342900" algn="l">
              <a:buFont typeface="Arial" panose="020B0604020202020204" pitchFamily="34" charset="0"/>
              <a:buChar char="•"/>
            </a:pPr>
            <a:r>
              <a:rPr lang="en-IN" dirty="0"/>
              <a:t>Management &amp; Governance</a:t>
            </a:r>
          </a:p>
          <a:p>
            <a:pPr marL="342900" indent="-342900" algn="l">
              <a:buFont typeface="Arial" panose="020B0604020202020204" pitchFamily="34" charset="0"/>
              <a:buChar char="•"/>
            </a:pPr>
            <a:r>
              <a:rPr lang="en-IN" dirty="0"/>
              <a:t>Security, Identity &amp; Compliance</a:t>
            </a:r>
          </a:p>
          <a:p>
            <a:pPr marL="342900" indent="-342900" algn="l">
              <a:buFont typeface="Arial" panose="020B0604020202020204" pitchFamily="34" charset="0"/>
              <a:buChar char="•"/>
            </a:pPr>
            <a:r>
              <a:rPr lang="en-IN" dirty="0"/>
              <a:t>Application Services</a:t>
            </a:r>
          </a:p>
          <a:p>
            <a:pPr marL="342900" indent="-342900" algn="l">
              <a:buFont typeface="Arial" panose="020B0604020202020204" pitchFamily="34" charset="0"/>
              <a:buChar char="•"/>
            </a:pPr>
            <a:r>
              <a:rPr lang="en-IN" dirty="0"/>
              <a:t>Container Services</a:t>
            </a:r>
          </a:p>
        </p:txBody>
      </p:sp>
    </p:spTree>
    <p:extLst>
      <p:ext uri="{BB962C8B-B14F-4D97-AF65-F5344CB8AC3E}">
        <p14:creationId xmlns:p14="http://schemas.microsoft.com/office/powerpoint/2010/main" val="306903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E01D-DF93-4BD1-99F1-BDADBAA2D0DF}"/>
              </a:ext>
            </a:extLst>
          </p:cNvPr>
          <p:cNvSpPr>
            <a:spLocks noGrp="1"/>
          </p:cNvSpPr>
          <p:nvPr>
            <p:ph type="title"/>
          </p:nvPr>
        </p:nvSpPr>
        <p:spPr>
          <a:xfrm>
            <a:off x="365760" y="365125"/>
            <a:ext cx="10988040" cy="975995"/>
          </a:xfrm>
        </p:spPr>
        <p:txBody>
          <a:bodyPr/>
          <a:lstStyle/>
          <a:p>
            <a:r>
              <a:rPr lang="en-US" dirty="0"/>
              <a:t>Storage and Content Delivery</a:t>
            </a:r>
            <a:endParaRPr lang="en-IN" dirty="0"/>
          </a:p>
        </p:txBody>
      </p:sp>
      <p:sp>
        <p:nvSpPr>
          <p:cNvPr id="3" name="Content Placeholder 2">
            <a:extLst>
              <a:ext uri="{FF2B5EF4-FFF2-40B4-BE49-F238E27FC236}">
                <a16:creationId xmlns:a16="http://schemas.microsoft.com/office/drawing/2014/main" id="{2E9E9CE9-603B-4899-A14F-E2F393E852B0}"/>
              </a:ext>
            </a:extLst>
          </p:cNvPr>
          <p:cNvSpPr>
            <a:spLocks noGrp="1"/>
          </p:cNvSpPr>
          <p:nvPr>
            <p:ph idx="1"/>
          </p:nvPr>
        </p:nvSpPr>
        <p:spPr>
          <a:xfrm>
            <a:off x="193040" y="1463040"/>
            <a:ext cx="11160760" cy="5273039"/>
          </a:xfrm>
        </p:spPr>
        <p:txBody>
          <a:bodyPr>
            <a:normAutofit lnSpcReduction="10000"/>
          </a:bodyPr>
          <a:lstStyle/>
          <a:p>
            <a:r>
              <a:rPr lang="en-US" dirty="0"/>
              <a:t>AWS provides a variety of services to meet your storage needs, such as Amazon Simple Storage Service, Amazon CloudFront, Amazon Elastic Block Store, EFS, S3 Glacier, Storage Gateway.</a:t>
            </a:r>
          </a:p>
          <a:p>
            <a:r>
              <a:rPr lang="en-US" b="1" dirty="0"/>
              <a:t>Amazon Simple Storage Service </a:t>
            </a:r>
            <a:r>
              <a:rPr lang="en-US" dirty="0"/>
              <a:t>(Amazon S3)</a:t>
            </a:r>
          </a:p>
          <a:p>
            <a:pPr lvl="1"/>
            <a:r>
              <a:rPr lang="en-US" dirty="0"/>
              <a:t>It provides developers and IT teams with highly durable and scalable object storage that handles virtually unlimited amounts of data and large numbers of concurrent users. </a:t>
            </a:r>
          </a:p>
          <a:p>
            <a:pPr lvl="1"/>
            <a:r>
              <a:rPr lang="en-US" dirty="0"/>
              <a:t>Amazon S3 provides cost effective object storage for a wide variety of use cases, including backup and recovery, big data analytics, disaster recovery and content distribution.</a:t>
            </a:r>
          </a:p>
          <a:p>
            <a:r>
              <a:rPr lang="en-US" b="1" dirty="0"/>
              <a:t>Amazon Glacier</a:t>
            </a:r>
          </a:p>
          <a:p>
            <a:pPr lvl="1"/>
            <a:r>
              <a:rPr lang="en-US" dirty="0"/>
              <a:t>It is a secure, durable, and extremely low-cost storage service for data archiving and long term backup. </a:t>
            </a:r>
          </a:p>
          <a:p>
            <a:pPr lvl="1"/>
            <a:r>
              <a:rPr lang="en-US" dirty="0"/>
              <a:t>To keep costs low for customers, Amazon Glacier is optimized for infrequently accessed data where a retrieval time of several hours is suitable.</a:t>
            </a:r>
          </a:p>
          <a:p>
            <a:pPr lvl="1"/>
            <a:endParaRPr lang="en-IN" dirty="0"/>
          </a:p>
        </p:txBody>
      </p:sp>
    </p:spTree>
    <p:extLst>
      <p:ext uri="{BB962C8B-B14F-4D97-AF65-F5344CB8AC3E}">
        <p14:creationId xmlns:p14="http://schemas.microsoft.com/office/powerpoint/2010/main" val="375500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39BE-F637-4351-AA45-D8449D8D4E24}"/>
              </a:ext>
            </a:extLst>
          </p:cNvPr>
          <p:cNvSpPr>
            <a:spLocks noGrp="1"/>
          </p:cNvSpPr>
          <p:nvPr>
            <p:ph type="title"/>
          </p:nvPr>
        </p:nvSpPr>
        <p:spPr>
          <a:xfrm>
            <a:off x="645160" y="243205"/>
            <a:ext cx="10515600" cy="1006475"/>
          </a:xfrm>
        </p:spPr>
        <p:txBody>
          <a:bodyPr/>
          <a:lstStyle/>
          <a:p>
            <a:r>
              <a:rPr lang="en-IN" dirty="0"/>
              <a:t>Database Services</a:t>
            </a:r>
          </a:p>
        </p:txBody>
      </p:sp>
      <p:sp>
        <p:nvSpPr>
          <p:cNvPr id="3" name="Content Placeholder 2">
            <a:extLst>
              <a:ext uri="{FF2B5EF4-FFF2-40B4-BE49-F238E27FC236}">
                <a16:creationId xmlns:a16="http://schemas.microsoft.com/office/drawing/2014/main" id="{AA8D0B77-AEA2-4703-80E4-0831CDC156FD}"/>
              </a:ext>
            </a:extLst>
          </p:cNvPr>
          <p:cNvSpPr>
            <a:spLocks noGrp="1"/>
          </p:cNvSpPr>
          <p:nvPr>
            <p:ph idx="1"/>
          </p:nvPr>
        </p:nvSpPr>
        <p:spPr>
          <a:xfrm>
            <a:off x="152400" y="1249680"/>
            <a:ext cx="11480800" cy="5365115"/>
          </a:xfrm>
        </p:spPr>
        <p:txBody>
          <a:bodyPr>
            <a:normAutofit lnSpcReduction="10000"/>
          </a:bodyPr>
          <a:lstStyle/>
          <a:p>
            <a:r>
              <a:rPr lang="en-US" dirty="0"/>
              <a:t>AWS provides fully managed relational and NoSQL database services, and in-memory caching as a service and a petabyte-scale data warehouse solution. </a:t>
            </a:r>
          </a:p>
          <a:p>
            <a:r>
              <a:rPr lang="en-US" b="1" dirty="0"/>
              <a:t>Amazon Relational Database Service </a:t>
            </a:r>
            <a:r>
              <a:rPr lang="en-US" dirty="0"/>
              <a:t>(Amazon RDS)</a:t>
            </a:r>
          </a:p>
          <a:p>
            <a:pPr lvl="1"/>
            <a:r>
              <a:rPr lang="en-US" dirty="0"/>
              <a:t>It provides a fully managed relational database with support for many popular open source and commercial database engines. It’s a cost-efficient service that</a:t>
            </a:r>
          </a:p>
          <a:p>
            <a:pPr lvl="1"/>
            <a:r>
              <a:rPr lang="en-US" dirty="0"/>
              <a:t>allows organizations to launch secure, highly available, fault-tolerant, production-ready databases in minutes. </a:t>
            </a:r>
          </a:p>
          <a:p>
            <a:r>
              <a:rPr lang="en-US" b="1" dirty="0"/>
              <a:t>Amazon DynamoDB</a:t>
            </a:r>
          </a:p>
          <a:p>
            <a:pPr lvl="1"/>
            <a:r>
              <a:rPr lang="en-US" dirty="0"/>
              <a:t>It is a fast and flexible NoSQL database service for all applications that need  consistent, single-digit millisecond latency at any scale. </a:t>
            </a:r>
          </a:p>
          <a:p>
            <a:pPr lvl="1"/>
            <a:r>
              <a:rPr lang="en-US" dirty="0"/>
              <a:t>It is a fully managed database and supports both document and key/value data models. </a:t>
            </a:r>
          </a:p>
          <a:p>
            <a:pPr lvl="1"/>
            <a:r>
              <a:rPr lang="en-US" dirty="0"/>
              <a:t>Its flexible data model and reliable performance make it a great fit for mobile, web, gaming, ad-tech, Internet of Things, and many other applications.</a:t>
            </a:r>
            <a:endParaRPr lang="en-IN" dirty="0"/>
          </a:p>
        </p:txBody>
      </p:sp>
    </p:spTree>
    <p:extLst>
      <p:ext uri="{BB962C8B-B14F-4D97-AF65-F5344CB8AC3E}">
        <p14:creationId xmlns:p14="http://schemas.microsoft.com/office/powerpoint/2010/main" val="133348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CB0E-F53A-4E0C-9212-EFCEAFBB6A85}"/>
              </a:ext>
            </a:extLst>
          </p:cNvPr>
          <p:cNvSpPr>
            <a:spLocks noGrp="1"/>
          </p:cNvSpPr>
          <p:nvPr>
            <p:ph type="title"/>
          </p:nvPr>
        </p:nvSpPr>
        <p:spPr/>
        <p:txBody>
          <a:bodyPr/>
          <a:lstStyle/>
          <a:p>
            <a:r>
              <a:rPr lang="en-IN" dirty="0"/>
              <a:t>Database Services…</a:t>
            </a:r>
          </a:p>
        </p:txBody>
      </p:sp>
      <p:sp>
        <p:nvSpPr>
          <p:cNvPr id="3" name="Content Placeholder 2">
            <a:extLst>
              <a:ext uri="{FF2B5EF4-FFF2-40B4-BE49-F238E27FC236}">
                <a16:creationId xmlns:a16="http://schemas.microsoft.com/office/drawing/2014/main" id="{37E7F338-B3F5-4CE2-BFA3-03F6F266577F}"/>
              </a:ext>
            </a:extLst>
          </p:cNvPr>
          <p:cNvSpPr>
            <a:spLocks noGrp="1"/>
          </p:cNvSpPr>
          <p:nvPr>
            <p:ph idx="1"/>
          </p:nvPr>
        </p:nvSpPr>
        <p:spPr>
          <a:xfrm>
            <a:off x="375920" y="1825624"/>
            <a:ext cx="11541760" cy="4869815"/>
          </a:xfrm>
        </p:spPr>
        <p:txBody>
          <a:bodyPr>
            <a:normAutofit/>
          </a:bodyPr>
          <a:lstStyle/>
          <a:p>
            <a:r>
              <a:rPr lang="en-US" b="1" dirty="0"/>
              <a:t>Amazon Redshift</a:t>
            </a:r>
          </a:p>
          <a:p>
            <a:pPr lvl="1"/>
            <a:r>
              <a:rPr lang="en-US" dirty="0"/>
              <a:t>It is a fast, fully managed, petabyte-scale data warehouse service that makes it simple and cost effective to analyze structured data. </a:t>
            </a:r>
          </a:p>
          <a:p>
            <a:pPr lvl="1"/>
            <a:r>
              <a:rPr lang="en-US" dirty="0"/>
              <a:t>Amazon Redshift provides a standard SQL interface that lets organizations use existing business intelligence tools. </a:t>
            </a:r>
          </a:p>
          <a:p>
            <a:r>
              <a:rPr lang="en-US" b="1" dirty="0"/>
              <a:t>Amazon </a:t>
            </a:r>
            <a:r>
              <a:rPr lang="en-US" b="1" dirty="0" err="1"/>
              <a:t>ElastiCache</a:t>
            </a:r>
            <a:endParaRPr lang="en-US" b="1" dirty="0"/>
          </a:p>
          <a:p>
            <a:pPr lvl="1"/>
            <a:r>
              <a:rPr lang="en-US" dirty="0"/>
              <a:t>It is a web service that simplifies deployment, operation, and scaling of an in-memory cache in the cloud. </a:t>
            </a:r>
          </a:p>
          <a:p>
            <a:pPr lvl="1"/>
            <a:r>
              <a:rPr lang="en-US" dirty="0"/>
              <a:t>The service improves the performance of web applications by allowing organizations to retrieve information from fast, managed, in-memory caches</a:t>
            </a:r>
            <a:endParaRPr lang="en-IN" dirty="0"/>
          </a:p>
        </p:txBody>
      </p:sp>
    </p:spTree>
    <p:extLst>
      <p:ext uri="{BB962C8B-B14F-4D97-AF65-F5344CB8AC3E}">
        <p14:creationId xmlns:p14="http://schemas.microsoft.com/office/powerpoint/2010/main" val="327493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A424-2AA0-4294-A67F-341EDF3E0747}"/>
              </a:ext>
            </a:extLst>
          </p:cNvPr>
          <p:cNvSpPr>
            <a:spLocks noGrp="1"/>
          </p:cNvSpPr>
          <p:nvPr>
            <p:ph type="title"/>
          </p:nvPr>
        </p:nvSpPr>
        <p:spPr/>
        <p:txBody>
          <a:bodyPr/>
          <a:lstStyle/>
          <a:p>
            <a:r>
              <a:rPr lang="en-IN" dirty="0"/>
              <a:t>Management &amp; Governance</a:t>
            </a:r>
          </a:p>
        </p:txBody>
      </p:sp>
      <p:sp>
        <p:nvSpPr>
          <p:cNvPr id="3" name="Content Placeholder 2">
            <a:extLst>
              <a:ext uri="{FF2B5EF4-FFF2-40B4-BE49-F238E27FC236}">
                <a16:creationId xmlns:a16="http://schemas.microsoft.com/office/drawing/2014/main" id="{2C9079DB-BC51-43A1-B572-D79509560A90}"/>
              </a:ext>
            </a:extLst>
          </p:cNvPr>
          <p:cNvSpPr>
            <a:spLocks noGrp="1"/>
          </p:cNvSpPr>
          <p:nvPr>
            <p:ph idx="1"/>
          </p:nvPr>
        </p:nvSpPr>
        <p:spPr>
          <a:xfrm>
            <a:off x="340360" y="1690688"/>
            <a:ext cx="11013440" cy="4943792"/>
          </a:xfrm>
        </p:spPr>
        <p:txBody>
          <a:bodyPr>
            <a:normAutofit/>
          </a:bodyPr>
          <a:lstStyle/>
          <a:p>
            <a:r>
              <a:rPr lang="en-US" b="1" dirty="0"/>
              <a:t>Amazon CloudWatch</a:t>
            </a:r>
          </a:p>
          <a:p>
            <a:pPr lvl="1"/>
            <a:r>
              <a:rPr lang="en-US" dirty="0"/>
              <a:t>It is a monitoring service for AWS Cloud resources and the applications running on AWS. </a:t>
            </a:r>
          </a:p>
          <a:p>
            <a:pPr lvl="1"/>
            <a:r>
              <a:rPr lang="en-US" dirty="0"/>
              <a:t>It allows organizations to collect and track metrics, collect and monitor log files, and set alarms.</a:t>
            </a:r>
          </a:p>
          <a:p>
            <a:r>
              <a:rPr lang="en-US" b="1" dirty="0"/>
              <a:t>AWS CloudFormation</a:t>
            </a:r>
          </a:p>
          <a:p>
            <a:pPr lvl="1"/>
            <a:r>
              <a:rPr lang="en-US" dirty="0"/>
              <a:t>It gives developers and systems administrators an effective way to create and</a:t>
            </a:r>
          </a:p>
          <a:p>
            <a:pPr lvl="1"/>
            <a:r>
              <a:rPr lang="en-US" dirty="0"/>
              <a:t>manage a collection of related AWS resources, provisioning and updating them in an orderly and predictable fashion. </a:t>
            </a:r>
          </a:p>
          <a:p>
            <a:pPr lvl="1"/>
            <a:r>
              <a:rPr lang="en-US" dirty="0"/>
              <a:t>AWS CloudFormation defines a JSON-based or YML based templating language that can be used to describe all the AWS resources that are necessary for a workload. </a:t>
            </a:r>
            <a:endParaRPr lang="en-IN" dirty="0"/>
          </a:p>
        </p:txBody>
      </p:sp>
    </p:spTree>
    <p:extLst>
      <p:ext uri="{BB962C8B-B14F-4D97-AF65-F5344CB8AC3E}">
        <p14:creationId xmlns:p14="http://schemas.microsoft.com/office/powerpoint/2010/main" val="61562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BFB4-C6B8-4E6B-84C8-6DB565FB912D}"/>
              </a:ext>
            </a:extLst>
          </p:cNvPr>
          <p:cNvSpPr>
            <a:spLocks noGrp="1"/>
          </p:cNvSpPr>
          <p:nvPr>
            <p:ph type="title"/>
          </p:nvPr>
        </p:nvSpPr>
        <p:spPr/>
        <p:txBody>
          <a:bodyPr/>
          <a:lstStyle/>
          <a:p>
            <a:r>
              <a:rPr lang="en-IN" dirty="0"/>
              <a:t>Management &amp; Governance</a:t>
            </a:r>
          </a:p>
        </p:txBody>
      </p:sp>
      <p:sp>
        <p:nvSpPr>
          <p:cNvPr id="3" name="Content Placeholder 2">
            <a:extLst>
              <a:ext uri="{FF2B5EF4-FFF2-40B4-BE49-F238E27FC236}">
                <a16:creationId xmlns:a16="http://schemas.microsoft.com/office/drawing/2014/main" id="{C30ADCB3-A632-4685-B7FB-D141BD9E41E8}"/>
              </a:ext>
            </a:extLst>
          </p:cNvPr>
          <p:cNvSpPr>
            <a:spLocks noGrp="1"/>
          </p:cNvSpPr>
          <p:nvPr>
            <p:ph idx="1"/>
          </p:nvPr>
        </p:nvSpPr>
        <p:spPr/>
        <p:txBody>
          <a:bodyPr>
            <a:normAutofit/>
          </a:bodyPr>
          <a:lstStyle/>
          <a:p>
            <a:r>
              <a:rPr lang="en-US" b="1" dirty="0"/>
              <a:t>AWS CloudTrail</a:t>
            </a:r>
          </a:p>
          <a:p>
            <a:pPr lvl="1"/>
            <a:r>
              <a:rPr lang="en-US" dirty="0"/>
              <a:t>It is a web service that records AWS API calls for an account and delivers log files for audit and review. </a:t>
            </a:r>
          </a:p>
          <a:p>
            <a:pPr lvl="1"/>
            <a:r>
              <a:rPr lang="en-US" dirty="0"/>
              <a:t>The recorded information includes the identity of the API caller, the time of the API call, the source IP address of the API caller, the request parameters, and the response elements returned by the service.</a:t>
            </a:r>
          </a:p>
          <a:p>
            <a:r>
              <a:rPr lang="en-US" b="1" dirty="0"/>
              <a:t>AWS Systems Manager </a:t>
            </a:r>
          </a:p>
          <a:p>
            <a:pPr lvl="1"/>
            <a:r>
              <a:rPr lang="en-US" dirty="0"/>
              <a:t>It gives you visibility and control of your infrastructure on AWS. Systems Manager provides a unified user interface so you can view operational data from multiple AWS services and allows you to automate operational tasks across your AWS resources</a:t>
            </a:r>
          </a:p>
        </p:txBody>
      </p:sp>
    </p:spTree>
    <p:extLst>
      <p:ext uri="{BB962C8B-B14F-4D97-AF65-F5344CB8AC3E}">
        <p14:creationId xmlns:p14="http://schemas.microsoft.com/office/powerpoint/2010/main" val="367644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B1F2-E1E3-4F4B-97AC-8ACD1A02DD04}"/>
              </a:ext>
            </a:extLst>
          </p:cNvPr>
          <p:cNvSpPr>
            <a:spLocks noGrp="1"/>
          </p:cNvSpPr>
          <p:nvPr>
            <p:ph type="title"/>
          </p:nvPr>
        </p:nvSpPr>
        <p:spPr/>
        <p:txBody>
          <a:bodyPr/>
          <a:lstStyle/>
          <a:p>
            <a:r>
              <a:rPr lang="en-IN" dirty="0"/>
              <a:t>Security, Identity &amp; Compliance</a:t>
            </a:r>
          </a:p>
        </p:txBody>
      </p:sp>
      <p:sp>
        <p:nvSpPr>
          <p:cNvPr id="3" name="Content Placeholder 2">
            <a:extLst>
              <a:ext uri="{FF2B5EF4-FFF2-40B4-BE49-F238E27FC236}">
                <a16:creationId xmlns:a16="http://schemas.microsoft.com/office/drawing/2014/main" id="{9E7B14D0-47CC-45AB-A3D4-294A36A78A5D}"/>
              </a:ext>
            </a:extLst>
          </p:cNvPr>
          <p:cNvSpPr>
            <a:spLocks noGrp="1"/>
          </p:cNvSpPr>
          <p:nvPr>
            <p:ph idx="1"/>
          </p:nvPr>
        </p:nvSpPr>
        <p:spPr>
          <a:xfrm>
            <a:off x="254000" y="1534160"/>
            <a:ext cx="11663680" cy="5080000"/>
          </a:xfrm>
        </p:spPr>
        <p:txBody>
          <a:bodyPr>
            <a:normAutofit lnSpcReduction="10000"/>
          </a:bodyPr>
          <a:lstStyle/>
          <a:p>
            <a:r>
              <a:rPr lang="en-US" dirty="0"/>
              <a:t>AWS provides security and identity services that help organizations secure their data and systems on the cloud. </a:t>
            </a:r>
          </a:p>
          <a:p>
            <a:r>
              <a:rPr lang="en-US" b="1" dirty="0"/>
              <a:t>AWS Identity and Access Management </a:t>
            </a:r>
            <a:r>
              <a:rPr lang="en-US" dirty="0"/>
              <a:t>(IAM)</a:t>
            </a:r>
          </a:p>
          <a:p>
            <a:pPr lvl="1"/>
            <a:r>
              <a:rPr lang="en-US" dirty="0"/>
              <a:t>It enables organizations to securely control access to AWS Cloud services and resources for their users.</a:t>
            </a:r>
          </a:p>
          <a:p>
            <a:pPr lvl="1"/>
            <a:r>
              <a:rPr lang="en-US" dirty="0"/>
              <a:t>Using IAM, organizations can create and manage AWS users and groups and use permissions to allow and deny their access to AWS resources.</a:t>
            </a:r>
          </a:p>
          <a:p>
            <a:r>
              <a:rPr lang="en-US" b="1" dirty="0"/>
              <a:t>AWS Key Management Service </a:t>
            </a:r>
            <a:r>
              <a:rPr lang="en-US" dirty="0"/>
              <a:t>(KMS)</a:t>
            </a:r>
          </a:p>
          <a:p>
            <a:pPr lvl="1"/>
            <a:r>
              <a:rPr lang="en-US" dirty="0"/>
              <a:t>It is a managed service that makes it easy for organizations to create and control the encryption keys used to encrypt their data and uses Hardware Security Modules (HSMs) to protect the security of your keys. </a:t>
            </a:r>
          </a:p>
          <a:p>
            <a:pPr lvl="1"/>
            <a:r>
              <a:rPr lang="en-US" dirty="0"/>
              <a:t>AWS KMS is integrated with several other AWS Cloud services to help protect data stored with these services.</a:t>
            </a:r>
            <a:endParaRPr lang="en-IN" dirty="0"/>
          </a:p>
        </p:txBody>
      </p:sp>
    </p:spTree>
    <p:extLst>
      <p:ext uri="{BB962C8B-B14F-4D97-AF65-F5344CB8AC3E}">
        <p14:creationId xmlns:p14="http://schemas.microsoft.com/office/powerpoint/2010/main" val="182787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352-3A59-41D6-991C-D643870EB65A}"/>
              </a:ext>
            </a:extLst>
          </p:cNvPr>
          <p:cNvSpPr>
            <a:spLocks noGrp="1"/>
          </p:cNvSpPr>
          <p:nvPr>
            <p:ph type="title"/>
          </p:nvPr>
        </p:nvSpPr>
        <p:spPr/>
        <p:txBody>
          <a:bodyPr/>
          <a:lstStyle/>
          <a:p>
            <a:r>
              <a:rPr lang="en-IN" dirty="0"/>
              <a:t>Security, Identity &amp; Compliance</a:t>
            </a:r>
          </a:p>
        </p:txBody>
      </p:sp>
      <p:sp>
        <p:nvSpPr>
          <p:cNvPr id="3" name="Content Placeholder 2">
            <a:extLst>
              <a:ext uri="{FF2B5EF4-FFF2-40B4-BE49-F238E27FC236}">
                <a16:creationId xmlns:a16="http://schemas.microsoft.com/office/drawing/2014/main" id="{CDDF2C48-AF5C-46E8-B213-7704DDAEE2CA}"/>
              </a:ext>
            </a:extLst>
          </p:cNvPr>
          <p:cNvSpPr>
            <a:spLocks noGrp="1"/>
          </p:cNvSpPr>
          <p:nvPr>
            <p:ph idx="1"/>
          </p:nvPr>
        </p:nvSpPr>
        <p:spPr>
          <a:xfrm>
            <a:off x="71120" y="1473200"/>
            <a:ext cx="11663680" cy="5222240"/>
          </a:xfrm>
        </p:spPr>
        <p:txBody>
          <a:bodyPr>
            <a:normAutofit lnSpcReduction="10000"/>
          </a:bodyPr>
          <a:lstStyle/>
          <a:p>
            <a:r>
              <a:rPr lang="en-US" b="1" dirty="0"/>
              <a:t>AWS Directory Service</a:t>
            </a:r>
          </a:p>
          <a:p>
            <a:pPr lvl="1"/>
            <a:r>
              <a:rPr lang="en-US" dirty="0"/>
              <a:t>It allows organizations to set up and run Microsoft Active Directory on the AWS Cloud or connect their AWS resources with an existing on-premises Microsoft Active Directory.</a:t>
            </a:r>
          </a:p>
          <a:p>
            <a:pPr lvl="1"/>
            <a:r>
              <a:rPr lang="en-US" dirty="0"/>
              <a:t>Organizations can use it to manage users and groups, provide single sign-on to applications and services, create and apply Group Policies, domain join Amazon EC2 instances, and simplify the deployment and management of cloud-based Linux and Microsoft Windows workloads.</a:t>
            </a:r>
          </a:p>
          <a:p>
            <a:r>
              <a:rPr lang="en-US" b="1" dirty="0"/>
              <a:t>AWS Certificate Manager</a:t>
            </a:r>
          </a:p>
          <a:p>
            <a:pPr lvl="1"/>
            <a:r>
              <a:rPr lang="en-US" dirty="0"/>
              <a:t>It is a service that lets organizations easily provision, manage, and deploy</a:t>
            </a:r>
          </a:p>
          <a:p>
            <a:pPr marL="457200" lvl="1" indent="0">
              <a:buNone/>
            </a:pPr>
            <a:r>
              <a:rPr lang="en-US" dirty="0"/>
              <a:t>SSL/TLS certificates for use with AWS Cloud services.</a:t>
            </a:r>
          </a:p>
          <a:p>
            <a:pPr lvl="1"/>
            <a:r>
              <a:rPr lang="en-US" dirty="0"/>
              <a:t>With AWS Certificate Manager, organizations can quickly request a certificate, deploy it on AWS resources such as Elastic Load Balancing or Amazon CloudFront distributions, and let AWS Certificate Manager handle certificate renewals.</a:t>
            </a:r>
            <a:endParaRPr lang="en-IN" dirty="0"/>
          </a:p>
        </p:txBody>
      </p:sp>
    </p:spTree>
    <p:extLst>
      <p:ext uri="{BB962C8B-B14F-4D97-AF65-F5344CB8AC3E}">
        <p14:creationId xmlns:p14="http://schemas.microsoft.com/office/powerpoint/2010/main" val="346743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7CD8-AA49-4EFD-8F60-203D3E1928EC}"/>
              </a:ext>
            </a:extLst>
          </p:cNvPr>
          <p:cNvSpPr>
            <a:spLocks noGrp="1"/>
          </p:cNvSpPr>
          <p:nvPr>
            <p:ph type="title"/>
          </p:nvPr>
        </p:nvSpPr>
        <p:spPr/>
        <p:txBody>
          <a:bodyPr/>
          <a:lstStyle/>
          <a:p>
            <a:r>
              <a:rPr lang="en-IN" dirty="0"/>
              <a:t>Security, Identity &amp; Compliance</a:t>
            </a:r>
          </a:p>
        </p:txBody>
      </p:sp>
      <p:sp>
        <p:nvSpPr>
          <p:cNvPr id="3" name="Content Placeholder 2">
            <a:extLst>
              <a:ext uri="{FF2B5EF4-FFF2-40B4-BE49-F238E27FC236}">
                <a16:creationId xmlns:a16="http://schemas.microsoft.com/office/drawing/2014/main" id="{595FFBAC-E3B0-4FBA-B648-9F517D73C2A5}"/>
              </a:ext>
            </a:extLst>
          </p:cNvPr>
          <p:cNvSpPr>
            <a:spLocks noGrp="1"/>
          </p:cNvSpPr>
          <p:nvPr>
            <p:ph idx="1"/>
          </p:nvPr>
        </p:nvSpPr>
        <p:spPr>
          <a:xfrm>
            <a:off x="182880" y="1544320"/>
            <a:ext cx="11633200" cy="4948555"/>
          </a:xfrm>
        </p:spPr>
        <p:txBody>
          <a:bodyPr>
            <a:normAutofit/>
          </a:bodyPr>
          <a:lstStyle/>
          <a:p>
            <a:r>
              <a:rPr lang="en-US" b="1" dirty="0"/>
              <a:t>AWS Web Application Firewall </a:t>
            </a:r>
            <a:r>
              <a:rPr lang="en-US" dirty="0"/>
              <a:t>(WAF)</a:t>
            </a:r>
          </a:p>
          <a:p>
            <a:pPr lvl="1"/>
            <a:r>
              <a:rPr lang="en-US" dirty="0"/>
              <a:t>It helps protect web applications from common attacks and exploits that could affect application availability, compromise security, or consume excessive resources. </a:t>
            </a:r>
          </a:p>
          <a:p>
            <a:pPr lvl="1"/>
            <a:r>
              <a:rPr lang="en-US" dirty="0"/>
              <a:t>AWS WAF gives organizations control over which traffic to allow or block to their web applications by defining customizable web security rules.</a:t>
            </a:r>
          </a:p>
          <a:p>
            <a:r>
              <a:rPr lang="en-US" b="1" dirty="0"/>
              <a:t>AWS Shield </a:t>
            </a:r>
          </a:p>
          <a:p>
            <a:pPr lvl="1"/>
            <a:r>
              <a:rPr lang="en-US" dirty="0"/>
              <a:t>It is a managed Distributed Denial of Service (DDoS) protection service that safeguards applications running on AWS. </a:t>
            </a:r>
          </a:p>
          <a:p>
            <a:pPr lvl="1"/>
            <a:r>
              <a:rPr lang="en-US" dirty="0"/>
              <a:t>AWS Shield provides always-on detection and automatic inline mitigations that minimize application downtime and latency, so there is no need to engage AWS Support to benefit from DDoS protection.</a:t>
            </a:r>
            <a:endParaRPr lang="en-IN" dirty="0"/>
          </a:p>
        </p:txBody>
      </p:sp>
    </p:spTree>
    <p:extLst>
      <p:ext uri="{BB962C8B-B14F-4D97-AF65-F5344CB8AC3E}">
        <p14:creationId xmlns:p14="http://schemas.microsoft.com/office/powerpoint/2010/main" val="427041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A5B0-FB3F-437B-B96B-57C44C7DE587}"/>
              </a:ext>
            </a:extLst>
          </p:cNvPr>
          <p:cNvSpPr>
            <a:spLocks noGrp="1"/>
          </p:cNvSpPr>
          <p:nvPr>
            <p:ph type="title"/>
          </p:nvPr>
        </p:nvSpPr>
        <p:spPr/>
        <p:txBody>
          <a:bodyPr/>
          <a:lstStyle/>
          <a:p>
            <a:r>
              <a:rPr lang="en-IN" dirty="0"/>
              <a:t>Application Services</a:t>
            </a:r>
          </a:p>
        </p:txBody>
      </p:sp>
      <p:sp>
        <p:nvSpPr>
          <p:cNvPr id="3" name="Content Placeholder 2">
            <a:extLst>
              <a:ext uri="{FF2B5EF4-FFF2-40B4-BE49-F238E27FC236}">
                <a16:creationId xmlns:a16="http://schemas.microsoft.com/office/drawing/2014/main" id="{EE44B783-9B2E-449C-B716-3169F4C97E85}"/>
              </a:ext>
            </a:extLst>
          </p:cNvPr>
          <p:cNvSpPr>
            <a:spLocks noGrp="1"/>
          </p:cNvSpPr>
          <p:nvPr>
            <p:ph idx="1"/>
          </p:nvPr>
        </p:nvSpPr>
        <p:spPr>
          <a:xfrm>
            <a:off x="477520" y="1320800"/>
            <a:ext cx="11511280" cy="5334000"/>
          </a:xfrm>
        </p:spPr>
        <p:txBody>
          <a:bodyPr>
            <a:normAutofit/>
          </a:bodyPr>
          <a:lstStyle/>
          <a:p>
            <a:r>
              <a:rPr lang="en-US" b="1" dirty="0"/>
              <a:t>Amazon API Gateway</a:t>
            </a:r>
          </a:p>
          <a:p>
            <a:pPr lvl="1"/>
            <a:r>
              <a:rPr lang="en-US" dirty="0"/>
              <a:t>It is a fully managed service that makes it easy for developers to create, publish, maintain, monitor, and secure APIs at any scale. </a:t>
            </a:r>
          </a:p>
          <a:p>
            <a:pPr lvl="1"/>
            <a:r>
              <a:rPr lang="en-US" dirty="0"/>
              <a:t>Organizations can create an API that acts as a "front door" for applications to access data, business logic, or functionality from back-end services.</a:t>
            </a:r>
          </a:p>
          <a:p>
            <a:endParaRPr lang="en-US" dirty="0"/>
          </a:p>
          <a:p>
            <a:r>
              <a:rPr lang="en-US" b="1" dirty="0"/>
              <a:t>Amazon Simple Notification Service </a:t>
            </a:r>
            <a:r>
              <a:rPr lang="en-US" dirty="0"/>
              <a:t>(Amazon SNS)</a:t>
            </a:r>
          </a:p>
          <a:p>
            <a:pPr lvl="1"/>
            <a:r>
              <a:rPr lang="en-US" dirty="0"/>
              <a:t>It is a web service that coordinates and manages the delivery or sending of messages to recipients. </a:t>
            </a:r>
          </a:p>
          <a:p>
            <a:pPr lvl="1"/>
            <a:r>
              <a:rPr lang="en-US" dirty="0"/>
              <a:t>In Amazon SNS, there are two types of clients. publishers and subscribers—also referred to as producers and consumers. </a:t>
            </a:r>
            <a:endParaRPr lang="en-IN" dirty="0"/>
          </a:p>
        </p:txBody>
      </p:sp>
    </p:spTree>
    <p:extLst>
      <p:ext uri="{BB962C8B-B14F-4D97-AF65-F5344CB8AC3E}">
        <p14:creationId xmlns:p14="http://schemas.microsoft.com/office/powerpoint/2010/main" val="109744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0774-E696-496E-BEBD-A2A5398B4235}"/>
              </a:ext>
            </a:extLst>
          </p:cNvPr>
          <p:cNvSpPr>
            <a:spLocks noGrp="1"/>
          </p:cNvSpPr>
          <p:nvPr>
            <p:ph type="title"/>
          </p:nvPr>
        </p:nvSpPr>
        <p:spPr/>
        <p:txBody>
          <a:bodyPr/>
          <a:lstStyle/>
          <a:p>
            <a:r>
              <a:rPr lang="en-IN" dirty="0"/>
              <a:t>Application Services</a:t>
            </a:r>
          </a:p>
        </p:txBody>
      </p:sp>
      <p:sp>
        <p:nvSpPr>
          <p:cNvPr id="3" name="Content Placeholder 2">
            <a:extLst>
              <a:ext uri="{FF2B5EF4-FFF2-40B4-BE49-F238E27FC236}">
                <a16:creationId xmlns:a16="http://schemas.microsoft.com/office/drawing/2014/main" id="{BD64405F-8BEB-424E-A399-2BEA230BEE91}"/>
              </a:ext>
            </a:extLst>
          </p:cNvPr>
          <p:cNvSpPr>
            <a:spLocks noGrp="1"/>
          </p:cNvSpPr>
          <p:nvPr>
            <p:ph idx="1"/>
          </p:nvPr>
        </p:nvSpPr>
        <p:spPr>
          <a:xfrm>
            <a:off x="838200" y="1849120"/>
            <a:ext cx="11140440" cy="4815523"/>
          </a:xfrm>
        </p:spPr>
        <p:txBody>
          <a:bodyPr>
            <a:normAutofit/>
          </a:bodyPr>
          <a:lstStyle/>
          <a:p>
            <a:r>
              <a:rPr lang="en-US" b="1" dirty="0"/>
              <a:t>Amazon Simple Email Service </a:t>
            </a:r>
            <a:r>
              <a:rPr lang="en-US" dirty="0"/>
              <a:t>(Amazon SES)</a:t>
            </a:r>
          </a:p>
          <a:p>
            <a:pPr lvl="1"/>
            <a:r>
              <a:rPr lang="en-US" dirty="0"/>
              <a:t>It is a cost-effective email service that organizations can use to send transactional email, marketing messages, or any other type of content to their customers. </a:t>
            </a:r>
          </a:p>
          <a:p>
            <a:pPr lvl="1"/>
            <a:r>
              <a:rPr lang="en-US" dirty="0"/>
              <a:t>Amazon SES can also be used to receive messages and deliver them to an Amazon S3 bucket, call custom code via an AWS Lambda function, or publish notifications to Amazon SNS.</a:t>
            </a:r>
          </a:p>
          <a:p>
            <a:r>
              <a:rPr lang="en-US" b="1" dirty="0"/>
              <a:t>Amazon Simple Queue Service </a:t>
            </a:r>
            <a:r>
              <a:rPr lang="en-US" dirty="0"/>
              <a:t>(Amazon SQS)</a:t>
            </a:r>
          </a:p>
          <a:p>
            <a:pPr lvl="1"/>
            <a:r>
              <a:rPr lang="en-US" dirty="0"/>
              <a:t>It is a fast, reliable, scalable, fully managed message queuing service. Amazon SQS makes it simple and cost effective to decouple the components of a cloud application. </a:t>
            </a:r>
            <a:endParaRPr lang="en-IN" dirty="0"/>
          </a:p>
        </p:txBody>
      </p:sp>
    </p:spTree>
    <p:extLst>
      <p:ext uri="{BB962C8B-B14F-4D97-AF65-F5344CB8AC3E}">
        <p14:creationId xmlns:p14="http://schemas.microsoft.com/office/powerpoint/2010/main" val="347340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D007-5CB2-4649-AF6B-8DE65E0DD1F0}"/>
              </a:ext>
            </a:extLst>
          </p:cNvPr>
          <p:cNvSpPr>
            <a:spLocks noGrp="1"/>
          </p:cNvSpPr>
          <p:nvPr>
            <p:ph type="title"/>
          </p:nvPr>
        </p:nvSpPr>
        <p:spPr/>
        <p:txBody>
          <a:bodyPr/>
          <a:lstStyle/>
          <a:p>
            <a:r>
              <a:rPr lang="en-IN" dirty="0"/>
              <a:t>Features of AWS</a:t>
            </a:r>
          </a:p>
        </p:txBody>
      </p:sp>
      <p:sp>
        <p:nvSpPr>
          <p:cNvPr id="3" name="Content Placeholder 2">
            <a:extLst>
              <a:ext uri="{FF2B5EF4-FFF2-40B4-BE49-F238E27FC236}">
                <a16:creationId xmlns:a16="http://schemas.microsoft.com/office/drawing/2014/main" id="{CC0FE1CA-1AB6-4B38-9247-395297A773DD}"/>
              </a:ext>
            </a:extLst>
          </p:cNvPr>
          <p:cNvSpPr>
            <a:spLocks noGrp="1"/>
          </p:cNvSpPr>
          <p:nvPr>
            <p:ph idx="1"/>
          </p:nvPr>
        </p:nvSpPr>
        <p:spPr>
          <a:xfrm>
            <a:off x="142240" y="1825624"/>
            <a:ext cx="11211560" cy="4940935"/>
          </a:xfrm>
        </p:spPr>
        <p:txBody>
          <a:bodyPr>
            <a:normAutofit fontScale="92500" lnSpcReduction="10000"/>
          </a:bodyPr>
          <a:lstStyle/>
          <a:p>
            <a:r>
              <a:rPr lang="en-US" dirty="0"/>
              <a:t>Flexibility</a:t>
            </a:r>
          </a:p>
          <a:p>
            <a:pPr lvl="1"/>
            <a:r>
              <a:rPr lang="en-US" dirty="0"/>
              <a:t>Support wide range programming models, languages, and operating systems.</a:t>
            </a:r>
          </a:p>
          <a:p>
            <a:pPr lvl="1"/>
            <a:r>
              <a:rPr lang="en-US" dirty="0"/>
              <a:t>Support different RDS, NoSQL database, Cache servers</a:t>
            </a:r>
          </a:p>
          <a:p>
            <a:pPr lvl="1"/>
            <a:r>
              <a:rPr lang="en-US" sz="2400" dirty="0"/>
              <a:t>Support</a:t>
            </a:r>
            <a:r>
              <a:rPr lang="en-US" dirty="0"/>
              <a:t> Serverless and Container based models</a:t>
            </a:r>
          </a:p>
          <a:p>
            <a:r>
              <a:rPr lang="en-US" dirty="0"/>
              <a:t>Cost-effective</a:t>
            </a:r>
          </a:p>
          <a:p>
            <a:pPr lvl="1"/>
            <a:r>
              <a:rPr lang="en-US" dirty="0"/>
              <a:t>AWS provides no </a:t>
            </a:r>
          </a:p>
          <a:p>
            <a:pPr lvl="2"/>
            <a:r>
              <a:rPr lang="en-US" dirty="0"/>
              <a:t>upfront investment</a:t>
            </a:r>
          </a:p>
          <a:p>
            <a:pPr lvl="2"/>
            <a:r>
              <a:rPr lang="en-US" dirty="0"/>
              <a:t>long-term commitment</a:t>
            </a:r>
          </a:p>
          <a:p>
            <a:pPr lvl="2"/>
            <a:r>
              <a:rPr lang="en-US" dirty="0"/>
              <a:t>or minimum spend.</a:t>
            </a:r>
          </a:p>
          <a:p>
            <a:pPr lvl="1"/>
            <a:r>
              <a:rPr lang="en-US" dirty="0"/>
              <a:t>You can scale up or scale down as the demand for resources increases or decreases</a:t>
            </a:r>
          </a:p>
          <a:p>
            <a:r>
              <a:rPr lang="en-US" dirty="0"/>
              <a:t>Simple and Per hour billing</a:t>
            </a:r>
          </a:p>
          <a:p>
            <a:pPr lvl="1"/>
            <a:r>
              <a:rPr lang="en-US" dirty="0"/>
              <a:t>Per Hour billing</a:t>
            </a:r>
          </a:p>
          <a:p>
            <a:pPr lvl="1"/>
            <a:r>
              <a:rPr lang="en-US" dirty="0"/>
              <a:t>Billing Dashboard in AWS is very simple</a:t>
            </a:r>
            <a:endParaRPr lang="en-IN" dirty="0"/>
          </a:p>
        </p:txBody>
      </p:sp>
    </p:spTree>
    <p:extLst>
      <p:ext uri="{BB962C8B-B14F-4D97-AF65-F5344CB8AC3E}">
        <p14:creationId xmlns:p14="http://schemas.microsoft.com/office/powerpoint/2010/main" val="1231823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3C02-63AB-4E0E-8182-AADD28033D99}"/>
              </a:ext>
            </a:extLst>
          </p:cNvPr>
          <p:cNvSpPr>
            <a:spLocks noGrp="1"/>
          </p:cNvSpPr>
          <p:nvPr>
            <p:ph type="title"/>
          </p:nvPr>
        </p:nvSpPr>
        <p:spPr/>
        <p:txBody>
          <a:bodyPr/>
          <a:lstStyle/>
          <a:p>
            <a:r>
              <a:rPr lang="en-IN" dirty="0"/>
              <a:t>Container Services</a:t>
            </a:r>
          </a:p>
        </p:txBody>
      </p:sp>
      <p:sp>
        <p:nvSpPr>
          <p:cNvPr id="3" name="Content Placeholder 2">
            <a:extLst>
              <a:ext uri="{FF2B5EF4-FFF2-40B4-BE49-F238E27FC236}">
                <a16:creationId xmlns:a16="http://schemas.microsoft.com/office/drawing/2014/main" id="{557EACA4-FDD3-4B6C-A51E-8AF927562AEF}"/>
              </a:ext>
            </a:extLst>
          </p:cNvPr>
          <p:cNvSpPr>
            <a:spLocks noGrp="1"/>
          </p:cNvSpPr>
          <p:nvPr>
            <p:ph idx="1"/>
          </p:nvPr>
        </p:nvSpPr>
        <p:spPr/>
        <p:txBody>
          <a:bodyPr>
            <a:normAutofit/>
          </a:bodyPr>
          <a:lstStyle/>
          <a:p>
            <a:r>
              <a:rPr lang="en-US" b="1" dirty="0"/>
              <a:t>Elastic Container Registry</a:t>
            </a:r>
          </a:p>
          <a:p>
            <a:pPr lvl="1"/>
            <a:r>
              <a:rPr lang="en-US" dirty="0"/>
              <a:t>It is a fully managed container registry that makes it easy to store, manage, share, and deploy your container images and artifacts anywhere</a:t>
            </a:r>
          </a:p>
          <a:p>
            <a:r>
              <a:rPr lang="en-US" b="1" dirty="0"/>
              <a:t>Elastic Container Service</a:t>
            </a:r>
          </a:p>
          <a:p>
            <a:pPr lvl="1"/>
            <a:r>
              <a:rPr lang="en-US" dirty="0"/>
              <a:t>It is a fully managed container orchestration service.</a:t>
            </a:r>
          </a:p>
          <a:p>
            <a:r>
              <a:rPr lang="en-US" b="1" dirty="0"/>
              <a:t>Elastic Kubernetes Service</a:t>
            </a:r>
          </a:p>
          <a:p>
            <a:pPr lvl="1"/>
            <a:r>
              <a:rPr lang="en-US" dirty="0"/>
              <a:t>It gives you the flexibility to start, run, and scale Kubernetes applications in the AWS cloud or on-premises. </a:t>
            </a:r>
          </a:p>
          <a:p>
            <a:pPr lvl="1"/>
            <a:r>
              <a:rPr lang="en-US" dirty="0"/>
              <a:t>Amazon EKS helps you provide highly-available and secure clusters and automates key tasks such as patching, node provisioning, and updates.</a:t>
            </a:r>
            <a:endParaRPr lang="en-IN" dirty="0"/>
          </a:p>
        </p:txBody>
      </p:sp>
    </p:spTree>
    <p:extLst>
      <p:ext uri="{BB962C8B-B14F-4D97-AF65-F5344CB8AC3E}">
        <p14:creationId xmlns:p14="http://schemas.microsoft.com/office/powerpoint/2010/main" val="42193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373F4-C6B3-4C5C-9930-F9FF36C19556}"/>
              </a:ext>
            </a:extLst>
          </p:cNvPr>
          <p:cNvSpPr>
            <a:spLocks noGrp="1"/>
          </p:cNvSpPr>
          <p:nvPr>
            <p:ph idx="1"/>
          </p:nvPr>
        </p:nvSpPr>
        <p:spPr>
          <a:xfrm>
            <a:off x="91440" y="355600"/>
            <a:ext cx="11262360" cy="5821363"/>
          </a:xfrm>
        </p:spPr>
        <p:txBody>
          <a:bodyPr>
            <a:normAutofit/>
          </a:bodyPr>
          <a:lstStyle/>
          <a:p>
            <a:r>
              <a:rPr lang="en-US" dirty="0"/>
              <a:t>Scalable and elastic</a:t>
            </a:r>
          </a:p>
          <a:p>
            <a:r>
              <a:rPr lang="en-US" dirty="0"/>
              <a:t>Secure</a:t>
            </a:r>
          </a:p>
          <a:p>
            <a:pPr lvl="1"/>
            <a:r>
              <a:rPr lang="en-US" dirty="0"/>
              <a:t>provides customers with end-to-end security and end-to-end privacy</a:t>
            </a:r>
          </a:p>
          <a:p>
            <a:pPr lvl="1"/>
            <a:r>
              <a:rPr lang="en-US" dirty="0"/>
              <a:t>AWS incorporates the security into its services</a:t>
            </a:r>
          </a:p>
          <a:p>
            <a:pPr lvl="1"/>
            <a:r>
              <a:rPr lang="en-US" dirty="0"/>
              <a:t>AWS maintains confidentiality, integrity, and availability of your data which is the utmost importance of the </a:t>
            </a:r>
            <a:r>
              <a:rPr lang="en-US" dirty="0" err="1"/>
              <a:t>aws</a:t>
            </a:r>
            <a:endParaRPr lang="en-US" dirty="0"/>
          </a:p>
          <a:p>
            <a:r>
              <a:rPr lang="en-US" dirty="0"/>
              <a:t>Experienced</a:t>
            </a:r>
          </a:p>
          <a:p>
            <a:pPr lvl="1"/>
            <a:r>
              <a:rPr lang="en-US" dirty="0"/>
              <a:t>Amazon has become a global web platform that serves millions of customers, and AWS has been evolved since 2006, serving hundreds of thousands of customers worldwide.</a:t>
            </a:r>
          </a:p>
          <a:p>
            <a:r>
              <a:rPr lang="en-US" dirty="0"/>
              <a:t>Stability and Trusted Vendor</a:t>
            </a:r>
          </a:p>
          <a:p>
            <a:endParaRPr lang="en-IN" dirty="0"/>
          </a:p>
        </p:txBody>
      </p:sp>
    </p:spTree>
    <p:extLst>
      <p:ext uri="{BB962C8B-B14F-4D97-AF65-F5344CB8AC3E}">
        <p14:creationId xmlns:p14="http://schemas.microsoft.com/office/powerpoint/2010/main" val="37605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A6D1-2E33-4AA6-B4A6-DF56E8BD0167}"/>
              </a:ext>
            </a:extLst>
          </p:cNvPr>
          <p:cNvSpPr>
            <a:spLocks noGrp="1"/>
          </p:cNvSpPr>
          <p:nvPr>
            <p:ph type="title"/>
          </p:nvPr>
        </p:nvSpPr>
        <p:spPr/>
        <p:txBody>
          <a:bodyPr/>
          <a:lstStyle/>
          <a:p>
            <a:r>
              <a:rPr lang="en-IN" dirty="0"/>
              <a:t>Regions and Availability Zones</a:t>
            </a:r>
          </a:p>
        </p:txBody>
      </p:sp>
      <p:sp>
        <p:nvSpPr>
          <p:cNvPr id="3" name="Content Placeholder 2">
            <a:extLst>
              <a:ext uri="{FF2B5EF4-FFF2-40B4-BE49-F238E27FC236}">
                <a16:creationId xmlns:a16="http://schemas.microsoft.com/office/drawing/2014/main" id="{DD0DA20D-BA58-4FD5-8F97-009B029323C8}"/>
              </a:ext>
            </a:extLst>
          </p:cNvPr>
          <p:cNvSpPr>
            <a:spLocks noGrp="1"/>
          </p:cNvSpPr>
          <p:nvPr>
            <p:ph idx="1"/>
          </p:nvPr>
        </p:nvSpPr>
        <p:spPr>
          <a:xfrm>
            <a:off x="1277302" y="1307464"/>
            <a:ext cx="9374967" cy="5286375"/>
          </a:xfrm>
        </p:spPr>
        <p:txBody>
          <a:bodyPr>
            <a:normAutofit/>
          </a:bodyPr>
          <a:lstStyle/>
          <a:p>
            <a:r>
              <a:rPr lang="en-IN" b="0" i="0" dirty="0">
                <a:solidFill>
                  <a:srgbClr val="232F3E"/>
                </a:solidFill>
                <a:effectLst/>
                <a:latin typeface="AmazonEmberBold"/>
              </a:rPr>
              <a:t>Regions</a:t>
            </a:r>
          </a:p>
          <a:p>
            <a:pPr lvl="1"/>
            <a:r>
              <a:rPr lang="en-US" dirty="0"/>
              <a:t>Physical location around the world where Amazon cluster data centers</a:t>
            </a:r>
          </a:p>
          <a:p>
            <a:pPr lvl="1"/>
            <a:r>
              <a:rPr lang="en-US" dirty="0"/>
              <a:t>Each AWS Region consists of multiple, isolated, and physically separate AZ's within a geographic area</a:t>
            </a:r>
          </a:p>
          <a:p>
            <a:pPr lvl="1"/>
            <a:r>
              <a:rPr lang="en-US" dirty="0"/>
              <a:t>Each AZ has independent power, cooling, and physical security and is connected via redundant, ultra-low-latency networks.</a:t>
            </a:r>
          </a:p>
          <a:p>
            <a:pPr lvl="1"/>
            <a:r>
              <a:rPr lang="en-US" dirty="0"/>
              <a:t>AWS infrastructure Regions meet the highest levels of security, compliance, and data protection.</a:t>
            </a:r>
          </a:p>
          <a:p>
            <a:pPr lvl="1"/>
            <a:r>
              <a:rPr lang="en-IN" dirty="0"/>
              <a:t>27 Launched Regions</a:t>
            </a:r>
            <a:endParaRPr lang="en-US" dirty="0"/>
          </a:p>
          <a:p>
            <a:pPr lvl="1"/>
            <a:r>
              <a:rPr lang="en-IN" dirty="0"/>
              <a:t>5 Announced Regions</a:t>
            </a:r>
          </a:p>
          <a:p>
            <a:pPr lvl="1"/>
            <a:r>
              <a:rPr lang="en-IN" dirty="0">
                <a:hlinkClick r:id="rId2"/>
              </a:rPr>
              <a:t>https://aws.amazon.com/about-aws/global-infrastructure/</a:t>
            </a:r>
            <a:endParaRPr lang="en-IN" dirty="0"/>
          </a:p>
          <a:p>
            <a:pPr lvl="1"/>
            <a:endParaRPr lang="en-IN" dirty="0"/>
          </a:p>
        </p:txBody>
      </p:sp>
    </p:spTree>
    <p:extLst>
      <p:ext uri="{BB962C8B-B14F-4D97-AF65-F5344CB8AC3E}">
        <p14:creationId xmlns:p14="http://schemas.microsoft.com/office/powerpoint/2010/main" val="22318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9AAED-1340-46CD-9203-1002EC401632}"/>
              </a:ext>
            </a:extLst>
          </p:cNvPr>
          <p:cNvSpPr>
            <a:spLocks noGrp="1"/>
          </p:cNvSpPr>
          <p:nvPr>
            <p:ph idx="1"/>
          </p:nvPr>
        </p:nvSpPr>
        <p:spPr>
          <a:xfrm>
            <a:off x="147320" y="596265"/>
            <a:ext cx="10515600" cy="4351338"/>
          </a:xfrm>
        </p:spPr>
        <p:txBody>
          <a:bodyPr/>
          <a:lstStyle/>
          <a:p>
            <a:r>
              <a:rPr lang="en-IN" dirty="0"/>
              <a:t>Availability Zones</a:t>
            </a:r>
          </a:p>
          <a:p>
            <a:pPr lvl="1"/>
            <a:r>
              <a:rPr lang="en-US" dirty="0"/>
              <a:t>An Availability Zone (AZ) is one or more discrete data centers with redundant power, networking, and connectivity in an AWS Region. </a:t>
            </a:r>
          </a:p>
          <a:p>
            <a:pPr lvl="1"/>
            <a:r>
              <a:rPr lang="en-US" dirty="0"/>
              <a:t>All AZs in an AWS Region are interconnected with high-bandwidth, low-latency networking, dedicated metro fiber providing high-throughput, low-latency networking between AZs. </a:t>
            </a:r>
          </a:p>
          <a:p>
            <a:pPr lvl="1"/>
            <a:r>
              <a:rPr lang="en-US" dirty="0"/>
              <a:t>All traffic between AZs is encrypted.</a:t>
            </a:r>
            <a:endParaRPr lang="en-IN" dirty="0"/>
          </a:p>
        </p:txBody>
      </p:sp>
    </p:spTree>
    <p:extLst>
      <p:ext uri="{BB962C8B-B14F-4D97-AF65-F5344CB8AC3E}">
        <p14:creationId xmlns:p14="http://schemas.microsoft.com/office/powerpoint/2010/main" val="13452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D272-129E-4C0B-9419-0F063F34892C}"/>
              </a:ext>
            </a:extLst>
          </p:cNvPr>
          <p:cNvSpPr>
            <a:spLocks noGrp="1"/>
          </p:cNvSpPr>
          <p:nvPr>
            <p:ph type="title"/>
          </p:nvPr>
        </p:nvSpPr>
        <p:spPr>
          <a:xfrm>
            <a:off x="269240" y="152400"/>
            <a:ext cx="10515600" cy="1325563"/>
          </a:xfrm>
        </p:spPr>
        <p:txBody>
          <a:bodyPr/>
          <a:lstStyle/>
          <a:p>
            <a:r>
              <a:rPr lang="en-IN" dirty="0"/>
              <a:t>Accessing the AWS Platform</a:t>
            </a:r>
          </a:p>
        </p:txBody>
      </p:sp>
      <p:sp>
        <p:nvSpPr>
          <p:cNvPr id="3" name="Content Placeholder 2">
            <a:extLst>
              <a:ext uri="{FF2B5EF4-FFF2-40B4-BE49-F238E27FC236}">
                <a16:creationId xmlns:a16="http://schemas.microsoft.com/office/drawing/2014/main" id="{88357368-E8BB-4437-A894-EF876E9582B7}"/>
              </a:ext>
            </a:extLst>
          </p:cNvPr>
          <p:cNvSpPr>
            <a:spLocks noGrp="1"/>
          </p:cNvSpPr>
          <p:nvPr>
            <p:ph idx="1"/>
          </p:nvPr>
        </p:nvSpPr>
        <p:spPr>
          <a:xfrm>
            <a:off x="162560" y="1330960"/>
            <a:ext cx="11191240" cy="5374640"/>
          </a:xfrm>
        </p:spPr>
        <p:txBody>
          <a:bodyPr>
            <a:normAutofit fontScale="92500" lnSpcReduction="20000"/>
          </a:bodyPr>
          <a:lstStyle/>
          <a:p>
            <a:r>
              <a:rPr lang="en-US" dirty="0"/>
              <a:t>To access AWS Cloud services</a:t>
            </a:r>
          </a:p>
          <a:p>
            <a:pPr lvl="1"/>
            <a:r>
              <a:rPr lang="en-US" dirty="0"/>
              <a:t>AWS Management Console</a:t>
            </a:r>
          </a:p>
          <a:p>
            <a:pPr lvl="1"/>
            <a:r>
              <a:rPr lang="en-US" dirty="0"/>
              <a:t>AWS Command Line Interface (CLI)</a:t>
            </a:r>
          </a:p>
          <a:p>
            <a:pPr lvl="1"/>
            <a:r>
              <a:rPr lang="en-US" dirty="0"/>
              <a:t>AWS Software Development Kits (SDKs).</a:t>
            </a:r>
          </a:p>
          <a:p>
            <a:pPr lvl="1"/>
            <a:endParaRPr lang="en-US" dirty="0"/>
          </a:p>
          <a:p>
            <a:r>
              <a:rPr lang="en-US" dirty="0"/>
              <a:t>The </a:t>
            </a:r>
            <a:r>
              <a:rPr lang="en-US" b="1" dirty="0"/>
              <a:t>AWS Management Console </a:t>
            </a:r>
            <a:r>
              <a:rPr lang="en-US" dirty="0"/>
              <a:t>is a web application for managing AWS Cloud services. Access using </a:t>
            </a:r>
            <a:r>
              <a:rPr lang="en-US"/>
              <a:t>the web </a:t>
            </a:r>
            <a:r>
              <a:rPr lang="en-US" dirty="0"/>
              <a:t>browser.</a:t>
            </a:r>
          </a:p>
          <a:p>
            <a:endParaRPr lang="en-US" dirty="0"/>
          </a:p>
          <a:p>
            <a:r>
              <a:rPr lang="en-US" dirty="0"/>
              <a:t>The AWS </a:t>
            </a:r>
            <a:r>
              <a:rPr lang="en-US" b="1" dirty="0"/>
              <a:t>Command Line Interface </a:t>
            </a:r>
            <a:r>
              <a:rPr lang="en-US" dirty="0"/>
              <a:t>(CLI) is a unified tool used to manage AWS Cloud services. With just one tool to download and configure, you can control multiple services from the command line and </a:t>
            </a:r>
            <a:r>
              <a:rPr lang="en-US" b="1" dirty="0"/>
              <a:t>automate</a:t>
            </a:r>
            <a:r>
              <a:rPr lang="en-US" dirty="0"/>
              <a:t> them through scripts.</a:t>
            </a:r>
          </a:p>
          <a:p>
            <a:endParaRPr lang="en-US" dirty="0"/>
          </a:p>
          <a:p>
            <a:r>
              <a:rPr lang="en-US" dirty="0"/>
              <a:t>The AWS </a:t>
            </a:r>
            <a:r>
              <a:rPr lang="en-US" b="1" dirty="0"/>
              <a:t>Software Development Kits </a:t>
            </a:r>
            <a:r>
              <a:rPr lang="en-US" dirty="0"/>
              <a:t>(SDKs) provide an application programming interface. The SDKs provide support for many different programming languages</a:t>
            </a:r>
          </a:p>
          <a:p>
            <a:endParaRPr lang="en-IN" dirty="0"/>
          </a:p>
        </p:txBody>
      </p:sp>
    </p:spTree>
    <p:extLst>
      <p:ext uri="{BB962C8B-B14F-4D97-AF65-F5344CB8AC3E}">
        <p14:creationId xmlns:p14="http://schemas.microsoft.com/office/powerpoint/2010/main" val="302884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6F34-2862-428F-ACBA-8E154D9C7B0F}"/>
              </a:ext>
            </a:extLst>
          </p:cNvPr>
          <p:cNvSpPr>
            <a:spLocks noGrp="1"/>
          </p:cNvSpPr>
          <p:nvPr>
            <p:ph type="title"/>
          </p:nvPr>
        </p:nvSpPr>
        <p:spPr>
          <a:xfrm>
            <a:off x="838200" y="0"/>
            <a:ext cx="10515600" cy="1325563"/>
          </a:xfrm>
        </p:spPr>
        <p:txBody>
          <a:bodyPr/>
          <a:lstStyle/>
          <a:p>
            <a:r>
              <a:rPr lang="en-IN" dirty="0"/>
              <a:t>AWS Services overview</a:t>
            </a:r>
          </a:p>
        </p:txBody>
      </p:sp>
      <p:sp>
        <p:nvSpPr>
          <p:cNvPr id="3" name="Content Placeholder 2">
            <a:extLst>
              <a:ext uri="{FF2B5EF4-FFF2-40B4-BE49-F238E27FC236}">
                <a16:creationId xmlns:a16="http://schemas.microsoft.com/office/drawing/2014/main" id="{82CC95F0-6481-48BC-9C9F-52B4B05897B4}"/>
              </a:ext>
            </a:extLst>
          </p:cNvPr>
          <p:cNvSpPr>
            <a:spLocks noGrp="1"/>
          </p:cNvSpPr>
          <p:nvPr>
            <p:ph idx="1"/>
          </p:nvPr>
        </p:nvSpPr>
        <p:spPr>
          <a:xfrm>
            <a:off x="0" y="1452880"/>
            <a:ext cx="11897360" cy="5303520"/>
          </a:xfrm>
        </p:spPr>
        <p:txBody>
          <a:bodyPr>
            <a:normAutofit fontScale="92500" lnSpcReduction="10000"/>
          </a:bodyPr>
          <a:lstStyle/>
          <a:p>
            <a:r>
              <a:rPr lang="en-IN" b="1" dirty="0"/>
              <a:t>Compute and Networking Services</a:t>
            </a:r>
          </a:p>
          <a:p>
            <a:pPr lvl="1"/>
            <a:r>
              <a:rPr lang="en-US" dirty="0"/>
              <a:t>AWS provides a variety of compute and networking services. This section offers a high-level description of the core computing and networking services.</a:t>
            </a:r>
            <a:endParaRPr lang="en-IN" dirty="0"/>
          </a:p>
          <a:p>
            <a:r>
              <a:rPr lang="en-US" b="1" dirty="0"/>
              <a:t>Amazon Elastic Compute Cloud </a:t>
            </a:r>
            <a:r>
              <a:rPr lang="en-US" dirty="0"/>
              <a:t>(Amazon EC2)</a:t>
            </a:r>
          </a:p>
          <a:p>
            <a:pPr lvl="1"/>
            <a:r>
              <a:rPr lang="en-US" dirty="0"/>
              <a:t>It is a web service that provides resizable compute capacity in the cloud. </a:t>
            </a:r>
          </a:p>
          <a:p>
            <a:pPr lvl="1"/>
            <a:r>
              <a:rPr lang="en-US" dirty="0"/>
              <a:t>You can select from a variety of operating systems and resource configurations (memory, CPU, storage, and so on) that are optimal for the application profile of each workload.</a:t>
            </a:r>
          </a:p>
          <a:p>
            <a:pPr lvl="1"/>
            <a:r>
              <a:rPr lang="en-US" dirty="0"/>
              <a:t>Virtual Machine (</a:t>
            </a:r>
            <a:r>
              <a:rPr lang="en-US" dirty="0">
                <a:hlinkClick r:id="rId3"/>
              </a:rPr>
              <a:t>https://aws.amazon.com/ec2/instance-types/</a:t>
            </a:r>
            <a:r>
              <a:rPr lang="en-US" dirty="0"/>
              <a:t>)</a:t>
            </a:r>
          </a:p>
          <a:p>
            <a:r>
              <a:rPr lang="en-US" b="1" dirty="0"/>
              <a:t>Amazon Virtual Private Cloud</a:t>
            </a:r>
            <a:r>
              <a:rPr lang="en-US" dirty="0"/>
              <a:t> (Amazon VPC)</a:t>
            </a:r>
          </a:p>
          <a:p>
            <a:pPr lvl="1"/>
            <a:r>
              <a:rPr lang="en-US" dirty="0"/>
              <a:t>Provision a logically isolated section of the AWS Cloud where you can launch AWS resources in a virtual network. </a:t>
            </a:r>
          </a:p>
          <a:p>
            <a:pPr lvl="1"/>
            <a:r>
              <a:rPr lang="en-US" dirty="0"/>
              <a:t>You have complete control over the virtual environment, including selection of the IP address range, creation of subnets, and configuration of route tables and network gateways. </a:t>
            </a:r>
          </a:p>
          <a:p>
            <a:pPr lvl="1"/>
            <a:r>
              <a:rPr lang="en-US" dirty="0"/>
              <a:t>In addition, organizations can extend their corporate data center networks to AWS by using VPN connections or AWS Direct Connect.</a:t>
            </a:r>
          </a:p>
        </p:txBody>
      </p:sp>
    </p:spTree>
    <p:extLst>
      <p:ext uri="{BB962C8B-B14F-4D97-AF65-F5344CB8AC3E}">
        <p14:creationId xmlns:p14="http://schemas.microsoft.com/office/powerpoint/2010/main" val="79074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CA6E-756E-4FA1-8324-29165ED6F9A9}"/>
              </a:ext>
            </a:extLst>
          </p:cNvPr>
          <p:cNvSpPr>
            <a:spLocks noGrp="1"/>
          </p:cNvSpPr>
          <p:nvPr>
            <p:ph type="title"/>
          </p:nvPr>
        </p:nvSpPr>
        <p:spPr>
          <a:xfrm>
            <a:off x="838200" y="365125"/>
            <a:ext cx="10515600" cy="1067435"/>
          </a:xfrm>
        </p:spPr>
        <p:txBody>
          <a:bodyPr/>
          <a:lstStyle/>
          <a:p>
            <a:r>
              <a:rPr lang="en-IN" b="1" dirty="0"/>
              <a:t>Compute and Networking Services…</a:t>
            </a:r>
            <a:endParaRPr lang="en-IN" dirty="0"/>
          </a:p>
        </p:txBody>
      </p:sp>
      <p:sp>
        <p:nvSpPr>
          <p:cNvPr id="3" name="Content Placeholder 2">
            <a:extLst>
              <a:ext uri="{FF2B5EF4-FFF2-40B4-BE49-F238E27FC236}">
                <a16:creationId xmlns:a16="http://schemas.microsoft.com/office/drawing/2014/main" id="{2C3BE915-B5DD-4C53-8D0F-6D34FA0D09D7}"/>
              </a:ext>
            </a:extLst>
          </p:cNvPr>
          <p:cNvSpPr>
            <a:spLocks noGrp="1"/>
          </p:cNvSpPr>
          <p:nvPr>
            <p:ph idx="1"/>
          </p:nvPr>
        </p:nvSpPr>
        <p:spPr>
          <a:xfrm>
            <a:off x="314960" y="1696720"/>
            <a:ext cx="11038840" cy="4886959"/>
          </a:xfrm>
        </p:spPr>
        <p:txBody>
          <a:bodyPr/>
          <a:lstStyle/>
          <a:p>
            <a:r>
              <a:rPr lang="en-US" b="1" dirty="0"/>
              <a:t>Elastic Load Balancing</a:t>
            </a:r>
          </a:p>
          <a:p>
            <a:pPr lvl="1"/>
            <a:r>
              <a:rPr lang="en-US" dirty="0"/>
              <a:t>Automatically distributes incoming application traffic across multiple Amazon</a:t>
            </a:r>
          </a:p>
          <a:p>
            <a:pPr lvl="1"/>
            <a:r>
              <a:rPr lang="en-US" dirty="0"/>
              <a:t>EC2 instances in the cloud.</a:t>
            </a:r>
            <a:endParaRPr lang="en-IN" dirty="0"/>
          </a:p>
          <a:p>
            <a:r>
              <a:rPr lang="en-US" b="1" dirty="0"/>
              <a:t>Auto Scaling</a:t>
            </a:r>
          </a:p>
          <a:p>
            <a:pPr lvl="1"/>
            <a:r>
              <a:rPr lang="en-US" dirty="0"/>
              <a:t>Auto Scaling allows organizations to scale Amazon EC2 capacity up or down automatically according to conditions defined for the particular workload</a:t>
            </a:r>
          </a:p>
          <a:p>
            <a:r>
              <a:rPr lang="en-US" b="1" dirty="0"/>
              <a:t>AWS Lambda</a:t>
            </a:r>
          </a:p>
          <a:p>
            <a:pPr lvl="1"/>
            <a:r>
              <a:rPr lang="en-US" dirty="0"/>
              <a:t>It is a zero-administration compute platform for back-end web developers that runs your code for you on the AWS Cloud. </a:t>
            </a:r>
          </a:p>
          <a:p>
            <a:pPr lvl="1"/>
            <a:r>
              <a:rPr lang="en-US" dirty="0"/>
              <a:t>AWS Lambda runs your back-end code on its own AWS compute fleet of Amazon EC2 instances across multiple Availability Zones in a region, which provides the high availability, security, performance, and scalability of the AWS infrastructure.</a:t>
            </a:r>
          </a:p>
        </p:txBody>
      </p:sp>
    </p:spTree>
    <p:extLst>
      <p:ext uri="{BB962C8B-B14F-4D97-AF65-F5344CB8AC3E}">
        <p14:creationId xmlns:p14="http://schemas.microsoft.com/office/powerpoint/2010/main" val="358580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AC70-EBEC-4A5F-9231-8F4C731B9D64}"/>
              </a:ext>
            </a:extLst>
          </p:cNvPr>
          <p:cNvSpPr>
            <a:spLocks noGrp="1"/>
          </p:cNvSpPr>
          <p:nvPr>
            <p:ph type="title"/>
          </p:nvPr>
        </p:nvSpPr>
        <p:spPr/>
        <p:txBody>
          <a:bodyPr/>
          <a:lstStyle/>
          <a:p>
            <a:r>
              <a:rPr lang="en-IN" b="1" dirty="0"/>
              <a:t>Compute and Networking Services…</a:t>
            </a:r>
            <a:endParaRPr lang="en-IN" dirty="0"/>
          </a:p>
        </p:txBody>
      </p:sp>
      <p:sp>
        <p:nvSpPr>
          <p:cNvPr id="3" name="Content Placeholder 2">
            <a:extLst>
              <a:ext uri="{FF2B5EF4-FFF2-40B4-BE49-F238E27FC236}">
                <a16:creationId xmlns:a16="http://schemas.microsoft.com/office/drawing/2014/main" id="{7B5F340D-23EE-42D3-A03A-B6DD7D723EC6}"/>
              </a:ext>
            </a:extLst>
          </p:cNvPr>
          <p:cNvSpPr>
            <a:spLocks noGrp="1"/>
          </p:cNvSpPr>
          <p:nvPr>
            <p:ph idx="1"/>
          </p:nvPr>
        </p:nvSpPr>
        <p:spPr/>
        <p:txBody>
          <a:bodyPr>
            <a:normAutofit lnSpcReduction="10000"/>
          </a:bodyPr>
          <a:lstStyle/>
          <a:p>
            <a:r>
              <a:rPr lang="en-US" b="1" dirty="0"/>
              <a:t>AWS Elastic Beanstalk</a:t>
            </a:r>
          </a:p>
          <a:p>
            <a:pPr lvl="1"/>
            <a:r>
              <a:rPr lang="en-US" dirty="0"/>
              <a:t>It is the fastest and simplest way to get a web application up and running on AWS.</a:t>
            </a:r>
          </a:p>
          <a:p>
            <a:pPr lvl="1"/>
            <a:r>
              <a:rPr lang="en-US" dirty="0"/>
              <a:t>Developers can simply upload their application code, and the service automatically handles all the details, such as resource provisioning, load balancing, Auto Scaling, and monitoring. </a:t>
            </a:r>
          </a:p>
          <a:p>
            <a:r>
              <a:rPr lang="en-US" b="1" dirty="0"/>
              <a:t>AWS Direct Connect</a:t>
            </a:r>
          </a:p>
          <a:p>
            <a:pPr lvl="1"/>
            <a:r>
              <a:rPr lang="en-US" dirty="0"/>
              <a:t>It allows organizations to establish a dedicated network connection from their data center to AWS. </a:t>
            </a:r>
          </a:p>
          <a:p>
            <a:r>
              <a:rPr lang="en-US" b="1" dirty="0"/>
              <a:t>Amazon Route 53</a:t>
            </a:r>
          </a:p>
          <a:p>
            <a:pPr lvl="1"/>
            <a:r>
              <a:rPr lang="en-US" dirty="0"/>
              <a:t>It is a highly available and scalable Domain Name System (DNS) web service. </a:t>
            </a:r>
            <a:endParaRPr lang="en-IN" dirty="0"/>
          </a:p>
        </p:txBody>
      </p:sp>
    </p:spTree>
    <p:extLst>
      <p:ext uri="{BB962C8B-B14F-4D97-AF65-F5344CB8AC3E}">
        <p14:creationId xmlns:p14="http://schemas.microsoft.com/office/powerpoint/2010/main" val="1133786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2130</Words>
  <Application>Microsoft Office PowerPoint</Application>
  <PresentationFormat>Widescreen</PresentationFormat>
  <Paragraphs>169</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AmazonEmberBold</vt:lpstr>
      <vt:lpstr>Arial</vt:lpstr>
      <vt:lpstr>Calibri</vt:lpstr>
      <vt:lpstr>Calibri Light</vt:lpstr>
      <vt:lpstr>Office Theme</vt:lpstr>
      <vt:lpstr>PowerPoint Presentation</vt:lpstr>
      <vt:lpstr>Features of AWS</vt:lpstr>
      <vt:lpstr>PowerPoint Presentation</vt:lpstr>
      <vt:lpstr>Regions and Availability Zones</vt:lpstr>
      <vt:lpstr>PowerPoint Presentation</vt:lpstr>
      <vt:lpstr>Accessing the AWS Platform</vt:lpstr>
      <vt:lpstr>AWS Services overview</vt:lpstr>
      <vt:lpstr>Compute and Networking Services…</vt:lpstr>
      <vt:lpstr>Compute and Networking Services…</vt:lpstr>
      <vt:lpstr>Storage and Content Delivery</vt:lpstr>
      <vt:lpstr>Database Services</vt:lpstr>
      <vt:lpstr>Database Services…</vt:lpstr>
      <vt:lpstr>Management &amp; Governance</vt:lpstr>
      <vt:lpstr>Management &amp; Governance</vt:lpstr>
      <vt:lpstr>Security, Identity &amp; Compliance</vt:lpstr>
      <vt:lpstr>Security, Identity &amp; Compliance</vt:lpstr>
      <vt:lpstr>Security, Identity &amp; Compliance</vt:lpstr>
      <vt:lpstr>Application Services</vt:lpstr>
      <vt:lpstr>Application Services</vt:lpstr>
      <vt:lpstr>Container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40</cp:revision>
  <dcterms:created xsi:type="dcterms:W3CDTF">2021-03-26T15:47:34Z</dcterms:created>
  <dcterms:modified xsi:type="dcterms:W3CDTF">2022-09-26T01:39:49Z</dcterms:modified>
</cp:coreProperties>
</file>