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58" r:id="rId5"/>
    <p:sldId id="259" r:id="rId6"/>
    <p:sldId id="276" r:id="rId7"/>
    <p:sldId id="260" r:id="rId8"/>
    <p:sldId id="261" r:id="rId9"/>
    <p:sldId id="277" r:id="rId10"/>
    <p:sldId id="262" r:id="rId11"/>
    <p:sldId id="263" r:id="rId12"/>
    <p:sldId id="278" r:id="rId13"/>
    <p:sldId id="264" r:id="rId14"/>
    <p:sldId id="265" r:id="rId15"/>
    <p:sldId id="279" r:id="rId16"/>
    <p:sldId id="266" r:id="rId17"/>
    <p:sldId id="267" r:id="rId18"/>
    <p:sldId id="280" r:id="rId19"/>
    <p:sldId id="268" r:id="rId20"/>
    <p:sldId id="269" r:id="rId21"/>
    <p:sldId id="281" r:id="rId22"/>
    <p:sldId id="270" r:id="rId23"/>
    <p:sldId id="271" r:id="rId24"/>
    <p:sldId id="282" r:id="rId25"/>
    <p:sldId id="284" r:id="rId26"/>
    <p:sldId id="273"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548F1-0551-4B20-B752-9318DF9B41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7608A9-D7F4-4C36-8CF1-5BBF9DF1CC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1527D8-DFDC-41F3-9049-9143073E19C4}"/>
              </a:ext>
            </a:extLst>
          </p:cNvPr>
          <p:cNvSpPr>
            <a:spLocks noGrp="1"/>
          </p:cNvSpPr>
          <p:nvPr>
            <p:ph type="dt" sz="half" idx="10"/>
          </p:nvPr>
        </p:nvSpPr>
        <p:spPr/>
        <p:txBody>
          <a:bodyPr/>
          <a:lstStyle/>
          <a:p>
            <a:fld id="{28EFC6AF-6671-4EFF-8D7B-A117E647D4C0}" type="datetimeFigureOut">
              <a:rPr lang="en-IN" smtClean="0"/>
              <a:t>10-02-2022</a:t>
            </a:fld>
            <a:endParaRPr lang="en-IN"/>
          </a:p>
        </p:txBody>
      </p:sp>
      <p:sp>
        <p:nvSpPr>
          <p:cNvPr id="5" name="Footer Placeholder 4">
            <a:extLst>
              <a:ext uri="{FF2B5EF4-FFF2-40B4-BE49-F238E27FC236}">
                <a16:creationId xmlns:a16="http://schemas.microsoft.com/office/drawing/2014/main" id="{5F0C2D1F-B380-4DE3-B5BF-39E13D0856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F757BD-1EE3-4AC7-9337-C51A5DA8969E}"/>
              </a:ext>
            </a:extLst>
          </p:cNvPr>
          <p:cNvSpPr>
            <a:spLocks noGrp="1"/>
          </p:cNvSpPr>
          <p:nvPr>
            <p:ph type="sldNum" sz="quarter" idx="12"/>
          </p:nvPr>
        </p:nvSpPr>
        <p:spPr/>
        <p:txBody>
          <a:bodyPr/>
          <a:lstStyle/>
          <a:p>
            <a:fld id="{8C4D027B-C611-40DC-BDFC-04496F85B80E}" type="slidenum">
              <a:rPr lang="en-IN" smtClean="0"/>
              <a:t>‹#›</a:t>
            </a:fld>
            <a:endParaRPr lang="en-IN"/>
          </a:p>
        </p:txBody>
      </p:sp>
    </p:spTree>
    <p:extLst>
      <p:ext uri="{BB962C8B-B14F-4D97-AF65-F5344CB8AC3E}">
        <p14:creationId xmlns:p14="http://schemas.microsoft.com/office/powerpoint/2010/main" val="2437472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E7E-1DCB-4686-BEDA-C29ABD2444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09B3AC-4586-4FF9-9222-6030AC3718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13403D-D1CA-41E2-BD0E-42AFF64510C6}"/>
              </a:ext>
            </a:extLst>
          </p:cNvPr>
          <p:cNvSpPr>
            <a:spLocks noGrp="1"/>
          </p:cNvSpPr>
          <p:nvPr>
            <p:ph type="dt" sz="half" idx="10"/>
          </p:nvPr>
        </p:nvSpPr>
        <p:spPr/>
        <p:txBody>
          <a:bodyPr/>
          <a:lstStyle/>
          <a:p>
            <a:fld id="{28EFC6AF-6671-4EFF-8D7B-A117E647D4C0}" type="datetimeFigureOut">
              <a:rPr lang="en-IN" smtClean="0"/>
              <a:t>10-02-2022</a:t>
            </a:fld>
            <a:endParaRPr lang="en-IN"/>
          </a:p>
        </p:txBody>
      </p:sp>
      <p:sp>
        <p:nvSpPr>
          <p:cNvPr id="5" name="Footer Placeholder 4">
            <a:extLst>
              <a:ext uri="{FF2B5EF4-FFF2-40B4-BE49-F238E27FC236}">
                <a16:creationId xmlns:a16="http://schemas.microsoft.com/office/drawing/2014/main" id="{577DCE49-BFDE-44C3-8427-619CD30700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CADCC4-4CE2-4494-A5AF-5FB35BEE9269}"/>
              </a:ext>
            </a:extLst>
          </p:cNvPr>
          <p:cNvSpPr>
            <a:spLocks noGrp="1"/>
          </p:cNvSpPr>
          <p:nvPr>
            <p:ph type="sldNum" sz="quarter" idx="12"/>
          </p:nvPr>
        </p:nvSpPr>
        <p:spPr/>
        <p:txBody>
          <a:bodyPr/>
          <a:lstStyle/>
          <a:p>
            <a:fld id="{8C4D027B-C611-40DC-BDFC-04496F85B80E}" type="slidenum">
              <a:rPr lang="en-IN" smtClean="0"/>
              <a:t>‹#›</a:t>
            </a:fld>
            <a:endParaRPr lang="en-IN"/>
          </a:p>
        </p:txBody>
      </p:sp>
    </p:spTree>
    <p:extLst>
      <p:ext uri="{BB962C8B-B14F-4D97-AF65-F5344CB8AC3E}">
        <p14:creationId xmlns:p14="http://schemas.microsoft.com/office/powerpoint/2010/main" val="381433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545744-2605-4C2C-BD22-BD4F3DE24A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5CB78B-A1C4-4B64-8F9D-27EF9EBF5F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5E364E-2F60-45D5-8260-E5C55716738D}"/>
              </a:ext>
            </a:extLst>
          </p:cNvPr>
          <p:cNvSpPr>
            <a:spLocks noGrp="1"/>
          </p:cNvSpPr>
          <p:nvPr>
            <p:ph type="dt" sz="half" idx="10"/>
          </p:nvPr>
        </p:nvSpPr>
        <p:spPr/>
        <p:txBody>
          <a:bodyPr/>
          <a:lstStyle/>
          <a:p>
            <a:fld id="{28EFC6AF-6671-4EFF-8D7B-A117E647D4C0}" type="datetimeFigureOut">
              <a:rPr lang="en-IN" smtClean="0"/>
              <a:t>10-02-2022</a:t>
            </a:fld>
            <a:endParaRPr lang="en-IN"/>
          </a:p>
        </p:txBody>
      </p:sp>
      <p:sp>
        <p:nvSpPr>
          <p:cNvPr id="5" name="Footer Placeholder 4">
            <a:extLst>
              <a:ext uri="{FF2B5EF4-FFF2-40B4-BE49-F238E27FC236}">
                <a16:creationId xmlns:a16="http://schemas.microsoft.com/office/drawing/2014/main" id="{C66F5429-9290-4245-BA46-69EC8F4FF0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44D787-DB05-47FC-8512-4900FCFBD355}"/>
              </a:ext>
            </a:extLst>
          </p:cNvPr>
          <p:cNvSpPr>
            <a:spLocks noGrp="1"/>
          </p:cNvSpPr>
          <p:nvPr>
            <p:ph type="sldNum" sz="quarter" idx="12"/>
          </p:nvPr>
        </p:nvSpPr>
        <p:spPr/>
        <p:txBody>
          <a:bodyPr/>
          <a:lstStyle/>
          <a:p>
            <a:fld id="{8C4D027B-C611-40DC-BDFC-04496F85B80E}" type="slidenum">
              <a:rPr lang="en-IN" smtClean="0"/>
              <a:t>‹#›</a:t>
            </a:fld>
            <a:endParaRPr lang="en-IN"/>
          </a:p>
        </p:txBody>
      </p:sp>
    </p:spTree>
    <p:extLst>
      <p:ext uri="{BB962C8B-B14F-4D97-AF65-F5344CB8AC3E}">
        <p14:creationId xmlns:p14="http://schemas.microsoft.com/office/powerpoint/2010/main" val="4186201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5A70-C9B0-4F0E-9C32-0EF4B41CA2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EB8FAE-D1E2-43A5-AA5D-069F343C02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709470-0F35-4E2E-93AE-F06B7ABF4802}"/>
              </a:ext>
            </a:extLst>
          </p:cNvPr>
          <p:cNvSpPr>
            <a:spLocks noGrp="1"/>
          </p:cNvSpPr>
          <p:nvPr>
            <p:ph type="dt" sz="half" idx="10"/>
          </p:nvPr>
        </p:nvSpPr>
        <p:spPr/>
        <p:txBody>
          <a:bodyPr/>
          <a:lstStyle/>
          <a:p>
            <a:fld id="{28EFC6AF-6671-4EFF-8D7B-A117E647D4C0}" type="datetimeFigureOut">
              <a:rPr lang="en-IN" smtClean="0"/>
              <a:t>10-02-2022</a:t>
            </a:fld>
            <a:endParaRPr lang="en-IN"/>
          </a:p>
        </p:txBody>
      </p:sp>
      <p:sp>
        <p:nvSpPr>
          <p:cNvPr id="5" name="Footer Placeholder 4">
            <a:extLst>
              <a:ext uri="{FF2B5EF4-FFF2-40B4-BE49-F238E27FC236}">
                <a16:creationId xmlns:a16="http://schemas.microsoft.com/office/drawing/2014/main" id="{1E2AE735-8E53-4E07-80F5-681EC06C64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50BEF6-E6C7-4FBF-92FC-13E839E8730C}"/>
              </a:ext>
            </a:extLst>
          </p:cNvPr>
          <p:cNvSpPr>
            <a:spLocks noGrp="1"/>
          </p:cNvSpPr>
          <p:nvPr>
            <p:ph type="sldNum" sz="quarter" idx="12"/>
          </p:nvPr>
        </p:nvSpPr>
        <p:spPr/>
        <p:txBody>
          <a:bodyPr/>
          <a:lstStyle/>
          <a:p>
            <a:fld id="{8C4D027B-C611-40DC-BDFC-04496F85B80E}" type="slidenum">
              <a:rPr lang="en-IN" smtClean="0"/>
              <a:t>‹#›</a:t>
            </a:fld>
            <a:endParaRPr lang="en-IN"/>
          </a:p>
        </p:txBody>
      </p:sp>
    </p:spTree>
    <p:extLst>
      <p:ext uri="{BB962C8B-B14F-4D97-AF65-F5344CB8AC3E}">
        <p14:creationId xmlns:p14="http://schemas.microsoft.com/office/powerpoint/2010/main" val="3454359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0D55E-93E8-4E71-A54B-D913E864C6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EA2B2F-6C37-4EE7-A4B1-4746473EC8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B8F7BC-36B9-407B-AEDA-1D6372BAEC75}"/>
              </a:ext>
            </a:extLst>
          </p:cNvPr>
          <p:cNvSpPr>
            <a:spLocks noGrp="1"/>
          </p:cNvSpPr>
          <p:nvPr>
            <p:ph type="dt" sz="half" idx="10"/>
          </p:nvPr>
        </p:nvSpPr>
        <p:spPr/>
        <p:txBody>
          <a:bodyPr/>
          <a:lstStyle/>
          <a:p>
            <a:fld id="{28EFC6AF-6671-4EFF-8D7B-A117E647D4C0}" type="datetimeFigureOut">
              <a:rPr lang="en-IN" smtClean="0"/>
              <a:t>10-02-2022</a:t>
            </a:fld>
            <a:endParaRPr lang="en-IN"/>
          </a:p>
        </p:txBody>
      </p:sp>
      <p:sp>
        <p:nvSpPr>
          <p:cNvPr id="5" name="Footer Placeholder 4">
            <a:extLst>
              <a:ext uri="{FF2B5EF4-FFF2-40B4-BE49-F238E27FC236}">
                <a16:creationId xmlns:a16="http://schemas.microsoft.com/office/drawing/2014/main" id="{D757F4F5-EDAB-42C2-9E5F-D6F77AFDD5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3281DC-2730-42CD-8865-B5BE9C8E6B88}"/>
              </a:ext>
            </a:extLst>
          </p:cNvPr>
          <p:cNvSpPr>
            <a:spLocks noGrp="1"/>
          </p:cNvSpPr>
          <p:nvPr>
            <p:ph type="sldNum" sz="quarter" idx="12"/>
          </p:nvPr>
        </p:nvSpPr>
        <p:spPr/>
        <p:txBody>
          <a:bodyPr/>
          <a:lstStyle/>
          <a:p>
            <a:fld id="{8C4D027B-C611-40DC-BDFC-04496F85B80E}" type="slidenum">
              <a:rPr lang="en-IN" smtClean="0"/>
              <a:t>‹#›</a:t>
            </a:fld>
            <a:endParaRPr lang="en-IN"/>
          </a:p>
        </p:txBody>
      </p:sp>
    </p:spTree>
    <p:extLst>
      <p:ext uri="{BB962C8B-B14F-4D97-AF65-F5344CB8AC3E}">
        <p14:creationId xmlns:p14="http://schemas.microsoft.com/office/powerpoint/2010/main" val="1719756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A796-1F16-4E0D-A7F8-1B6C3645F0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7BC991-B09A-43E1-B633-973FC055B0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E88797-5EFF-4EEB-A45E-4B275248D0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786CE80-8E35-4070-9E05-2C70A5128C07}"/>
              </a:ext>
            </a:extLst>
          </p:cNvPr>
          <p:cNvSpPr>
            <a:spLocks noGrp="1"/>
          </p:cNvSpPr>
          <p:nvPr>
            <p:ph type="dt" sz="half" idx="10"/>
          </p:nvPr>
        </p:nvSpPr>
        <p:spPr/>
        <p:txBody>
          <a:bodyPr/>
          <a:lstStyle/>
          <a:p>
            <a:fld id="{28EFC6AF-6671-4EFF-8D7B-A117E647D4C0}" type="datetimeFigureOut">
              <a:rPr lang="en-IN" smtClean="0"/>
              <a:t>10-02-2022</a:t>
            </a:fld>
            <a:endParaRPr lang="en-IN"/>
          </a:p>
        </p:txBody>
      </p:sp>
      <p:sp>
        <p:nvSpPr>
          <p:cNvPr id="6" name="Footer Placeholder 5">
            <a:extLst>
              <a:ext uri="{FF2B5EF4-FFF2-40B4-BE49-F238E27FC236}">
                <a16:creationId xmlns:a16="http://schemas.microsoft.com/office/drawing/2014/main" id="{BD962B24-7126-4793-8A00-4AC861AB4A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0594B5-9D2E-4560-97D4-80E415932D91}"/>
              </a:ext>
            </a:extLst>
          </p:cNvPr>
          <p:cNvSpPr>
            <a:spLocks noGrp="1"/>
          </p:cNvSpPr>
          <p:nvPr>
            <p:ph type="sldNum" sz="quarter" idx="12"/>
          </p:nvPr>
        </p:nvSpPr>
        <p:spPr/>
        <p:txBody>
          <a:bodyPr/>
          <a:lstStyle/>
          <a:p>
            <a:fld id="{8C4D027B-C611-40DC-BDFC-04496F85B80E}" type="slidenum">
              <a:rPr lang="en-IN" smtClean="0"/>
              <a:t>‹#›</a:t>
            </a:fld>
            <a:endParaRPr lang="en-IN"/>
          </a:p>
        </p:txBody>
      </p:sp>
    </p:spTree>
    <p:extLst>
      <p:ext uri="{BB962C8B-B14F-4D97-AF65-F5344CB8AC3E}">
        <p14:creationId xmlns:p14="http://schemas.microsoft.com/office/powerpoint/2010/main" val="3026351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615F-9FFF-4F12-B990-1693F8D4F05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90E2C0-7044-46B8-9012-D72A621209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29105D-EFA9-4A5E-B754-A2DA61C406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784955-9E29-4EC3-B09F-8F0F2896E0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107840-73C2-4419-BE4E-4492D78BF9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A53C4FC-1965-4215-9690-A783FE495112}"/>
              </a:ext>
            </a:extLst>
          </p:cNvPr>
          <p:cNvSpPr>
            <a:spLocks noGrp="1"/>
          </p:cNvSpPr>
          <p:nvPr>
            <p:ph type="dt" sz="half" idx="10"/>
          </p:nvPr>
        </p:nvSpPr>
        <p:spPr/>
        <p:txBody>
          <a:bodyPr/>
          <a:lstStyle/>
          <a:p>
            <a:fld id="{28EFC6AF-6671-4EFF-8D7B-A117E647D4C0}" type="datetimeFigureOut">
              <a:rPr lang="en-IN" smtClean="0"/>
              <a:t>10-02-2022</a:t>
            </a:fld>
            <a:endParaRPr lang="en-IN"/>
          </a:p>
        </p:txBody>
      </p:sp>
      <p:sp>
        <p:nvSpPr>
          <p:cNvPr id="8" name="Footer Placeholder 7">
            <a:extLst>
              <a:ext uri="{FF2B5EF4-FFF2-40B4-BE49-F238E27FC236}">
                <a16:creationId xmlns:a16="http://schemas.microsoft.com/office/drawing/2014/main" id="{3775CFAD-DA5B-457F-A642-8CF80647A7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575FB4-4B04-44ED-86D6-300154EBFC3E}"/>
              </a:ext>
            </a:extLst>
          </p:cNvPr>
          <p:cNvSpPr>
            <a:spLocks noGrp="1"/>
          </p:cNvSpPr>
          <p:nvPr>
            <p:ph type="sldNum" sz="quarter" idx="12"/>
          </p:nvPr>
        </p:nvSpPr>
        <p:spPr/>
        <p:txBody>
          <a:bodyPr/>
          <a:lstStyle/>
          <a:p>
            <a:fld id="{8C4D027B-C611-40DC-BDFC-04496F85B80E}" type="slidenum">
              <a:rPr lang="en-IN" smtClean="0"/>
              <a:t>‹#›</a:t>
            </a:fld>
            <a:endParaRPr lang="en-IN"/>
          </a:p>
        </p:txBody>
      </p:sp>
    </p:spTree>
    <p:extLst>
      <p:ext uri="{BB962C8B-B14F-4D97-AF65-F5344CB8AC3E}">
        <p14:creationId xmlns:p14="http://schemas.microsoft.com/office/powerpoint/2010/main" val="3507659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78439-2C6E-402E-BDB4-ADDB4ECD40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7187C6-CF7D-4046-99C0-A139472D2A45}"/>
              </a:ext>
            </a:extLst>
          </p:cNvPr>
          <p:cNvSpPr>
            <a:spLocks noGrp="1"/>
          </p:cNvSpPr>
          <p:nvPr>
            <p:ph type="dt" sz="half" idx="10"/>
          </p:nvPr>
        </p:nvSpPr>
        <p:spPr/>
        <p:txBody>
          <a:bodyPr/>
          <a:lstStyle/>
          <a:p>
            <a:fld id="{28EFC6AF-6671-4EFF-8D7B-A117E647D4C0}" type="datetimeFigureOut">
              <a:rPr lang="en-IN" smtClean="0"/>
              <a:t>10-02-2022</a:t>
            </a:fld>
            <a:endParaRPr lang="en-IN"/>
          </a:p>
        </p:txBody>
      </p:sp>
      <p:sp>
        <p:nvSpPr>
          <p:cNvPr id="4" name="Footer Placeholder 3">
            <a:extLst>
              <a:ext uri="{FF2B5EF4-FFF2-40B4-BE49-F238E27FC236}">
                <a16:creationId xmlns:a16="http://schemas.microsoft.com/office/drawing/2014/main" id="{E23C22C1-A41D-4DB2-AAC0-061B7E8D11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1B479D5-5DC2-4D6F-870F-A370A16495F7}"/>
              </a:ext>
            </a:extLst>
          </p:cNvPr>
          <p:cNvSpPr>
            <a:spLocks noGrp="1"/>
          </p:cNvSpPr>
          <p:nvPr>
            <p:ph type="sldNum" sz="quarter" idx="12"/>
          </p:nvPr>
        </p:nvSpPr>
        <p:spPr/>
        <p:txBody>
          <a:bodyPr/>
          <a:lstStyle/>
          <a:p>
            <a:fld id="{8C4D027B-C611-40DC-BDFC-04496F85B80E}" type="slidenum">
              <a:rPr lang="en-IN" smtClean="0"/>
              <a:t>‹#›</a:t>
            </a:fld>
            <a:endParaRPr lang="en-IN"/>
          </a:p>
        </p:txBody>
      </p:sp>
    </p:spTree>
    <p:extLst>
      <p:ext uri="{BB962C8B-B14F-4D97-AF65-F5344CB8AC3E}">
        <p14:creationId xmlns:p14="http://schemas.microsoft.com/office/powerpoint/2010/main" val="3737386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7132B9-A444-4C4E-BE00-D8AFC73AB882}"/>
              </a:ext>
            </a:extLst>
          </p:cNvPr>
          <p:cNvSpPr>
            <a:spLocks noGrp="1"/>
          </p:cNvSpPr>
          <p:nvPr>
            <p:ph type="dt" sz="half" idx="10"/>
          </p:nvPr>
        </p:nvSpPr>
        <p:spPr/>
        <p:txBody>
          <a:bodyPr/>
          <a:lstStyle/>
          <a:p>
            <a:fld id="{28EFC6AF-6671-4EFF-8D7B-A117E647D4C0}" type="datetimeFigureOut">
              <a:rPr lang="en-IN" smtClean="0"/>
              <a:t>10-02-2022</a:t>
            </a:fld>
            <a:endParaRPr lang="en-IN"/>
          </a:p>
        </p:txBody>
      </p:sp>
      <p:sp>
        <p:nvSpPr>
          <p:cNvPr id="3" name="Footer Placeholder 2">
            <a:extLst>
              <a:ext uri="{FF2B5EF4-FFF2-40B4-BE49-F238E27FC236}">
                <a16:creationId xmlns:a16="http://schemas.microsoft.com/office/drawing/2014/main" id="{FE4D54EB-2013-4E33-B921-3418074B1F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7E2B816-D19D-43F3-AC09-3C9027A46A69}"/>
              </a:ext>
            </a:extLst>
          </p:cNvPr>
          <p:cNvSpPr>
            <a:spLocks noGrp="1"/>
          </p:cNvSpPr>
          <p:nvPr>
            <p:ph type="sldNum" sz="quarter" idx="12"/>
          </p:nvPr>
        </p:nvSpPr>
        <p:spPr/>
        <p:txBody>
          <a:bodyPr/>
          <a:lstStyle/>
          <a:p>
            <a:fld id="{8C4D027B-C611-40DC-BDFC-04496F85B80E}" type="slidenum">
              <a:rPr lang="en-IN" smtClean="0"/>
              <a:t>‹#›</a:t>
            </a:fld>
            <a:endParaRPr lang="en-IN"/>
          </a:p>
        </p:txBody>
      </p:sp>
    </p:spTree>
    <p:extLst>
      <p:ext uri="{BB962C8B-B14F-4D97-AF65-F5344CB8AC3E}">
        <p14:creationId xmlns:p14="http://schemas.microsoft.com/office/powerpoint/2010/main" val="3087061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C184-DAE3-40D6-95B6-F15027D281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450345-CEE9-4F45-8623-1B355E207D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13693A-38D1-47F0-9101-3300DBE9BF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E5BD90-0D1B-44FB-B19C-A5818E39AE12}"/>
              </a:ext>
            </a:extLst>
          </p:cNvPr>
          <p:cNvSpPr>
            <a:spLocks noGrp="1"/>
          </p:cNvSpPr>
          <p:nvPr>
            <p:ph type="dt" sz="half" idx="10"/>
          </p:nvPr>
        </p:nvSpPr>
        <p:spPr/>
        <p:txBody>
          <a:bodyPr/>
          <a:lstStyle/>
          <a:p>
            <a:fld id="{28EFC6AF-6671-4EFF-8D7B-A117E647D4C0}" type="datetimeFigureOut">
              <a:rPr lang="en-IN" smtClean="0"/>
              <a:t>10-02-2022</a:t>
            </a:fld>
            <a:endParaRPr lang="en-IN"/>
          </a:p>
        </p:txBody>
      </p:sp>
      <p:sp>
        <p:nvSpPr>
          <p:cNvPr id="6" name="Footer Placeholder 5">
            <a:extLst>
              <a:ext uri="{FF2B5EF4-FFF2-40B4-BE49-F238E27FC236}">
                <a16:creationId xmlns:a16="http://schemas.microsoft.com/office/drawing/2014/main" id="{138A2854-315B-43D7-9622-F3B0950909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CB46AB-87C7-4B8C-9902-4A5296362FF5}"/>
              </a:ext>
            </a:extLst>
          </p:cNvPr>
          <p:cNvSpPr>
            <a:spLocks noGrp="1"/>
          </p:cNvSpPr>
          <p:nvPr>
            <p:ph type="sldNum" sz="quarter" idx="12"/>
          </p:nvPr>
        </p:nvSpPr>
        <p:spPr/>
        <p:txBody>
          <a:bodyPr/>
          <a:lstStyle/>
          <a:p>
            <a:fld id="{8C4D027B-C611-40DC-BDFC-04496F85B80E}" type="slidenum">
              <a:rPr lang="en-IN" smtClean="0"/>
              <a:t>‹#›</a:t>
            </a:fld>
            <a:endParaRPr lang="en-IN"/>
          </a:p>
        </p:txBody>
      </p:sp>
    </p:spTree>
    <p:extLst>
      <p:ext uri="{BB962C8B-B14F-4D97-AF65-F5344CB8AC3E}">
        <p14:creationId xmlns:p14="http://schemas.microsoft.com/office/powerpoint/2010/main" val="930713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1A1DC-2A95-4801-B754-970686F099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76CA48-83AE-42CE-B9D9-953AF126B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8DE3C5-3FDC-44AC-8B05-C297F9A40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99BA8E-9B22-4111-8AD0-4FFB445EAF56}"/>
              </a:ext>
            </a:extLst>
          </p:cNvPr>
          <p:cNvSpPr>
            <a:spLocks noGrp="1"/>
          </p:cNvSpPr>
          <p:nvPr>
            <p:ph type="dt" sz="half" idx="10"/>
          </p:nvPr>
        </p:nvSpPr>
        <p:spPr/>
        <p:txBody>
          <a:bodyPr/>
          <a:lstStyle/>
          <a:p>
            <a:fld id="{28EFC6AF-6671-4EFF-8D7B-A117E647D4C0}" type="datetimeFigureOut">
              <a:rPr lang="en-IN" smtClean="0"/>
              <a:t>10-02-2022</a:t>
            </a:fld>
            <a:endParaRPr lang="en-IN"/>
          </a:p>
        </p:txBody>
      </p:sp>
      <p:sp>
        <p:nvSpPr>
          <p:cNvPr id="6" name="Footer Placeholder 5">
            <a:extLst>
              <a:ext uri="{FF2B5EF4-FFF2-40B4-BE49-F238E27FC236}">
                <a16:creationId xmlns:a16="http://schemas.microsoft.com/office/drawing/2014/main" id="{82D3B383-6BFE-4396-9E88-E98D94E043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6B88EB-04F0-492C-A89C-A88F659C478A}"/>
              </a:ext>
            </a:extLst>
          </p:cNvPr>
          <p:cNvSpPr>
            <a:spLocks noGrp="1"/>
          </p:cNvSpPr>
          <p:nvPr>
            <p:ph type="sldNum" sz="quarter" idx="12"/>
          </p:nvPr>
        </p:nvSpPr>
        <p:spPr/>
        <p:txBody>
          <a:bodyPr/>
          <a:lstStyle/>
          <a:p>
            <a:fld id="{8C4D027B-C611-40DC-BDFC-04496F85B80E}" type="slidenum">
              <a:rPr lang="en-IN" smtClean="0"/>
              <a:t>‹#›</a:t>
            </a:fld>
            <a:endParaRPr lang="en-IN"/>
          </a:p>
        </p:txBody>
      </p:sp>
    </p:spTree>
    <p:extLst>
      <p:ext uri="{BB962C8B-B14F-4D97-AF65-F5344CB8AC3E}">
        <p14:creationId xmlns:p14="http://schemas.microsoft.com/office/powerpoint/2010/main" val="1718212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F0F127-A453-4332-B54D-F4C2309D80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69139B-D964-4BD7-B398-99A0227CDB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3CD20E-A897-45D9-B9D6-F3F5EE26AE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FC6AF-6671-4EFF-8D7B-A117E647D4C0}" type="datetimeFigureOut">
              <a:rPr lang="en-IN" smtClean="0"/>
              <a:t>10-02-2022</a:t>
            </a:fld>
            <a:endParaRPr lang="en-IN"/>
          </a:p>
        </p:txBody>
      </p:sp>
      <p:sp>
        <p:nvSpPr>
          <p:cNvPr id="5" name="Footer Placeholder 4">
            <a:extLst>
              <a:ext uri="{FF2B5EF4-FFF2-40B4-BE49-F238E27FC236}">
                <a16:creationId xmlns:a16="http://schemas.microsoft.com/office/drawing/2014/main" id="{AB0F18DA-7F09-4C22-B746-EE9B72A4FD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0B78B7D-1C63-430B-8205-A346E2B9AE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D027B-C611-40DC-BDFC-04496F85B80E}" type="slidenum">
              <a:rPr lang="en-IN" smtClean="0"/>
              <a:t>‹#›</a:t>
            </a:fld>
            <a:endParaRPr lang="en-IN"/>
          </a:p>
        </p:txBody>
      </p:sp>
    </p:spTree>
    <p:extLst>
      <p:ext uri="{BB962C8B-B14F-4D97-AF65-F5344CB8AC3E}">
        <p14:creationId xmlns:p14="http://schemas.microsoft.com/office/powerpoint/2010/main" val="574019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2D770-5C33-4ADB-A509-AC27347F4470}"/>
              </a:ext>
            </a:extLst>
          </p:cNvPr>
          <p:cNvSpPr>
            <a:spLocks noGrp="1"/>
          </p:cNvSpPr>
          <p:nvPr>
            <p:ph type="ctrTitle"/>
          </p:nvPr>
        </p:nvSpPr>
        <p:spPr>
          <a:xfrm>
            <a:off x="1046480" y="1122363"/>
            <a:ext cx="9621520" cy="838517"/>
          </a:xfrm>
        </p:spPr>
        <p:txBody>
          <a:bodyPr>
            <a:normAutofit fontScale="90000"/>
          </a:bodyPr>
          <a:lstStyle/>
          <a:p>
            <a:r>
              <a:rPr lang="en-US" dirty="0"/>
              <a:t>AWS Overview Quiz</a:t>
            </a:r>
            <a:endParaRPr lang="en-IN" dirty="0"/>
          </a:p>
        </p:txBody>
      </p:sp>
      <p:sp>
        <p:nvSpPr>
          <p:cNvPr id="3" name="Subtitle 2">
            <a:extLst>
              <a:ext uri="{FF2B5EF4-FFF2-40B4-BE49-F238E27FC236}">
                <a16:creationId xmlns:a16="http://schemas.microsoft.com/office/drawing/2014/main" id="{1516BE0D-C321-4627-8D25-460ABC8F7A4F}"/>
              </a:ext>
            </a:extLst>
          </p:cNvPr>
          <p:cNvSpPr>
            <a:spLocks noGrp="1"/>
          </p:cNvSpPr>
          <p:nvPr>
            <p:ph type="subTitle" idx="1"/>
          </p:nvPr>
        </p:nvSpPr>
        <p:spPr>
          <a:xfrm>
            <a:off x="1219200" y="2397760"/>
            <a:ext cx="9448800" cy="3261360"/>
          </a:xfrm>
        </p:spPr>
        <p:txBody>
          <a:bodyPr/>
          <a:lstStyle/>
          <a:p>
            <a:endParaRPr lang="en-IN" dirty="0"/>
          </a:p>
        </p:txBody>
      </p:sp>
    </p:spTree>
    <p:extLst>
      <p:ext uri="{BB962C8B-B14F-4D97-AF65-F5344CB8AC3E}">
        <p14:creationId xmlns:p14="http://schemas.microsoft.com/office/powerpoint/2010/main" val="3694092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6FE70-7A71-4DEB-9778-D1EF25D2B353}"/>
              </a:ext>
            </a:extLst>
          </p:cNvPr>
          <p:cNvSpPr>
            <a:spLocks noGrp="1"/>
          </p:cNvSpPr>
          <p:nvPr>
            <p:ph type="title"/>
          </p:nvPr>
        </p:nvSpPr>
        <p:spPr/>
        <p:txBody>
          <a:bodyPr/>
          <a:lstStyle/>
          <a:p>
            <a:r>
              <a:rPr lang="en-IN" b="1" i="0" dirty="0">
                <a:solidFill>
                  <a:srgbClr val="0000FF"/>
                </a:solidFill>
                <a:effectLst/>
                <a:latin typeface="-apple-system"/>
              </a:rPr>
              <a:t>B. Hybrid deployment</a:t>
            </a:r>
            <a:endParaRPr lang="en-IN" dirty="0"/>
          </a:p>
        </p:txBody>
      </p:sp>
      <p:pic>
        <p:nvPicPr>
          <p:cNvPr id="3074" name="Picture 2">
            <a:extLst>
              <a:ext uri="{FF2B5EF4-FFF2-40B4-BE49-F238E27FC236}">
                <a16:creationId xmlns:a16="http://schemas.microsoft.com/office/drawing/2014/main" id="{518FC343-67AC-4BED-8847-78CC43CE19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825625"/>
            <a:ext cx="7760806" cy="5053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461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DE2B5-ECAB-4B72-9F1F-4FB8673A1EAB}"/>
              </a:ext>
            </a:extLst>
          </p:cNvPr>
          <p:cNvSpPr>
            <a:spLocks noGrp="1"/>
          </p:cNvSpPr>
          <p:nvPr>
            <p:ph type="title"/>
          </p:nvPr>
        </p:nvSpPr>
        <p:spPr/>
        <p:txBody>
          <a:bodyPr>
            <a:noAutofit/>
          </a:bodyPr>
          <a:lstStyle/>
          <a:p>
            <a:r>
              <a:rPr lang="en-US" sz="3600" b="0" i="0" dirty="0">
                <a:solidFill>
                  <a:srgbClr val="993366"/>
                </a:solidFill>
                <a:effectLst/>
                <a:latin typeface="-apple-system"/>
              </a:rPr>
              <a:t>Which AWS Cloud service allows organizations to gain system-wide visibility into resource utilization, application performance, and operational health?</a:t>
            </a:r>
            <a:endParaRPr lang="en-IN" sz="3600" dirty="0"/>
          </a:p>
        </p:txBody>
      </p:sp>
      <p:sp>
        <p:nvSpPr>
          <p:cNvPr id="3" name="Content Placeholder 2">
            <a:extLst>
              <a:ext uri="{FF2B5EF4-FFF2-40B4-BE49-F238E27FC236}">
                <a16:creationId xmlns:a16="http://schemas.microsoft.com/office/drawing/2014/main" id="{57912842-9298-4724-B8F8-1BC3E0021557}"/>
              </a:ext>
            </a:extLst>
          </p:cNvPr>
          <p:cNvSpPr>
            <a:spLocks noGrp="1"/>
          </p:cNvSpPr>
          <p:nvPr>
            <p:ph idx="1"/>
          </p:nvPr>
        </p:nvSpPr>
        <p:spPr>
          <a:xfrm>
            <a:off x="909320" y="2546985"/>
            <a:ext cx="10515600" cy="1603375"/>
          </a:xfrm>
        </p:spPr>
        <p:txBody>
          <a:bodyPr>
            <a:normAutofit lnSpcReduction="10000"/>
          </a:bodyPr>
          <a:lstStyle/>
          <a:p>
            <a:pPr marL="0" indent="0">
              <a:buNone/>
            </a:pPr>
            <a:r>
              <a:rPr lang="en-US" i="0" dirty="0">
                <a:solidFill>
                  <a:schemeClr val="tx1">
                    <a:lumMod val="85000"/>
                    <a:lumOff val="15000"/>
                  </a:schemeClr>
                </a:solidFill>
                <a:effectLst/>
                <a:latin typeface="-apple-system"/>
              </a:rPr>
              <a:t>A. AWS Identity and Access Management (IAM)</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B. Amazon Simple Notification Service (Amazon SNS)</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C. Amazon CloudWatch</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D. AWS CloudFormation</a:t>
            </a:r>
            <a:endParaRPr lang="en-IN" dirty="0">
              <a:solidFill>
                <a:schemeClr val="tx1">
                  <a:lumMod val="85000"/>
                  <a:lumOff val="15000"/>
                </a:schemeClr>
              </a:solidFill>
            </a:endParaRPr>
          </a:p>
        </p:txBody>
      </p:sp>
    </p:spTree>
    <p:extLst>
      <p:ext uri="{BB962C8B-B14F-4D97-AF65-F5344CB8AC3E}">
        <p14:creationId xmlns:p14="http://schemas.microsoft.com/office/powerpoint/2010/main" val="2666972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DE2B5-ECAB-4B72-9F1F-4FB8673A1EAB}"/>
              </a:ext>
            </a:extLst>
          </p:cNvPr>
          <p:cNvSpPr>
            <a:spLocks noGrp="1"/>
          </p:cNvSpPr>
          <p:nvPr>
            <p:ph type="title"/>
          </p:nvPr>
        </p:nvSpPr>
        <p:spPr/>
        <p:txBody>
          <a:bodyPr>
            <a:noAutofit/>
          </a:bodyPr>
          <a:lstStyle/>
          <a:p>
            <a:r>
              <a:rPr lang="en-US" sz="3600" b="0" i="0" dirty="0">
                <a:solidFill>
                  <a:srgbClr val="993366"/>
                </a:solidFill>
                <a:effectLst/>
                <a:latin typeface="-apple-system"/>
              </a:rPr>
              <a:t>Which AWS Cloud service allows organizations to gain system-wide visibility into resource utilization, application performance, and operational health?</a:t>
            </a:r>
            <a:endParaRPr lang="en-IN" sz="3600" dirty="0"/>
          </a:p>
        </p:txBody>
      </p:sp>
      <p:sp>
        <p:nvSpPr>
          <p:cNvPr id="3" name="Content Placeholder 2">
            <a:extLst>
              <a:ext uri="{FF2B5EF4-FFF2-40B4-BE49-F238E27FC236}">
                <a16:creationId xmlns:a16="http://schemas.microsoft.com/office/drawing/2014/main" id="{57912842-9298-4724-B8F8-1BC3E0021557}"/>
              </a:ext>
            </a:extLst>
          </p:cNvPr>
          <p:cNvSpPr>
            <a:spLocks noGrp="1"/>
          </p:cNvSpPr>
          <p:nvPr>
            <p:ph idx="1"/>
          </p:nvPr>
        </p:nvSpPr>
        <p:spPr>
          <a:xfrm>
            <a:off x="909320" y="2546985"/>
            <a:ext cx="10515600" cy="1603375"/>
          </a:xfrm>
        </p:spPr>
        <p:txBody>
          <a:bodyPr>
            <a:normAutofit lnSpcReduction="10000"/>
          </a:bodyPr>
          <a:lstStyle/>
          <a:p>
            <a:pPr marL="0" indent="0">
              <a:buNone/>
            </a:pPr>
            <a:r>
              <a:rPr lang="en-US" i="0" dirty="0">
                <a:solidFill>
                  <a:schemeClr val="tx1">
                    <a:lumMod val="85000"/>
                    <a:lumOff val="15000"/>
                  </a:schemeClr>
                </a:solidFill>
                <a:effectLst/>
                <a:latin typeface="-apple-system"/>
              </a:rPr>
              <a:t>A. AWS Identity and Access Management (IAM)</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B. Amazon Simple Notification Service (Amazon SNS)</a:t>
            </a:r>
            <a:br>
              <a:rPr lang="en-US" dirty="0">
                <a:solidFill>
                  <a:schemeClr val="tx1">
                    <a:lumMod val="85000"/>
                    <a:lumOff val="15000"/>
                  </a:schemeClr>
                </a:solidFill>
              </a:rPr>
            </a:br>
            <a:r>
              <a:rPr lang="en-US" b="1" i="0" dirty="0">
                <a:solidFill>
                  <a:srgbClr val="0070C0"/>
                </a:solidFill>
                <a:effectLst/>
                <a:latin typeface="-apple-system"/>
              </a:rPr>
              <a:t>C. Amazon CloudWatch</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D. AWS CloudFormation</a:t>
            </a:r>
            <a:endParaRPr lang="en-IN" dirty="0">
              <a:solidFill>
                <a:schemeClr val="tx1">
                  <a:lumMod val="85000"/>
                  <a:lumOff val="15000"/>
                </a:schemeClr>
              </a:solidFill>
            </a:endParaRPr>
          </a:p>
        </p:txBody>
      </p:sp>
    </p:spTree>
    <p:extLst>
      <p:ext uri="{BB962C8B-B14F-4D97-AF65-F5344CB8AC3E}">
        <p14:creationId xmlns:p14="http://schemas.microsoft.com/office/powerpoint/2010/main" val="1967617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E5DA0-BDA9-413F-A9B3-B9D13852A2E5}"/>
              </a:ext>
            </a:extLst>
          </p:cNvPr>
          <p:cNvSpPr>
            <a:spLocks noGrp="1"/>
          </p:cNvSpPr>
          <p:nvPr>
            <p:ph type="title"/>
          </p:nvPr>
        </p:nvSpPr>
        <p:spPr/>
        <p:txBody>
          <a:bodyPr/>
          <a:lstStyle/>
          <a:p>
            <a:r>
              <a:rPr lang="en-IN" b="1" i="0" dirty="0">
                <a:solidFill>
                  <a:srgbClr val="0000FF"/>
                </a:solidFill>
                <a:effectLst/>
                <a:latin typeface="-apple-system"/>
              </a:rPr>
              <a:t>C. Amazon CloudWatch</a:t>
            </a:r>
            <a:endParaRPr lang="en-IN" dirty="0"/>
          </a:p>
        </p:txBody>
      </p:sp>
      <p:pic>
        <p:nvPicPr>
          <p:cNvPr id="4098" name="Picture 2">
            <a:extLst>
              <a:ext uri="{FF2B5EF4-FFF2-40B4-BE49-F238E27FC236}">
                <a16:creationId xmlns:a16="http://schemas.microsoft.com/office/drawing/2014/main" id="{6D4B5E98-69D1-4979-BB91-E8B02F1E34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4728" y="1862675"/>
            <a:ext cx="7581032" cy="4832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287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BD41F-DCA1-4764-A83D-20D5BE428343}"/>
              </a:ext>
            </a:extLst>
          </p:cNvPr>
          <p:cNvSpPr>
            <a:spLocks noGrp="1"/>
          </p:cNvSpPr>
          <p:nvPr>
            <p:ph type="title"/>
          </p:nvPr>
        </p:nvSpPr>
        <p:spPr/>
        <p:txBody>
          <a:bodyPr>
            <a:normAutofit/>
          </a:bodyPr>
          <a:lstStyle/>
          <a:p>
            <a:r>
              <a:rPr lang="en-IN" sz="3600" b="0" i="0" dirty="0">
                <a:solidFill>
                  <a:srgbClr val="993366"/>
                </a:solidFill>
                <a:effectLst/>
                <a:latin typeface="-apple-system"/>
              </a:rPr>
              <a:t>Which of the following AWS Cloud services is a fully managed NoSQL database service?</a:t>
            </a:r>
            <a:endParaRPr lang="en-IN" sz="3600" dirty="0"/>
          </a:p>
        </p:txBody>
      </p:sp>
      <p:sp>
        <p:nvSpPr>
          <p:cNvPr id="3" name="Content Placeholder 2">
            <a:extLst>
              <a:ext uri="{FF2B5EF4-FFF2-40B4-BE49-F238E27FC236}">
                <a16:creationId xmlns:a16="http://schemas.microsoft.com/office/drawing/2014/main" id="{C3E0FD56-800F-46D2-AA5D-2E81AE94F1CA}"/>
              </a:ext>
            </a:extLst>
          </p:cNvPr>
          <p:cNvSpPr>
            <a:spLocks noGrp="1"/>
          </p:cNvSpPr>
          <p:nvPr>
            <p:ph idx="1"/>
          </p:nvPr>
        </p:nvSpPr>
        <p:spPr>
          <a:xfrm>
            <a:off x="838200" y="2110105"/>
            <a:ext cx="10515600" cy="1821815"/>
          </a:xfrm>
        </p:spPr>
        <p:txBody>
          <a:bodyPr/>
          <a:lstStyle/>
          <a:p>
            <a:pPr marL="0" indent="0">
              <a:buNone/>
            </a:pPr>
            <a:r>
              <a:rPr lang="en-IN" i="0" dirty="0">
                <a:solidFill>
                  <a:schemeClr val="tx1">
                    <a:lumMod val="85000"/>
                    <a:lumOff val="15000"/>
                  </a:schemeClr>
                </a:solidFill>
                <a:effectLst/>
                <a:latin typeface="-apple-system"/>
              </a:rPr>
              <a:t>A. Amazon Simple Queue Service (Amazon SQS)</a:t>
            </a:r>
            <a:br>
              <a:rPr lang="en-IN" dirty="0">
                <a:solidFill>
                  <a:schemeClr val="tx1">
                    <a:lumMod val="85000"/>
                    <a:lumOff val="15000"/>
                  </a:schemeClr>
                </a:solidFill>
              </a:rPr>
            </a:br>
            <a:r>
              <a:rPr lang="en-IN" i="0" dirty="0">
                <a:solidFill>
                  <a:schemeClr val="tx1">
                    <a:lumMod val="85000"/>
                    <a:lumOff val="15000"/>
                  </a:schemeClr>
                </a:solidFill>
                <a:effectLst/>
                <a:latin typeface="-apple-system"/>
              </a:rPr>
              <a:t>B. Amazon DynamoDB</a:t>
            </a:r>
            <a:br>
              <a:rPr lang="en-IN" dirty="0">
                <a:solidFill>
                  <a:schemeClr val="tx1">
                    <a:lumMod val="85000"/>
                    <a:lumOff val="15000"/>
                  </a:schemeClr>
                </a:solidFill>
              </a:rPr>
            </a:br>
            <a:r>
              <a:rPr lang="en-IN" i="0" dirty="0">
                <a:solidFill>
                  <a:schemeClr val="tx1">
                    <a:lumMod val="85000"/>
                    <a:lumOff val="15000"/>
                  </a:schemeClr>
                </a:solidFill>
                <a:effectLst/>
                <a:latin typeface="-apple-system"/>
              </a:rPr>
              <a:t>C. Amazon </a:t>
            </a:r>
            <a:r>
              <a:rPr lang="en-IN" i="0" dirty="0" err="1">
                <a:solidFill>
                  <a:schemeClr val="tx1">
                    <a:lumMod val="85000"/>
                    <a:lumOff val="15000"/>
                  </a:schemeClr>
                </a:solidFill>
                <a:effectLst/>
                <a:latin typeface="-apple-system"/>
              </a:rPr>
              <a:t>ElastiCache</a:t>
            </a:r>
            <a:br>
              <a:rPr lang="en-IN" dirty="0">
                <a:solidFill>
                  <a:schemeClr val="tx1">
                    <a:lumMod val="85000"/>
                    <a:lumOff val="15000"/>
                  </a:schemeClr>
                </a:solidFill>
              </a:rPr>
            </a:br>
            <a:r>
              <a:rPr lang="en-IN" i="0" dirty="0">
                <a:solidFill>
                  <a:schemeClr val="tx1">
                    <a:lumMod val="85000"/>
                    <a:lumOff val="15000"/>
                  </a:schemeClr>
                </a:solidFill>
                <a:effectLst/>
                <a:latin typeface="-apple-system"/>
              </a:rPr>
              <a:t>D. Amazon Relational Database Service (Amazon RDS)</a:t>
            </a:r>
            <a:endParaRPr lang="en-IN" dirty="0">
              <a:solidFill>
                <a:schemeClr val="tx1">
                  <a:lumMod val="85000"/>
                  <a:lumOff val="15000"/>
                </a:schemeClr>
              </a:solidFill>
            </a:endParaRPr>
          </a:p>
        </p:txBody>
      </p:sp>
    </p:spTree>
    <p:extLst>
      <p:ext uri="{BB962C8B-B14F-4D97-AF65-F5344CB8AC3E}">
        <p14:creationId xmlns:p14="http://schemas.microsoft.com/office/powerpoint/2010/main" val="3780773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BD41F-DCA1-4764-A83D-20D5BE428343}"/>
              </a:ext>
            </a:extLst>
          </p:cNvPr>
          <p:cNvSpPr>
            <a:spLocks noGrp="1"/>
          </p:cNvSpPr>
          <p:nvPr>
            <p:ph type="title"/>
          </p:nvPr>
        </p:nvSpPr>
        <p:spPr/>
        <p:txBody>
          <a:bodyPr>
            <a:normAutofit/>
          </a:bodyPr>
          <a:lstStyle/>
          <a:p>
            <a:r>
              <a:rPr lang="en-IN" sz="3600" b="0" i="0" dirty="0">
                <a:solidFill>
                  <a:srgbClr val="993366"/>
                </a:solidFill>
                <a:effectLst/>
                <a:latin typeface="-apple-system"/>
              </a:rPr>
              <a:t>Which of the following AWS Cloud services is a fully managed NoSQL database service?</a:t>
            </a:r>
            <a:endParaRPr lang="en-IN" sz="3600" dirty="0"/>
          </a:p>
        </p:txBody>
      </p:sp>
      <p:sp>
        <p:nvSpPr>
          <p:cNvPr id="3" name="Content Placeholder 2">
            <a:extLst>
              <a:ext uri="{FF2B5EF4-FFF2-40B4-BE49-F238E27FC236}">
                <a16:creationId xmlns:a16="http://schemas.microsoft.com/office/drawing/2014/main" id="{C3E0FD56-800F-46D2-AA5D-2E81AE94F1CA}"/>
              </a:ext>
            </a:extLst>
          </p:cNvPr>
          <p:cNvSpPr>
            <a:spLocks noGrp="1"/>
          </p:cNvSpPr>
          <p:nvPr>
            <p:ph idx="1"/>
          </p:nvPr>
        </p:nvSpPr>
        <p:spPr>
          <a:xfrm>
            <a:off x="838200" y="2110105"/>
            <a:ext cx="10515600" cy="1821815"/>
          </a:xfrm>
        </p:spPr>
        <p:txBody>
          <a:bodyPr/>
          <a:lstStyle/>
          <a:p>
            <a:pPr marL="0" indent="0">
              <a:buNone/>
            </a:pPr>
            <a:r>
              <a:rPr lang="en-IN" i="0" dirty="0">
                <a:solidFill>
                  <a:schemeClr val="tx1">
                    <a:lumMod val="85000"/>
                    <a:lumOff val="15000"/>
                  </a:schemeClr>
                </a:solidFill>
                <a:effectLst/>
                <a:latin typeface="-apple-system"/>
              </a:rPr>
              <a:t>A. Amazon Simple Queue Service (Amazon SQS)</a:t>
            </a:r>
            <a:br>
              <a:rPr lang="en-IN" dirty="0">
                <a:solidFill>
                  <a:schemeClr val="tx1">
                    <a:lumMod val="85000"/>
                    <a:lumOff val="15000"/>
                  </a:schemeClr>
                </a:solidFill>
              </a:rPr>
            </a:br>
            <a:r>
              <a:rPr lang="en-IN" b="1" i="0" dirty="0">
                <a:solidFill>
                  <a:srgbClr val="0070C0"/>
                </a:solidFill>
                <a:effectLst/>
                <a:latin typeface="-apple-system"/>
              </a:rPr>
              <a:t>B. Amazon DynamoDB</a:t>
            </a:r>
            <a:br>
              <a:rPr lang="en-IN" dirty="0">
                <a:solidFill>
                  <a:schemeClr val="tx1">
                    <a:lumMod val="85000"/>
                    <a:lumOff val="15000"/>
                  </a:schemeClr>
                </a:solidFill>
              </a:rPr>
            </a:br>
            <a:r>
              <a:rPr lang="en-IN" i="0" dirty="0">
                <a:solidFill>
                  <a:schemeClr val="tx1">
                    <a:lumMod val="85000"/>
                    <a:lumOff val="15000"/>
                  </a:schemeClr>
                </a:solidFill>
                <a:effectLst/>
                <a:latin typeface="-apple-system"/>
              </a:rPr>
              <a:t>C. Amazon </a:t>
            </a:r>
            <a:r>
              <a:rPr lang="en-IN" i="0" dirty="0" err="1">
                <a:solidFill>
                  <a:schemeClr val="tx1">
                    <a:lumMod val="85000"/>
                    <a:lumOff val="15000"/>
                  </a:schemeClr>
                </a:solidFill>
                <a:effectLst/>
                <a:latin typeface="-apple-system"/>
              </a:rPr>
              <a:t>ElastiCache</a:t>
            </a:r>
            <a:br>
              <a:rPr lang="en-IN" dirty="0">
                <a:solidFill>
                  <a:schemeClr val="tx1">
                    <a:lumMod val="85000"/>
                    <a:lumOff val="15000"/>
                  </a:schemeClr>
                </a:solidFill>
              </a:rPr>
            </a:br>
            <a:r>
              <a:rPr lang="en-IN" i="0" dirty="0">
                <a:solidFill>
                  <a:schemeClr val="tx1">
                    <a:lumMod val="85000"/>
                    <a:lumOff val="15000"/>
                  </a:schemeClr>
                </a:solidFill>
                <a:effectLst/>
                <a:latin typeface="-apple-system"/>
              </a:rPr>
              <a:t>D. Amazon Relational Database Service (Amazon RDS)</a:t>
            </a:r>
            <a:endParaRPr lang="en-IN" dirty="0">
              <a:solidFill>
                <a:schemeClr val="tx1">
                  <a:lumMod val="85000"/>
                  <a:lumOff val="15000"/>
                </a:schemeClr>
              </a:solidFill>
            </a:endParaRPr>
          </a:p>
        </p:txBody>
      </p:sp>
    </p:spTree>
    <p:extLst>
      <p:ext uri="{BB962C8B-B14F-4D97-AF65-F5344CB8AC3E}">
        <p14:creationId xmlns:p14="http://schemas.microsoft.com/office/powerpoint/2010/main" val="1755808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CE531-B84E-458E-BF6A-9CEC13DF93A8}"/>
              </a:ext>
            </a:extLst>
          </p:cNvPr>
          <p:cNvSpPr>
            <a:spLocks noGrp="1"/>
          </p:cNvSpPr>
          <p:nvPr>
            <p:ph type="title"/>
          </p:nvPr>
        </p:nvSpPr>
        <p:spPr/>
        <p:txBody>
          <a:bodyPr/>
          <a:lstStyle/>
          <a:p>
            <a:r>
              <a:rPr lang="en-IN" b="1" i="0" dirty="0">
                <a:solidFill>
                  <a:srgbClr val="0000FF"/>
                </a:solidFill>
                <a:effectLst/>
                <a:latin typeface="-apple-system"/>
              </a:rPr>
              <a:t>B. Amazon DynamoDB</a:t>
            </a:r>
            <a:endParaRPr lang="en-IN" dirty="0"/>
          </a:p>
        </p:txBody>
      </p:sp>
      <p:sp>
        <p:nvSpPr>
          <p:cNvPr id="3" name="Content Placeholder 2">
            <a:extLst>
              <a:ext uri="{FF2B5EF4-FFF2-40B4-BE49-F238E27FC236}">
                <a16:creationId xmlns:a16="http://schemas.microsoft.com/office/drawing/2014/main" id="{D23E5561-5E89-4C07-8C38-7128C96248BC}"/>
              </a:ext>
            </a:extLst>
          </p:cNvPr>
          <p:cNvSpPr>
            <a:spLocks noGrp="1"/>
          </p:cNvSpPr>
          <p:nvPr>
            <p:ph idx="1"/>
          </p:nvPr>
        </p:nvSpPr>
        <p:spPr>
          <a:xfrm>
            <a:off x="655320" y="2892425"/>
            <a:ext cx="10515600" cy="1325563"/>
          </a:xfrm>
        </p:spPr>
        <p:txBody>
          <a:bodyPr/>
          <a:lstStyle/>
          <a:p>
            <a:pPr marL="0" indent="0">
              <a:buNone/>
            </a:pPr>
            <a:r>
              <a:rPr lang="en-US" b="1" i="0" dirty="0">
                <a:solidFill>
                  <a:srgbClr val="5F6368"/>
                </a:solidFill>
                <a:effectLst/>
                <a:latin typeface="arial" panose="020B0604020202020204" pitchFamily="34" charset="0"/>
              </a:rPr>
              <a:t>Amazon DynamoDB</a:t>
            </a:r>
            <a:r>
              <a:rPr lang="en-US" b="0" i="0" dirty="0">
                <a:solidFill>
                  <a:srgbClr val="4D5156"/>
                </a:solidFill>
                <a:effectLst/>
                <a:latin typeface="arial" panose="020B0604020202020204" pitchFamily="34" charset="0"/>
              </a:rPr>
              <a:t> is a fully managed, serverless, key-value NoSQL database designed to run high-performance applications at any scale</a:t>
            </a:r>
            <a:endParaRPr lang="en-IN" dirty="0"/>
          </a:p>
        </p:txBody>
      </p:sp>
    </p:spTree>
    <p:extLst>
      <p:ext uri="{BB962C8B-B14F-4D97-AF65-F5344CB8AC3E}">
        <p14:creationId xmlns:p14="http://schemas.microsoft.com/office/powerpoint/2010/main" val="2805470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003BB-3257-4C8A-9469-FC3BDD612435}"/>
              </a:ext>
            </a:extLst>
          </p:cNvPr>
          <p:cNvSpPr>
            <a:spLocks noGrp="1"/>
          </p:cNvSpPr>
          <p:nvPr>
            <p:ph type="title"/>
          </p:nvPr>
        </p:nvSpPr>
        <p:spPr>
          <a:xfrm>
            <a:off x="457200" y="365125"/>
            <a:ext cx="10896600" cy="2459355"/>
          </a:xfrm>
        </p:spPr>
        <p:txBody>
          <a:bodyPr>
            <a:noAutofit/>
          </a:bodyPr>
          <a:lstStyle/>
          <a:p>
            <a:r>
              <a:rPr lang="en-US" sz="3600" b="0" i="0" dirty="0">
                <a:solidFill>
                  <a:srgbClr val="993366"/>
                </a:solidFill>
                <a:effectLst/>
                <a:latin typeface="-apple-system"/>
              </a:rPr>
              <a:t>Your company experiences fluctuations in traffic patterns to their e-commerce website based on flash sales. What service can help your company dynamically match the required compute capacity to the spike in traffic during flash sales?</a:t>
            </a:r>
            <a:endParaRPr lang="en-IN" sz="3600" dirty="0"/>
          </a:p>
        </p:txBody>
      </p:sp>
      <p:sp>
        <p:nvSpPr>
          <p:cNvPr id="3" name="Content Placeholder 2">
            <a:extLst>
              <a:ext uri="{FF2B5EF4-FFF2-40B4-BE49-F238E27FC236}">
                <a16:creationId xmlns:a16="http://schemas.microsoft.com/office/drawing/2014/main" id="{40214906-BA19-4413-A223-C62F0377872C}"/>
              </a:ext>
            </a:extLst>
          </p:cNvPr>
          <p:cNvSpPr>
            <a:spLocks noGrp="1"/>
          </p:cNvSpPr>
          <p:nvPr>
            <p:ph idx="1"/>
          </p:nvPr>
        </p:nvSpPr>
        <p:spPr>
          <a:xfrm>
            <a:off x="457200" y="3525519"/>
            <a:ext cx="10896600" cy="1767841"/>
          </a:xfrm>
        </p:spPr>
        <p:txBody>
          <a:bodyPr/>
          <a:lstStyle/>
          <a:p>
            <a:pPr marL="0" indent="0">
              <a:buNone/>
            </a:pPr>
            <a:r>
              <a:rPr lang="en-US" i="0" dirty="0">
                <a:solidFill>
                  <a:schemeClr val="tx1">
                    <a:lumMod val="85000"/>
                    <a:lumOff val="15000"/>
                  </a:schemeClr>
                </a:solidFill>
                <a:effectLst/>
                <a:latin typeface="-apple-system"/>
              </a:rPr>
              <a:t>A. Auto Scaling</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B. Amazon Glacier</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C. Amazon Simple Notification Service (Amazon SNS)</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D. Amazon Virtual Private Cloud (Amazon VPC)</a:t>
            </a:r>
            <a:endParaRPr lang="en-IN" dirty="0">
              <a:solidFill>
                <a:schemeClr val="tx1">
                  <a:lumMod val="85000"/>
                  <a:lumOff val="15000"/>
                </a:schemeClr>
              </a:solidFill>
            </a:endParaRPr>
          </a:p>
        </p:txBody>
      </p:sp>
    </p:spTree>
    <p:extLst>
      <p:ext uri="{BB962C8B-B14F-4D97-AF65-F5344CB8AC3E}">
        <p14:creationId xmlns:p14="http://schemas.microsoft.com/office/powerpoint/2010/main" val="1749538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003BB-3257-4C8A-9469-FC3BDD612435}"/>
              </a:ext>
            </a:extLst>
          </p:cNvPr>
          <p:cNvSpPr>
            <a:spLocks noGrp="1"/>
          </p:cNvSpPr>
          <p:nvPr>
            <p:ph type="title"/>
          </p:nvPr>
        </p:nvSpPr>
        <p:spPr>
          <a:xfrm>
            <a:off x="457200" y="365125"/>
            <a:ext cx="10896600" cy="2459355"/>
          </a:xfrm>
        </p:spPr>
        <p:txBody>
          <a:bodyPr>
            <a:noAutofit/>
          </a:bodyPr>
          <a:lstStyle/>
          <a:p>
            <a:r>
              <a:rPr lang="en-US" sz="3600" b="0" i="0" dirty="0">
                <a:solidFill>
                  <a:srgbClr val="993366"/>
                </a:solidFill>
                <a:effectLst/>
                <a:latin typeface="-apple-system"/>
              </a:rPr>
              <a:t>Your company experiences fluctuations in traffic patterns to their e-commerce website based on flash sales. What service can help your company dynamically match the required compute capacity to the spike in traffic during flash sales?</a:t>
            </a:r>
            <a:endParaRPr lang="en-IN" sz="3600" dirty="0"/>
          </a:p>
        </p:txBody>
      </p:sp>
      <p:sp>
        <p:nvSpPr>
          <p:cNvPr id="3" name="Content Placeholder 2">
            <a:extLst>
              <a:ext uri="{FF2B5EF4-FFF2-40B4-BE49-F238E27FC236}">
                <a16:creationId xmlns:a16="http://schemas.microsoft.com/office/drawing/2014/main" id="{40214906-BA19-4413-A223-C62F0377872C}"/>
              </a:ext>
            </a:extLst>
          </p:cNvPr>
          <p:cNvSpPr>
            <a:spLocks noGrp="1"/>
          </p:cNvSpPr>
          <p:nvPr>
            <p:ph idx="1"/>
          </p:nvPr>
        </p:nvSpPr>
        <p:spPr>
          <a:xfrm>
            <a:off x="457200" y="3525519"/>
            <a:ext cx="10896600" cy="1767841"/>
          </a:xfrm>
        </p:spPr>
        <p:txBody>
          <a:bodyPr/>
          <a:lstStyle/>
          <a:p>
            <a:pPr marL="0" indent="0">
              <a:buNone/>
            </a:pPr>
            <a:r>
              <a:rPr lang="en-US" b="1" i="0" dirty="0">
                <a:solidFill>
                  <a:srgbClr val="0070C0"/>
                </a:solidFill>
                <a:effectLst/>
                <a:latin typeface="-apple-system"/>
              </a:rPr>
              <a:t>A. Auto Scaling</a:t>
            </a:r>
            <a:br>
              <a:rPr lang="en-US" b="1" dirty="0">
                <a:solidFill>
                  <a:schemeClr val="tx1">
                    <a:lumMod val="85000"/>
                    <a:lumOff val="15000"/>
                  </a:schemeClr>
                </a:solidFill>
              </a:rPr>
            </a:br>
            <a:r>
              <a:rPr lang="en-US" i="0" dirty="0">
                <a:solidFill>
                  <a:schemeClr val="tx1">
                    <a:lumMod val="85000"/>
                    <a:lumOff val="15000"/>
                  </a:schemeClr>
                </a:solidFill>
                <a:effectLst/>
                <a:latin typeface="-apple-system"/>
              </a:rPr>
              <a:t>B. Amazon Glacier</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C. Amazon Simple Notification Service (Amazon SNS)</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D. Amazon Virtual Private Cloud (Amazon VPC)</a:t>
            </a:r>
            <a:endParaRPr lang="en-IN" dirty="0">
              <a:solidFill>
                <a:schemeClr val="tx1">
                  <a:lumMod val="85000"/>
                  <a:lumOff val="15000"/>
                </a:schemeClr>
              </a:solidFill>
            </a:endParaRPr>
          </a:p>
        </p:txBody>
      </p:sp>
    </p:spTree>
    <p:extLst>
      <p:ext uri="{BB962C8B-B14F-4D97-AF65-F5344CB8AC3E}">
        <p14:creationId xmlns:p14="http://schemas.microsoft.com/office/powerpoint/2010/main" val="2298652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5B3F7-A508-45AD-912A-FC34EC3B8CED}"/>
              </a:ext>
            </a:extLst>
          </p:cNvPr>
          <p:cNvSpPr>
            <a:spLocks noGrp="1"/>
          </p:cNvSpPr>
          <p:nvPr>
            <p:ph type="title"/>
          </p:nvPr>
        </p:nvSpPr>
        <p:spPr/>
        <p:txBody>
          <a:bodyPr/>
          <a:lstStyle/>
          <a:p>
            <a:r>
              <a:rPr lang="en-IN" b="1" i="0" dirty="0">
                <a:solidFill>
                  <a:srgbClr val="0000FF"/>
                </a:solidFill>
                <a:effectLst/>
                <a:latin typeface="-apple-system"/>
              </a:rPr>
              <a:t>A. Auto Scaling</a:t>
            </a:r>
            <a:endParaRPr lang="en-IN" dirty="0"/>
          </a:p>
        </p:txBody>
      </p:sp>
      <p:pic>
        <p:nvPicPr>
          <p:cNvPr id="5122" name="Picture 2" descr="&#10;   An illustration of a basic Auto Scaling group.&#10;  ">
            <a:extLst>
              <a:ext uri="{FF2B5EF4-FFF2-40B4-BE49-F238E27FC236}">
                <a16:creationId xmlns:a16="http://schemas.microsoft.com/office/drawing/2014/main" id="{A3C973E3-D543-44AC-A142-1354626B6C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4298" y="2731144"/>
            <a:ext cx="5093541" cy="3680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265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1A69-4DD7-4A14-ABDA-2E74BA8AA309}"/>
              </a:ext>
            </a:extLst>
          </p:cNvPr>
          <p:cNvSpPr>
            <a:spLocks noGrp="1"/>
          </p:cNvSpPr>
          <p:nvPr>
            <p:ph type="title"/>
          </p:nvPr>
        </p:nvSpPr>
        <p:spPr>
          <a:xfrm>
            <a:off x="457200" y="365125"/>
            <a:ext cx="10896600" cy="1768475"/>
          </a:xfrm>
        </p:spPr>
        <p:txBody>
          <a:bodyPr>
            <a:normAutofit fontScale="90000"/>
          </a:bodyPr>
          <a:lstStyle/>
          <a:p>
            <a:r>
              <a:rPr lang="en-US" b="0" i="0" dirty="0">
                <a:solidFill>
                  <a:srgbClr val="993366"/>
                </a:solidFill>
                <a:effectLst/>
                <a:latin typeface="-apple-system"/>
              </a:rPr>
              <a:t>Which of the following describes a physical location around the world where AWS clusters data centers?</a:t>
            </a:r>
            <a:br>
              <a:rPr lang="en-US" dirty="0"/>
            </a:br>
            <a:endParaRPr lang="en-IN" dirty="0"/>
          </a:p>
        </p:txBody>
      </p:sp>
      <p:sp>
        <p:nvSpPr>
          <p:cNvPr id="3" name="Content Placeholder 2">
            <a:extLst>
              <a:ext uri="{FF2B5EF4-FFF2-40B4-BE49-F238E27FC236}">
                <a16:creationId xmlns:a16="http://schemas.microsoft.com/office/drawing/2014/main" id="{55212A3D-4148-43BA-A491-5734D874CE0A}"/>
              </a:ext>
            </a:extLst>
          </p:cNvPr>
          <p:cNvSpPr>
            <a:spLocks noGrp="1"/>
          </p:cNvSpPr>
          <p:nvPr>
            <p:ph idx="1"/>
          </p:nvPr>
        </p:nvSpPr>
        <p:spPr>
          <a:xfrm>
            <a:off x="457200" y="1844039"/>
            <a:ext cx="10591800" cy="2747963"/>
          </a:xfrm>
        </p:spPr>
        <p:txBody>
          <a:bodyPr/>
          <a:lstStyle/>
          <a:p>
            <a:pPr marL="0" indent="0">
              <a:buNone/>
            </a:pPr>
            <a:r>
              <a:rPr lang="en-US" i="0" dirty="0">
                <a:effectLst/>
                <a:latin typeface="-apple-system"/>
              </a:rPr>
              <a:t>A. Endpoint</a:t>
            </a:r>
            <a:br>
              <a:rPr lang="en-US" dirty="0"/>
            </a:br>
            <a:r>
              <a:rPr lang="en-US" i="0" dirty="0">
                <a:effectLst/>
                <a:latin typeface="-apple-system"/>
              </a:rPr>
              <a:t>B. Collection</a:t>
            </a:r>
            <a:br>
              <a:rPr lang="en-US" dirty="0"/>
            </a:br>
            <a:r>
              <a:rPr lang="en-US" i="0" dirty="0">
                <a:effectLst/>
                <a:latin typeface="-apple-system"/>
              </a:rPr>
              <a:t>C. Fleet</a:t>
            </a:r>
            <a:br>
              <a:rPr lang="en-US" dirty="0"/>
            </a:br>
            <a:r>
              <a:rPr lang="en-US" i="0" dirty="0">
                <a:effectLst/>
                <a:latin typeface="-apple-system"/>
              </a:rPr>
              <a:t>D. Region</a:t>
            </a:r>
            <a:endParaRPr lang="en-IN" dirty="0"/>
          </a:p>
        </p:txBody>
      </p:sp>
    </p:spTree>
    <p:extLst>
      <p:ext uri="{BB962C8B-B14F-4D97-AF65-F5344CB8AC3E}">
        <p14:creationId xmlns:p14="http://schemas.microsoft.com/office/powerpoint/2010/main" val="3449448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0877-EFC4-4BF4-999A-5CD46836972C}"/>
              </a:ext>
            </a:extLst>
          </p:cNvPr>
          <p:cNvSpPr>
            <a:spLocks noGrp="1"/>
          </p:cNvSpPr>
          <p:nvPr>
            <p:ph type="title"/>
          </p:nvPr>
        </p:nvSpPr>
        <p:spPr>
          <a:xfrm>
            <a:off x="716280" y="365124"/>
            <a:ext cx="10637520" cy="3546475"/>
          </a:xfrm>
        </p:spPr>
        <p:txBody>
          <a:bodyPr>
            <a:noAutofit/>
          </a:bodyPr>
          <a:lstStyle/>
          <a:p>
            <a:r>
              <a:rPr lang="en-US" sz="3600" b="0" i="0" dirty="0">
                <a:solidFill>
                  <a:srgbClr val="993366"/>
                </a:solidFill>
                <a:effectLst/>
                <a:latin typeface="-apple-system"/>
              </a:rPr>
              <a:t>Your company provides an online photo sharing service. The development team is looking for ways to deliver image files with the lowest latency to end users so the website content is delivered with the best possible performance. What service can help speed up distribution of these image files to end users around the world?</a:t>
            </a:r>
            <a:endParaRPr lang="en-IN" sz="3600" dirty="0"/>
          </a:p>
        </p:txBody>
      </p:sp>
      <p:sp>
        <p:nvSpPr>
          <p:cNvPr id="3" name="Content Placeholder 2">
            <a:extLst>
              <a:ext uri="{FF2B5EF4-FFF2-40B4-BE49-F238E27FC236}">
                <a16:creationId xmlns:a16="http://schemas.microsoft.com/office/drawing/2014/main" id="{368715B6-B2F8-4A04-A55A-A62C4A6AF9E2}"/>
              </a:ext>
            </a:extLst>
          </p:cNvPr>
          <p:cNvSpPr>
            <a:spLocks noGrp="1"/>
          </p:cNvSpPr>
          <p:nvPr>
            <p:ph idx="1"/>
          </p:nvPr>
        </p:nvSpPr>
        <p:spPr>
          <a:xfrm>
            <a:off x="716280" y="4531359"/>
            <a:ext cx="10515600" cy="1767841"/>
          </a:xfrm>
        </p:spPr>
        <p:txBody>
          <a:bodyPr/>
          <a:lstStyle/>
          <a:p>
            <a:pPr marL="0" indent="0">
              <a:buNone/>
            </a:pPr>
            <a:r>
              <a:rPr lang="en-US" i="0" dirty="0">
                <a:solidFill>
                  <a:schemeClr val="tx1">
                    <a:lumMod val="85000"/>
                    <a:lumOff val="15000"/>
                  </a:schemeClr>
                </a:solidFill>
                <a:effectLst/>
                <a:latin typeface="-apple-system"/>
              </a:rPr>
              <a:t>A. Amazon Elastic Compute Cloud (Amazon EC2)</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B. Amazon Route 53</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C. AWS Storage Gateway</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D. Amazon CloudFront</a:t>
            </a:r>
            <a:endParaRPr lang="en-IN" dirty="0">
              <a:solidFill>
                <a:schemeClr val="tx1">
                  <a:lumMod val="85000"/>
                  <a:lumOff val="15000"/>
                </a:schemeClr>
              </a:solidFill>
            </a:endParaRPr>
          </a:p>
        </p:txBody>
      </p:sp>
    </p:spTree>
    <p:extLst>
      <p:ext uri="{BB962C8B-B14F-4D97-AF65-F5344CB8AC3E}">
        <p14:creationId xmlns:p14="http://schemas.microsoft.com/office/powerpoint/2010/main" val="3988294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0877-EFC4-4BF4-999A-5CD46836972C}"/>
              </a:ext>
            </a:extLst>
          </p:cNvPr>
          <p:cNvSpPr>
            <a:spLocks noGrp="1"/>
          </p:cNvSpPr>
          <p:nvPr>
            <p:ph type="title"/>
          </p:nvPr>
        </p:nvSpPr>
        <p:spPr>
          <a:xfrm>
            <a:off x="716280" y="365124"/>
            <a:ext cx="10637520" cy="3546475"/>
          </a:xfrm>
        </p:spPr>
        <p:txBody>
          <a:bodyPr>
            <a:noAutofit/>
          </a:bodyPr>
          <a:lstStyle/>
          <a:p>
            <a:r>
              <a:rPr lang="en-US" sz="3600" b="0" i="0" dirty="0">
                <a:solidFill>
                  <a:srgbClr val="993366"/>
                </a:solidFill>
                <a:effectLst/>
                <a:latin typeface="-apple-system"/>
              </a:rPr>
              <a:t>Your company provides an online photo sharing service. The development team is looking for ways to deliver image files with the lowest latency to end users so the website content is delivered with the best possible performance. What service can help speed up distribution of these image files to end users around the world?</a:t>
            </a:r>
            <a:endParaRPr lang="en-IN" sz="3600" dirty="0"/>
          </a:p>
        </p:txBody>
      </p:sp>
      <p:sp>
        <p:nvSpPr>
          <p:cNvPr id="3" name="Content Placeholder 2">
            <a:extLst>
              <a:ext uri="{FF2B5EF4-FFF2-40B4-BE49-F238E27FC236}">
                <a16:creationId xmlns:a16="http://schemas.microsoft.com/office/drawing/2014/main" id="{368715B6-B2F8-4A04-A55A-A62C4A6AF9E2}"/>
              </a:ext>
            </a:extLst>
          </p:cNvPr>
          <p:cNvSpPr>
            <a:spLocks noGrp="1"/>
          </p:cNvSpPr>
          <p:nvPr>
            <p:ph idx="1"/>
          </p:nvPr>
        </p:nvSpPr>
        <p:spPr>
          <a:xfrm>
            <a:off x="716280" y="4531359"/>
            <a:ext cx="10515600" cy="1767841"/>
          </a:xfrm>
        </p:spPr>
        <p:txBody>
          <a:bodyPr/>
          <a:lstStyle/>
          <a:p>
            <a:pPr marL="0" indent="0">
              <a:buNone/>
            </a:pPr>
            <a:r>
              <a:rPr lang="en-US" i="0" dirty="0">
                <a:solidFill>
                  <a:schemeClr val="tx1">
                    <a:lumMod val="85000"/>
                    <a:lumOff val="15000"/>
                  </a:schemeClr>
                </a:solidFill>
                <a:effectLst/>
                <a:latin typeface="-apple-system"/>
              </a:rPr>
              <a:t>A. Amazon Elastic Compute Cloud (Amazon EC2)</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B. Amazon Route 53</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C. AWS Storage Gateway</a:t>
            </a:r>
            <a:br>
              <a:rPr lang="en-US" b="1" dirty="0">
                <a:solidFill>
                  <a:schemeClr val="tx1">
                    <a:lumMod val="85000"/>
                    <a:lumOff val="15000"/>
                  </a:schemeClr>
                </a:solidFill>
              </a:rPr>
            </a:br>
            <a:r>
              <a:rPr lang="en-US" b="1" i="0" dirty="0">
                <a:solidFill>
                  <a:srgbClr val="0070C0"/>
                </a:solidFill>
                <a:effectLst/>
                <a:latin typeface="-apple-system"/>
              </a:rPr>
              <a:t>D. Amazon CloudFront</a:t>
            </a:r>
            <a:endParaRPr lang="en-IN" b="1" dirty="0">
              <a:solidFill>
                <a:srgbClr val="0070C0"/>
              </a:solidFill>
            </a:endParaRPr>
          </a:p>
        </p:txBody>
      </p:sp>
    </p:spTree>
    <p:extLst>
      <p:ext uri="{BB962C8B-B14F-4D97-AF65-F5344CB8AC3E}">
        <p14:creationId xmlns:p14="http://schemas.microsoft.com/office/powerpoint/2010/main" val="1392602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F0C6-182F-4700-BE6D-AFAB4D3E25B2}"/>
              </a:ext>
            </a:extLst>
          </p:cNvPr>
          <p:cNvSpPr>
            <a:spLocks noGrp="1"/>
          </p:cNvSpPr>
          <p:nvPr>
            <p:ph type="title"/>
          </p:nvPr>
        </p:nvSpPr>
        <p:spPr/>
        <p:txBody>
          <a:bodyPr/>
          <a:lstStyle/>
          <a:p>
            <a:r>
              <a:rPr lang="en-IN" b="1" i="0" dirty="0">
                <a:solidFill>
                  <a:srgbClr val="0000FF"/>
                </a:solidFill>
                <a:effectLst/>
                <a:latin typeface="-apple-system"/>
              </a:rPr>
              <a:t>D. Amazon CloudFront</a:t>
            </a:r>
            <a:endParaRPr lang="en-IN" dirty="0"/>
          </a:p>
        </p:txBody>
      </p:sp>
      <p:sp>
        <p:nvSpPr>
          <p:cNvPr id="3" name="Content Placeholder 2">
            <a:extLst>
              <a:ext uri="{FF2B5EF4-FFF2-40B4-BE49-F238E27FC236}">
                <a16:creationId xmlns:a16="http://schemas.microsoft.com/office/drawing/2014/main" id="{4AC75EF5-5C0B-4F16-BFA8-301BC6B85F59}"/>
              </a:ext>
            </a:extLst>
          </p:cNvPr>
          <p:cNvSpPr>
            <a:spLocks noGrp="1"/>
          </p:cNvSpPr>
          <p:nvPr>
            <p:ph idx="1"/>
          </p:nvPr>
        </p:nvSpPr>
        <p:spPr>
          <a:xfrm>
            <a:off x="838200" y="1825625"/>
            <a:ext cx="10632440" cy="2339975"/>
          </a:xfrm>
        </p:spPr>
        <p:txBody>
          <a:bodyPr/>
          <a:lstStyle/>
          <a:p>
            <a:r>
              <a:rPr lang="en-US" dirty="0"/>
              <a:t>Amazon CloudFront is a content delivery network (CDN) that helps deliver static and dynamic web content to users faster than just serving it out of an AWS Region.</a:t>
            </a:r>
          </a:p>
          <a:p>
            <a:r>
              <a:rPr lang="en-US" dirty="0"/>
              <a:t>It improves delivery of data to end users by storing content in edge locations around the world.</a:t>
            </a:r>
            <a:endParaRPr lang="en-IN" dirty="0"/>
          </a:p>
        </p:txBody>
      </p:sp>
    </p:spTree>
    <p:extLst>
      <p:ext uri="{BB962C8B-B14F-4D97-AF65-F5344CB8AC3E}">
        <p14:creationId xmlns:p14="http://schemas.microsoft.com/office/powerpoint/2010/main" val="1730247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CD4D3-8C86-4C96-86BF-9FBE47D14141}"/>
              </a:ext>
            </a:extLst>
          </p:cNvPr>
          <p:cNvSpPr>
            <a:spLocks noGrp="1"/>
          </p:cNvSpPr>
          <p:nvPr>
            <p:ph type="title"/>
          </p:nvPr>
        </p:nvSpPr>
        <p:spPr>
          <a:xfrm>
            <a:off x="629920" y="365125"/>
            <a:ext cx="10723880" cy="2367915"/>
          </a:xfrm>
        </p:spPr>
        <p:txBody>
          <a:bodyPr>
            <a:noAutofit/>
          </a:bodyPr>
          <a:lstStyle/>
          <a:p>
            <a:r>
              <a:rPr lang="en-US" sz="3600" b="0" i="0" dirty="0">
                <a:solidFill>
                  <a:srgbClr val="993366"/>
                </a:solidFill>
                <a:effectLst/>
                <a:latin typeface="-apple-system"/>
              </a:rPr>
              <a:t>What AWS Cloud service provides a logically isolated section of the AWS Cloud where organizations can launch AWS resources in a virtual network that they define?</a:t>
            </a:r>
            <a:endParaRPr lang="en-IN" sz="3600" dirty="0"/>
          </a:p>
        </p:txBody>
      </p:sp>
      <p:sp>
        <p:nvSpPr>
          <p:cNvPr id="3" name="Content Placeholder 2">
            <a:extLst>
              <a:ext uri="{FF2B5EF4-FFF2-40B4-BE49-F238E27FC236}">
                <a16:creationId xmlns:a16="http://schemas.microsoft.com/office/drawing/2014/main" id="{82376566-A227-424C-9203-9B0BA6E36B20}"/>
              </a:ext>
            </a:extLst>
          </p:cNvPr>
          <p:cNvSpPr>
            <a:spLocks noGrp="1"/>
          </p:cNvSpPr>
          <p:nvPr>
            <p:ph idx="1"/>
          </p:nvPr>
        </p:nvSpPr>
        <p:spPr>
          <a:xfrm>
            <a:off x="629920" y="3429000"/>
            <a:ext cx="10723880" cy="1879601"/>
          </a:xfrm>
        </p:spPr>
        <p:txBody>
          <a:bodyPr>
            <a:normAutofit/>
          </a:bodyPr>
          <a:lstStyle/>
          <a:p>
            <a:pPr marL="0" indent="0">
              <a:buNone/>
            </a:pPr>
            <a:r>
              <a:rPr lang="en-US" i="0" dirty="0">
                <a:solidFill>
                  <a:schemeClr val="tx1">
                    <a:lumMod val="85000"/>
                    <a:lumOff val="15000"/>
                  </a:schemeClr>
                </a:solidFill>
                <a:effectLst/>
                <a:latin typeface="-apple-system"/>
              </a:rPr>
              <a:t>A. Amazon Simple Workflow Service (Amazon SWF)</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B. Amazon Route 53</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C. Amazon Virtual Private Cloud (Amazon VPC)</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D. AWS CloudFormation</a:t>
            </a:r>
            <a:endParaRPr lang="en-IN" dirty="0">
              <a:solidFill>
                <a:schemeClr val="tx1">
                  <a:lumMod val="85000"/>
                  <a:lumOff val="15000"/>
                </a:schemeClr>
              </a:solidFill>
            </a:endParaRPr>
          </a:p>
        </p:txBody>
      </p:sp>
    </p:spTree>
    <p:extLst>
      <p:ext uri="{BB962C8B-B14F-4D97-AF65-F5344CB8AC3E}">
        <p14:creationId xmlns:p14="http://schemas.microsoft.com/office/powerpoint/2010/main" val="4043647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CD4D3-8C86-4C96-86BF-9FBE47D14141}"/>
              </a:ext>
            </a:extLst>
          </p:cNvPr>
          <p:cNvSpPr>
            <a:spLocks noGrp="1"/>
          </p:cNvSpPr>
          <p:nvPr>
            <p:ph type="title"/>
          </p:nvPr>
        </p:nvSpPr>
        <p:spPr>
          <a:xfrm>
            <a:off x="629920" y="365125"/>
            <a:ext cx="10723880" cy="2367915"/>
          </a:xfrm>
        </p:spPr>
        <p:txBody>
          <a:bodyPr>
            <a:noAutofit/>
          </a:bodyPr>
          <a:lstStyle/>
          <a:p>
            <a:r>
              <a:rPr lang="en-US" sz="3600" b="0" i="0" dirty="0">
                <a:solidFill>
                  <a:srgbClr val="993366"/>
                </a:solidFill>
                <a:effectLst/>
                <a:latin typeface="-apple-system"/>
              </a:rPr>
              <a:t>What AWS Cloud service provides a logically isolated section of the AWS Cloud where organizations can launch AWS resources in a virtual network that they define?</a:t>
            </a:r>
            <a:endParaRPr lang="en-IN" sz="3600" dirty="0"/>
          </a:p>
        </p:txBody>
      </p:sp>
      <p:sp>
        <p:nvSpPr>
          <p:cNvPr id="3" name="Content Placeholder 2">
            <a:extLst>
              <a:ext uri="{FF2B5EF4-FFF2-40B4-BE49-F238E27FC236}">
                <a16:creationId xmlns:a16="http://schemas.microsoft.com/office/drawing/2014/main" id="{82376566-A227-424C-9203-9B0BA6E36B20}"/>
              </a:ext>
            </a:extLst>
          </p:cNvPr>
          <p:cNvSpPr>
            <a:spLocks noGrp="1"/>
          </p:cNvSpPr>
          <p:nvPr>
            <p:ph idx="1"/>
          </p:nvPr>
        </p:nvSpPr>
        <p:spPr>
          <a:xfrm>
            <a:off x="629920" y="3429000"/>
            <a:ext cx="10723880" cy="1879601"/>
          </a:xfrm>
        </p:spPr>
        <p:txBody>
          <a:bodyPr>
            <a:normAutofit/>
          </a:bodyPr>
          <a:lstStyle/>
          <a:p>
            <a:pPr marL="0" indent="0">
              <a:buNone/>
            </a:pPr>
            <a:r>
              <a:rPr lang="en-US" i="0" dirty="0">
                <a:solidFill>
                  <a:schemeClr val="tx1">
                    <a:lumMod val="85000"/>
                    <a:lumOff val="15000"/>
                  </a:schemeClr>
                </a:solidFill>
                <a:effectLst/>
                <a:latin typeface="-apple-system"/>
              </a:rPr>
              <a:t>A. Amazon Simple Workflow Service (Amazon SWF)</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B. Amazon Route 53</a:t>
            </a:r>
            <a:br>
              <a:rPr lang="en-US" dirty="0">
                <a:solidFill>
                  <a:schemeClr val="tx1">
                    <a:lumMod val="85000"/>
                    <a:lumOff val="15000"/>
                  </a:schemeClr>
                </a:solidFill>
              </a:rPr>
            </a:br>
            <a:r>
              <a:rPr lang="en-US" b="1" i="0" dirty="0">
                <a:solidFill>
                  <a:srgbClr val="0070C0"/>
                </a:solidFill>
                <a:effectLst/>
                <a:latin typeface="-apple-system"/>
              </a:rPr>
              <a:t>C. Amazon Virtual Private Cloud (Amazon VPC)</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D. AWS CloudFormation</a:t>
            </a:r>
            <a:endParaRPr lang="en-IN" dirty="0">
              <a:solidFill>
                <a:schemeClr val="tx1">
                  <a:lumMod val="85000"/>
                  <a:lumOff val="15000"/>
                </a:schemeClr>
              </a:solidFill>
            </a:endParaRPr>
          </a:p>
        </p:txBody>
      </p:sp>
    </p:spTree>
    <p:extLst>
      <p:ext uri="{BB962C8B-B14F-4D97-AF65-F5344CB8AC3E}">
        <p14:creationId xmlns:p14="http://schemas.microsoft.com/office/powerpoint/2010/main" val="2771706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4AEA4-C1B5-445A-896E-333924F59720}"/>
              </a:ext>
            </a:extLst>
          </p:cNvPr>
          <p:cNvSpPr>
            <a:spLocks noGrp="1"/>
          </p:cNvSpPr>
          <p:nvPr>
            <p:ph type="title"/>
          </p:nvPr>
        </p:nvSpPr>
        <p:spPr>
          <a:xfrm>
            <a:off x="838200" y="365125"/>
            <a:ext cx="10515600" cy="1646555"/>
          </a:xfrm>
        </p:spPr>
        <p:txBody>
          <a:bodyPr>
            <a:noAutofit/>
          </a:bodyPr>
          <a:lstStyle/>
          <a:p>
            <a:r>
              <a:rPr lang="en-US" sz="3600" b="1" i="0" dirty="0">
                <a:solidFill>
                  <a:srgbClr val="5F6368"/>
                </a:solidFill>
                <a:effectLst/>
                <a:latin typeface="arial" panose="020B0604020202020204" pitchFamily="34" charset="0"/>
              </a:rPr>
              <a:t>Amazon Virtual Private Cloud</a:t>
            </a:r>
            <a:r>
              <a:rPr lang="en-US" sz="3600" b="0" i="0" dirty="0">
                <a:solidFill>
                  <a:srgbClr val="4D5156"/>
                </a:solidFill>
                <a:effectLst/>
                <a:latin typeface="arial" panose="020B0604020202020204" pitchFamily="34" charset="0"/>
              </a:rPr>
              <a:t> (VPC) is a service that lets you launch AWS resources in a logically isolated virtual network that you define</a:t>
            </a:r>
            <a:endParaRPr lang="en-IN" sz="3600" dirty="0"/>
          </a:p>
        </p:txBody>
      </p:sp>
      <p:pic>
        <p:nvPicPr>
          <p:cNvPr id="1026" name="Picture 2" descr="VPC-Network-Engineers-Part-1-1">
            <a:extLst>
              <a:ext uri="{FF2B5EF4-FFF2-40B4-BE49-F238E27FC236}">
                <a16:creationId xmlns:a16="http://schemas.microsoft.com/office/drawing/2014/main" id="{96AC2EF5-287E-4E13-ABD4-3E01937B00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5484" y="2011680"/>
            <a:ext cx="5390515" cy="46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137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3B91-532E-46F5-8DBD-887477762166}"/>
              </a:ext>
            </a:extLst>
          </p:cNvPr>
          <p:cNvSpPr>
            <a:spLocks noGrp="1"/>
          </p:cNvSpPr>
          <p:nvPr>
            <p:ph type="title"/>
          </p:nvPr>
        </p:nvSpPr>
        <p:spPr>
          <a:xfrm>
            <a:off x="838200" y="365125"/>
            <a:ext cx="10515600" cy="2947035"/>
          </a:xfrm>
        </p:spPr>
        <p:txBody>
          <a:bodyPr>
            <a:noAutofit/>
          </a:bodyPr>
          <a:lstStyle/>
          <a:p>
            <a:r>
              <a:rPr lang="en-US" sz="3600" b="0" i="0" dirty="0">
                <a:solidFill>
                  <a:srgbClr val="993366"/>
                </a:solidFill>
                <a:effectLst/>
                <a:latin typeface="-apple-system"/>
              </a:rPr>
              <a:t>Your company provides a mobile voting application for a popular TV show, and 5 to 25 million viewers all vote in a 15-second timespan. What mechanism can you use to decouple the voting application from your back-end services that tally the votes?</a:t>
            </a:r>
            <a:endParaRPr lang="en-IN" sz="3600" dirty="0"/>
          </a:p>
        </p:txBody>
      </p:sp>
      <p:sp>
        <p:nvSpPr>
          <p:cNvPr id="3" name="Content Placeholder 2">
            <a:extLst>
              <a:ext uri="{FF2B5EF4-FFF2-40B4-BE49-F238E27FC236}">
                <a16:creationId xmlns:a16="http://schemas.microsoft.com/office/drawing/2014/main" id="{D3D8F83B-761B-48FF-82F7-58CF2725F6E3}"/>
              </a:ext>
            </a:extLst>
          </p:cNvPr>
          <p:cNvSpPr>
            <a:spLocks noGrp="1"/>
          </p:cNvSpPr>
          <p:nvPr>
            <p:ph idx="1"/>
          </p:nvPr>
        </p:nvSpPr>
        <p:spPr>
          <a:xfrm>
            <a:off x="838200" y="3429000"/>
            <a:ext cx="10515600" cy="2299335"/>
          </a:xfrm>
        </p:spPr>
        <p:txBody>
          <a:bodyPr/>
          <a:lstStyle/>
          <a:p>
            <a:pPr marL="0" indent="0">
              <a:buNone/>
            </a:pPr>
            <a:br>
              <a:rPr lang="en-US" b="1" dirty="0">
                <a:solidFill>
                  <a:schemeClr val="tx1">
                    <a:lumMod val="85000"/>
                    <a:lumOff val="15000"/>
                  </a:schemeClr>
                </a:solidFill>
              </a:rPr>
            </a:br>
            <a:r>
              <a:rPr lang="en-US" i="0" dirty="0">
                <a:solidFill>
                  <a:schemeClr val="tx1">
                    <a:lumMod val="85000"/>
                    <a:lumOff val="15000"/>
                  </a:schemeClr>
                </a:solidFill>
                <a:effectLst/>
                <a:latin typeface="-apple-system"/>
              </a:rPr>
              <a:t>A. AWS CloudTrail</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B. Amazon Simple Queue Service (Amazon SQS)</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C. Amazon Redshift</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D. Amazon Simple Notification Service (Amazon SNS)</a:t>
            </a:r>
            <a:endParaRPr lang="en-IN" dirty="0">
              <a:solidFill>
                <a:schemeClr val="tx1">
                  <a:lumMod val="85000"/>
                  <a:lumOff val="15000"/>
                </a:schemeClr>
              </a:solidFill>
            </a:endParaRPr>
          </a:p>
        </p:txBody>
      </p:sp>
    </p:spTree>
    <p:extLst>
      <p:ext uri="{BB962C8B-B14F-4D97-AF65-F5344CB8AC3E}">
        <p14:creationId xmlns:p14="http://schemas.microsoft.com/office/powerpoint/2010/main" val="1346144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3B91-532E-46F5-8DBD-887477762166}"/>
              </a:ext>
            </a:extLst>
          </p:cNvPr>
          <p:cNvSpPr>
            <a:spLocks noGrp="1"/>
          </p:cNvSpPr>
          <p:nvPr>
            <p:ph type="title"/>
          </p:nvPr>
        </p:nvSpPr>
        <p:spPr>
          <a:xfrm>
            <a:off x="838200" y="365125"/>
            <a:ext cx="10515600" cy="2947035"/>
          </a:xfrm>
        </p:spPr>
        <p:txBody>
          <a:bodyPr>
            <a:noAutofit/>
          </a:bodyPr>
          <a:lstStyle/>
          <a:p>
            <a:r>
              <a:rPr lang="en-US" sz="3600" b="0" i="0" dirty="0">
                <a:solidFill>
                  <a:srgbClr val="993366"/>
                </a:solidFill>
                <a:effectLst/>
                <a:latin typeface="-apple-system"/>
              </a:rPr>
              <a:t>Your company provides a mobile voting application for a popular TV show, and 5 to 25 million viewers all vote in a 15-second timespan. What mechanism can you use to decouple the voting application from your back-end services that tally the votes?</a:t>
            </a:r>
            <a:endParaRPr lang="en-IN" sz="3600" dirty="0"/>
          </a:p>
        </p:txBody>
      </p:sp>
      <p:sp>
        <p:nvSpPr>
          <p:cNvPr id="3" name="Content Placeholder 2">
            <a:extLst>
              <a:ext uri="{FF2B5EF4-FFF2-40B4-BE49-F238E27FC236}">
                <a16:creationId xmlns:a16="http://schemas.microsoft.com/office/drawing/2014/main" id="{D3D8F83B-761B-48FF-82F7-58CF2725F6E3}"/>
              </a:ext>
            </a:extLst>
          </p:cNvPr>
          <p:cNvSpPr>
            <a:spLocks noGrp="1"/>
          </p:cNvSpPr>
          <p:nvPr>
            <p:ph idx="1"/>
          </p:nvPr>
        </p:nvSpPr>
        <p:spPr>
          <a:xfrm>
            <a:off x="838200" y="3429000"/>
            <a:ext cx="10515600" cy="2299335"/>
          </a:xfrm>
        </p:spPr>
        <p:txBody>
          <a:bodyPr/>
          <a:lstStyle/>
          <a:p>
            <a:pPr marL="0" indent="0">
              <a:buNone/>
            </a:pPr>
            <a:br>
              <a:rPr lang="en-US" b="1" dirty="0">
                <a:solidFill>
                  <a:schemeClr val="tx1">
                    <a:lumMod val="85000"/>
                    <a:lumOff val="15000"/>
                  </a:schemeClr>
                </a:solidFill>
              </a:rPr>
            </a:br>
            <a:r>
              <a:rPr lang="en-US" i="0" dirty="0">
                <a:solidFill>
                  <a:schemeClr val="tx1">
                    <a:lumMod val="85000"/>
                    <a:lumOff val="15000"/>
                  </a:schemeClr>
                </a:solidFill>
                <a:effectLst/>
                <a:latin typeface="-apple-system"/>
              </a:rPr>
              <a:t>A. AWS CloudTrail</a:t>
            </a:r>
            <a:br>
              <a:rPr lang="en-US" dirty="0">
                <a:solidFill>
                  <a:schemeClr val="tx1">
                    <a:lumMod val="85000"/>
                    <a:lumOff val="15000"/>
                  </a:schemeClr>
                </a:solidFill>
              </a:rPr>
            </a:br>
            <a:r>
              <a:rPr lang="en-US" b="1" i="0" dirty="0">
                <a:solidFill>
                  <a:srgbClr val="0070C0"/>
                </a:solidFill>
                <a:effectLst/>
                <a:latin typeface="-apple-system"/>
              </a:rPr>
              <a:t>B. Amazon Simple Queue Service (Amazon SQS)</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C. Amazon Redshift</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D. Amazon Simple Notification Service (Amazon SNS)</a:t>
            </a:r>
            <a:endParaRPr lang="en-IN" dirty="0">
              <a:solidFill>
                <a:schemeClr val="tx1">
                  <a:lumMod val="85000"/>
                  <a:lumOff val="15000"/>
                </a:schemeClr>
              </a:solidFill>
            </a:endParaRPr>
          </a:p>
        </p:txBody>
      </p:sp>
    </p:spTree>
    <p:extLst>
      <p:ext uri="{BB962C8B-B14F-4D97-AF65-F5344CB8AC3E}">
        <p14:creationId xmlns:p14="http://schemas.microsoft.com/office/powerpoint/2010/main" val="1805658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1A69-4DD7-4A14-ABDA-2E74BA8AA309}"/>
              </a:ext>
            </a:extLst>
          </p:cNvPr>
          <p:cNvSpPr>
            <a:spLocks noGrp="1"/>
          </p:cNvSpPr>
          <p:nvPr>
            <p:ph type="title"/>
          </p:nvPr>
        </p:nvSpPr>
        <p:spPr>
          <a:xfrm>
            <a:off x="457200" y="365125"/>
            <a:ext cx="10896600" cy="1768475"/>
          </a:xfrm>
        </p:spPr>
        <p:txBody>
          <a:bodyPr>
            <a:normAutofit fontScale="90000"/>
          </a:bodyPr>
          <a:lstStyle/>
          <a:p>
            <a:r>
              <a:rPr lang="en-US" b="0" i="0" dirty="0">
                <a:solidFill>
                  <a:srgbClr val="993366"/>
                </a:solidFill>
                <a:effectLst/>
                <a:latin typeface="-apple-system"/>
              </a:rPr>
              <a:t>Which of the following describes a physical location around the world where AWS clusters data centers?</a:t>
            </a:r>
            <a:br>
              <a:rPr lang="en-US" dirty="0"/>
            </a:br>
            <a:endParaRPr lang="en-IN" dirty="0"/>
          </a:p>
        </p:txBody>
      </p:sp>
      <p:sp>
        <p:nvSpPr>
          <p:cNvPr id="3" name="Content Placeholder 2">
            <a:extLst>
              <a:ext uri="{FF2B5EF4-FFF2-40B4-BE49-F238E27FC236}">
                <a16:creationId xmlns:a16="http://schemas.microsoft.com/office/drawing/2014/main" id="{55212A3D-4148-43BA-A491-5734D874CE0A}"/>
              </a:ext>
            </a:extLst>
          </p:cNvPr>
          <p:cNvSpPr>
            <a:spLocks noGrp="1"/>
          </p:cNvSpPr>
          <p:nvPr>
            <p:ph idx="1"/>
          </p:nvPr>
        </p:nvSpPr>
        <p:spPr>
          <a:xfrm>
            <a:off x="457200" y="1844039"/>
            <a:ext cx="10591800" cy="2747963"/>
          </a:xfrm>
        </p:spPr>
        <p:txBody>
          <a:bodyPr/>
          <a:lstStyle/>
          <a:p>
            <a:pPr marL="0" indent="0">
              <a:buNone/>
            </a:pPr>
            <a:r>
              <a:rPr lang="en-US" i="0" dirty="0">
                <a:effectLst/>
                <a:latin typeface="-apple-system"/>
              </a:rPr>
              <a:t>A. Endpoint</a:t>
            </a:r>
            <a:br>
              <a:rPr lang="en-US" dirty="0"/>
            </a:br>
            <a:r>
              <a:rPr lang="en-US" i="0" dirty="0">
                <a:effectLst/>
                <a:latin typeface="-apple-system"/>
              </a:rPr>
              <a:t>B. Collection</a:t>
            </a:r>
            <a:br>
              <a:rPr lang="en-US" dirty="0"/>
            </a:br>
            <a:r>
              <a:rPr lang="en-US" i="0" dirty="0">
                <a:effectLst/>
                <a:latin typeface="-apple-system"/>
              </a:rPr>
              <a:t>C. Fleet</a:t>
            </a:r>
            <a:br>
              <a:rPr lang="en-US" b="1" dirty="0"/>
            </a:br>
            <a:r>
              <a:rPr lang="en-US" b="1" i="0" dirty="0">
                <a:solidFill>
                  <a:srgbClr val="0070C0"/>
                </a:solidFill>
                <a:effectLst/>
                <a:latin typeface="-apple-system"/>
              </a:rPr>
              <a:t>D. Region</a:t>
            </a:r>
            <a:endParaRPr lang="en-IN" b="1" dirty="0">
              <a:solidFill>
                <a:srgbClr val="0070C0"/>
              </a:solidFill>
            </a:endParaRPr>
          </a:p>
        </p:txBody>
      </p:sp>
    </p:spTree>
    <p:extLst>
      <p:ext uri="{BB962C8B-B14F-4D97-AF65-F5344CB8AC3E}">
        <p14:creationId xmlns:p14="http://schemas.microsoft.com/office/powerpoint/2010/main" val="4256265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87651-69A7-4F4E-862E-913AE9A2ED80}"/>
              </a:ext>
            </a:extLst>
          </p:cNvPr>
          <p:cNvSpPr>
            <a:spLocks noGrp="1"/>
          </p:cNvSpPr>
          <p:nvPr>
            <p:ph type="title"/>
          </p:nvPr>
        </p:nvSpPr>
        <p:spPr/>
        <p:txBody>
          <a:bodyPr/>
          <a:lstStyle/>
          <a:p>
            <a:r>
              <a:rPr lang="en-IN" b="1" i="0" dirty="0">
                <a:solidFill>
                  <a:srgbClr val="0000FF"/>
                </a:solidFill>
                <a:effectLst/>
                <a:latin typeface="-apple-system"/>
              </a:rPr>
              <a:t>D. Region</a:t>
            </a:r>
            <a:endParaRPr lang="en-IN" dirty="0"/>
          </a:p>
        </p:txBody>
      </p:sp>
      <p:pic>
        <p:nvPicPr>
          <p:cNvPr id="1026" name="Picture 2">
            <a:extLst>
              <a:ext uri="{FF2B5EF4-FFF2-40B4-BE49-F238E27FC236}">
                <a16:creationId xmlns:a16="http://schemas.microsoft.com/office/drawing/2014/main" id="{54259974-2E94-480D-BD38-C048BE9169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1606" y="2141537"/>
            <a:ext cx="856878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22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9132A-0FFA-47FD-868B-647F3B4DDCE1}"/>
              </a:ext>
            </a:extLst>
          </p:cNvPr>
          <p:cNvSpPr>
            <a:spLocks noGrp="1"/>
          </p:cNvSpPr>
          <p:nvPr>
            <p:ph type="title"/>
          </p:nvPr>
        </p:nvSpPr>
        <p:spPr>
          <a:xfrm>
            <a:off x="457200" y="365125"/>
            <a:ext cx="11389360" cy="3063875"/>
          </a:xfrm>
        </p:spPr>
        <p:txBody>
          <a:bodyPr>
            <a:noAutofit/>
          </a:bodyPr>
          <a:lstStyle/>
          <a:p>
            <a:r>
              <a:rPr lang="en-US" sz="3600" b="0" i="0" dirty="0">
                <a:solidFill>
                  <a:schemeClr val="tx1">
                    <a:lumMod val="85000"/>
                    <a:lumOff val="15000"/>
                  </a:schemeClr>
                </a:solidFill>
                <a:effectLst/>
                <a:latin typeface="-apple-system"/>
              </a:rPr>
              <a:t>Each AWS region is composed of two or more locations that offer organizations the ability to operate production systems that are more highly available, fault tolerant, and scalable than would be possible using a single data center. What are these locations called?</a:t>
            </a:r>
            <a:endParaRPr lang="en-IN" sz="3600"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FB09ABF7-2CF7-44A4-A842-BF831BA9A0E0}"/>
              </a:ext>
            </a:extLst>
          </p:cNvPr>
          <p:cNvSpPr>
            <a:spLocks noGrp="1"/>
          </p:cNvSpPr>
          <p:nvPr>
            <p:ph idx="1"/>
          </p:nvPr>
        </p:nvSpPr>
        <p:spPr>
          <a:xfrm>
            <a:off x="457200" y="3616959"/>
            <a:ext cx="10896600" cy="2112963"/>
          </a:xfrm>
        </p:spPr>
        <p:txBody>
          <a:bodyPr/>
          <a:lstStyle/>
          <a:p>
            <a:pPr marL="0" indent="0">
              <a:buNone/>
            </a:pPr>
            <a:r>
              <a:rPr lang="en-US" i="0" dirty="0">
                <a:solidFill>
                  <a:schemeClr val="tx1">
                    <a:lumMod val="85000"/>
                    <a:lumOff val="15000"/>
                  </a:schemeClr>
                </a:solidFill>
                <a:effectLst/>
                <a:latin typeface="-apple-system"/>
              </a:rPr>
              <a:t>A. Availability Zones</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B. Replication areas</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C. Geographic districts</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D. Compute centers</a:t>
            </a:r>
            <a:endParaRPr lang="en-IN" dirty="0">
              <a:solidFill>
                <a:schemeClr val="tx1">
                  <a:lumMod val="85000"/>
                  <a:lumOff val="15000"/>
                </a:schemeClr>
              </a:solidFill>
            </a:endParaRPr>
          </a:p>
        </p:txBody>
      </p:sp>
    </p:spTree>
    <p:extLst>
      <p:ext uri="{BB962C8B-B14F-4D97-AF65-F5344CB8AC3E}">
        <p14:creationId xmlns:p14="http://schemas.microsoft.com/office/powerpoint/2010/main" val="406142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9132A-0FFA-47FD-868B-647F3B4DDCE1}"/>
              </a:ext>
            </a:extLst>
          </p:cNvPr>
          <p:cNvSpPr>
            <a:spLocks noGrp="1"/>
          </p:cNvSpPr>
          <p:nvPr>
            <p:ph type="title"/>
          </p:nvPr>
        </p:nvSpPr>
        <p:spPr>
          <a:xfrm>
            <a:off x="457200" y="365125"/>
            <a:ext cx="11389360" cy="3063875"/>
          </a:xfrm>
        </p:spPr>
        <p:txBody>
          <a:bodyPr>
            <a:noAutofit/>
          </a:bodyPr>
          <a:lstStyle/>
          <a:p>
            <a:r>
              <a:rPr lang="en-US" sz="3600" b="0" i="0" dirty="0">
                <a:solidFill>
                  <a:schemeClr val="tx1">
                    <a:lumMod val="85000"/>
                    <a:lumOff val="15000"/>
                  </a:schemeClr>
                </a:solidFill>
                <a:effectLst/>
                <a:latin typeface="-apple-system"/>
              </a:rPr>
              <a:t>Each AWS region is composed of two or more locations that offer organizations the ability to operate production systems that are more highly available, fault tolerant, and scalable than would be possible using a single data center. What are these locations called?</a:t>
            </a:r>
            <a:endParaRPr lang="en-IN" sz="3600"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FB09ABF7-2CF7-44A4-A842-BF831BA9A0E0}"/>
              </a:ext>
            </a:extLst>
          </p:cNvPr>
          <p:cNvSpPr>
            <a:spLocks noGrp="1"/>
          </p:cNvSpPr>
          <p:nvPr>
            <p:ph idx="1"/>
          </p:nvPr>
        </p:nvSpPr>
        <p:spPr>
          <a:xfrm>
            <a:off x="457200" y="3616959"/>
            <a:ext cx="10896600" cy="2112963"/>
          </a:xfrm>
        </p:spPr>
        <p:txBody>
          <a:bodyPr/>
          <a:lstStyle/>
          <a:p>
            <a:pPr marL="0" indent="0">
              <a:buNone/>
            </a:pPr>
            <a:r>
              <a:rPr lang="en-US" b="1" i="0" dirty="0">
                <a:solidFill>
                  <a:srgbClr val="0070C0"/>
                </a:solidFill>
                <a:effectLst/>
                <a:latin typeface="-apple-system"/>
              </a:rPr>
              <a:t>A. Availability Zones</a:t>
            </a:r>
            <a:br>
              <a:rPr lang="en-US" b="1" dirty="0">
                <a:solidFill>
                  <a:schemeClr val="tx1">
                    <a:lumMod val="85000"/>
                    <a:lumOff val="15000"/>
                  </a:schemeClr>
                </a:solidFill>
              </a:rPr>
            </a:br>
            <a:r>
              <a:rPr lang="en-US" i="0" dirty="0">
                <a:solidFill>
                  <a:schemeClr val="tx1">
                    <a:lumMod val="85000"/>
                    <a:lumOff val="15000"/>
                  </a:schemeClr>
                </a:solidFill>
                <a:effectLst/>
                <a:latin typeface="-apple-system"/>
              </a:rPr>
              <a:t>B. Replication areas</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C. Geographic districts</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D. Compute centers</a:t>
            </a:r>
            <a:endParaRPr lang="en-IN" dirty="0">
              <a:solidFill>
                <a:schemeClr val="tx1">
                  <a:lumMod val="85000"/>
                  <a:lumOff val="15000"/>
                </a:schemeClr>
              </a:solidFill>
            </a:endParaRPr>
          </a:p>
        </p:txBody>
      </p:sp>
    </p:spTree>
    <p:extLst>
      <p:ext uri="{BB962C8B-B14F-4D97-AF65-F5344CB8AC3E}">
        <p14:creationId xmlns:p14="http://schemas.microsoft.com/office/powerpoint/2010/main" val="369545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B610-55CB-4110-B9CA-78AB6DEF75D9}"/>
              </a:ext>
            </a:extLst>
          </p:cNvPr>
          <p:cNvSpPr>
            <a:spLocks noGrp="1"/>
          </p:cNvSpPr>
          <p:nvPr>
            <p:ph type="title"/>
          </p:nvPr>
        </p:nvSpPr>
        <p:spPr/>
        <p:txBody>
          <a:bodyPr/>
          <a:lstStyle/>
          <a:p>
            <a:r>
              <a:rPr lang="en-IN" b="1" i="0" dirty="0">
                <a:solidFill>
                  <a:srgbClr val="0000FF"/>
                </a:solidFill>
                <a:effectLst/>
                <a:latin typeface="-apple-system"/>
              </a:rPr>
              <a:t>A. Availability Zones</a:t>
            </a:r>
            <a:endParaRPr lang="en-IN" dirty="0"/>
          </a:p>
        </p:txBody>
      </p:sp>
      <p:pic>
        <p:nvPicPr>
          <p:cNvPr id="2050" name="Picture 2" descr="&#10;    Regions&#10;   ">
            <a:extLst>
              <a:ext uri="{FF2B5EF4-FFF2-40B4-BE49-F238E27FC236}">
                <a16:creationId xmlns:a16="http://schemas.microsoft.com/office/drawing/2014/main" id="{134663AB-21D1-44BC-98B2-2C8EBFBCFB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614" y="2010251"/>
            <a:ext cx="9120785" cy="456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138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558D-68D2-4029-8A02-0B22AF794745}"/>
              </a:ext>
            </a:extLst>
          </p:cNvPr>
          <p:cNvSpPr>
            <a:spLocks noGrp="1"/>
          </p:cNvSpPr>
          <p:nvPr>
            <p:ph type="title"/>
          </p:nvPr>
        </p:nvSpPr>
        <p:spPr/>
        <p:txBody>
          <a:bodyPr>
            <a:noAutofit/>
          </a:bodyPr>
          <a:lstStyle/>
          <a:p>
            <a:r>
              <a:rPr lang="en-US" sz="3600" b="0" i="0" dirty="0">
                <a:solidFill>
                  <a:srgbClr val="993366"/>
                </a:solidFill>
                <a:effectLst/>
                <a:latin typeface="-apple-system"/>
              </a:rPr>
              <a:t>What is the deployment term for an environment that extends an existing on-premises infrastructure into the cloud to connect cloud resources to internal systems?</a:t>
            </a:r>
            <a:endParaRPr lang="en-IN" sz="3600" dirty="0"/>
          </a:p>
        </p:txBody>
      </p:sp>
      <p:sp>
        <p:nvSpPr>
          <p:cNvPr id="3" name="Content Placeholder 2">
            <a:extLst>
              <a:ext uri="{FF2B5EF4-FFF2-40B4-BE49-F238E27FC236}">
                <a16:creationId xmlns:a16="http://schemas.microsoft.com/office/drawing/2014/main" id="{A7B2C78C-A6B9-4706-9329-DA75CF5971DF}"/>
              </a:ext>
            </a:extLst>
          </p:cNvPr>
          <p:cNvSpPr>
            <a:spLocks noGrp="1"/>
          </p:cNvSpPr>
          <p:nvPr>
            <p:ph idx="1"/>
          </p:nvPr>
        </p:nvSpPr>
        <p:spPr>
          <a:xfrm>
            <a:off x="838200" y="2255520"/>
            <a:ext cx="10515600" cy="1791335"/>
          </a:xfrm>
        </p:spPr>
        <p:txBody>
          <a:bodyPr/>
          <a:lstStyle/>
          <a:p>
            <a:pPr marL="0" indent="0">
              <a:buNone/>
            </a:pPr>
            <a:r>
              <a:rPr lang="en-US" i="0" dirty="0">
                <a:solidFill>
                  <a:schemeClr val="tx1">
                    <a:lumMod val="85000"/>
                    <a:lumOff val="15000"/>
                  </a:schemeClr>
                </a:solidFill>
                <a:effectLst/>
                <a:latin typeface="-apple-system"/>
              </a:rPr>
              <a:t>A. All-in deployment</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B. Hybrid deployment</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C. On-premises deployment</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D. Scatter deployment</a:t>
            </a:r>
            <a:endParaRPr lang="en-IN" dirty="0">
              <a:solidFill>
                <a:schemeClr val="tx1">
                  <a:lumMod val="85000"/>
                  <a:lumOff val="15000"/>
                </a:schemeClr>
              </a:solidFill>
            </a:endParaRPr>
          </a:p>
        </p:txBody>
      </p:sp>
    </p:spTree>
    <p:extLst>
      <p:ext uri="{BB962C8B-B14F-4D97-AF65-F5344CB8AC3E}">
        <p14:creationId xmlns:p14="http://schemas.microsoft.com/office/powerpoint/2010/main" val="186291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558D-68D2-4029-8A02-0B22AF794745}"/>
              </a:ext>
            </a:extLst>
          </p:cNvPr>
          <p:cNvSpPr>
            <a:spLocks noGrp="1"/>
          </p:cNvSpPr>
          <p:nvPr>
            <p:ph type="title"/>
          </p:nvPr>
        </p:nvSpPr>
        <p:spPr/>
        <p:txBody>
          <a:bodyPr>
            <a:noAutofit/>
          </a:bodyPr>
          <a:lstStyle/>
          <a:p>
            <a:r>
              <a:rPr lang="en-US" sz="3600" b="0" i="0" dirty="0">
                <a:solidFill>
                  <a:srgbClr val="993366"/>
                </a:solidFill>
                <a:effectLst/>
                <a:latin typeface="-apple-system"/>
              </a:rPr>
              <a:t>What is the deployment term for an environment that extends an existing on-premises infrastructure into the cloud to connect cloud resources to internal systems?</a:t>
            </a:r>
            <a:endParaRPr lang="en-IN" sz="3600" dirty="0"/>
          </a:p>
        </p:txBody>
      </p:sp>
      <p:sp>
        <p:nvSpPr>
          <p:cNvPr id="3" name="Content Placeholder 2">
            <a:extLst>
              <a:ext uri="{FF2B5EF4-FFF2-40B4-BE49-F238E27FC236}">
                <a16:creationId xmlns:a16="http://schemas.microsoft.com/office/drawing/2014/main" id="{A7B2C78C-A6B9-4706-9329-DA75CF5971DF}"/>
              </a:ext>
            </a:extLst>
          </p:cNvPr>
          <p:cNvSpPr>
            <a:spLocks noGrp="1"/>
          </p:cNvSpPr>
          <p:nvPr>
            <p:ph idx="1"/>
          </p:nvPr>
        </p:nvSpPr>
        <p:spPr>
          <a:xfrm>
            <a:off x="838200" y="2255520"/>
            <a:ext cx="10515600" cy="1791335"/>
          </a:xfrm>
        </p:spPr>
        <p:txBody>
          <a:bodyPr/>
          <a:lstStyle/>
          <a:p>
            <a:pPr marL="0" indent="0">
              <a:buNone/>
            </a:pPr>
            <a:r>
              <a:rPr lang="en-US" i="0" dirty="0">
                <a:solidFill>
                  <a:schemeClr val="tx1">
                    <a:lumMod val="85000"/>
                    <a:lumOff val="15000"/>
                  </a:schemeClr>
                </a:solidFill>
                <a:effectLst/>
                <a:latin typeface="-apple-system"/>
              </a:rPr>
              <a:t>A. All-in deployment</a:t>
            </a:r>
            <a:br>
              <a:rPr lang="en-US" dirty="0">
                <a:solidFill>
                  <a:schemeClr val="tx1">
                    <a:lumMod val="85000"/>
                    <a:lumOff val="15000"/>
                  </a:schemeClr>
                </a:solidFill>
              </a:rPr>
            </a:br>
            <a:r>
              <a:rPr lang="en-US" b="1" i="0" dirty="0">
                <a:solidFill>
                  <a:srgbClr val="0070C0"/>
                </a:solidFill>
                <a:effectLst/>
                <a:latin typeface="-apple-system"/>
              </a:rPr>
              <a:t>B. Hybrid deployment</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C. On-premises deployment</a:t>
            </a:r>
            <a:br>
              <a:rPr lang="en-US" dirty="0">
                <a:solidFill>
                  <a:schemeClr val="tx1">
                    <a:lumMod val="85000"/>
                    <a:lumOff val="15000"/>
                  </a:schemeClr>
                </a:solidFill>
              </a:rPr>
            </a:br>
            <a:r>
              <a:rPr lang="en-US" i="0" dirty="0">
                <a:solidFill>
                  <a:schemeClr val="tx1">
                    <a:lumMod val="85000"/>
                    <a:lumOff val="15000"/>
                  </a:schemeClr>
                </a:solidFill>
                <a:effectLst/>
                <a:latin typeface="-apple-system"/>
              </a:rPr>
              <a:t>D. Scatter deployment</a:t>
            </a:r>
            <a:endParaRPr lang="en-IN" dirty="0">
              <a:solidFill>
                <a:schemeClr val="tx1">
                  <a:lumMod val="85000"/>
                  <a:lumOff val="15000"/>
                </a:schemeClr>
              </a:solidFill>
            </a:endParaRPr>
          </a:p>
        </p:txBody>
      </p:sp>
    </p:spTree>
    <p:extLst>
      <p:ext uri="{BB962C8B-B14F-4D97-AF65-F5344CB8AC3E}">
        <p14:creationId xmlns:p14="http://schemas.microsoft.com/office/powerpoint/2010/main" val="252113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1180</Words>
  <Application>Microsoft Office PowerPoint</Application>
  <PresentationFormat>Widescreen</PresentationFormat>
  <Paragraphs>48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-apple-system</vt:lpstr>
      <vt:lpstr>Arial</vt:lpstr>
      <vt:lpstr>Arial</vt:lpstr>
      <vt:lpstr>Calibri</vt:lpstr>
      <vt:lpstr>Calibri Light</vt:lpstr>
      <vt:lpstr>Office Theme</vt:lpstr>
      <vt:lpstr>AWS Overview Quiz</vt:lpstr>
      <vt:lpstr>Which of the following describes a physical location around the world where AWS clusters data centers? </vt:lpstr>
      <vt:lpstr>Which of the following describes a physical location around the world where AWS clusters data centers? </vt:lpstr>
      <vt:lpstr>D. Region</vt:lpstr>
      <vt:lpstr>Each AWS region is composed of two or more locations that offer organizations the ability to operate production systems that are more highly available, fault tolerant, and scalable than would be possible using a single data center. What are these locations called?</vt:lpstr>
      <vt:lpstr>Each AWS region is composed of two or more locations that offer organizations the ability to operate production systems that are more highly available, fault tolerant, and scalable than would be possible using a single data center. What are these locations called?</vt:lpstr>
      <vt:lpstr>A. Availability Zones</vt:lpstr>
      <vt:lpstr>What is the deployment term for an environment that extends an existing on-premises infrastructure into the cloud to connect cloud resources to internal systems?</vt:lpstr>
      <vt:lpstr>What is the deployment term for an environment that extends an existing on-premises infrastructure into the cloud to connect cloud resources to internal systems?</vt:lpstr>
      <vt:lpstr>B. Hybrid deployment</vt:lpstr>
      <vt:lpstr>Which AWS Cloud service allows organizations to gain system-wide visibility into resource utilization, application performance, and operational health?</vt:lpstr>
      <vt:lpstr>Which AWS Cloud service allows organizations to gain system-wide visibility into resource utilization, application performance, and operational health?</vt:lpstr>
      <vt:lpstr>C. Amazon CloudWatch</vt:lpstr>
      <vt:lpstr>Which of the following AWS Cloud services is a fully managed NoSQL database service?</vt:lpstr>
      <vt:lpstr>Which of the following AWS Cloud services is a fully managed NoSQL database service?</vt:lpstr>
      <vt:lpstr>B. Amazon DynamoDB</vt:lpstr>
      <vt:lpstr>Your company experiences fluctuations in traffic patterns to their e-commerce website based on flash sales. What service can help your company dynamically match the required compute capacity to the spike in traffic during flash sales?</vt:lpstr>
      <vt:lpstr>Your company experiences fluctuations in traffic patterns to their e-commerce website based on flash sales. What service can help your company dynamically match the required compute capacity to the spike in traffic during flash sales?</vt:lpstr>
      <vt:lpstr>A. Auto Scaling</vt:lpstr>
      <vt:lpstr>Your company provides an online photo sharing service. The development team is looking for ways to deliver image files with the lowest latency to end users so the website content is delivered with the best possible performance. What service can help speed up distribution of these image files to end users around the world?</vt:lpstr>
      <vt:lpstr>Your company provides an online photo sharing service. The development team is looking for ways to deliver image files with the lowest latency to end users so the website content is delivered with the best possible performance. What service can help speed up distribution of these image files to end users around the world?</vt:lpstr>
      <vt:lpstr>D. Amazon CloudFront</vt:lpstr>
      <vt:lpstr>What AWS Cloud service provides a logically isolated section of the AWS Cloud where organizations can launch AWS resources in a virtual network that they define?</vt:lpstr>
      <vt:lpstr>What AWS Cloud service provides a logically isolated section of the AWS Cloud where organizations can launch AWS resources in a virtual network that they define?</vt:lpstr>
      <vt:lpstr>Amazon Virtual Private Cloud (VPC) is a service that lets you launch AWS resources in a logically isolated virtual network that you define</vt:lpstr>
      <vt:lpstr>Your company provides a mobile voting application for a popular TV show, and 5 to 25 million viewers all vote in a 15-second timespan. What mechanism can you use to decouple the voting application from your back-end services that tally the votes?</vt:lpstr>
      <vt:lpstr>Your company provides a mobile voting application for a popular TV show, and 5 to 25 million viewers all vote in a 15-second timespan. What mechanism can you use to decouple the voting application from your back-end services that tally the votes?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Overview Quiz</dc:title>
  <dc:creator>Nirmal Parida</dc:creator>
  <cp:lastModifiedBy>Nirmal Parida</cp:lastModifiedBy>
  <cp:revision>23</cp:revision>
  <dcterms:created xsi:type="dcterms:W3CDTF">2022-02-04T04:33:10Z</dcterms:created>
  <dcterms:modified xsi:type="dcterms:W3CDTF">2022-02-10T01:47:37Z</dcterms:modified>
</cp:coreProperties>
</file>