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310" r:id="rId4"/>
    <p:sldId id="296" r:id="rId5"/>
    <p:sldId id="311" r:id="rId6"/>
    <p:sldId id="292" r:id="rId7"/>
    <p:sldId id="312" r:id="rId8"/>
    <p:sldId id="270" r:id="rId9"/>
    <p:sldId id="313" r:id="rId10"/>
    <p:sldId id="274" r:id="rId11"/>
    <p:sldId id="314" r:id="rId12"/>
    <p:sldId id="276" r:id="rId13"/>
    <p:sldId id="315" r:id="rId14"/>
    <p:sldId id="278" r:id="rId15"/>
    <p:sldId id="316" r:id="rId16"/>
    <p:sldId id="280" r:id="rId17"/>
    <p:sldId id="317" r:id="rId18"/>
    <p:sldId id="290" r:id="rId19"/>
    <p:sldId id="318" r:id="rId20"/>
    <p:sldId id="298" r:id="rId21"/>
    <p:sldId id="319" r:id="rId22"/>
    <p:sldId id="300" r:id="rId23"/>
    <p:sldId id="320" r:id="rId24"/>
    <p:sldId id="302" r:id="rId25"/>
    <p:sldId id="321" r:id="rId26"/>
    <p:sldId id="304" r:id="rId27"/>
    <p:sldId id="322" r:id="rId28"/>
    <p:sldId id="306" r:id="rId29"/>
    <p:sldId id="323" r:id="rId30"/>
    <p:sldId id="308" r:id="rId31"/>
    <p:sldId id="324" r:id="rId32"/>
    <p:sldId id="32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7CD3-6E26-4065-B9DF-3997CDE589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DC81A0-7A3D-492C-821C-81224899B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E2BB85-BAE0-4182-BD5B-ACF69E8AE592}"/>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5" name="Footer Placeholder 4">
            <a:extLst>
              <a:ext uri="{FF2B5EF4-FFF2-40B4-BE49-F238E27FC236}">
                <a16:creationId xmlns:a16="http://schemas.microsoft.com/office/drawing/2014/main" id="{08BD70DE-3989-4B89-B906-E790EB65E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F1B72F-D8F0-40EE-A456-96CF4BD3C3A0}"/>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234841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316D-943D-4B1A-A34E-4CBC5DB8D3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F549A3-E345-495A-9766-09B374D195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44827D-1F08-411F-9EFA-0BE6B0F61ED6}"/>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5" name="Footer Placeholder 4">
            <a:extLst>
              <a:ext uri="{FF2B5EF4-FFF2-40B4-BE49-F238E27FC236}">
                <a16:creationId xmlns:a16="http://schemas.microsoft.com/office/drawing/2014/main" id="{9A1DA725-E07B-413E-B5FF-DAFA44E7B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2316D-0F03-4E46-AB26-A3A03135B94B}"/>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311527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66B5F-03A8-4833-AE38-494296DC9E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9CD154-C49F-4693-8CE3-4817E7B2B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DF84E-D3F4-4D1C-BD38-7A440180EC48}"/>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5" name="Footer Placeholder 4">
            <a:extLst>
              <a:ext uri="{FF2B5EF4-FFF2-40B4-BE49-F238E27FC236}">
                <a16:creationId xmlns:a16="http://schemas.microsoft.com/office/drawing/2014/main" id="{995F8511-5E82-4A65-8EDB-013620640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526DB-F141-4D66-97BA-DDCFAA5A3AA9}"/>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125478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38C7-AA31-4CB7-B24B-2C0B5B3B32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90B823-D4FC-4738-BBA3-31EDB6620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E0BD4A-6B51-401B-986E-C8C0E97AD3D5}"/>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5" name="Footer Placeholder 4">
            <a:extLst>
              <a:ext uri="{FF2B5EF4-FFF2-40B4-BE49-F238E27FC236}">
                <a16:creationId xmlns:a16="http://schemas.microsoft.com/office/drawing/2014/main" id="{6042A1D9-AE14-4547-8CD3-3E76706BF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08131C-1180-49A1-9BD2-71C13BD70CC9}"/>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204154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2DC4-2BD5-4257-B62E-54A432585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35E9BC-FCE3-49DB-A8DE-2046FF4BA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28F783-29DB-4CA8-9889-A8CF1E0C4FD7}"/>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5" name="Footer Placeholder 4">
            <a:extLst>
              <a:ext uri="{FF2B5EF4-FFF2-40B4-BE49-F238E27FC236}">
                <a16:creationId xmlns:a16="http://schemas.microsoft.com/office/drawing/2014/main" id="{98014B69-1B0E-407C-8B4C-71B001FD5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BCE8DD-6131-451C-8023-108F64C69972}"/>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77323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4BE8-F264-4E8B-B051-FAFC62908A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DD435-F952-4464-857D-CC119426B0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636EB0-EEEC-4AF3-BC25-6E6797EF0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8DEF05-147C-4BC9-BF89-54DD8245C0E0}"/>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6" name="Footer Placeholder 5">
            <a:extLst>
              <a:ext uri="{FF2B5EF4-FFF2-40B4-BE49-F238E27FC236}">
                <a16:creationId xmlns:a16="http://schemas.microsoft.com/office/drawing/2014/main" id="{742C0F0E-678F-4A96-9220-10328B1AA1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87E021-81F5-434C-B311-365333410E24}"/>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234122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3B18-AB0C-4364-9B34-B86B024D2D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64861C-97AF-47B0-88A4-5CF3619D3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E95759-25F2-4FF8-A144-A85ED9379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CFF911-A545-4960-9560-84E8934E1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4EB463-B26D-4122-B3F3-711F770B15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E99ABA-C8E2-45DB-A012-80EC5B97A4C8}"/>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8" name="Footer Placeholder 7">
            <a:extLst>
              <a:ext uri="{FF2B5EF4-FFF2-40B4-BE49-F238E27FC236}">
                <a16:creationId xmlns:a16="http://schemas.microsoft.com/office/drawing/2014/main" id="{3044AEDF-4F1E-4993-B3D8-EAA0EAC3C5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63D39B-2975-4F2F-B9FC-17689BD17F29}"/>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255904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2D43-4B31-419C-AE1A-89F4A64C6F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410F79-67ED-4398-9AF9-41E06E1B9109}"/>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4" name="Footer Placeholder 3">
            <a:extLst>
              <a:ext uri="{FF2B5EF4-FFF2-40B4-BE49-F238E27FC236}">
                <a16:creationId xmlns:a16="http://schemas.microsoft.com/office/drawing/2014/main" id="{4DDC4907-25FB-49AD-BF30-FEDE3B86F5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EA0E90-3361-495D-9095-1A51FED9B72D}"/>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150807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61C5F-C441-48FE-AF6E-1729093F33D3}"/>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3" name="Footer Placeholder 2">
            <a:extLst>
              <a:ext uri="{FF2B5EF4-FFF2-40B4-BE49-F238E27FC236}">
                <a16:creationId xmlns:a16="http://schemas.microsoft.com/office/drawing/2014/main" id="{CF2E8CD5-9554-4E57-B631-3B12336BDB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77C42C-C051-4A4C-A284-A3256D80B655}"/>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369097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0690-A564-4ADC-9660-758D3E6D4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352CB2-539D-4BAC-AF05-2771B2A9A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D88AB0-B14B-40A7-8DAB-4DB530CA8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993EC-FA7A-496E-B6BE-317A74EAA593}"/>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6" name="Footer Placeholder 5">
            <a:extLst>
              <a:ext uri="{FF2B5EF4-FFF2-40B4-BE49-F238E27FC236}">
                <a16:creationId xmlns:a16="http://schemas.microsoft.com/office/drawing/2014/main" id="{0AAD23BE-7CA5-4A79-AFE9-25630B6011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82B3AB-D518-46C9-AA0B-18CE4CEC939F}"/>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82041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BDC4-EB47-4831-9AB1-15990AEDE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A5C3CA-9A10-40C7-9338-002B5FCAC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0CCB5F-9F3D-42C2-9420-860280F9B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CE8C4-B566-4B63-818E-303AE87AF3E6}"/>
              </a:ext>
            </a:extLst>
          </p:cNvPr>
          <p:cNvSpPr>
            <a:spLocks noGrp="1"/>
          </p:cNvSpPr>
          <p:nvPr>
            <p:ph type="dt" sz="half" idx="10"/>
          </p:nvPr>
        </p:nvSpPr>
        <p:spPr/>
        <p:txBody>
          <a:bodyPr/>
          <a:lstStyle/>
          <a:p>
            <a:fld id="{EF28A7E7-F6E3-4BED-8223-B3935DAEC6FE}" type="datetimeFigureOut">
              <a:rPr lang="en-IN" smtClean="0"/>
              <a:t>16-02-2022</a:t>
            </a:fld>
            <a:endParaRPr lang="en-IN"/>
          </a:p>
        </p:txBody>
      </p:sp>
      <p:sp>
        <p:nvSpPr>
          <p:cNvPr id="6" name="Footer Placeholder 5">
            <a:extLst>
              <a:ext uri="{FF2B5EF4-FFF2-40B4-BE49-F238E27FC236}">
                <a16:creationId xmlns:a16="http://schemas.microsoft.com/office/drawing/2014/main" id="{C8EA8631-8C11-4E7D-91EA-74F12A12E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0D87FD-2364-4969-BC8C-2C9F67AD25B0}"/>
              </a:ext>
            </a:extLst>
          </p:cNvPr>
          <p:cNvSpPr>
            <a:spLocks noGrp="1"/>
          </p:cNvSpPr>
          <p:nvPr>
            <p:ph type="sldNum" sz="quarter" idx="12"/>
          </p:nvPr>
        </p:nvSpPr>
        <p:spPr/>
        <p:txBody>
          <a:bodyPr/>
          <a:lstStyle/>
          <a:p>
            <a:fld id="{D124B099-058C-4587-B788-F83F2E1E2309}" type="slidenum">
              <a:rPr lang="en-IN" smtClean="0"/>
              <a:t>‹#›</a:t>
            </a:fld>
            <a:endParaRPr lang="en-IN"/>
          </a:p>
        </p:txBody>
      </p:sp>
    </p:spTree>
    <p:extLst>
      <p:ext uri="{BB962C8B-B14F-4D97-AF65-F5344CB8AC3E}">
        <p14:creationId xmlns:p14="http://schemas.microsoft.com/office/powerpoint/2010/main" val="304083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196D0-613B-45AB-8B89-A8E1AC7C2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9F255-5007-498C-8A4F-9916F8ED54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3D7391-7EAF-4DEE-B8CF-F0A9EFC4A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8A7E7-F6E3-4BED-8223-B3935DAEC6FE}" type="datetimeFigureOut">
              <a:rPr lang="en-IN" smtClean="0"/>
              <a:t>16-02-2022</a:t>
            </a:fld>
            <a:endParaRPr lang="en-IN"/>
          </a:p>
        </p:txBody>
      </p:sp>
      <p:sp>
        <p:nvSpPr>
          <p:cNvPr id="5" name="Footer Placeholder 4">
            <a:extLst>
              <a:ext uri="{FF2B5EF4-FFF2-40B4-BE49-F238E27FC236}">
                <a16:creationId xmlns:a16="http://schemas.microsoft.com/office/drawing/2014/main" id="{3988A9A7-CEF5-4914-9D7D-54FE276744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FB249E-615C-446B-B132-1F04FF4E8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4B099-058C-4587-B788-F83F2E1E2309}" type="slidenum">
              <a:rPr lang="en-IN" smtClean="0"/>
              <a:t>‹#›</a:t>
            </a:fld>
            <a:endParaRPr lang="en-IN"/>
          </a:p>
        </p:txBody>
      </p:sp>
    </p:spTree>
    <p:extLst>
      <p:ext uri="{BB962C8B-B14F-4D97-AF65-F5344CB8AC3E}">
        <p14:creationId xmlns:p14="http://schemas.microsoft.com/office/powerpoint/2010/main" val="3596541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DDDA-59E3-400D-9AF5-345596A07CFC}"/>
              </a:ext>
            </a:extLst>
          </p:cNvPr>
          <p:cNvSpPr>
            <a:spLocks noGrp="1"/>
          </p:cNvSpPr>
          <p:nvPr>
            <p:ph type="ctrTitle"/>
          </p:nvPr>
        </p:nvSpPr>
        <p:spPr/>
        <p:txBody>
          <a:bodyPr>
            <a:normAutofit fontScale="90000"/>
          </a:bodyPr>
          <a:lstStyle/>
          <a:p>
            <a:r>
              <a:rPr lang="en-IN" dirty="0"/>
              <a:t>Amazon Elastic Compute Cloud</a:t>
            </a:r>
            <a:br>
              <a:rPr lang="en-IN" dirty="0"/>
            </a:br>
            <a:r>
              <a:rPr lang="en-IN" dirty="0"/>
              <a:t>Quiz</a:t>
            </a:r>
          </a:p>
        </p:txBody>
      </p:sp>
    </p:spTree>
    <p:extLst>
      <p:ext uri="{BB962C8B-B14F-4D97-AF65-F5344CB8AC3E}">
        <p14:creationId xmlns:p14="http://schemas.microsoft.com/office/powerpoint/2010/main" val="95523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5D0A-A5E4-426D-8465-9E7B09BC6A96}"/>
              </a:ext>
            </a:extLst>
          </p:cNvPr>
          <p:cNvSpPr>
            <a:spLocks noGrp="1"/>
          </p:cNvSpPr>
          <p:nvPr>
            <p:ph type="title"/>
          </p:nvPr>
        </p:nvSpPr>
        <p:spPr/>
        <p:txBody>
          <a:bodyPr>
            <a:normAutofit/>
          </a:bodyPr>
          <a:lstStyle/>
          <a:p>
            <a:r>
              <a:rPr lang="en-US" sz="3600" b="0" i="0" dirty="0">
                <a:solidFill>
                  <a:srgbClr val="1C1D1F"/>
                </a:solidFill>
                <a:effectLst/>
                <a:latin typeface="sf pro text"/>
              </a:rPr>
              <a:t>Which block store volumes can you view using block device mappings?</a:t>
            </a:r>
            <a:endParaRPr lang="en-IN" sz="3600" dirty="0"/>
          </a:p>
        </p:txBody>
      </p:sp>
      <p:sp>
        <p:nvSpPr>
          <p:cNvPr id="3" name="Content Placeholder 2">
            <a:extLst>
              <a:ext uri="{FF2B5EF4-FFF2-40B4-BE49-F238E27FC236}">
                <a16:creationId xmlns:a16="http://schemas.microsoft.com/office/drawing/2014/main" id="{345E1F5E-DD99-4AA3-AB5B-85DBEDA2783B}"/>
              </a:ext>
            </a:extLst>
          </p:cNvPr>
          <p:cNvSpPr>
            <a:spLocks noGrp="1"/>
          </p:cNvSpPr>
          <p:nvPr>
            <p:ph idx="1"/>
          </p:nvPr>
        </p:nvSpPr>
        <p:spPr/>
        <p:txBody>
          <a:bodyPr/>
          <a:lstStyle/>
          <a:p>
            <a:pPr algn="l">
              <a:buFont typeface="+mj-lt"/>
              <a:buAutoNum type="arabicPeriod"/>
            </a:pPr>
            <a:r>
              <a:rPr lang="en-US" b="0" i="0" dirty="0">
                <a:solidFill>
                  <a:srgbClr val="1C1D1F"/>
                </a:solidFill>
                <a:effectLst/>
                <a:latin typeface="sf pro text"/>
              </a:rPr>
              <a:t>Instance Store volumes attached to an EC2 instance</a:t>
            </a:r>
          </a:p>
          <a:p>
            <a:pPr algn="l">
              <a:buFont typeface="+mj-lt"/>
              <a:buAutoNum type="arabicPeriod"/>
            </a:pPr>
            <a:r>
              <a:rPr lang="en-US" b="0" i="0" dirty="0">
                <a:solidFill>
                  <a:srgbClr val="1C1D1F"/>
                </a:solidFill>
                <a:effectLst/>
                <a:latin typeface="sf pro text"/>
              </a:rPr>
              <a:t>Elastic Block Store volumes attached to an EC2 instance</a:t>
            </a:r>
          </a:p>
          <a:p>
            <a:pPr algn="l">
              <a:buFont typeface="+mj-lt"/>
              <a:buAutoNum type="arabicPeriod"/>
            </a:pPr>
            <a:r>
              <a:rPr lang="en-US" b="0" i="0" dirty="0">
                <a:solidFill>
                  <a:srgbClr val="1C1D1F"/>
                </a:solidFill>
                <a:effectLst/>
                <a:latin typeface="sf pro text"/>
              </a:rPr>
              <a:t>S3 buckets</a:t>
            </a:r>
          </a:p>
          <a:p>
            <a:pPr algn="l">
              <a:buFont typeface="+mj-lt"/>
              <a:buAutoNum type="arabicPeriod"/>
            </a:pPr>
            <a:r>
              <a:rPr lang="en-US" b="0" i="0" dirty="0">
                <a:solidFill>
                  <a:srgbClr val="1C1D1F"/>
                </a:solidFill>
                <a:effectLst/>
                <a:latin typeface="sf pro text"/>
              </a:rPr>
              <a:t>You can’t view block device mappings</a:t>
            </a:r>
          </a:p>
          <a:p>
            <a:endParaRPr lang="en-IN" dirty="0"/>
          </a:p>
        </p:txBody>
      </p:sp>
    </p:spTree>
    <p:extLst>
      <p:ext uri="{BB962C8B-B14F-4D97-AF65-F5344CB8AC3E}">
        <p14:creationId xmlns:p14="http://schemas.microsoft.com/office/powerpoint/2010/main" val="136691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5D0A-A5E4-426D-8465-9E7B09BC6A96}"/>
              </a:ext>
            </a:extLst>
          </p:cNvPr>
          <p:cNvSpPr>
            <a:spLocks noGrp="1"/>
          </p:cNvSpPr>
          <p:nvPr>
            <p:ph type="title"/>
          </p:nvPr>
        </p:nvSpPr>
        <p:spPr/>
        <p:txBody>
          <a:bodyPr>
            <a:normAutofit/>
          </a:bodyPr>
          <a:lstStyle/>
          <a:p>
            <a:r>
              <a:rPr lang="en-US" sz="3600" b="0" i="0" dirty="0">
                <a:solidFill>
                  <a:srgbClr val="1C1D1F"/>
                </a:solidFill>
                <a:effectLst/>
                <a:latin typeface="sf pro text"/>
              </a:rPr>
              <a:t>Which block store volumes can you view using block device mappings?</a:t>
            </a:r>
            <a:endParaRPr lang="en-IN" sz="3600" dirty="0"/>
          </a:p>
        </p:txBody>
      </p:sp>
      <p:sp>
        <p:nvSpPr>
          <p:cNvPr id="3" name="Content Placeholder 2">
            <a:extLst>
              <a:ext uri="{FF2B5EF4-FFF2-40B4-BE49-F238E27FC236}">
                <a16:creationId xmlns:a16="http://schemas.microsoft.com/office/drawing/2014/main" id="{345E1F5E-DD99-4AA3-AB5B-85DBEDA2783B}"/>
              </a:ext>
            </a:extLst>
          </p:cNvPr>
          <p:cNvSpPr>
            <a:spLocks noGrp="1"/>
          </p:cNvSpPr>
          <p:nvPr>
            <p:ph idx="1"/>
          </p:nvPr>
        </p:nvSpPr>
        <p:spPr/>
        <p:txBody>
          <a:bodyPr/>
          <a:lstStyle/>
          <a:p>
            <a:pPr algn="l">
              <a:buFont typeface="+mj-lt"/>
              <a:buAutoNum type="arabicPeriod"/>
            </a:pPr>
            <a:r>
              <a:rPr lang="en-US" b="0" i="0" dirty="0">
                <a:solidFill>
                  <a:srgbClr val="1C1D1F"/>
                </a:solidFill>
                <a:effectLst/>
                <a:latin typeface="sf pro text"/>
              </a:rPr>
              <a:t>Instance Store volumes attached to an EC2 instance</a:t>
            </a:r>
          </a:p>
          <a:p>
            <a:pPr algn="l">
              <a:buFont typeface="+mj-lt"/>
              <a:buAutoNum type="arabicPeriod"/>
            </a:pPr>
            <a:r>
              <a:rPr lang="en-US" b="1" i="0" dirty="0">
                <a:solidFill>
                  <a:srgbClr val="00B0F0"/>
                </a:solidFill>
                <a:effectLst/>
                <a:latin typeface="sf pro text"/>
              </a:rPr>
              <a:t>Elastic Block Store volumes attached to an EC2 instance</a:t>
            </a:r>
          </a:p>
          <a:p>
            <a:pPr algn="l">
              <a:buFont typeface="+mj-lt"/>
              <a:buAutoNum type="arabicPeriod"/>
            </a:pPr>
            <a:r>
              <a:rPr lang="en-US" b="0" i="0" dirty="0">
                <a:solidFill>
                  <a:srgbClr val="1C1D1F"/>
                </a:solidFill>
                <a:effectLst/>
                <a:latin typeface="sf pro text"/>
              </a:rPr>
              <a:t>S3 buckets</a:t>
            </a:r>
          </a:p>
          <a:p>
            <a:pPr algn="l">
              <a:buFont typeface="+mj-lt"/>
              <a:buAutoNum type="arabicPeriod"/>
            </a:pPr>
            <a:r>
              <a:rPr lang="en-US" b="0" i="0" dirty="0">
                <a:solidFill>
                  <a:srgbClr val="1C1D1F"/>
                </a:solidFill>
                <a:effectLst/>
                <a:latin typeface="sf pro text"/>
              </a:rPr>
              <a:t>You can’t view block device mappings</a:t>
            </a:r>
          </a:p>
          <a:p>
            <a:endParaRPr lang="en-IN" dirty="0"/>
          </a:p>
        </p:txBody>
      </p:sp>
    </p:spTree>
    <p:extLst>
      <p:ext uri="{BB962C8B-B14F-4D97-AF65-F5344CB8AC3E}">
        <p14:creationId xmlns:p14="http://schemas.microsoft.com/office/powerpoint/2010/main" val="158453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4413-D5ED-4EB6-80B9-D2F2F8CE027E}"/>
              </a:ext>
            </a:extLst>
          </p:cNvPr>
          <p:cNvSpPr>
            <a:spLocks noGrp="1"/>
          </p:cNvSpPr>
          <p:nvPr>
            <p:ph type="title"/>
          </p:nvPr>
        </p:nvSpPr>
        <p:spPr/>
        <p:txBody>
          <a:bodyPr>
            <a:noAutofit/>
          </a:bodyPr>
          <a:lstStyle/>
          <a:p>
            <a:r>
              <a:rPr lang="en-US" sz="3600" b="0" i="0" dirty="0">
                <a:solidFill>
                  <a:srgbClr val="1C1D1F"/>
                </a:solidFill>
                <a:effectLst/>
                <a:latin typeface="sf pro text"/>
              </a:rPr>
              <a:t>You are trying to connect via SSH to your EC2 instance, and you are getting the following error(s), </a:t>
            </a:r>
            <a:r>
              <a:rPr lang="en-US" sz="3600" b="1" i="0" dirty="0">
                <a:solidFill>
                  <a:srgbClr val="1C1D1F"/>
                </a:solidFill>
                <a:effectLst/>
                <a:latin typeface="sf pro text"/>
              </a:rPr>
              <a:t>Unprotected private key file</a:t>
            </a:r>
            <a:r>
              <a:rPr lang="en-US" sz="3600" b="0" i="0" dirty="0">
                <a:solidFill>
                  <a:srgbClr val="1C1D1F"/>
                </a:solidFill>
                <a:effectLst/>
                <a:latin typeface="sf pro text"/>
              </a:rPr>
              <a:t>.</a:t>
            </a:r>
            <a:endParaRPr lang="en-IN" sz="3600" dirty="0"/>
          </a:p>
        </p:txBody>
      </p:sp>
      <p:sp>
        <p:nvSpPr>
          <p:cNvPr id="3" name="Content Placeholder 2">
            <a:extLst>
              <a:ext uri="{FF2B5EF4-FFF2-40B4-BE49-F238E27FC236}">
                <a16:creationId xmlns:a16="http://schemas.microsoft.com/office/drawing/2014/main" id="{B1F2E924-C027-4E09-A8B2-BE4E7DB88974}"/>
              </a:ext>
            </a:extLst>
          </p:cNvPr>
          <p:cNvSpPr>
            <a:spLocks noGrp="1"/>
          </p:cNvSpPr>
          <p:nvPr>
            <p:ph idx="1"/>
          </p:nvPr>
        </p:nvSpPr>
        <p:spPr/>
        <p:txBody>
          <a:bodyPr>
            <a:normAutofit/>
          </a:bodyPr>
          <a:lstStyle/>
          <a:p>
            <a:pPr marL="0" indent="0" algn="l">
              <a:buNone/>
            </a:pPr>
            <a:r>
              <a:rPr lang="en-US" dirty="0">
                <a:solidFill>
                  <a:srgbClr val="1C1D1F"/>
                </a:solidFill>
                <a:latin typeface="sf pro text"/>
              </a:rPr>
              <a:t>W</a:t>
            </a:r>
            <a:r>
              <a:rPr lang="en-US" b="0" i="0" dirty="0">
                <a:solidFill>
                  <a:srgbClr val="1C1D1F"/>
                </a:solidFill>
                <a:effectLst/>
                <a:latin typeface="sf pro text"/>
              </a:rPr>
              <a:t>hat would be your next step in troubleshooting this problem?</a:t>
            </a:r>
          </a:p>
          <a:p>
            <a:pPr marL="0" indent="0" algn="l">
              <a:buNone/>
            </a:pPr>
            <a:endParaRPr lang="en-US" b="0" i="0" dirty="0">
              <a:solidFill>
                <a:srgbClr val="1C1D1F"/>
              </a:solidFill>
              <a:effectLst/>
              <a:latin typeface="sf pro text"/>
            </a:endParaRPr>
          </a:p>
          <a:p>
            <a:pPr algn="l">
              <a:buFont typeface="+mj-lt"/>
              <a:buAutoNum type="arabicPeriod"/>
            </a:pPr>
            <a:r>
              <a:rPr lang="en-US" b="0" i="0" dirty="0">
                <a:solidFill>
                  <a:srgbClr val="1C1D1F"/>
                </a:solidFill>
                <a:effectLst/>
                <a:latin typeface="sf pro text"/>
              </a:rPr>
              <a:t>Check the route table of the public subnet has a route to the VPC Internet Gateway</a:t>
            </a:r>
          </a:p>
          <a:p>
            <a:pPr algn="l">
              <a:buFont typeface="+mj-lt"/>
              <a:buAutoNum type="arabicPeriod"/>
            </a:pPr>
            <a:r>
              <a:rPr lang="en-US" b="0" i="0" dirty="0">
                <a:solidFill>
                  <a:srgbClr val="1C1D1F"/>
                </a:solidFill>
                <a:effectLst/>
                <a:latin typeface="sf pro text"/>
              </a:rPr>
              <a:t>Check that the correct username has been used in the SSH connection request</a:t>
            </a:r>
          </a:p>
          <a:p>
            <a:pPr algn="l">
              <a:buFont typeface="+mj-lt"/>
              <a:buAutoNum type="arabicPeriod"/>
            </a:pPr>
            <a:r>
              <a:rPr lang="en-US" b="0" i="0" dirty="0">
                <a:solidFill>
                  <a:srgbClr val="1C1D1F"/>
                </a:solidFill>
                <a:effectLst/>
                <a:latin typeface="sf pro text"/>
              </a:rPr>
              <a:t>Verify that the private key has the right permissions</a:t>
            </a:r>
          </a:p>
          <a:p>
            <a:pPr algn="l">
              <a:buFont typeface="+mj-lt"/>
              <a:buAutoNum type="arabicPeriod"/>
            </a:pPr>
            <a:r>
              <a:rPr lang="en-US" b="0" i="0" dirty="0">
                <a:solidFill>
                  <a:srgbClr val="1C1D1F"/>
                </a:solidFill>
                <a:effectLst/>
                <a:latin typeface="sf pro text"/>
              </a:rPr>
              <a:t>Check if the Instance is undergoing a high CPU load</a:t>
            </a:r>
          </a:p>
          <a:p>
            <a:endParaRPr lang="en-IN" dirty="0"/>
          </a:p>
        </p:txBody>
      </p:sp>
    </p:spTree>
    <p:extLst>
      <p:ext uri="{BB962C8B-B14F-4D97-AF65-F5344CB8AC3E}">
        <p14:creationId xmlns:p14="http://schemas.microsoft.com/office/powerpoint/2010/main" val="204635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4413-D5ED-4EB6-80B9-D2F2F8CE027E}"/>
              </a:ext>
            </a:extLst>
          </p:cNvPr>
          <p:cNvSpPr>
            <a:spLocks noGrp="1"/>
          </p:cNvSpPr>
          <p:nvPr>
            <p:ph type="title"/>
          </p:nvPr>
        </p:nvSpPr>
        <p:spPr/>
        <p:txBody>
          <a:bodyPr>
            <a:noAutofit/>
          </a:bodyPr>
          <a:lstStyle/>
          <a:p>
            <a:r>
              <a:rPr lang="en-US" sz="3600" b="0" i="0" dirty="0">
                <a:solidFill>
                  <a:srgbClr val="1C1D1F"/>
                </a:solidFill>
                <a:effectLst/>
                <a:latin typeface="sf pro text"/>
              </a:rPr>
              <a:t>You are trying to connect via SSH to your EC2 instance, and you are getting the following error(s), </a:t>
            </a:r>
            <a:r>
              <a:rPr lang="en-US" sz="3600" b="1" i="0" dirty="0">
                <a:solidFill>
                  <a:srgbClr val="1C1D1F"/>
                </a:solidFill>
                <a:effectLst/>
                <a:latin typeface="sf pro text"/>
              </a:rPr>
              <a:t>Unprotected private key file</a:t>
            </a:r>
            <a:r>
              <a:rPr lang="en-US" sz="3600" b="0" i="0" dirty="0">
                <a:solidFill>
                  <a:srgbClr val="1C1D1F"/>
                </a:solidFill>
                <a:effectLst/>
                <a:latin typeface="sf pro text"/>
              </a:rPr>
              <a:t>.</a:t>
            </a:r>
            <a:endParaRPr lang="en-IN" sz="3600" dirty="0"/>
          </a:p>
        </p:txBody>
      </p:sp>
      <p:sp>
        <p:nvSpPr>
          <p:cNvPr id="3" name="Content Placeholder 2">
            <a:extLst>
              <a:ext uri="{FF2B5EF4-FFF2-40B4-BE49-F238E27FC236}">
                <a16:creationId xmlns:a16="http://schemas.microsoft.com/office/drawing/2014/main" id="{B1F2E924-C027-4E09-A8B2-BE4E7DB88974}"/>
              </a:ext>
            </a:extLst>
          </p:cNvPr>
          <p:cNvSpPr>
            <a:spLocks noGrp="1"/>
          </p:cNvSpPr>
          <p:nvPr>
            <p:ph idx="1"/>
          </p:nvPr>
        </p:nvSpPr>
        <p:spPr/>
        <p:txBody>
          <a:bodyPr>
            <a:normAutofit/>
          </a:bodyPr>
          <a:lstStyle/>
          <a:p>
            <a:pPr marL="0" indent="0" algn="l">
              <a:buNone/>
            </a:pPr>
            <a:r>
              <a:rPr lang="en-US" dirty="0">
                <a:solidFill>
                  <a:srgbClr val="1C1D1F"/>
                </a:solidFill>
                <a:latin typeface="sf pro text"/>
              </a:rPr>
              <a:t>W</a:t>
            </a:r>
            <a:r>
              <a:rPr lang="en-US" b="0" i="0" dirty="0">
                <a:solidFill>
                  <a:srgbClr val="1C1D1F"/>
                </a:solidFill>
                <a:effectLst/>
                <a:latin typeface="sf pro text"/>
              </a:rPr>
              <a:t>hat would be your next step in troubleshooting this problem?</a:t>
            </a:r>
          </a:p>
          <a:p>
            <a:pPr marL="0" indent="0" algn="l">
              <a:buNone/>
            </a:pPr>
            <a:endParaRPr lang="en-US" b="0" i="0" dirty="0">
              <a:solidFill>
                <a:srgbClr val="1C1D1F"/>
              </a:solidFill>
              <a:effectLst/>
              <a:latin typeface="sf pro text"/>
            </a:endParaRPr>
          </a:p>
          <a:p>
            <a:pPr algn="l">
              <a:buFont typeface="+mj-lt"/>
              <a:buAutoNum type="arabicPeriod"/>
            </a:pPr>
            <a:r>
              <a:rPr lang="en-US" b="0" i="0" dirty="0">
                <a:solidFill>
                  <a:srgbClr val="1C1D1F"/>
                </a:solidFill>
                <a:effectLst/>
                <a:latin typeface="sf pro text"/>
              </a:rPr>
              <a:t>Check the route table of the public subnet has a route to the VPC Internet Gateway</a:t>
            </a:r>
          </a:p>
          <a:p>
            <a:pPr algn="l">
              <a:buFont typeface="+mj-lt"/>
              <a:buAutoNum type="arabicPeriod"/>
            </a:pPr>
            <a:r>
              <a:rPr lang="en-US" b="0" i="0" dirty="0">
                <a:solidFill>
                  <a:srgbClr val="1C1D1F"/>
                </a:solidFill>
                <a:effectLst/>
                <a:latin typeface="sf pro text"/>
              </a:rPr>
              <a:t>Check that the correct username has been used in the SSH connection request</a:t>
            </a:r>
          </a:p>
          <a:p>
            <a:pPr algn="l">
              <a:buFont typeface="+mj-lt"/>
              <a:buAutoNum type="arabicPeriod"/>
            </a:pPr>
            <a:r>
              <a:rPr lang="en-US" b="1" i="0" dirty="0">
                <a:solidFill>
                  <a:srgbClr val="00B0F0"/>
                </a:solidFill>
                <a:effectLst/>
                <a:latin typeface="sf pro text"/>
              </a:rPr>
              <a:t>Verify that the private key has the right permissions</a:t>
            </a:r>
          </a:p>
          <a:p>
            <a:pPr algn="l">
              <a:buFont typeface="+mj-lt"/>
              <a:buAutoNum type="arabicPeriod"/>
            </a:pPr>
            <a:r>
              <a:rPr lang="en-US" b="0" i="0" dirty="0">
                <a:solidFill>
                  <a:srgbClr val="1C1D1F"/>
                </a:solidFill>
                <a:effectLst/>
                <a:latin typeface="sf pro text"/>
              </a:rPr>
              <a:t>Check if the Instance is undergoing a high CPU load</a:t>
            </a:r>
          </a:p>
          <a:p>
            <a:endParaRPr lang="en-IN" dirty="0"/>
          </a:p>
        </p:txBody>
      </p:sp>
    </p:spTree>
    <p:extLst>
      <p:ext uri="{BB962C8B-B14F-4D97-AF65-F5344CB8AC3E}">
        <p14:creationId xmlns:p14="http://schemas.microsoft.com/office/powerpoint/2010/main" val="157811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44A3-C066-49F7-BD07-08C262A0BB16}"/>
              </a:ext>
            </a:extLst>
          </p:cNvPr>
          <p:cNvSpPr>
            <a:spLocks noGrp="1"/>
          </p:cNvSpPr>
          <p:nvPr>
            <p:ph type="title"/>
          </p:nvPr>
        </p:nvSpPr>
        <p:spPr>
          <a:xfrm>
            <a:off x="838200" y="365125"/>
            <a:ext cx="10515600" cy="2149475"/>
          </a:xfrm>
        </p:spPr>
        <p:txBody>
          <a:bodyPr>
            <a:noAutofit/>
          </a:bodyPr>
          <a:lstStyle/>
          <a:p>
            <a:r>
              <a:rPr lang="en-US" sz="3600" b="0" i="0" dirty="0">
                <a:solidFill>
                  <a:srgbClr val="1C1D1F"/>
                </a:solidFill>
                <a:effectLst/>
                <a:latin typeface="sf pro text"/>
              </a:rPr>
              <a:t>You are trying to launch a new instance in an AZ, and you receive an “insufficient capacity error”. You then try to re-start a stopped EC2 instance in the same AZ, and you get the same error.</a:t>
            </a:r>
            <a:endParaRPr lang="en-IN" sz="3600" dirty="0"/>
          </a:p>
        </p:txBody>
      </p:sp>
      <p:sp>
        <p:nvSpPr>
          <p:cNvPr id="3" name="Content Placeholder 2">
            <a:extLst>
              <a:ext uri="{FF2B5EF4-FFF2-40B4-BE49-F238E27FC236}">
                <a16:creationId xmlns:a16="http://schemas.microsoft.com/office/drawing/2014/main" id="{B04A06B3-177E-4BE5-AB86-A1AF07D29129}"/>
              </a:ext>
            </a:extLst>
          </p:cNvPr>
          <p:cNvSpPr>
            <a:spLocks noGrp="1"/>
          </p:cNvSpPr>
          <p:nvPr>
            <p:ph idx="1"/>
          </p:nvPr>
        </p:nvSpPr>
        <p:spPr>
          <a:xfrm>
            <a:off x="650240" y="2865119"/>
            <a:ext cx="10703560" cy="3311843"/>
          </a:xfrm>
        </p:spPr>
        <p:txBody>
          <a:bodyPr>
            <a:normAutofit/>
          </a:bodyPr>
          <a:lstStyle/>
          <a:p>
            <a:pPr marL="0" indent="0" algn="l">
              <a:buNone/>
            </a:pPr>
            <a:r>
              <a:rPr lang="en-US" b="0" i="0" dirty="0">
                <a:solidFill>
                  <a:srgbClr val="1C1D1F"/>
                </a:solidFill>
                <a:effectLst/>
                <a:latin typeface="sf pro text"/>
              </a:rPr>
              <a:t>What could be the reason for this error?  </a:t>
            </a:r>
          </a:p>
          <a:p>
            <a:pPr marL="0" indent="0" algn="l">
              <a:buNone/>
            </a:pPr>
            <a:endParaRPr lang="en-US" b="0" i="0" dirty="0">
              <a:solidFill>
                <a:srgbClr val="1C1D1F"/>
              </a:solidFill>
              <a:effectLst/>
              <a:latin typeface="sf pro text"/>
            </a:endParaRPr>
          </a:p>
          <a:p>
            <a:pPr marL="0" indent="0" algn="l">
              <a:buNone/>
            </a:pPr>
            <a:r>
              <a:rPr lang="en-US" b="0" i="0" dirty="0">
                <a:solidFill>
                  <a:srgbClr val="1C1D1F"/>
                </a:solidFill>
                <a:effectLst/>
                <a:latin typeface="sf pro text"/>
              </a:rPr>
              <a:t>A) You have reached the account EC2 instances limit in this AZ     </a:t>
            </a:r>
          </a:p>
          <a:p>
            <a:pPr marL="0" indent="0" algn="l">
              <a:buNone/>
            </a:pPr>
            <a:r>
              <a:rPr lang="en-US" b="0" i="0" dirty="0">
                <a:solidFill>
                  <a:srgbClr val="1C1D1F"/>
                </a:solidFill>
                <a:effectLst/>
                <a:latin typeface="sf pro text"/>
              </a:rPr>
              <a:t>B) AWS does not recognize your IAM permissions     </a:t>
            </a:r>
          </a:p>
          <a:p>
            <a:pPr marL="0" indent="0" algn="l">
              <a:buNone/>
            </a:pPr>
            <a:r>
              <a:rPr lang="en-US" b="0" i="0" dirty="0">
                <a:solidFill>
                  <a:srgbClr val="1C1D1F"/>
                </a:solidFill>
                <a:effectLst/>
                <a:latin typeface="sf pro text"/>
              </a:rPr>
              <a:t>C) There was no available EC2 capacity in this AZ at the time you tried     </a:t>
            </a:r>
          </a:p>
          <a:p>
            <a:pPr marL="0" indent="0" algn="l">
              <a:buNone/>
            </a:pPr>
            <a:r>
              <a:rPr lang="en-US" b="0" i="0" dirty="0">
                <a:solidFill>
                  <a:srgbClr val="1C1D1F"/>
                </a:solidFill>
                <a:effectLst/>
                <a:latin typeface="sf pro text"/>
              </a:rPr>
              <a:t>D) You stopped your EC2 instance for too long     </a:t>
            </a:r>
          </a:p>
          <a:p>
            <a:endParaRPr lang="en-IN" dirty="0"/>
          </a:p>
        </p:txBody>
      </p:sp>
    </p:spTree>
    <p:extLst>
      <p:ext uri="{BB962C8B-B14F-4D97-AF65-F5344CB8AC3E}">
        <p14:creationId xmlns:p14="http://schemas.microsoft.com/office/powerpoint/2010/main" val="424605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44A3-C066-49F7-BD07-08C262A0BB16}"/>
              </a:ext>
            </a:extLst>
          </p:cNvPr>
          <p:cNvSpPr>
            <a:spLocks noGrp="1"/>
          </p:cNvSpPr>
          <p:nvPr>
            <p:ph type="title"/>
          </p:nvPr>
        </p:nvSpPr>
        <p:spPr>
          <a:xfrm>
            <a:off x="838200" y="365125"/>
            <a:ext cx="10515600" cy="2149475"/>
          </a:xfrm>
        </p:spPr>
        <p:txBody>
          <a:bodyPr>
            <a:noAutofit/>
          </a:bodyPr>
          <a:lstStyle/>
          <a:p>
            <a:r>
              <a:rPr lang="en-US" sz="3600" b="0" i="0" dirty="0">
                <a:solidFill>
                  <a:srgbClr val="1C1D1F"/>
                </a:solidFill>
                <a:effectLst/>
                <a:latin typeface="sf pro text"/>
              </a:rPr>
              <a:t>You are trying to launch a new instance in an AZ, and you receive an “insufficient capacity error”. You then try to re-start a stopped EC2 instance in the same AZ, and you get the same error.</a:t>
            </a:r>
            <a:endParaRPr lang="en-IN" sz="3600" dirty="0"/>
          </a:p>
        </p:txBody>
      </p:sp>
      <p:sp>
        <p:nvSpPr>
          <p:cNvPr id="3" name="Content Placeholder 2">
            <a:extLst>
              <a:ext uri="{FF2B5EF4-FFF2-40B4-BE49-F238E27FC236}">
                <a16:creationId xmlns:a16="http://schemas.microsoft.com/office/drawing/2014/main" id="{B04A06B3-177E-4BE5-AB86-A1AF07D29129}"/>
              </a:ext>
            </a:extLst>
          </p:cNvPr>
          <p:cNvSpPr>
            <a:spLocks noGrp="1"/>
          </p:cNvSpPr>
          <p:nvPr>
            <p:ph idx="1"/>
          </p:nvPr>
        </p:nvSpPr>
        <p:spPr>
          <a:xfrm>
            <a:off x="650240" y="2865119"/>
            <a:ext cx="10703560" cy="3311843"/>
          </a:xfrm>
        </p:spPr>
        <p:txBody>
          <a:bodyPr>
            <a:normAutofit lnSpcReduction="10000"/>
          </a:bodyPr>
          <a:lstStyle/>
          <a:p>
            <a:pPr marL="0" indent="0" algn="l">
              <a:buNone/>
            </a:pPr>
            <a:r>
              <a:rPr lang="en-US" b="0" i="0" dirty="0">
                <a:solidFill>
                  <a:srgbClr val="1C1D1F"/>
                </a:solidFill>
                <a:effectLst/>
                <a:latin typeface="sf pro text"/>
              </a:rPr>
              <a:t>What could be the reason for this error?  </a:t>
            </a:r>
          </a:p>
          <a:p>
            <a:pPr marL="0" indent="0" algn="l">
              <a:buNone/>
            </a:pPr>
            <a:endParaRPr lang="en-US" b="0" i="0" dirty="0">
              <a:solidFill>
                <a:srgbClr val="1C1D1F"/>
              </a:solidFill>
              <a:effectLst/>
              <a:latin typeface="sf pro text"/>
            </a:endParaRPr>
          </a:p>
          <a:p>
            <a:pPr marL="0" indent="0" algn="l">
              <a:buNone/>
            </a:pPr>
            <a:r>
              <a:rPr lang="en-US" b="0" i="0" dirty="0">
                <a:solidFill>
                  <a:srgbClr val="1C1D1F"/>
                </a:solidFill>
                <a:effectLst/>
                <a:latin typeface="sf pro text"/>
              </a:rPr>
              <a:t>A) You have reached the account EC2 instances limit in this AZ     </a:t>
            </a:r>
          </a:p>
          <a:p>
            <a:pPr marL="0" indent="0" algn="l">
              <a:buNone/>
            </a:pPr>
            <a:r>
              <a:rPr lang="en-US" b="0" i="0" dirty="0">
                <a:solidFill>
                  <a:srgbClr val="1C1D1F"/>
                </a:solidFill>
                <a:effectLst/>
                <a:latin typeface="sf pro text"/>
              </a:rPr>
              <a:t>B) AWS does not recognize your IAM permissions     </a:t>
            </a:r>
          </a:p>
          <a:p>
            <a:pPr marL="0" indent="0" algn="l">
              <a:buNone/>
            </a:pPr>
            <a:r>
              <a:rPr lang="en-US" b="1" i="0" dirty="0">
                <a:solidFill>
                  <a:srgbClr val="00B0F0"/>
                </a:solidFill>
                <a:effectLst/>
                <a:latin typeface="sf pro text"/>
              </a:rPr>
              <a:t>C) There was no available EC2 capacity in this AZ at the time you tried     </a:t>
            </a:r>
          </a:p>
          <a:p>
            <a:pPr marL="0" indent="0" algn="l">
              <a:buNone/>
            </a:pPr>
            <a:r>
              <a:rPr lang="en-US" b="0" i="0" dirty="0">
                <a:solidFill>
                  <a:srgbClr val="1C1D1F"/>
                </a:solidFill>
                <a:effectLst/>
                <a:latin typeface="sf pro text"/>
              </a:rPr>
              <a:t>D) You stopped your EC2 instance for too long     </a:t>
            </a:r>
          </a:p>
          <a:p>
            <a:endParaRPr lang="en-IN" dirty="0"/>
          </a:p>
        </p:txBody>
      </p:sp>
    </p:spTree>
    <p:extLst>
      <p:ext uri="{BB962C8B-B14F-4D97-AF65-F5344CB8AC3E}">
        <p14:creationId xmlns:p14="http://schemas.microsoft.com/office/powerpoint/2010/main" val="149118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717F-3ACD-4B32-9A7E-6BD14DBFD2C1}"/>
              </a:ext>
            </a:extLst>
          </p:cNvPr>
          <p:cNvSpPr>
            <a:spLocks noGrp="1"/>
          </p:cNvSpPr>
          <p:nvPr>
            <p:ph type="title"/>
          </p:nvPr>
        </p:nvSpPr>
        <p:spPr/>
        <p:txBody>
          <a:bodyPr>
            <a:noAutofit/>
          </a:bodyPr>
          <a:lstStyle/>
          <a:p>
            <a:r>
              <a:rPr lang="en-US" sz="3600" b="0" i="0" dirty="0">
                <a:solidFill>
                  <a:srgbClr val="1C1D1F"/>
                </a:solidFill>
                <a:effectLst/>
                <a:latin typeface="sf pro text"/>
              </a:rPr>
              <a:t>What is AWS best practices recommendation for selecting an AZ to launch an instance in a specific region?</a:t>
            </a:r>
            <a:endParaRPr lang="en-IN" sz="3600" dirty="0"/>
          </a:p>
        </p:txBody>
      </p:sp>
      <p:sp>
        <p:nvSpPr>
          <p:cNvPr id="3" name="Content Placeholder 2">
            <a:extLst>
              <a:ext uri="{FF2B5EF4-FFF2-40B4-BE49-F238E27FC236}">
                <a16:creationId xmlns:a16="http://schemas.microsoft.com/office/drawing/2014/main" id="{88947402-6F2B-4AD4-BA98-EA899CD4FDFA}"/>
              </a:ext>
            </a:extLst>
          </p:cNvPr>
          <p:cNvSpPr>
            <a:spLocks noGrp="1"/>
          </p:cNvSpPr>
          <p:nvPr>
            <p:ph idx="1"/>
          </p:nvPr>
        </p:nvSpPr>
        <p:spPr/>
        <p:txBody>
          <a:bodyPr/>
          <a:lstStyle/>
          <a:p>
            <a:pPr marL="0" indent="0" algn="l">
              <a:buNone/>
            </a:pPr>
            <a:endParaRPr lang="en-US" b="0" i="0" dirty="0">
              <a:solidFill>
                <a:srgbClr val="1C1D1F"/>
              </a:solidFill>
              <a:effectLst/>
              <a:latin typeface="sf pro text"/>
            </a:endParaRPr>
          </a:p>
          <a:p>
            <a:pPr algn="l">
              <a:buFont typeface="+mj-lt"/>
              <a:buAutoNum type="arabicPeriod"/>
            </a:pPr>
            <a:r>
              <a:rPr lang="en-US" b="0" i="0" dirty="0">
                <a:solidFill>
                  <a:srgbClr val="1C1D1F"/>
                </a:solidFill>
                <a:effectLst/>
                <a:latin typeface="sf pro text"/>
              </a:rPr>
              <a:t>Choose the AZ that is closest to your HQ or Data Center just in case if you need to connect them later on</a:t>
            </a:r>
          </a:p>
          <a:p>
            <a:pPr algn="l">
              <a:buFont typeface="+mj-lt"/>
              <a:buAutoNum type="arabicPeriod"/>
            </a:pPr>
            <a:r>
              <a:rPr lang="en-US" b="0" i="0" dirty="0">
                <a:solidFill>
                  <a:srgbClr val="1C1D1F"/>
                </a:solidFill>
                <a:effectLst/>
                <a:latin typeface="sf pro text"/>
              </a:rPr>
              <a:t>Always specify the AZ and do not leave that to AWS to select it</a:t>
            </a:r>
          </a:p>
          <a:p>
            <a:pPr algn="l">
              <a:buFont typeface="+mj-lt"/>
              <a:buAutoNum type="arabicPeriod"/>
            </a:pPr>
            <a:r>
              <a:rPr lang="en-US" b="0" i="0" dirty="0">
                <a:solidFill>
                  <a:srgbClr val="1C1D1F"/>
                </a:solidFill>
                <a:effectLst/>
                <a:latin typeface="sf pro text"/>
              </a:rPr>
              <a:t>Do not select an AZ, AWS will select the best one in that region for your EC2 instance</a:t>
            </a:r>
          </a:p>
          <a:p>
            <a:pPr algn="l">
              <a:buFont typeface="+mj-lt"/>
              <a:buAutoNum type="arabicPeriod"/>
            </a:pPr>
            <a:r>
              <a:rPr lang="en-US" b="0" i="0" dirty="0">
                <a:solidFill>
                  <a:srgbClr val="1C1D1F"/>
                </a:solidFill>
                <a:effectLst/>
                <a:latin typeface="sf pro text"/>
              </a:rPr>
              <a:t>Always select the first AZ in the region</a:t>
            </a:r>
          </a:p>
          <a:p>
            <a:endParaRPr lang="en-IN" dirty="0"/>
          </a:p>
        </p:txBody>
      </p:sp>
    </p:spTree>
    <p:extLst>
      <p:ext uri="{BB962C8B-B14F-4D97-AF65-F5344CB8AC3E}">
        <p14:creationId xmlns:p14="http://schemas.microsoft.com/office/powerpoint/2010/main" val="303155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717F-3ACD-4B32-9A7E-6BD14DBFD2C1}"/>
              </a:ext>
            </a:extLst>
          </p:cNvPr>
          <p:cNvSpPr>
            <a:spLocks noGrp="1"/>
          </p:cNvSpPr>
          <p:nvPr>
            <p:ph type="title"/>
          </p:nvPr>
        </p:nvSpPr>
        <p:spPr/>
        <p:txBody>
          <a:bodyPr>
            <a:noAutofit/>
          </a:bodyPr>
          <a:lstStyle/>
          <a:p>
            <a:r>
              <a:rPr lang="en-US" sz="3600" b="0" i="0" dirty="0">
                <a:solidFill>
                  <a:srgbClr val="1C1D1F"/>
                </a:solidFill>
                <a:effectLst/>
                <a:latin typeface="sf pro text"/>
              </a:rPr>
              <a:t>What is AWS best practices recommendation for selecting an AZ to launch an instance in a specific region?</a:t>
            </a:r>
            <a:endParaRPr lang="en-IN" sz="3600" dirty="0"/>
          </a:p>
        </p:txBody>
      </p:sp>
      <p:sp>
        <p:nvSpPr>
          <p:cNvPr id="3" name="Content Placeholder 2">
            <a:extLst>
              <a:ext uri="{FF2B5EF4-FFF2-40B4-BE49-F238E27FC236}">
                <a16:creationId xmlns:a16="http://schemas.microsoft.com/office/drawing/2014/main" id="{88947402-6F2B-4AD4-BA98-EA899CD4FDFA}"/>
              </a:ext>
            </a:extLst>
          </p:cNvPr>
          <p:cNvSpPr>
            <a:spLocks noGrp="1"/>
          </p:cNvSpPr>
          <p:nvPr>
            <p:ph idx="1"/>
          </p:nvPr>
        </p:nvSpPr>
        <p:spPr/>
        <p:txBody>
          <a:bodyPr/>
          <a:lstStyle/>
          <a:p>
            <a:pPr marL="0" indent="0" algn="l">
              <a:buNone/>
            </a:pPr>
            <a:endParaRPr lang="en-US" b="0" i="0" dirty="0">
              <a:solidFill>
                <a:srgbClr val="1C1D1F"/>
              </a:solidFill>
              <a:effectLst/>
              <a:latin typeface="sf pro text"/>
            </a:endParaRPr>
          </a:p>
          <a:p>
            <a:pPr algn="l">
              <a:buFont typeface="+mj-lt"/>
              <a:buAutoNum type="arabicPeriod"/>
            </a:pPr>
            <a:r>
              <a:rPr lang="en-US" b="0" i="0" dirty="0">
                <a:solidFill>
                  <a:srgbClr val="1C1D1F"/>
                </a:solidFill>
                <a:effectLst/>
                <a:latin typeface="sf pro text"/>
              </a:rPr>
              <a:t>Choose the AZ that is closest to your HQ or Data Center just in case if you need to connect them later on</a:t>
            </a:r>
          </a:p>
          <a:p>
            <a:pPr algn="l">
              <a:buFont typeface="+mj-lt"/>
              <a:buAutoNum type="arabicPeriod"/>
            </a:pPr>
            <a:r>
              <a:rPr lang="en-US" b="0" i="0" dirty="0">
                <a:solidFill>
                  <a:srgbClr val="1C1D1F"/>
                </a:solidFill>
                <a:effectLst/>
                <a:latin typeface="sf pro text"/>
              </a:rPr>
              <a:t>Always specify the AZ and do not leave that to AWS to select it</a:t>
            </a:r>
          </a:p>
          <a:p>
            <a:pPr algn="l">
              <a:buFont typeface="+mj-lt"/>
              <a:buAutoNum type="arabicPeriod"/>
            </a:pPr>
            <a:r>
              <a:rPr lang="en-US" b="1" i="0" dirty="0">
                <a:solidFill>
                  <a:srgbClr val="00B0F0"/>
                </a:solidFill>
                <a:effectLst/>
                <a:latin typeface="sf pro text"/>
              </a:rPr>
              <a:t>Do not select an AZ, AWS will select the best one in that region for your EC2 instance</a:t>
            </a:r>
          </a:p>
          <a:p>
            <a:pPr algn="l">
              <a:buFont typeface="+mj-lt"/>
              <a:buAutoNum type="arabicPeriod"/>
            </a:pPr>
            <a:r>
              <a:rPr lang="en-US" b="0" i="0" dirty="0">
                <a:solidFill>
                  <a:srgbClr val="1C1D1F"/>
                </a:solidFill>
                <a:effectLst/>
                <a:latin typeface="sf pro text"/>
              </a:rPr>
              <a:t>Always select the first AZ in the region</a:t>
            </a:r>
          </a:p>
          <a:p>
            <a:endParaRPr lang="en-IN" dirty="0"/>
          </a:p>
        </p:txBody>
      </p:sp>
    </p:spTree>
    <p:extLst>
      <p:ext uri="{BB962C8B-B14F-4D97-AF65-F5344CB8AC3E}">
        <p14:creationId xmlns:p14="http://schemas.microsoft.com/office/powerpoint/2010/main" val="192920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9010-F831-42E1-8A99-E950801846AB}"/>
              </a:ext>
            </a:extLst>
          </p:cNvPr>
          <p:cNvSpPr>
            <a:spLocks noGrp="1"/>
          </p:cNvSpPr>
          <p:nvPr>
            <p:ph type="title"/>
          </p:nvPr>
        </p:nvSpPr>
        <p:spPr>
          <a:xfrm>
            <a:off x="538480" y="365125"/>
            <a:ext cx="10728960" cy="2530474"/>
          </a:xfrm>
        </p:spPr>
        <p:txBody>
          <a:bodyPr>
            <a:noAutofit/>
          </a:bodyPr>
          <a:lstStyle/>
          <a:p>
            <a:r>
              <a:rPr lang="en-US" sz="3600" dirty="0"/>
              <a:t>An EC2 instance is not able to access the internet. The instance is launched in a public subnet, the VPC has an internet gateway attached, and the public subnet’s route table, security groups and NACL are all configured properly</a:t>
            </a:r>
            <a:endParaRPr lang="en-IN" sz="3600" dirty="0"/>
          </a:p>
        </p:txBody>
      </p:sp>
      <p:sp>
        <p:nvSpPr>
          <p:cNvPr id="3" name="Content Placeholder 2">
            <a:extLst>
              <a:ext uri="{FF2B5EF4-FFF2-40B4-BE49-F238E27FC236}">
                <a16:creationId xmlns:a16="http://schemas.microsoft.com/office/drawing/2014/main" id="{5AC6A35B-F3A5-4872-9182-CF434D3359C9}"/>
              </a:ext>
            </a:extLst>
          </p:cNvPr>
          <p:cNvSpPr>
            <a:spLocks noGrp="1"/>
          </p:cNvSpPr>
          <p:nvPr>
            <p:ph idx="1"/>
          </p:nvPr>
        </p:nvSpPr>
        <p:spPr>
          <a:xfrm>
            <a:off x="538480" y="3429000"/>
            <a:ext cx="11460480" cy="3185160"/>
          </a:xfrm>
        </p:spPr>
        <p:txBody>
          <a:bodyPr>
            <a:normAutofit/>
          </a:bodyPr>
          <a:lstStyle/>
          <a:p>
            <a:pPr marL="0" indent="0">
              <a:buNone/>
            </a:pPr>
            <a:r>
              <a:rPr lang="en-US" dirty="0"/>
              <a:t>What will be a cause of this issue?</a:t>
            </a:r>
          </a:p>
          <a:p>
            <a:endParaRPr lang="en-US" dirty="0"/>
          </a:p>
          <a:p>
            <a:pPr marL="0" indent="0">
              <a:buNone/>
            </a:pPr>
            <a:r>
              <a:rPr lang="en-US" dirty="0"/>
              <a:t>1. The instance may not have an ENI created</a:t>
            </a:r>
          </a:p>
          <a:p>
            <a:pPr marL="0" indent="0">
              <a:buNone/>
            </a:pPr>
            <a:r>
              <a:rPr lang="en-US" dirty="0"/>
              <a:t>2. The instance could be part of a placement group</a:t>
            </a:r>
          </a:p>
          <a:p>
            <a:pPr marL="0" indent="0">
              <a:buNone/>
            </a:pPr>
            <a:r>
              <a:rPr lang="en-US" dirty="0"/>
              <a:t>3. The instance does not have a public or Elastic IP address assigned/attached</a:t>
            </a:r>
          </a:p>
          <a:p>
            <a:pPr marL="0" indent="0">
              <a:buNone/>
            </a:pPr>
            <a:r>
              <a:rPr lang="en-US" dirty="0"/>
              <a:t>4. The Instance might not be going through a NAT gateway</a:t>
            </a:r>
            <a:endParaRPr lang="en-IN" dirty="0"/>
          </a:p>
        </p:txBody>
      </p:sp>
    </p:spTree>
    <p:extLst>
      <p:ext uri="{BB962C8B-B14F-4D97-AF65-F5344CB8AC3E}">
        <p14:creationId xmlns:p14="http://schemas.microsoft.com/office/powerpoint/2010/main" val="3579746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9010-F831-42E1-8A99-E950801846AB}"/>
              </a:ext>
            </a:extLst>
          </p:cNvPr>
          <p:cNvSpPr>
            <a:spLocks noGrp="1"/>
          </p:cNvSpPr>
          <p:nvPr>
            <p:ph type="title"/>
          </p:nvPr>
        </p:nvSpPr>
        <p:spPr>
          <a:xfrm>
            <a:off x="538480" y="365125"/>
            <a:ext cx="10728960" cy="2530474"/>
          </a:xfrm>
        </p:spPr>
        <p:txBody>
          <a:bodyPr>
            <a:noAutofit/>
          </a:bodyPr>
          <a:lstStyle/>
          <a:p>
            <a:r>
              <a:rPr lang="en-US" sz="3600" dirty="0"/>
              <a:t>An EC2 instance is not able to access the internet. The instance is launched in a public subnet, the VPC has an internet gateway attached, and the public subnet’s route table, security groups and NACL are all configured properly</a:t>
            </a:r>
            <a:endParaRPr lang="en-IN" sz="3600" dirty="0"/>
          </a:p>
        </p:txBody>
      </p:sp>
      <p:sp>
        <p:nvSpPr>
          <p:cNvPr id="3" name="Content Placeholder 2">
            <a:extLst>
              <a:ext uri="{FF2B5EF4-FFF2-40B4-BE49-F238E27FC236}">
                <a16:creationId xmlns:a16="http://schemas.microsoft.com/office/drawing/2014/main" id="{5AC6A35B-F3A5-4872-9182-CF434D3359C9}"/>
              </a:ext>
            </a:extLst>
          </p:cNvPr>
          <p:cNvSpPr>
            <a:spLocks noGrp="1"/>
          </p:cNvSpPr>
          <p:nvPr>
            <p:ph idx="1"/>
          </p:nvPr>
        </p:nvSpPr>
        <p:spPr>
          <a:xfrm>
            <a:off x="538480" y="3429000"/>
            <a:ext cx="11460480" cy="3185160"/>
          </a:xfrm>
        </p:spPr>
        <p:txBody>
          <a:bodyPr>
            <a:normAutofit lnSpcReduction="10000"/>
          </a:bodyPr>
          <a:lstStyle/>
          <a:p>
            <a:pPr marL="0" indent="0">
              <a:buNone/>
            </a:pPr>
            <a:r>
              <a:rPr lang="en-US" dirty="0"/>
              <a:t>What will be a cause of this issue?</a:t>
            </a:r>
          </a:p>
          <a:p>
            <a:endParaRPr lang="en-US" dirty="0"/>
          </a:p>
          <a:p>
            <a:pPr marL="0" indent="0">
              <a:buNone/>
            </a:pPr>
            <a:r>
              <a:rPr lang="en-US" dirty="0"/>
              <a:t>1. The instance may not have an ENI created</a:t>
            </a:r>
          </a:p>
          <a:p>
            <a:pPr marL="0" indent="0">
              <a:buNone/>
            </a:pPr>
            <a:r>
              <a:rPr lang="en-US" dirty="0"/>
              <a:t>2. The instance could be part of a placement group</a:t>
            </a:r>
          </a:p>
          <a:p>
            <a:pPr marL="0" indent="0">
              <a:buNone/>
            </a:pPr>
            <a:r>
              <a:rPr lang="en-US" b="1" dirty="0">
                <a:solidFill>
                  <a:srgbClr val="00B0F0"/>
                </a:solidFill>
              </a:rPr>
              <a:t>3. The instance does not have a public or Elastic IP address assigned/attached</a:t>
            </a:r>
          </a:p>
          <a:p>
            <a:pPr marL="0" indent="0">
              <a:buNone/>
            </a:pPr>
            <a:r>
              <a:rPr lang="en-US" dirty="0"/>
              <a:t>4. The Instance might not be going through a NAT gateway</a:t>
            </a:r>
            <a:endParaRPr lang="en-IN" dirty="0"/>
          </a:p>
        </p:txBody>
      </p:sp>
    </p:spTree>
    <p:extLst>
      <p:ext uri="{BB962C8B-B14F-4D97-AF65-F5344CB8AC3E}">
        <p14:creationId xmlns:p14="http://schemas.microsoft.com/office/powerpoint/2010/main" val="192560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FDBC-8D94-4ADB-B416-319A58D8A03D}"/>
              </a:ext>
            </a:extLst>
          </p:cNvPr>
          <p:cNvSpPr>
            <a:spLocks noGrp="1"/>
          </p:cNvSpPr>
          <p:nvPr>
            <p:ph type="title"/>
          </p:nvPr>
        </p:nvSpPr>
        <p:spPr/>
        <p:txBody>
          <a:bodyPr>
            <a:normAutofit/>
          </a:bodyPr>
          <a:lstStyle/>
          <a:p>
            <a:r>
              <a:rPr lang="en-US" sz="3600" dirty="0">
                <a:solidFill>
                  <a:schemeClr val="accent2">
                    <a:lumMod val="75000"/>
                  </a:schemeClr>
                </a:solidFill>
              </a:rPr>
              <a:t>Which of the following EC2 services can be used without charge under the Free Tier?</a:t>
            </a:r>
            <a:endParaRPr lang="en-IN" sz="3600" dirty="0">
              <a:solidFill>
                <a:schemeClr val="accent2">
                  <a:lumMod val="75000"/>
                </a:schemeClr>
              </a:solidFill>
            </a:endParaRPr>
          </a:p>
        </p:txBody>
      </p:sp>
      <p:sp>
        <p:nvSpPr>
          <p:cNvPr id="3" name="Content Placeholder 2">
            <a:extLst>
              <a:ext uri="{FF2B5EF4-FFF2-40B4-BE49-F238E27FC236}">
                <a16:creationId xmlns:a16="http://schemas.microsoft.com/office/drawing/2014/main" id="{E382AE80-9EB3-4DAB-9985-C240D6483C85}"/>
              </a:ext>
            </a:extLst>
          </p:cNvPr>
          <p:cNvSpPr>
            <a:spLocks noGrp="1"/>
          </p:cNvSpPr>
          <p:nvPr>
            <p:ph idx="1"/>
          </p:nvPr>
        </p:nvSpPr>
        <p:spPr>
          <a:xfrm>
            <a:off x="838200" y="2507932"/>
            <a:ext cx="10515600" cy="1842135"/>
          </a:xfrm>
        </p:spPr>
        <p:txBody>
          <a:bodyPr>
            <a:normAutofit/>
          </a:bodyPr>
          <a:lstStyle/>
          <a:p>
            <a:pPr marL="0" indent="0">
              <a:buNone/>
            </a:pPr>
            <a:r>
              <a:rPr lang="en-US" sz="2400" dirty="0"/>
              <a:t>A. Any single EC2 instance type as long as it runs for less than one hour per day</a:t>
            </a:r>
          </a:p>
          <a:p>
            <a:pPr marL="0" indent="0">
              <a:buNone/>
            </a:pPr>
            <a:r>
              <a:rPr lang="en-US" sz="2400" dirty="0"/>
              <a:t>B. Any single EC2 instance type as long as it runs for less than 75 hours per month</a:t>
            </a:r>
          </a:p>
          <a:p>
            <a:pPr marL="0" indent="0">
              <a:buNone/>
            </a:pPr>
            <a:r>
              <a:rPr lang="en-US" sz="2400" dirty="0"/>
              <a:t>C. A single t2.micro EC2 instance type instance for 750 hours per month</a:t>
            </a:r>
          </a:p>
          <a:p>
            <a:pPr marL="0" indent="0">
              <a:buNone/>
            </a:pPr>
            <a:r>
              <a:rPr lang="en-US" sz="2400" dirty="0"/>
              <a:t>D. t2.micro EC2 instance type instances for a total of 750 hours per month</a:t>
            </a:r>
          </a:p>
          <a:p>
            <a:endParaRPr lang="en-IN" b="1" dirty="0"/>
          </a:p>
        </p:txBody>
      </p:sp>
    </p:spTree>
    <p:extLst>
      <p:ext uri="{BB962C8B-B14F-4D97-AF65-F5344CB8AC3E}">
        <p14:creationId xmlns:p14="http://schemas.microsoft.com/office/powerpoint/2010/main" val="322920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3BB4-2DD2-4752-A933-06E0A2F60BB3}"/>
              </a:ext>
            </a:extLst>
          </p:cNvPr>
          <p:cNvSpPr>
            <a:spLocks noGrp="1"/>
          </p:cNvSpPr>
          <p:nvPr>
            <p:ph type="title"/>
          </p:nvPr>
        </p:nvSpPr>
        <p:spPr/>
        <p:txBody>
          <a:bodyPr>
            <a:normAutofit/>
          </a:bodyPr>
          <a:lstStyle/>
          <a:p>
            <a:r>
              <a:rPr lang="en-US" sz="3600" b="1" dirty="0"/>
              <a:t>What is the function of an EC2 AMI?</a:t>
            </a:r>
            <a:endParaRPr lang="en-IN" sz="3600" b="1" dirty="0"/>
          </a:p>
        </p:txBody>
      </p:sp>
      <p:sp>
        <p:nvSpPr>
          <p:cNvPr id="3" name="Content Placeholder 2">
            <a:extLst>
              <a:ext uri="{FF2B5EF4-FFF2-40B4-BE49-F238E27FC236}">
                <a16:creationId xmlns:a16="http://schemas.microsoft.com/office/drawing/2014/main" id="{0AB260CF-70CC-4A1C-95E3-42AA71DE1DB7}"/>
              </a:ext>
            </a:extLst>
          </p:cNvPr>
          <p:cNvSpPr>
            <a:spLocks noGrp="1"/>
          </p:cNvSpPr>
          <p:nvPr>
            <p:ph idx="1"/>
          </p:nvPr>
        </p:nvSpPr>
        <p:spPr>
          <a:xfrm>
            <a:off x="838200" y="2252345"/>
            <a:ext cx="10881360" cy="3193415"/>
          </a:xfrm>
        </p:spPr>
        <p:txBody>
          <a:bodyPr>
            <a:normAutofit/>
          </a:bodyPr>
          <a:lstStyle/>
          <a:p>
            <a:pPr marL="0" indent="0">
              <a:buNone/>
            </a:pPr>
            <a:r>
              <a:rPr lang="en-US" b="1" dirty="0"/>
              <a:t>A. </a:t>
            </a:r>
            <a:r>
              <a:rPr lang="en-US" dirty="0"/>
              <a:t>To define the hardware profile used by an EC2 instance</a:t>
            </a:r>
          </a:p>
          <a:p>
            <a:pPr marL="0" indent="0">
              <a:buNone/>
            </a:pPr>
            <a:r>
              <a:rPr lang="en-US" b="1" dirty="0"/>
              <a:t>B. </a:t>
            </a:r>
            <a:r>
              <a:rPr lang="en-US" dirty="0"/>
              <a:t>To serve as an instance storage volume for high-volume data processing operations</a:t>
            </a:r>
          </a:p>
          <a:p>
            <a:pPr marL="0" indent="0">
              <a:buNone/>
            </a:pPr>
            <a:r>
              <a:rPr lang="en-US" b="1" dirty="0"/>
              <a:t>C. </a:t>
            </a:r>
            <a:r>
              <a:rPr lang="en-US" dirty="0"/>
              <a:t>To serve as a source image from which an instance’s primary storage volume is built</a:t>
            </a:r>
          </a:p>
          <a:p>
            <a:pPr marL="0" indent="0">
              <a:buNone/>
            </a:pPr>
            <a:r>
              <a:rPr lang="en-US" b="1" dirty="0"/>
              <a:t>D. </a:t>
            </a:r>
            <a:r>
              <a:rPr lang="en-US" dirty="0"/>
              <a:t>To define the way data streams are managed by EC2 instances</a:t>
            </a:r>
            <a:endParaRPr lang="en-IN" dirty="0"/>
          </a:p>
        </p:txBody>
      </p:sp>
    </p:spTree>
    <p:extLst>
      <p:ext uri="{BB962C8B-B14F-4D97-AF65-F5344CB8AC3E}">
        <p14:creationId xmlns:p14="http://schemas.microsoft.com/office/powerpoint/2010/main" val="1544520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3BB4-2DD2-4752-A933-06E0A2F60BB3}"/>
              </a:ext>
            </a:extLst>
          </p:cNvPr>
          <p:cNvSpPr>
            <a:spLocks noGrp="1"/>
          </p:cNvSpPr>
          <p:nvPr>
            <p:ph type="title"/>
          </p:nvPr>
        </p:nvSpPr>
        <p:spPr/>
        <p:txBody>
          <a:bodyPr>
            <a:normAutofit/>
          </a:bodyPr>
          <a:lstStyle/>
          <a:p>
            <a:r>
              <a:rPr lang="en-US" sz="3600" b="1" dirty="0"/>
              <a:t>What is the function of an EC2 AMI?</a:t>
            </a:r>
            <a:endParaRPr lang="en-IN" sz="3600" b="1" dirty="0"/>
          </a:p>
        </p:txBody>
      </p:sp>
      <p:sp>
        <p:nvSpPr>
          <p:cNvPr id="3" name="Content Placeholder 2">
            <a:extLst>
              <a:ext uri="{FF2B5EF4-FFF2-40B4-BE49-F238E27FC236}">
                <a16:creationId xmlns:a16="http://schemas.microsoft.com/office/drawing/2014/main" id="{0AB260CF-70CC-4A1C-95E3-42AA71DE1DB7}"/>
              </a:ext>
            </a:extLst>
          </p:cNvPr>
          <p:cNvSpPr>
            <a:spLocks noGrp="1"/>
          </p:cNvSpPr>
          <p:nvPr>
            <p:ph idx="1"/>
          </p:nvPr>
        </p:nvSpPr>
        <p:spPr>
          <a:xfrm>
            <a:off x="838200" y="2252345"/>
            <a:ext cx="10881360" cy="3193415"/>
          </a:xfrm>
        </p:spPr>
        <p:txBody>
          <a:bodyPr>
            <a:normAutofit/>
          </a:bodyPr>
          <a:lstStyle/>
          <a:p>
            <a:pPr marL="0" indent="0">
              <a:buNone/>
            </a:pPr>
            <a:r>
              <a:rPr lang="en-US" b="1" dirty="0"/>
              <a:t>A. </a:t>
            </a:r>
            <a:r>
              <a:rPr lang="en-US" dirty="0"/>
              <a:t>To define the hardware profile used by an EC2 instance</a:t>
            </a:r>
          </a:p>
          <a:p>
            <a:pPr marL="0" indent="0">
              <a:buNone/>
            </a:pPr>
            <a:r>
              <a:rPr lang="en-US" b="1" dirty="0"/>
              <a:t>B. </a:t>
            </a:r>
            <a:r>
              <a:rPr lang="en-US" dirty="0"/>
              <a:t>To serve as an instance storage volume for high-volume data processing operations</a:t>
            </a:r>
          </a:p>
          <a:p>
            <a:pPr marL="0" indent="0">
              <a:buNone/>
            </a:pPr>
            <a:r>
              <a:rPr lang="en-US" b="1" dirty="0">
                <a:solidFill>
                  <a:srgbClr val="00B0F0"/>
                </a:solidFill>
              </a:rPr>
              <a:t>C. To serve as a source image from which an instance’s primary storage volume is built</a:t>
            </a:r>
          </a:p>
          <a:p>
            <a:pPr marL="0" indent="0">
              <a:buNone/>
            </a:pPr>
            <a:r>
              <a:rPr lang="en-US" b="1" dirty="0"/>
              <a:t>D. </a:t>
            </a:r>
            <a:r>
              <a:rPr lang="en-US" dirty="0"/>
              <a:t>To define the way data streams are managed by EC2 instances</a:t>
            </a:r>
            <a:endParaRPr lang="en-IN" dirty="0"/>
          </a:p>
        </p:txBody>
      </p:sp>
    </p:spTree>
    <p:extLst>
      <p:ext uri="{BB962C8B-B14F-4D97-AF65-F5344CB8AC3E}">
        <p14:creationId xmlns:p14="http://schemas.microsoft.com/office/powerpoint/2010/main" val="3193908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1482-C037-466E-A8A2-89805188462A}"/>
              </a:ext>
            </a:extLst>
          </p:cNvPr>
          <p:cNvSpPr>
            <a:spLocks noGrp="1"/>
          </p:cNvSpPr>
          <p:nvPr>
            <p:ph type="title"/>
          </p:nvPr>
        </p:nvSpPr>
        <p:spPr/>
        <p:txBody>
          <a:bodyPr>
            <a:noAutofit/>
          </a:bodyPr>
          <a:lstStyle/>
          <a:p>
            <a:r>
              <a:rPr lang="en-US" sz="3600" b="1" dirty="0"/>
              <a:t>Which of the following could be included in an EC2 AMI? (Select TWO.)</a:t>
            </a:r>
            <a:br>
              <a:rPr lang="en-US" sz="3600" b="1" dirty="0"/>
            </a:br>
            <a:endParaRPr lang="en-IN" sz="3600" b="1" dirty="0"/>
          </a:p>
        </p:txBody>
      </p:sp>
      <p:sp>
        <p:nvSpPr>
          <p:cNvPr id="3" name="Content Placeholder 2">
            <a:extLst>
              <a:ext uri="{FF2B5EF4-FFF2-40B4-BE49-F238E27FC236}">
                <a16:creationId xmlns:a16="http://schemas.microsoft.com/office/drawing/2014/main" id="{CE2BECF9-F5D1-4191-AF84-E7B7136008F3}"/>
              </a:ext>
            </a:extLst>
          </p:cNvPr>
          <p:cNvSpPr>
            <a:spLocks noGrp="1"/>
          </p:cNvSpPr>
          <p:nvPr>
            <p:ph idx="1"/>
          </p:nvPr>
        </p:nvSpPr>
        <p:spPr>
          <a:xfrm>
            <a:off x="838200" y="2431732"/>
            <a:ext cx="10515600" cy="1994535"/>
          </a:xfrm>
        </p:spPr>
        <p:txBody>
          <a:bodyPr>
            <a:normAutofit lnSpcReduction="10000"/>
          </a:bodyPr>
          <a:lstStyle/>
          <a:p>
            <a:pPr marL="0" indent="0">
              <a:buNone/>
            </a:pPr>
            <a:r>
              <a:rPr lang="en-US" dirty="0"/>
              <a:t>A. A networking configuration</a:t>
            </a:r>
          </a:p>
          <a:p>
            <a:pPr marL="0" indent="0">
              <a:buNone/>
            </a:pPr>
            <a:r>
              <a:rPr lang="en-US" dirty="0"/>
              <a:t>B. A software application stack</a:t>
            </a:r>
          </a:p>
          <a:p>
            <a:pPr marL="0" indent="0">
              <a:buNone/>
            </a:pPr>
            <a:r>
              <a:rPr lang="en-US" dirty="0"/>
              <a:t>C. An operating system</a:t>
            </a:r>
          </a:p>
          <a:p>
            <a:pPr marL="0" indent="0">
              <a:buNone/>
            </a:pPr>
            <a:r>
              <a:rPr lang="en-US" dirty="0"/>
              <a:t>D. An instance type definition</a:t>
            </a:r>
            <a:endParaRPr lang="en-IN" dirty="0"/>
          </a:p>
        </p:txBody>
      </p:sp>
    </p:spTree>
    <p:extLst>
      <p:ext uri="{BB962C8B-B14F-4D97-AF65-F5344CB8AC3E}">
        <p14:creationId xmlns:p14="http://schemas.microsoft.com/office/powerpoint/2010/main" val="2773006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1482-C037-466E-A8A2-89805188462A}"/>
              </a:ext>
            </a:extLst>
          </p:cNvPr>
          <p:cNvSpPr>
            <a:spLocks noGrp="1"/>
          </p:cNvSpPr>
          <p:nvPr>
            <p:ph type="title"/>
          </p:nvPr>
        </p:nvSpPr>
        <p:spPr/>
        <p:txBody>
          <a:bodyPr>
            <a:noAutofit/>
          </a:bodyPr>
          <a:lstStyle/>
          <a:p>
            <a:r>
              <a:rPr lang="en-US" sz="3600" b="1" dirty="0"/>
              <a:t>Which of the following could be included in an EC2 AMI? (Select TWO.)</a:t>
            </a:r>
            <a:br>
              <a:rPr lang="en-US" sz="3600" b="1" dirty="0"/>
            </a:br>
            <a:endParaRPr lang="en-IN" sz="3600" b="1" dirty="0"/>
          </a:p>
        </p:txBody>
      </p:sp>
      <p:sp>
        <p:nvSpPr>
          <p:cNvPr id="3" name="Content Placeholder 2">
            <a:extLst>
              <a:ext uri="{FF2B5EF4-FFF2-40B4-BE49-F238E27FC236}">
                <a16:creationId xmlns:a16="http://schemas.microsoft.com/office/drawing/2014/main" id="{CE2BECF9-F5D1-4191-AF84-E7B7136008F3}"/>
              </a:ext>
            </a:extLst>
          </p:cNvPr>
          <p:cNvSpPr>
            <a:spLocks noGrp="1"/>
          </p:cNvSpPr>
          <p:nvPr>
            <p:ph idx="1"/>
          </p:nvPr>
        </p:nvSpPr>
        <p:spPr>
          <a:xfrm>
            <a:off x="838200" y="2431732"/>
            <a:ext cx="10515600" cy="1994535"/>
          </a:xfrm>
        </p:spPr>
        <p:txBody>
          <a:bodyPr>
            <a:normAutofit lnSpcReduction="10000"/>
          </a:bodyPr>
          <a:lstStyle/>
          <a:p>
            <a:pPr marL="0" indent="0">
              <a:buNone/>
            </a:pPr>
            <a:r>
              <a:rPr lang="en-US" dirty="0"/>
              <a:t>A. A networking configuration</a:t>
            </a:r>
          </a:p>
          <a:p>
            <a:pPr marL="0" indent="0">
              <a:buNone/>
            </a:pPr>
            <a:r>
              <a:rPr lang="en-US" b="1" dirty="0">
                <a:solidFill>
                  <a:srgbClr val="00B0F0"/>
                </a:solidFill>
              </a:rPr>
              <a:t>B. A software application stack</a:t>
            </a:r>
          </a:p>
          <a:p>
            <a:pPr marL="0" indent="0">
              <a:buNone/>
            </a:pPr>
            <a:r>
              <a:rPr lang="en-US" b="1" dirty="0">
                <a:solidFill>
                  <a:srgbClr val="00B0F0"/>
                </a:solidFill>
              </a:rPr>
              <a:t>C. An operating system</a:t>
            </a:r>
          </a:p>
          <a:p>
            <a:pPr marL="0" indent="0">
              <a:buNone/>
            </a:pPr>
            <a:r>
              <a:rPr lang="en-US" dirty="0"/>
              <a:t>D. An instance type definition</a:t>
            </a:r>
            <a:endParaRPr lang="en-IN" dirty="0"/>
          </a:p>
        </p:txBody>
      </p:sp>
    </p:spTree>
    <p:extLst>
      <p:ext uri="{BB962C8B-B14F-4D97-AF65-F5344CB8AC3E}">
        <p14:creationId xmlns:p14="http://schemas.microsoft.com/office/powerpoint/2010/main" val="1132937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F845-D2A9-4699-AA1A-FBB31DDDC9DA}"/>
              </a:ext>
            </a:extLst>
          </p:cNvPr>
          <p:cNvSpPr>
            <a:spLocks noGrp="1"/>
          </p:cNvSpPr>
          <p:nvPr>
            <p:ph type="title"/>
          </p:nvPr>
        </p:nvSpPr>
        <p:spPr/>
        <p:txBody>
          <a:bodyPr>
            <a:normAutofit/>
          </a:bodyPr>
          <a:lstStyle/>
          <a:p>
            <a:r>
              <a:rPr lang="en-US" sz="3600" b="1" dirty="0"/>
              <a:t>Which of the following describes an EC2 dedicated instance?</a:t>
            </a:r>
            <a:endParaRPr lang="en-IN" sz="3600" b="1" dirty="0"/>
          </a:p>
        </p:txBody>
      </p:sp>
      <p:sp>
        <p:nvSpPr>
          <p:cNvPr id="3" name="Content Placeholder 2">
            <a:extLst>
              <a:ext uri="{FF2B5EF4-FFF2-40B4-BE49-F238E27FC236}">
                <a16:creationId xmlns:a16="http://schemas.microsoft.com/office/drawing/2014/main" id="{9B5C8B8C-D86F-408E-B0A4-222C89B4F3BB}"/>
              </a:ext>
            </a:extLst>
          </p:cNvPr>
          <p:cNvSpPr>
            <a:spLocks noGrp="1"/>
          </p:cNvSpPr>
          <p:nvPr>
            <p:ph idx="1"/>
          </p:nvPr>
        </p:nvSpPr>
        <p:spPr>
          <a:xfrm>
            <a:off x="838200" y="2587625"/>
            <a:ext cx="10515600" cy="3579495"/>
          </a:xfrm>
        </p:spPr>
        <p:txBody>
          <a:bodyPr/>
          <a:lstStyle/>
          <a:p>
            <a:pPr marL="0" indent="0">
              <a:buNone/>
            </a:pPr>
            <a:r>
              <a:rPr lang="en-US" dirty="0"/>
              <a:t>A. An EC2 instance running on a physical host reserved for the exclusive use of a single AWS account</a:t>
            </a:r>
          </a:p>
          <a:p>
            <a:pPr marL="0" indent="0">
              <a:buNone/>
            </a:pPr>
            <a:r>
              <a:rPr lang="en-US" dirty="0"/>
              <a:t>B. An EC2 instance running on a physical host reserved for and controlled by a single AWS account</a:t>
            </a:r>
          </a:p>
          <a:p>
            <a:pPr marL="0" indent="0">
              <a:buNone/>
            </a:pPr>
            <a:r>
              <a:rPr lang="en-US" dirty="0"/>
              <a:t>C. An EC2 AMI that can be launched only on an instance within a single AWS account</a:t>
            </a:r>
          </a:p>
          <a:p>
            <a:pPr marL="0" indent="0">
              <a:buNone/>
            </a:pPr>
            <a:r>
              <a:rPr lang="en-US" dirty="0"/>
              <a:t>D. An EC2 instance optimized for a particular compute role</a:t>
            </a:r>
            <a:endParaRPr lang="en-IN" dirty="0"/>
          </a:p>
        </p:txBody>
      </p:sp>
    </p:spTree>
    <p:extLst>
      <p:ext uri="{BB962C8B-B14F-4D97-AF65-F5344CB8AC3E}">
        <p14:creationId xmlns:p14="http://schemas.microsoft.com/office/powerpoint/2010/main" val="135143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F845-D2A9-4699-AA1A-FBB31DDDC9DA}"/>
              </a:ext>
            </a:extLst>
          </p:cNvPr>
          <p:cNvSpPr>
            <a:spLocks noGrp="1"/>
          </p:cNvSpPr>
          <p:nvPr>
            <p:ph type="title"/>
          </p:nvPr>
        </p:nvSpPr>
        <p:spPr/>
        <p:txBody>
          <a:bodyPr>
            <a:normAutofit/>
          </a:bodyPr>
          <a:lstStyle/>
          <a:p>
            <a:r>
              <a:rPr lang="en-US" sz="3600" b="1" dirty="0"/>
              <a:t>Which of the following describes an EC2 dedicated instance?</a:t>
            </a:r>
            <a:endParaRPr lang="en-IN" sz="3600" b="1" dirty="0"/>
          </a:p>
        </p:txBody>
      </p:sp>
      <p:sp>
        <p:nvSpPr>
          <p:cNvPr id="3" name="Content Placeholder 2">
            <a:extLst>
              <a:ext uri="{FF2B5EF4-FFF2-40B4-BE49-F238E27FC236}">
                <a16:creationId xmlns:a16="http://schemas.microsoft.com/office/drawing/2014/main" id="{9B5C8B8C-D86F-408E-B0A4-222C89B4F3BB}"/>
              </a:ext>
            </a:extLst>
          </p:cNvPr>
          <p:cNvSpPr>
            <a:spLocks noGrp="1"/>
          </p:cNvSpPr>
          <p:nvPr>
            <p:ph idx="1"/>
          </p:nvPr>
        </p:nvSpPr>
        <p:spPr>
          <a:xfrm>
            <a:off x="838200" y="2587625"/>
            <a:ext cx="10515600" cy="3579495"/>
          </a:xfrm>
        </p:spPr>
        <p:txBody>
          <a:bodyPr/>
          <a:lstStyle/>
          <a:p>
            <a:pPr marL="0" indent="0">
              <a:buNone/>
            </a:pPr>
            <a:r>
              <a:rPr lang="en-US" b="1" dirty="0">
                <a:solidFill>
                  <a:srgbClr val="00B0F0"/>
                </a:solidFill>
              </a:rPr>
              <a:t>A. An EC2 instance running on a physical host reserved for the exclusive use of a single AWS account</a:t>
            </a:r>
          </a:p>
          <a:p>
            <a:pPr marL="0" indent="0">
              <a:buNone/>
            </a:pPr>
            <a:r>
              <a:rPr lang="en-US" dirty="0"/>
              <a:t>B. An EC2 instance running on a physical host reserved for and controlled by a single AWS account</a:t>
            </a:r>
          </a:p>
          <a:p>
            <a:pPr marL="0" indent="0">
              <a:buNone/>
            </a:pPr>
            <a:r>
              <a:rPr lang="en-US" dirty="0"/>
              <a:t>C. An EC2 AMI that can be launched only on an instance within a single AWS account</a:t>
            </a:r>
          </a:p>
          <a:p>
            <a:pPr marL="0" indent="0">
              <a:buNone/>
            </a:pPr>
            <a:r>
              <a:rPr lang="en-US" dirty="0"/>
              <a:t>D. An EC2 instance optimized for a particular compute role</a:t>
            </a:r>
            <a:endParaRPr lang="en-IN" dirty="0"/>
          </a:p>
        </p:txBody>
      </p:sp>
    </p:spTree>
    <p:extLst>
      <p:ext uri="{BB962C8B-B14F-4D97-AF65-F5344CB8AC3E}">
        <p14:creationId xmlns:p14="http://schemas.microsoft.com/office/powerpoint/2010/main" val="1642253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FD4B-4551-4EE9-985C-506DCC4C7727}"/>
              </a:ext>
            </a:extLst>
          </p:cNvPr>
          <p:cNvSpPr>
            <a:spLocks noGrp="1"/>
          </p:cNvSpPr>
          <p:nvPr>
            <p:ph type="title"/>
          </p:nvPr>
        </p:nvSpPr>
        <p:spPr>
          <a:xfrm>
            <a:off x="838200" y="365125"/>
            <a:ext cx="10124440" cy="1920875"/>
          </a:xfrm>
        </p:spPr>
        <p:txBody>
          <a:bodyPr>
            <a:noAutofit/>
          </a:bodyPr>
          <a:lstStyle/>
          <a:p>
            <a:r>
              <a:rPr lang="en-US" sz="3600" b="1" dirty="0"/>
              <a:t>Why might you want to use an instance store volume with your EC2 instance rather than a volume from the more common EBS service? (Select TWO.)</a:t>
            </a:r>
            <a:br>
              <a:rPr lang="en-US" sz="3600" b="1" dirty="0"/>
            </a:br>
            <a:endParaRPr lang="en-IN" sz="3600" b="1" dirty="0"/>
          </a:p>
        </p:txBody>
      </p:sp>
      <p:sp>
        <p:nvSpPr>
          <p:cNvPr id="3" name="Content Placeholder 2">
            <a:extLst>
              <a:ext uri="{FF2B5EF4-FFF2-40B4-BE49-F238E27FC236}">
                <a16:creationId xmlns:a16="http://schemas.microsoft.com/office/drawing/2014/main" id="{63406FC7-B5B9-4C8C-B580-98C4FF878D31}"/>
              </a:ext>
            </a:extLst>
          </p:cNvPr>
          <p:cNvSpPr>
            <a:spLocks noGrp="1"/>
          </p:cNvSpPr>
          <p:nvPr>
            <p:ph idx="1"/>
          </p:nvPr>
        </p:nvSpPr>
        <p:spPr>
          <a:xfrm>
            <a:off x="731520" y="2854959"/>
            <a:ext cx="10622280" cy="2235201"/>
          </a:xfrm>
        </p:spPr>
        <p:txBody>
          <a:bodyPr/>
          <a:lstStyle/>
          <a:p>
            <a:pPr marL="0" indent="0">
              <a:buNone/>
            </a:pPr>
            <a:r>
              <a:rPr lang="en-US" dirty="0"/>
              <a:t>A. Instance store volumes can be encrypted.</a:t>
            </a:r>
          </a:p>
          <a:p>
            <a:pPr marL="0" indent="0">
              <a:buNone/>
            </a:pPr>
            <a:r>
              <a:rPr lang="en-US" dirty="0"/>
              <a:t>B. Instance store volumes, data will survive an instance shutdown.</a:t>
            </a:r>
          </a:p>
          <a:p>
            <a:pPr marL="0" indent="0">
              <a:buNone/>
            </a:pPr>
            <a:r>
              <a:rPr lang="en-US" dirty="0"/>
              <a:t>C. Instance store volumes provide faster data read/write performance.</a:t>
            </a:r>
          </a:p>
          <a:p>
            <a:pPr marL="0" indent="0">
              <a:buNone/>
            </a:pPr>
            <a:r>
              <a:rPr lang="en-US" dirty="0"/>
              <a:t>D. Instance store volumes are connected directly to your EC2 instance.</a:t>
            </a:r>
            <a:endParaRPr lang="en-IN" dirty="0"/>
          </a:p>
        </p:txBody>
      </p:sp>
    </p:spTree>
    <p:extLst>
      <p:ext uri="{BB962C8B-B14F-4D97-AF65-F5344CB8AC3E}">
        <p14:creationId xmlns:p14="http://schemas.microsoft.com/office/powerpoint/2010/main" val="1034410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FD4B-4551-4EE9-985C-506DCC4C7727}"/>
              </a:ext>
            </a:extLst>
          </p:cNvPr>
          <p:cNvSpPr>
            <a:spLocks noGrp="1"/>
          </p:cNvSpPr>
          <p:nvPr>
            <p:ph type="title"/>
          </p:nvPr>
        </p:nvSpPr>
        <p:spPr>
          <a:xfrm>
            <a:off x="838200" y="365125"/>
            <a:ext cx="10124440" cy="1920875"/>
          </a:xfrm>
        </p:spPr>
        <p:txBody>
          <a:bodyPr>
            <a:noAutofit/>
          </a:bodyPr>
          <a:lstStyle/>
          <a:p>
            <a:r>
              <a:rPr lang="en-US" sz="3600" b="1" dirty="0"/>
              <a:t>Why might you want to use an instance store volume with your EC2 instance rather than a volume from the more common EBS service? (Select TWO.)</a:t>
            </a:r>
            <a:br>
              <a:rPr lang="en-US" sz="3600" b="1" dirty="0"/>
            </a:br>
            <a:endParaRPr lang="en-IN" sz="3600" b="1" dirty="0"/>
          </a:p>
        </p:txBody>
      </p:sp>
      <p:sp>
        <p:nvSpPr>
          <p:cNvPr id="3" name="Content Placeholder 2">
            <a:extLst>
              <a:ext uri="{FF2B5EF4-FFF2-40B4-BE49-F238E27FC236}">
                <a16:creationId xmlns:a16="http://schemas.microsoft.com/office/drawing/2014/main" id="{63406FC7-B5B9-4C8C-B580-98C4FF878D31}"/>
              </a:ext>
            </a:extLst>
          </p:cNvPr>
          <p:cNvSpPr>
            <a:spLocks noGrp="1"/>
          </p:cNvSpPr>
          <p:nvPr>
            <p:ph idx="1"/>
          </p:nvPr>
        </p:nvSpPr>
        <p:spPr>
          <a:xfrm>
            <a:off x="731520" y="2854959"/>
            <a:ext cx="10622280" cy="2235201"/>
          </a:xfrm>
        </p:spPr>
        <p:txBody>
          <a:bodyPr/>
          <a:lstStyle/>
          <a:p>
            <a:pPr marL="0" indent="0">
              <a:buNone/>
            </a:pPr>
            <a:r>
              <a:rPr lang="en-US" dirty="0"/>
              <a:t>A. Instance store volumes can be encrypted.</a:t>
            </a:r>
          </a:p>
          <a:p>
            <a:pPr marL="0" indent="0">
              <a:buNone/>
            </a:pPr>
            <a:r>
              <a:rPr lang="en-US" dirty="0"/>
              <a:t>B. Instance store volumes, data will survive an instance shutdown.</a:t>
            </a:r>
          </a:p>
          <a:p>
            <a:pPr marL="0" indent="0">
              <a:buNone/>
            </a:pPr>
            <a:r>
              <a:rPr lang="en-US" b="1" dirty="0">
                <a:solidFill>
                  <a:srgbClr val="00B0F0"/>
                </a:solidFill>
              </a:rPr>
              <a:t>C. Instance store volumes provide faster data read/write performance.</a:t>
            </a:r>
          </a:p>
          <a:p>
            <a:pPr marL="0" indent="0">
              <a:buNone/>
            </a:pPr>
            <a:r>
              <a:rPr lang="en-US" b="1" dirty="0">
                <a:solidFill>
                  <a:srgbClr val="00B0F0"/>
                </a:solidFill>
              </a:rPr>
              <a:t>D. Instance store volumes are connected directly to your EC2 instance.</a:t>
            </a:r>
            <a:endParaRPr lang="en-IN" b="1" dirty="0">
              <a:solidFill>
                <a:srgbClr val="00B0F0"/>
              </a:solidFill>
            </a:endParaRPr>
          </a:p>
        </p:txBody>
      </p:sp>
    </p:spTree>
    <p:extLst>
      <p:ext uri="{BB962C8B-B14F-4D97-AF65-F5344CB8AC3E}">
        <p14:creationId xmlns:p14="http://schemas.microsoft.com/office/powerpoint/2010/main" val="3076946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AD4D-00E9-4D34-957C-1A7CF2DAB59F}"/>
              </a:ext>
            </a:extLst>
          </p:cNvPr>
          <p:cNvSpPr>
            <a:spLocks noGrp="1"/>
          </p:cNvSpPr>
          <p:nvPr>
            <p:ph type="title"/>
          </p:nvPr>
        </p:nvSpPr>
        <p:spPr>
          <a:xfrm>
            <a:off x="838200" y="365125"/>
            <a:ext cx="10515600" cy="2487803"/>
          </a:xfrm>
        </p:spPr>
        <p:txBody>
          <a:bodyPr>
            <a:noAutofit/>
          </a:bodyPr>
          <a:lstStyle/>
          <a:p>
            <a:r>
              <a:rPr lang="en-US" sz="3600" b="1" dirty="0"/>
              <a:t>Your web application experiences periodic spikes in demand that require the provisioning of extra instances. Which of the following pricing models would make the most sense for those extra instances?</a:t>
            </a:r>
            <a:br>
              <a:rPr lang="en-US" sz="3600" b="1" dirty="0"/>
            </a:br>
            <a:endParaRPr lang="en-IN" sz="3600" b="1" dirty="0"/>
          </a:p>
        </p:txBody>
      </p:sp>
      <p:sp>
        <p:nvSpPr>
          <p:cNvPr id="3" name="Content Placeholder 2">
            <a:extLst>
              <a:ext uri="{FF2B5EF4-FFF2-40B4-BE49-F238E27FC236}">
                <a16:creationId xmlns:a16="http://schemas.microsoft.com/office/drawing/2014/main" id="{A6AC89BB-3AB4-4939-BA00-F4F68BEE4F7A}"/>
              </a:ext>
            </a:extLst>
          </p:cNvPr>
          <p:cNvSpPr>
            <a:spLocks noGrp="1"/>
          </p:cNvSpPr>
          <p:nvPr>
            <p:ph idx="1"/>
          </p:nvPr>
        </p:nvSpPr>
        <p:spPr>
          <a:xfrm>
            <a:off x="838200" y="3069209"/>
            <a:ext cx="10515600" cy="2078863"/>
          </a:xfrm>
        </p:spPr>
        <p:txBody>
          <a:bodyPr/>
          <a:lstStyle/>
          <a:p>
            <a:pPr marL="0" indent="0">
              <a:buNone/>
            </a:pPr>
            <a:r>
              <a:rPr lang="en-US" dirty="0"/>
              <a:t>A. Spot</a:t>
            </a:r>
          </a:p>
          <a:p>
            <a:pPr marL="0" indent="0">
              <a:buNone/>
            </a:pPr>
            <a:r>
              <a:rPr lang="en-US" dirty="0"/>
              <a:t>B. On-demand</a:t>
            </a:r>
          </a:p>
          <a:p>
            <a:pPr marL="0" indent="0">
              <a:buNone/>
            </a:pPr>
            <a:r>
              <a:rPr lang="en-US" dirty="0"/>
              <a:t>C. Reserved</a:t>
            </a:r>
          </a:p>
          <a:p>
            <a:pPr marL="0" indent="0">
              <a:buNone/>
            </a:pPr>
            <a:r>
              <a:rPr lang="en-US" dirty="0"/>
              <a:t>D. Dedicated</a:t>
            </a:r>
            <a:endParaRPr lang="en-IN" dirty="0"/>
          </a:p>
        </p:txBody>
      </p:sp>
    </p:spTree>
    <p:extLst>
      <p:ext uri="{BB962C8B-B14F-4D97-AF65-F5344CB8AC3E}">
        <p14:creationId xmlns:p14="http://schemas.microsoft.com/office/powerpoint/2010/main" val="1394836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AD4D-00E9-4D34-957C-1A7CF2DAB59F}"/>
              </a:ext>
            </a:extLst>
          </p:cNvPr>
          <p:cNvSpPr>
            <a:spLocks noGrp="1"/>
          </p:cNvSpPr>
          <p:nvPr>
            <p:ph type="title"/>
          </p:nvPr>
        </p:nvSpPr>
        <p:spPr>
          <a:xfrm>
            <a:off x="838200" y="365125"/>
            <a:ext cx="10515600" cy="2487803"/>
          </a:xfrm>
        </p:spPr>
        <p:txBody>
          <a:bodyPr>
            <a:noAutofit/>
          </a:bodyPr>
          <a:lstStyle/>
          <a:p>
            <a:r>
              <a:rPr lang="en-US" sz="3600" b="1" dirty="0"/>
              <a:t>Your web application experiences periodic spikes in demand that require the provisioning of extra instances. Which of the following pricing models would make the most sense for those extra instances?</a:t>
            </a:r>
            <a:br>
              <a:rPr lang="en-US" sz="3600" b="1" dirty="0"/>
            </a:br>
            <a:endParaRPr lang="en-IN" sz="3600" b="1" dirty="0"/>
          </a:p>
        </p:txBody>
      </p:sp>
      <p:sp>
        <p:nvSpPr>
          <p:cNvPr id="3" name="Content Placeholder 2">
            <a:extLst>
              <a:ext uri="{FF2B5EF4-FFF2-40B4-BE49-F238E27FC236}">
                <a16:creationId xmlns:a16="http://schemas.microsoft.com/office/drawing/2014/main" id="{A6AC89BB-3AB4-4939-BA00-F4F68BEE4F7A}"/>
              </a:ext>
            </a:extLst>
          </p:cNvPr>
          <p:cNvSpPr>
            <a:spLocks noGrp="1"/>
          </p:cNvSpPr>
          <p:nvPr>
            <p:ph idx="1"/>
          </p:nvPr>
        </p:nvSpPr>
        <p:spPr>
          <a:xfrm>
            <a:off x="838200" y="3069209"/>
            <a:ext cx="10515600" cy="2078863"/>
          </a:xfrm>
        </p:spPr>
        <p:txBody>
          <a:bodyPr/>
          <a:lstStyle/>
          <a:p>
            <a:pPr marL="0" indent="0">
              <a:buNone/>
            </a:pPr>
            <a:r>
              <a:rPr lang="en-US" dirty="0"/>
              <a:t>A. Spot</a:t>
            </a:r>
          </a:p>
          <a:p>
            <a:pPr marL="0" indent="0">
              <a:buNone/>
            </a:pPr>
            <a:r>
              <a:rPr lang="en-US" b="1" dirty="0">
                <a:solidFill>
                  <a:srgbClr val="00B0F0"/>
                </a:solidFill>
              </a:rPr>
              <a:t>B. On-demand</a:t>
            </a:r>
          </a:p>
          <a:p>
            <a:pPr marL="0" indent="0">
              <a:buNone/>
            </a:pPr>
            <a:r>
              <a:rPr lang="en-US" dirty="0"/>
              <a:t>C. Reserved</a:t>
            </a:r>
          </a:p>
          <a:p>
            <a:pPr marL="0" indent="0">
              <a:buNone/>
            </a:pPr>
            <a:r>
              <a:rPr lang="en-US" dirty="0"/>
              <a:t>D. Dedicated</a:t>
            </a:r>
            <a:endParaRPr lang="en-IN" dirty="0"/>
          </a:p>
        </p:txBody>
      </p:sp>
    </p:spTree>
    <p:extLst>
      <p:ext uri="{BB962C8B-B14F-4D97-AF65-F5344CB8AC3E}">
        <p14:creationId xmlns:p14="http://schemas.microsoft.com/office/powerpoint/2010/main" val="129168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FDBC-8D94-4ADB-B416-319A58D8A03D}"/>
              </a:ext>
            </a:extLst>
          </p:cNvPr>
          <p:cNvSpPr>
            <a:spLocks noGrp="1"/>
          </p:cNvSpPr>
          <p:nvPr>
            <p:ph type="title"/>
          </p:nvPr>
        </p:nvSpPr>
        <p:spPr/>
        <p:txBody>
          <a:bodyPr>
            <a:normAutofit/>
          </a:bodyPr>
          <a:lstStyle/>
          <a:p>
            <a:r>
              <a:rPr lang="en-US" sz="3600" dirty="0">
                <a:solidFill>
                  <a:schemeClr val="accent2">
                    <a:lumMod val="75000"/>
                  </a:schemeClr>
                </a:solidFill>
              </a:rPr>
              <a:t>Which of the following EC2 services can be used without charge under the Free Tier?</a:t>
            </a:r>
            <a:endParaRPr lang="en-IN" sz="3600" dirty="0">
              <a:solidFill>
                <a:schemeClr val="accent2">
                  <a:lumMod val="75000"/>
                </a:schemeClr>
              </a:solidFill>
            </a:endParaRPr>
          </a:p>
        </p:txBody>
      </p:sp>
      <p:sp>
        <p:nvSpPr>
          <p:cNvPr id="3" name="Content Placeholder 2">
            <a:extLst>
              <a:ext uri="{FF2B5EF4-FFF2-40B4-BE49-F238E27FC236}">
                <a16:creationId xmlns:a16="http://schemas.microsoft.com/office/drawing/2014/main" id="{E382AE80-9EB3-4DAB-9985-C240D6483C85}"/>
              </a:ext>
            </a:extLst>
          </p:cNvPr>
          <p:cNvSpPr>
            <a:spLocks noGrp="1"/>
          </p:cNvSpPr>
          <p:nvPr>
            <p:ph idx="1"/>
          </p:nvPr>
        </p:nvSpPr>
        <p:spPr>
          <a:xfrm>
            <a:off x="838200" y="2507932"/>
            <a:ext cx="10515600" cy="1842135"/>
          </a:xfrm>
        </p:spPr>
        <p:txBody>
          <a:bodyPr>
            <a:normAutofit/>
          </a:bodyPr>
          <a:lstStyle/>
          <a:p>
            <a:pPr marL="0" indent="0">
              <a:buNone/>
            </a:pPr>
            <a:r>
              <a:rPr lang="en-US" sz="2400" dirty="0"/>
              <a:t>A. Any single EC2 instance type as long as it runs for less than one hour per day</a:t>
            </a:r>
          </a:p>
          <a:p>
            <a:pPr marL="0" indent="0">
              <a:buNone/>
            </a:pPr>
            <a:r>
              <a:rPr lang="en-US" sz="2400" dirty="0"/>
              <a:t>B. Any single EC2 instance type as long as it runs for less than 75 hours per month</a:t>
            </a:r>
          </a:p>
          <a:p>
            <a:pPr marL="0" indent="0">
              <a:buNone/>
            </a:pPr>
            <a:r>
              <a:rPr lang="en-US" sz="2400" dirty="0"/>
              <a:t>C. A single t2.micro EC2 instance type instance for 750 hours per month</a:t>
            </a:r>
          </a:p>
          <a:p>
            <a:pPr marL="0" indent="0">
              <a:buNone/>
            </a:pPr>
            <a:r>
              <a:rPr lang="en-US" sz="2400" b="1" dirty="0">
                <a:solidFill>
                  <a:srgbClr val="00B0F0"/>
                </a:solidFill>
              </a:rPr>
              <a:t>D. t2.micro EC2 instance type instances for a total of 750 hours per month</a:t>
            </a:r>
          </a:p>
          <a:p>
            <a:endParaRPr lang="en-IN" b="1" dirty="0"/>
          </a:p>
        </p:txBody>
      </p:sp>
      <p:sp>
        <p:nvSpPr>
          <p:cNvPr id="4" name="Content Placeholder 2">
            <a:extLst>
              <a:ext uri="{FF2B5EF4-FFF2-40B4-BE49-F238E27FC236}">
                <a16:creationId xmlns:a16="http://schemas.microsoft.com/office/drawing/2014/main" id="{3AA02156-788D-4201-85F0-CB697193A72A}"/>
              </a:ext>
            </a:extLst>
          </p:cNvPr>
          <p:cNvSpPr txBox="1">
            <a:spLocks/>
          </p:cNvSpPr>
          <p:nvPr/>
        </p:nvSpPr>
        <p:spPr>
          <a:xfrm>
            <a:off x="838200" y="5044440"/>
            <a:ext cx="10515600" cy="1191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Any combination of t2.micro instances can be run up to a total of 750 hours per month</a:t>
            </a:r>
            <a:endParaRPr lang="en-IN" i="1" dirty="0"/>
          </a:p>
        </p:txBody>
      </p:sp>
    </p:spTree>
    <p:extLst>
      <p:ext uri="{BB962C8B-B14F-4D97-AF65-F5344CB8AC3E}">
        <p14:creationId xmlns:p14="http://schemas.microsoft.com/office/powerpoint/2010/main" val="1906636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4413-E454-477F-9159-2E3D58BD21FC}"/>
              </a:ext>
            </a:extLst>
          </p:cNvPr>
          <p:cNvSpPr>
            <a:spLocks noGrp="1"/>
          </p:cNvSpPr>
          <p:nvPr>
            <p:ph type="title"/>
          </p:nvPr>
        </p:nvSpPr>
        <p:spPr>
          <a:xfrm>
            <a:off x="838200" y="365125"/>
            <a:ext cx="10515600" cy="2634107"/>
          </a:xfrm>
        </p:spPr>
        <p:txBody>
          <a:bodyPr>
            <a:noAutofit/>
          </a:bodyPr>
          <a:lstStyle/>
          <a:p>
            <a:r>
              <a:rPr lang="en-US" sz="3600" b="1" dirty="0"/>
              <a:t>Your web application experiences periodic spikes in demand that require the provisioning of extra instances. Which of the following pricing models would make the most sense for the “base” instances that will run constantly?</a:t>
            </a:r>
            <a:endParaRPr lang="en-IN" sz="3600" b="1" dirty="0"/>
          </a:p>
        </p:txBody>
      </p:sp>
      <p:sp>
        <p:nvSpPr>
          <p:cNvPr id="3" name="Content Placeholder 2">
            <a:extLst>
              <a:ext uri="{FF2B5EF4-FFF2-40B4-BE49-F238E27FC236}">
                <a16:creationId xmlns:a16="http://schemas.microsoft.com/office/drawing/2014/main" id="{7B43F66E-7E11-4B71-9F66-66141D2601AF}"/>
              </a:ext>
            </a:extLst>
          </p:cNvPr>
          <p:cNvSpPr>
            <a:spLocks noGrp="1"/>
          </p:cNvSpPr>
          <p:nvPr>
            <p:ph idx="1"/>
          </p:nvPr>
        </p:nvSpPr>
        <p:spPr>
          <a:xfrm>
            <a:off x="694944" y="3364991"/>
            <a:ext cx="10658856" cy="2130553"/>
          </a:xfrm>
        </p:spPr>
        <p:txBody>
          <a:bodyPr/>
          <a:lstStyle/>
          <a:p>
            <a:pPr marL="0" indent="0">
              <a:buNone/>
            </a:pPr>
            <a:r>
              <a:rPr lang="en-US" dirty="0"/>
              <a:t>A. Spot</a:t>
            </a:r>
          </a:p>
          <a:p>
            <a:pPr marL="0" indent="0">
              <a:buNone/>
            </a:pPr>
            <a:r>
              <a:rPr lang="en-US" dirty="0"/>
              <a:t>B. On-demand</a:t>
            </a:r>
          </a:p>
          <a:p>
            <a:pPr marL="0" indent="0">
              <a:buNone/>
            </a:pPr>
            <a:r>
              <a:rPr lang="en-US" dirty="0"/>
              <a:t>C. Spot fleet</a:t>
            </a:r>
          </a:p>
          <a:p>
            <a:pPr marL="0" indent="0">
              <a:buNone/>
            </a:pPr>
            <a:r>
              <a:rPr lang="en-US" dirty="0"/>
              <a:t>D. Reserved</a:t>
            </a:r>
            <a:endParaRPr lang="en-IN" dirty="0"/>
          </a:p>
        </p:txBody>
      </p:sp>
    </p:spTree>
    <p:extLst>
      <p:ext uri="{BB962C8B-B14F-4D97-AF65-F5344CB8AC3E}">
        <p14:creationId xmlns:p14="http://schemas.microsoft.com/office/powerpoint/2010/main" val="3262203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4413-E454-477F-9159-2E3D58BD21FC}"/>
              </a:ext>
            </a:extLst>
          </p:cNvPr>
          <p:cNvSpPr>
            <a:spLocks noGrp="1"/>
          </p:cNvSpPr>
          <p:nvPr>
            <p:ph type="title"/>
          </p:nvPr>
        </p:nvSpPr>
        <p:spPr>
          <a:xfrm>
            <a:off x="838200" y="365125"/>
            <a:ext cx="10515600" cy="2634107"/>
          </a:xfrm>
        </p:spPr>
        <p:txBody>
          <a:bodyPr>
            <a:noAutofit/>
          </a:bodyPr>
          <a:lstStyle/>
          <a:p>
            <a:r>
              <a:rPr lang="en-US" sz="3600" b="1" dirty="0"/>
              <a:t>Your web application experiences periodic spikes in demand that require the provisioning of extra instances. Which of the following pricing models would make the most sense for the “base” instances that will run constantly?</a:t>
            </a:r>
            <a:endParaRPr lang="en-IN" sz="3600" b="1" dirty="0"/>
          </a:p>
        </p:txBody>
      </p:sp>
      <p:sp>
        <p:nvSpPr>
          <p:cNvPr id="3" name="Content Placeholder 2">
            <a:extLst>
              <a:ext uri="{FF2B5EF4-FFF2-40B4-BE49-F238E27FC236}">
                <a16:creationId xmlns:a16="http://schemas.microsoft.com/office/drawing/2014/main" id="{7B43F66E-7E11-4B71-9F66-66141D2601AF}"/>
              </a:ext>
            </a:extLst>
          </p:cNvPr>
          <p:cNvSpPr>
            <a:spLocks noGrp="1"/>
          </p:cNvSpPr>
          <p:nvPr>
            <p:ph idx="1"/>
          </p:nvPr>
        </p:nvSpPr>
        <p:spPr>
          <a:xfrm>
            <a:off x="694944" y="3364991"/>
            <a:ext cx="10658856" cy="2130553"/>
          </a:xfrm>
        </p:spPr>
        <p:txBody>
          <a:bodyPr/>
          <a:lstStyle/>
          <a:p>
            <a:pPr marL="0" indent="0">
              <a:buNone/>
            </a:pPr>
            <a:r>
              <a:rPr lang="en-US" dirty="0"/>
              <a:t>A. Spot</a:t>
            </a:r>
          </a:p>
          <a:p>
            <a:pPr marL="0" indent="0">
              <a:buNone/>
            </a:pPr>
            <a:r>
              <a:rPr lang="en-US" dirty="0"/>
              <a:t>B. On-demand</a:t>
            </a:r>
          </a:p>
          <a:p>
            <a:pPr marL="0" indent="0">
              <a:buNone/>
            </a:pPr>
            <a:r>
              <a:rPr lang="en-US" dirty="0"/>
              <a:t>C. Spot fleet</a:t>
            </a:r>
          </a:p>
          <a:p>
            <a:pPr marL="0" indent="0">
              <a:buNone/>
            </a:pPr>
            <a:r>
              <a:rPr lang="en-US" dirty="0"/>
              <a:t>D. Reserved</a:t>
            </a:r>
            <a:endParaRPr lang="en-IN" dirty="0"/>
          </a:p>
        </p:txBody>
      </p:sp>
    </p:spTree>
    <p:extLst>
      <p:ext uri="{BB962C8B-B14F-4D97-AF65-F5344CB8AC3E}">
        <p14:creationId xmlns:p14="http://schemas.microsoft.com/office/powerpoint/2010/main" val="1804542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4413-E454-477F-9159-2E3D58BD21FC}"/>
              </a:ext>
            </a:extLst>
          </p:cNvPr>
          <p:cNvSpPr>
            <a:spLocks noGrp="1"/>
          </p:cNvSpPr>
          <p:nvPr>
            <p:ph type="title"/>
          </p:nvPr>
        </p:nvSpPr>
        <p:spPr>
          <a:xfrm>
            <a:off x="838200" y="365125"/>
            <a:ext cx="10515600" cy="2634107"/>
          </a:xfrm>
        </p:spPr>
        <p:txBody>
          <a:bodyPr>
            <a:noAutofit/>
          </a:bodyPr>
          <a:lstStyle/>
          <a:p>
            <a:r>
              <a:rPr lang="en-US" sz="3600" b="1" dirty="0"/>
              <a:t>Your web application experiences periodic spikes in demand that require the provisioning of extra instances. Which of the following pricing models would make the most sense for the “base” instances that will run constantly?</a:t>
            </a:r>
            <a:endParaRPr lang="en-IN" sz="3600" b="1" dirty="0"/>
          </a:p>
        </p:txBody>
      </p:sp>
      <p:sp>
        <p:nvSpPr>
          <p:cNvPr id="3" name="Content Placeholder 2">
            <a:extLst>
              <a:ext uri="{FF2B5EF4-FFF2-40B4-BE49-F238E27FC236}">
                <a16:creationId xmlns:a16="http://schemas.microsoft.com/office/drawing/2014/main" id="{7B43F66E-7E11-4B71-9F66-66141D2601AF}"/>
              </a:ext>
            </a:extLst>
          </p:cNvPr>
          <p:cNvSpPr>
            <a:spLocks noGrp="1"/>
          </p:cNvSpPr>
          <p:nvPr>
            <p:ph idx="1"/>
          </p:nvPr>
        </p:nvSpPr>
        <p:spPr>
          <a:xfrm>
            <a:off x="694944" y="3364991"/>
            <a:ext cx="10658856" cy="2130553"/>
          </a:xfrm>
        </p:spPr>
        <p:txBody>
          <a:bodyPr/>
          <a:lstStyle/>
          <a:p>
            <a:pPr marL="0" indent="0">
              <a:buNone/>
            </a:pPr>
            <a:r>
              <a:rPr lang="en-US" dirty="0"/>
              <a:t>A. Spot</a:t>
            </a:r>
          </a:p>
          <a:p>
            <a:pPr marL="0" indent="0">
              <a:buNone/>
            </a:pPr>
            <a:r>
              <a:rPr lang="en-US" dirty="0"/>
              <a:t>B. On-demand</a:t>
            </a:r>
          </a:p>
          <a:p>
            <a:pPr marL="0" indent="0">
              <a:buNone/>
            </a:pPr>
            <a:r>
              <a:rPr lang="en-US" dirty="0"/>
              <a:t>C. Spot fleet</a:t>
            </a:r>
          </a:p>
          <a:p>
            <a:pPr marL="0" indent="0">
              <a:buNone/>
            </a:pPr>
            <a:r>
              <a:rPr lang="en-US" b="1" dirty="0">
                <a:solidFill>
                  <a:srgbClr val="00B0F0"/>
                </a:solidFill>
              </a:rPr>
              <a:t>D. Reserved</a:t>
            </a:r>
            <a:endParaRPr lang="en-IN" b="1" dirty="0">
              <a:solidFill>
                <a:srgbClr val="00B0F0"/>
              </a:solidFill>
            </a:endParaRPr>
          </a:p>
        </p:txBody>
      </p:sp>
    </p:spTree>
    <p:extLst>
      <p:ext uri="{BB962C8B-B14F-4D97-AF65-F5344CB8AC3E}">
        <p14:creationId xmlns:p14="http://schemas.microsoft.com/office/powerpoint/2010/main" val="96315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6CAD-202D-4A2C-B2CD-3A8C77CD790F}"/>
              </a:ext>
            </a:extLst>
          </p:cNvPr>
          <p:cNvSpPr>
            <a:spLocks noGrp="1"/>
          </p:cNvSpPr>
          <p:nvPr>
            <p:ph type="title"/>
          </p:nvPr>
        </p:nvSpPr>
        <p:spPr/>
        <p:txBody>
          <a:bodyPr>
            <a:normAutofit/>
          </a:bodyPr>
          <a:lstStyle/>
          <a:p>
            <a:r>
              <a:rPr lang="en-US" sz="3600" dirty="0"/>
              <a:t>How can you connect to a new Linux instance using SSH?</a:t>
            </a:r>
            <a:endParaRPr lang="en-IN" sz="3600" dirty="0"/>
          </a:p>
        </p:txBody>
      </p:sp>
      <p:sp>
        <p:nvSpPr>
          <p:cNvPr id="3" name="Content Placeholder 2">
            <a:extLst>
              <a:ext uri="{FF2B5EF4-FFF2-40B4-BE49-F238E27FC236}">
                <a16:creationId xmlns:a16="http://schemas.microsoft.com/office/drawing/2014/main" id="{AB5E10BA-7E59-4F09-8537-CE7C04FDF300}"/>
              </a:ext>
            </a:extLst>
          </p:cNvPr>
          <p:cNvSpPr>
            <a:spLocks noGrp="1"/>
          </p:cNvSpPr>
          <p:nvPr>
            <p:ph idx="1"/>
          </p:nvPr>
        </p:nvSpPr>
        <p:spPr>
          <a:xfrm>
            <a:off x="838200" y="2475865"/>
            <a:ext cx="10515600" cy="2177415"/>
          </a:xfrm>
        </p:spPr>
        <p:txBody>
          <a:bodyPr/>
          <a:lstStyle/>
          <a:p>
            <a:pPr marL="0" indent="0">
              <a:buNone/>
            </a:pPr>
            <a:r>
              <a:rPr lang="en-US" dirty="0"/>
              <a:t>A. Decrypt the root password.</a:t>
            </a:r>
          </a:p>
          <a:p>
            <a:pPr marL="0" indent="0">
              <a:buNone/>
            </a:pPr>
            <a:r>
              <a:rPr lang="en-US" dirty="0"/>
              <a:t>B. Using a certificate</a:t>
            </a:r>
          </a:p>
          <a:p>
            <a:pPr marL="0" indent="0">
              <a:buNone/>
            </a:pPr>
            <a:r>
              <a:rPr lang="en-US" dirty="0"/>
              <a:t>C. Using the private half of the instance’s key pair</a:t>
            </a:r>
          </a:p>
          <a:p>
            <a:pPr marL="0" indent="0">
              <a:buNone/>
            </a:pPr>
            <a:r>
              <a:rPr lang="en-US" dirty="0"/>
              <a:t>D. Using Multi-Factor Authentication (MFA)</a:t>
            </a:r>
            <a:endParaRPr lang="en-IN" dirty="0"/>
          </a:p>
        </p:txBody>
      </p:sp>
    </p:spTree>
    <p:extLst>
      <p:ext uri="{BB962C8B-B14F-4D97-AF65-F5344CB8AC3E}">
        <p14:creationId xmlns:p14="http://schemas.microsoft.com/office/powerpoint/2010/main" val="85764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6CAD-202D-4A2C-B2CD-3A8C77CD790F}"/>
              </a:ext>
            </a:extLst>
          </p:cNvPr>
          <p:cNvSpPr>
            <a:spLocks noGrp="1"/>
          </p:cNvSpPr>
          <p:nvPr>
            <p:ph type="title"/>
          </p:nvPr>
        </p:nvSpPr>
        <p:spPr/>
        <p:txBody>
          <a:bodyPr>
            <a:normAutofit/>
          </a:bodyPr>
          <a:lstStyle/>
          <a:p>
            <a:r>
              <a:rPr lang="en-US" sz="3600" dirty="0"/>
              <a:t>How can you connect to a new Linux instance using SSH?</a:t>
            </a:r>
            <a:endParaRPr lang="en-IN" sz="3600" dirty="0"/>
          </a:p>
        </p:txBody>
      </p:sp>
      <p:sp>
        <p:nvSpPr>
          <p:cNvPr id="3" name="Content Placeholder 2">
            <a:extLst>
              <a:ext uri="{FF2B5EF4-FFF2-40B4-BE49-F238E27FC236}">
                <a16:creationId xmlns:a16="http://schemas.microsoft.com/office/drawing/2014/main" id="{AB5E10BA-7E59-4F09-8537-CE7C04FDF300}"/>
              </a:ext>
            </a:extLst>
          </p:cNvPr>
          <p:cNvSpPr>
            <a:spLocks noGrp="1"/>
          </p:cNvSpPr>
          <p:nvPr>
            <p:ph idx="1"/>
          </p:nvPr>
        </p:nvSpPr>
        <p:spPr>
          <a:xfrm>
            <a:off x="838200" y="2475865"/>
            <a:ext cx="10515600" cy="2177415"/>
          </a:xfrm>
        </p:spPr>
        <p:txBody>
          <a:bodyPr/>
          <a:lstStyle/>
          <a:p>
            <a:pPr marL="0" indent="0">
              <a:buNone/>
            </a:pPr>
            <a:r>
              <a:rPr lang="en-US" dirty="0"/>
              <a:t>A. Decrypt the root password.</a:t>
            </a:r>
          </a:p>
          <a:p>
            <a:pPr marL="0" indent="0">
              <a:buNone/>
            </a:pPr>
            <a:r>
              <a:rPr lang="en-US" dirty="0"/>
              <a:t>B. Using a certificate</a:t>
            </a:r>
          </a:p>
          <a:p>
            <a:pPr marL="0" indent="0">
              <a:buNone/>
            </a:pPr>
            <a:r>
              <a:rPr lang="en-US" b="1" dirty="0">
                <a:solidFill>
                  <a:srgbClr val="00B0F0"/>
                </a:solidFill>
              </a:rPr>
              <a:t>C. Using the private half of the instance’s key pair</a:t>
            </a:r>
          </a:p>
          <a:p>
            <a:pPr marL="0" indent="0">
              <a:buNone/>
            </a:pPr>
            <a:r>
              <a:rPr lang="en-US" dirty="0"/>
              <a:t>D. Using Multi-Factor Authentication (MFA)</a:t>
            </a:r>
            <a:endParaRPr lang="en-IN" dirty="0"/>
          </a:p>
        </p:txBody>
      </p:sp>
    </p:spTree>
    <p:extLst>
      <p:ext uri="{BB962C8B-B14F-4D97-AF65-F5344CB8AC3E}">
        <p14:creationId xmlns:p14="http://schemas.microsoft.com/office/powerpoint/2010/main" val="113867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28C6-573F-4811-80AA-6D8BA0126883}"/>
              </a:ext>
            </a:extLst>
          </p:cNvPr>
          <p:cNvSpPr>
            <a:spLocks noGrp="1"/>
          </p:cNvSpPr>
          <p:nvPr>
            <p:ph type="title"/>
          </p:nvPr>
        </p:nvSpPr>
        <p:spPr/>
        <p:txBody>
          <a:bodyPr>
            <a:normAutofit fontScale="90000"/>
          </a:bodyPr>
          <a:lstStyle/>
          <a:p>
            <a:r>
              <a:rPr lang="en-US" sz="4400" b="0" i="0" u="none" strike="noStrike" baseline="0" dirty="0">
                <a:latin typeface="LiberationSerif"/>
              </a:rPr>
              <a:t>Which of the following must be specified when launching a new Amazon Elastic Compute Cloud (Amazon EC2) Windows instance? </a:t>
            </a:r>
            <a:endParaRPr lang="en-IN" dirty="0"/>
          </a:p>
        </p:txBody>
      </p:sp>
      <p:sp>
        <p:nvSpPr>
          <p:cNvPr id="3" name="Content Placeholder 2">
            <a:extLst>
              <a:ext uri="{FF2B5EF4-FFF2-40B4-BE49-F238E27FC236}">
                <a16:creationId xmlns:a16="http://schemas.microsoft.com/office/drawing/2014/main" id="{D5DD6759-249A-441A-8359-631EE061B955}"/>
              </a:ext>
            </a:extLst>
          </p:cNvPr>
          <p:cNvSpPr>
            <a:spLocks noGrp="1"/>
          </p:cNvSpPr>
          <p:nvPr>
            <p:ph idx="1"/>
          </p:nvPr>
        </p:nvSpPr>
        <p:spPr>
          <a:xfrm>
            <a:off x="838200" y="2641599"/>
            <a:ext cx="10515600" cy="3535363"/>
          </a:xfrm>
        </p:spPr>
        <p:txBody>
          <a:bodyPr>
            <a:normAutofit/>
          </a:bodyPr>
          <a:lstStyle/>
          <a:p>
            <a:pPr marL="0" indent="0" algn="l">
              <a:buNone/>
            </a:pPr>
            <a:r>
              <a:rPr lang="en-US" b="1" i="0" u="none" strike="noStrike" baseline="0" dirty="0">
                <a:latin typeface="LiberationSerif"/>
              </a:rPr>
              <a:t>Choose 2 answers</a:t>
            </a:r>
          </a:p>
          <a:p>
            <a:pPr algn="l"/>
            <a:endParaRPr lang="en-US" b="0" i="0" u="none" strike="noStrike" baseline="0" dirty="0">
              <a:latin typeface="LiberationSerif"/>
            </a:endParaRPr>
          </a:p>
          <a:p>
            <a:pPr marL="0" indent="0" algn="l">
              <a:buNone/>
            </a:pPr>
            <a:r>
              <a:rPr lang="en-US" b="0" i="0" u="none" strike="noStrike" baseline="0" dirty="0">
                <a:latin typeface="LiberationSerif"/>
              </a:rPr>
              <a:t>A. The Amazon EC2 instance ID</a:t>
            </a:r>
          </a:p>
          <a:p>
            <a:pPr marL="0" indent="0" algn="l">
              <a:buNone/>
            </a:pPr>
            <a:r>
              <a:rPr lang="en-US" b="0" i="0" u="none" strike="noStrike" baseline="0" dirty="0">
                <a:latin typeface="LiberationSerif"/>
              </a:rPr>
              <a:t>B. Password for the administrator account</a:t>
            </a:r>
          </a:p>
          <a:p>
            <a:pPr marL="0" indent="0" algn="l">
              <a:buNone/>
            </a:pPr>
            <a:r>
              <a:rPr lang="en-IN" b="0" i="0" u="none" strike="noStrike" baseline="0" dirty="0">
                <a:latin typeface="LiberationSerif"/>
              </a:rPr>
              <a:t>C. Amazon EC2 instance type</a:t>
            </a:r>
          </a:p>
          <a:p>
            <a:pPr marL="0" indent="0" algn="l">
              <a:buNone/>
            </a:pPr>
            <a:r>
              <a:rPr lang="en-IN" b="0" i="0" u="none" strike="noStrike" baseline="0" dirty="0">
                <a:latin typeface="LiberationSerif"/>
              </a:rPr>
              <a:t>D. Amazon Machine Image (AMI)</a:t>
            </a:r>
            <a:endParaRPr lang="en-IN" dirty="0"/>
          </a:p>
        </p:txBody>
      </p:sp>
    </p:spTree>
    <p:extLst>
      <p:ext uri="{BB962C8B-B14F-4D97-AF65-F5344CB8AC3E}">
        <p14:creationId xmlns:p14="http://schemas.microsoft.com/office/powerpoint/2010/main" val="3918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28C6-573F-4811-80AA-6D8BA0126883}"/>
              </a:ext>
            </a:extLst>
          </p:cNvPr>
          <p:cNvSpPr>
            <a:spLocks noGrp="1"/>
          </p:cNvSpPr>
          <p:nvPr>
            <p:ph type="title"/>
          </p:nvPr>
        </p:nvSpPr>
        <p:spPr/>
        <p:txBody>
          <a:bodyPr>
            <a:normAutofit fontScale="90000"/>
          </a:bodyPr>
          <a:lstStyle/>
          <a:p>
            <a:r>
              <a:rPr lang="en-US" sz="4400" b="0" i="0" u="none" strike="noStrike" baseline="0" dirty="0">
                <a:latin typeface="LiberationSerif"/>
              </a:rPr>
              <a:t>Which of the following must be specified when launching a new Amazon Elastic Compute Cloud (Amazon EC2) Windows instance? </a:t>
            </a:r>
            <a:endParaRPr lang="en-IN" dirty="0"/>
          </a:p>
        </p:txBody>
      </p:sp>
      <p:sp>
        <p:nvSpPr>
          <p:cNvPr id="3" name="Content Placeholder 2">
            <a:extLst>
              <a:ext uri="{FF2B5EF4-FFF2-40B4-BE49-F238E27FC236}">
                <a16:creationId xmlns:a16="http://schemas.microsoft.com/office/drawing/2014/main" id="{D5DD6759-249A-441A-8359-631EE061B955}"/>
              </a:ext>
            </a:extLst>
          </p:cNvPr>
          <p:cNvSpPr>
            <a:spLocks noGrp="1"/>
          </p:cNvSpPr>
          <p:nvPr>
            <p:ph idx="1"/>
          </p:nvPr>
        </p:nvSpPr>
        <p:spPr>
          <a:xfrm>
            <a:off x="838200" y="2641599"/>
            <a:ext cx="10515600" cy="3535363"/>
          </a:xfrm>
        </p:spPr>
        <p:txBody>
          <a:bodyPr>
            <a:normAutofit/>
          </a:bodyPr>
          <a:lstStyle/>
          <a:p>
            <a:pPr marL="0" indent="0" algn="l">
              <a:buNone/>
            </a:pPr>
            <a:r>
              <a:rPr lang="en-US" b="1" i="0" u="none" strike="noStrike" baseline="0" dirty="0">
                <a:latin typeface="LiberationSerif"/>
              </a:rPr>
              <a:t>Choose 2 answers</a:t>
            </a:r>
          </a:p>
          <a:p>
            <a:pPr algn="l"/>
            <a:endParaRPr lang="en-US" b="0" i="0" u="none" strike="noStrike" baseline="0" dirty="0">
              <a:latin typeface="LiberationSerif"/>
            </a:endParaRPr>
          </a:p>
          <a:p>
            <a:pPr marL="0" indent="0" algn="l">
              <a:buNone/>
            </a:pPr>
            <a:r>
              <a:rPr lang="en-US" b="0" i="0" u="none" strike="noStrike" baseline="0" dirty="0">
                <a:latin typeface="LiberationSerif"/>
              </a:rPr>
              <a:t>A. The Amazon EC2 instance ID</a:t>
            </a:r>
          </a:p>
          <a:p>
            <a:pPr marL="0" indent="0" algn="l">
              <a:buNone/>
            </a:pPr>
            <a:r>
              <a:rPr lang="en-US" b="0" i="0" u="none" strike="noStrike" baseline="0" dirty="0">
                <a:latin typeface="LiberationSerif"/>
              </a:rPr>
              <a:t>B. Password for the administrator account</a:t>
            </a:r>
          </a:p>
          <a:p>
            <a:pPr marL="0" indent="0" algn="l">
              <a:buNone/>
            </a:pPr>
            <a:r>
              <a:rPr lang="en-IN" b="1" i="0" u="none" strike="noStrike" baseline="0" dirty="0">
                <a:solidFill>
                  <a:srgbClr val="00B0F0"/>
                </a:solidFill>
                <a:latin typeface="LiberationSerif"/>
              </a:rPr>
              <a:t>C. Amazon EC2 instance type</a:t>
            </a:r>
          </a:p>
          <a:p>
            <a:pPr marL="0" indent="0" algn="l">
              <a:buNone/>
            </a:pPr>
            <a:r>
              <a:rPr lang="en-IN" b="1" i="0" u="none" strike="noStrike" baseline="0" dirty="0">
                <a:solidFill>
                  <a:srgbClr val="00B0F0"/>
                </a:solidFill>
                <a:latin typeface="LiberationSerif"/>
              </a:rPr>
              <a:t>D. Amazon Machine Image (AMI)</a:t>
            </a:r>
            <a:endParaRPr lang="en-IN" b="1" dirty="0">
              <a:solidFill>
                <a:srgbClr val="00B0F0"/>
              </a:solidFill>
            </a:endParaRPr>
          </a:p>
        </p:txBody>
      </p:sp>
    </p:spTree>
    <p:extLst>
      <p:ext uri="{BB962C8B-B14F-4D97-AF65-F5344CB8AC3E}">
        <p14:creationId xmlns:p14="http://schemas.microsoft.com/office/powerpoint/2010/main" val="171558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E5B6-4614-4021-A024-35587DC60256}"/>
              </a:ext>
            </a:extLst>
          </p:cNvPr>
          <p:cNvSpPr>
            <a:spLocks noGrp="1"/>
          </p:cNvSpPr>
          <p:nvPr>
            <p:ph type="title"/>
          </p:nvPr>
        </p:nvSpPr>
        <p:spPr>
          <a:xfrm>
            <a:off x="838200" y="365125"/>
            <a:ext cx="10515600" cy="2042795"/>
          </a:xfrm>
        </p:spPr>
        <p:txBody>
          <a:bodyPr>
            <a:noAutofit/>
          </a:bodyPr>
          <a:lstStyle/>
          <a:p>
            <a:r>
              <a:rPr lang="en-US" sz="3600" b="0" i="0" dirty="0">
                <a:solidFill>
                  <a:srgbClr val="1C1D1F"/>
                </a:solidFill>
                <a:effectLst/>
                <a:latin typeface="sf pro text"/>
              </a:rPr>
              <a:t>What EC2 instance attribute would allow you to pass a script to instruct the instance to communicate with a certificate server and pass its instance ID once launched?</a:t>
            </a:r>
            <a:endParaRPr lang="en-IN" sz="3600" dirty="0"/>
          </a:p>
        </p:txBody>
      </p:sp>
      <p:sp>
        <p:nvSpPr>
          <p:cNvPr id="3" name="Content Placeholder 2">
            <a:extLst>
              <a:ext uri="{FF2B5EF4-FFF2-40B4-BE49-F238E27FC236}">
                <a16:creationId xmlns:a16="http://schemas.microsoft.com/office/drawing/2014/main" id="{D4C00A11-E030-4EEA-86B3-B7BC35471F6D}"/>
              </a:ext>
            </a:extLst>
          </p:cNvPr>
          <p:cNvSpPr>
            <a:spLocks noGrp="1"/>
          </p:cNvSpPr>
          <p:nvPr>
            <p:ph idx="1"/>
          </p:nvPr>
        </p:nvSpPr>
        <p:spPr>
          <a:xfrm>
            <a:off x="838200" y="2946399"/>
            <a:ext cx="10515600" cy="3230563"/>
          </a:xfrm>
        </p:spPr>
        <p:txBody>
          <a:bodyPr>
            <a:normAutofit/>
          </a:bodyPr>
          <a:lstStyle/>
          <a:p>
            <a:pPr algn="l">
              <a:buFont typeface="+mj-lt"/>
              <a:buAutoNum type="arabicPeriod"/>
            </a:pPr>
            <a:r>
              <a:rPr lang="en-US" b="0" i="0" dirty="0">
                <a:solidFill>
                  <a:srgbClr val="1C1D1F"/>
                </a:solidFill>
                <a:effectLst/>
                <a:latin typeface="sf pro text"/>
              </a:rPr>
              <a:t>EC2 tags</a:t>
            </a:r>
          </a:p>
          <a:p>
            <a:pPr algn="l">
              <a:buFont typeface="+mj-lt"/>
              <a:buAutoNum type="arabicPeriod"/>
            </a:pPr>
            <a:r>
              <a:rPr lang="en-US" b="0" i="0" dirty="0">
                <a:solidFill>
                  <a:srgbClr val="1C1D1F"/>
                </a:solidFill>
                <a:effectLst/>
                <a:latin typeface="sf pro text"/>
              </a:rPr>
              <a:t>This needs to be done manually or through an application after the instance is launched</a:t>
            </a:r>
          </a:p>
          <a:p>
            <a:pPr algn="l">
              <a:buFont typeface="+mj-lt"/>
              <a:buAutoNum type="arabicPeriod"/>
            </a:pPr>
            <a:r>
              <a:rPr lang="en-US" b="0" i="0" dirty="0">
                <a:solidFill>
                  <a:srgbClr val="1C1D1F"/>
                </a:solidFill>
                <a:effectLst/>
                <a:latin typeface="sf pro text"/>
              </a:rPr>
              <a:t>You can use the user data field to pass on the required script</a:t>
            </a:r>
          </a:p>
          <a:p>
            <a:pPr>
              <a:buFont typeface="+mj-lt"/>
              <a:buAutoNum type="arabicPeriod"/>
            </a:pPr>
            <a:r>
              <a:rPr lang="en-US" b="0" i="0" dirty="0">
                <a:solidFill>
                  <a:srgbClr val="1C1D1F"/>
                </a:solidFill>
                <a:effectLst/>
                <a:latin typeface="sf pro text"/>
              </a:rPr>
              <a:t>AMI roles</a:t>
            </a:r>
          </a:p>
          <a:p>
            <a:pPr marL="0" indent="0" algn="l">
              <a:buNone/>
            </a:pPr>
            <a:endParaRPr lang="en-US" b="0" i="0" dirty="0">
              <a:solidFill>
                <a:srgbClr val="1C1D1F"/>
              </a:solidFill>
              <a:effectLst/>
              <a:latin typeface="sf pro text"/>
            </a:endParaRPr>
          </a:p>
          <a:p>
            <a:endParaRPr lang="en-IN" dirty="0"/>
          </a:p>
        </p:txBody>
      </p:sp>
    </p:spTree>
    <p:extLst>
      <p:ext uri="{BB962C8B-B14F-4D97-AF65-F5344CB8AC3E}">
        <p14:creationId xmlns:p14="http://schemas.microsoft.com/office/powerpoint/2010/main" val="112772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E5B6-4614-4021-A024-35587DC60256}"/>
              </a:ext>
            </a:extLst>
          </p:cNvPr>
          <p:cNvSpPr>
            <a:spLocks noGrp="1"/>
          </p:cNvSpPr>
          <p:nvPr>
            <p:ph type="title"/>
          </p:nvPr>
        </p:nvSpPr>
        <p:spPr>
          <a:xfrm>
            <a:off x="838200" y="365125"/>
            <a:ext cx="10515600" cy="2042795"/>
          </a:xfrm>
        </p:spPr>
        <p:txBody>
          <a:bodyPr>
            <a:noAutofit/>
          </a:bodyPr>
          <a:lstStyle/>
          <a:p>
            <a:r>
              <a:rPr lang="en-US" sz="3600" b="0" i="0" dirty="0">
                <a:solidFill>
                  <a:srgbClr val="1C1D1F"/>
                </a:solidFill>
                <a:effectLst/>
                <a:latin typeface="sf pro text"/>
              </a:rPr>
              <a:t>What EC2 instance attribute would allow you to pass a script to instruct the instance to communicate with a certificate server and pass its instance ID once launched?</a:t>
            </a:r>
            <a:endParaRPr lang="en-IN" sz="3600" dirty="0"/>
          </a:p>
        </p:txBody>
      </p:sp>
      <p:sp>
        <p:nvSpPr>
          <p:cNvPr id="3" name="Content Placeholder 2">
            <a:extLst>
              <a:ext uri="{FF2B5EF4-FFF2-40B4-BE49-F238E27FC236}">
                <a16:creationId xmlns:a16="http://schemas.microsoft.com/office/drawing/2014/main" id="{D4C00A11-E030-4EEA-86B3-B7BC35471F6D}"/>
              </a:ext>
            </a:extLst>
          </p:cNvPr>
          <p:cNvSpPr>
            <a:spLocks noGrp="1"/>
          </p:cNvSpPr>
          <p:nvPr>
            <p:ph idx="1"/>
          </p:nvPr>
        </p:nvSpPr>
        <p:spPr>
          <a:xfrm>
            <a:off x="838200" y="2946399"/>
            <a:ext cx="10515600" cy="3230563"/>
          </a:xfrm>
        </p:spPr>
        <p:txBody>
          <a:bodyPr>
            <a:normAutofit/>
          </a:bodyPr>
          <a:lstStyle/>
          <a:p>
            <a:pPr algn="l">
              <a:buFont typeface="+mj-lt"/>
              <a:buAutoNum type="arabicPeriod"/>
            </a:pPr>
            <a:r>
              <a:rPr lang="en-US" b="0" i="0" dirty="0">
                <a:solidFill>
                  <a:srgbClr val="1C1D1F"/>
                </a:solidFill>
                <a:effectLst/>
                <a:latin typeface="sf pro text"/>
              </a:rPr>
              <a:t>EC2 tags</a:t>
            </a:r>
          </a:p>
          <a:p>
            <a:pPr algn="l">
              <a:buFont typeface="+mj-lt"/>
              <a:buAutoNum type="arabicPeriod"/>
            </a:pPr>
            <a:r>
              <a:rPr lang="en-US" b="0" i="0" dirty="0">
                <a:solidFill>
                  <a:srgbClr val="1C1D1F"/>
                </a:solidFill>
                <a:effectLst/>
                <a:latin typeface="sf pro text"/>
              </a:rPr>
              <a:t>This needs to be done manually or through an application after the instance is launched</a:t>
            </a:r>
          </a:p>
          <a:p>
            <a:pPr algn="l">
              <a:buFont typeface="+mj-lt"/>
              <a:buAutoNum type="arabicPeriod"/>
            </a:pPr>
            <a:r>
              <a:rPr lang="en-US" b="1" i="0" dirty="0">
                <a:solidFill>
                  <a:srgbClr val="00B0F0"/>
                </a:solidFill>
                <a:effectLst/>
                <a:latin typeface="sf pro text"/>
              </a:rPr>
              <a:t>You can use the </a:t>
            </a:r>
            <a:r>
              <a:rPr lang="en-US" b="1" i="0" dirty="0">
                <a:solidFill>
                  <a:srgbClr val="C00000"/>
                </a:solidFill>
                <a:effectLst/>
                <a:latin typeface="sf pro text"/>
              </a:rPr>
              <a:t>user data field</a:t>
            </a:r>
            <a:r>
              <a:rPr lang="en-US" b="1" i="0" dirty="0">
                <a:solidFill>
                  <a:srgbClr val="00B0F0"/>
                </a:solidFill>
                <a:effectLst/>
                <a:latin typeface="sf pro text"/>
              </a:rPr>
              <a:t> to pass on the required script</a:t>
            </a:r>
          </a:p>
          <a:p>
            <a:pPr>
              <a:buFont typeface="+mj-lt"/>
              <a:buAutoNum type="arabicPeriod"/>
            </a:pPr>
            <a:r>
              <a:rPr lang="en-US" b="0" i="0" dirty="0">
                <a:solidFill>
                  <a:srgbClr val="1C1D1F"/>
                </a:solidFill>
                <a:effectLst/>
                <a:latin typeface="sf pro text"/>
              </a:rPr>
              <a:t>AMI roles</a:t>
            </a:r>
          </a:p>
          <a:p>
            <a:pPr marL="0" indent="0" algn="l">
              <a:buNone/>
            </a:pPr>
            <a:endParaRPr lang="en-US" b="0" i="0" dirty="0">
              <a:solidFill>
                <a:srgbClr val="1C1D1F"/>
              </a:solidFill>
              <a:effectLst/>
              <a:latin typeface="sf pro text"/>
            </a:endParaRPr>
          </a:p>
          <a:p>
            <a:endParaRPr lang="en-IN" dirty="0"/>
          </a:p>
        </p:txBody>
      </p:sp>
    </p:spTree>
    <p:extLst>
      <p:ext uri="{BB962C8B-B14F-4D97-AF65-F5344CB8AC3E}">
        <p14:creationId xmlns:p14="http://schemas.microsoft.com/office/powerpoint/2010/main" val="3670964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2088</Words>
  <Application>Microsoft Office PowerPoint</Application>
  <PresentationFormat>Widescreen</PresentationFormat>
  <Paragraphs>175</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LiberationSerif</vt:lpstr>
      <vt:lpstr>sf pro text</vt:lpstr>
      <vt:lpstr>Office Theme</vt:lpstr>
      <vt:lpstr>Amazon Elastic Compute Cloud Quiz</vt:lpstr>
      <vt:lpstr>Which of the following EC2 services can be used without charge under the Free Tier?</vt:lpstr>
      <vt:lpstr>Which of the following EC2 services can be used without charge under the Free Tier?</vt:lpstr>
      <vt:lpstr>How can you connect to a new Linux instance using SSH?</vt:lpstr>
      <vt:lpstr>How can you connect to a new Linux instance using SSH?</vt:lpstr>
      <vt:lpstr>Which of the following must be specified when launching a new Amazon Elastic Compute Cloud (Amazon EC2) Windows instance? </vt:lpstr>
      <vt:lpstr>Which of the following must be specified when launching a new Amazon Elastic Compute Cloud (Amazon EC2) Windows instance? </vt:lpstr>
      <vt:lpstr>What EC2 instance attribute would allow you to pass a script to instruct the instance to communicate with a certificate server and pass its instance ID once launched?</vt:lpstr>
      <vt:lpstr>What EC2 instance attribute would allow you to pass a script to instruct the instance to communicate with a certificate server and pass its instance ID once launched?</vt:lpstr>
      <vt:lpstr>Which block store volumes can you view using block device mappings?</vt:lpstr>
      <vt:lpstr>Which block store volumes can you view using block device mappings?</vt:lpstr>
      <vt:lpstr>You are trying to connect via SSH to your EC2 instance, and you are getting the following error(s), Unprotected private key file.</vt:lpstr>
      <vt:lpstr>You are trying to connect via SSH to your EC2 instance, and you are getting the following error(s), Unprotected private key file.</vt:lpstr>
      <vt:lpstr>You are trying to launch a new instance in an AZ, and you receive an “insufficient capacity error”. You then try to re-start a stopped EC2 instance in the same AZ, and you get the same error.</vt:lpstr>
      <vt:lpstr>You are trying to launch a new instance in an AZ, and you receive an “insufficient capacity error”. You then try to re-start a stopped EC2 instance in the same AZ, and you get the same error.</vt:lpstr>
      <vt:lpstr>What is AWS best practices recommendation for selecting an AZ to launch an instance in a specific region?</vt:lpstr>
      <vt:lpstr>What is AWS best practices recommendation for selecting an AZ to launch an instance in a specific region?</vt:lpstr>
      <vt:lpstr>An EC2 instance is not able to access the internet. The instance is launched in a public subnet, the VPC has an internet gateway attached, and the public subnet’s route table, security groups and NACL are all configured properly</vt:lpstr>
      <vt:lpstr>An EC2 instance is not able to access the internet. The instance is launched in a public subnet, the VPC has an internet gateway attached, and the public subnet’s route table, security groups and NACL are all configured properly</vt:lpstr>
      <vt:lpstr>What is the function of an EC2 AMI?</vt:lpstr>
      <vt:lpstr>What is the function of an EC2 AMI?</vt:lpstr>
      <vt:lpstr>Which of the following could be included in an EC2 AMI? (Select TWO.) </vt:lpstr>
      <vt:lpstr>Which of the following could be included in an EC2 AMI? (Select TWO.) </vt:lpstr>
      <vt:lpstr>Which of the following describes an EC2 dedicated instance?</vt:lpstr>
      <vt:lpstr>Which of the following describes an EC2 dedicated instance?</vt:lpstr>
      <vt:lpstr>Why might you want to use an instance store volume with your EC2 instance rather than a volume from the more common EBS service? (Select TWO.) </vt:lpstr>
      <vt:lpstr>Why might you want to use an instance store volume with your EC2 instance rather than a volume from the more common EBS service? (Select TWO.) </vt:lpstr>
      <vt:lpstr>Your web application experiences periodic spikes in demand that require the provisioning of extra instances. Which of the following pricing models would make the most sense for those extra instances? </vt:lpstr>
      <vt:lpstr>Your web application experiences periodic spikes in demand that require the provisioning of extra instances. Which of the following pricing models would make the most sense for those extra instances? </vt:lpstr>
      <vt:lpstr>Your web application experiences periodic spikes in demand that require the provisioning of extra instances. Which of the following pricing models would make the most sense for the “base” instances that will run constantly?</vt:lpstr>
      <vt:lpstr>Your web application experiences periodic spikes in demand that require the provisioning of extra instances. Which of the following pricing models would make the most sense for the “base” instances that will run constantly?</vt:lpstr>
      <vt:lpstr>Your web application experiences periodic spikes in demand that require the provisioning of extra instances. Which of the following pricing models would make the most sense for the “base” instances that will run constantly?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Elastic Compute Cloud Quiz</dc:title>
  <dc:creator>Nirmal Parida</dc:creator>
  <cp:lastModifiedBy>Nirmal Parida</cp:lastModifiedBy>
  <cp:revision>30</cp:revision>
  <dcterms:created xsi:type="dcterms:W3CDTF">2022-02-03T04:37:38Z</dcterms:created>
  <dcterms:modified xsi:type="dcterms:W3CDTF">2022-02-16T02:08:32Z</dcterms:modified>
</cp:coreProperties>
</file>