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7" r:id="rId3"/>
    <p:sldId id="276" r:id="rId4"/>
    <p:sldId id="291" r:id="rId5"/>
    <p:sldId id="292" r:id="rId6"/>
    <p:sldId id="293" r:id="rId7"/>
    <p:sldId id="294" r:id="rId8"/>
    <p:sldId id="295" r:id="rId9"/>
    <p:sldId id="278" r:id="rId10"/>
    <p:sldId id="280" r:id="rId11"/>
    <p:sldId id="281" r:id="rId12"/>
    <p:sldId id="279" r:id="rId13"/>
    <p:sldId id="282" r:id="rId14"/>
    <p:sldId id="283" r:id="rId15"/>
    <p:sldId id="284" r:id="rId16"/>
    <p:sldId id="285" r:id="rId17"/>
    <p:sldId id="286" r:id="rId18"/>
    <p:sldId id="287" r:id="rId19"/>
    <p:sldId id="288" r:id="rId20"/>
    <p:sldId id="289" r:id="rId21"/>
    <p:sldId id="290" r:id="rId22"/>
    <p:sldId id="296" r:id="rId23"/>
    <p:sldId id="29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26ACB-4B4B-463D-95FF-627663DA21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5502E08-F7C7-4D46-B6BD-72C50AB42B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CF7F87-DA54-4BAE-B323-68AB124EDF47}"/>
              </a:ext>
            </a:extLst>
          </p:cNvPr>
          <p:cNvSpPr>
            <a:spLocks noGrp="1"/>
          </p:cNvSpPr>
          <p:nvPr>
            <p:ph type="dt" sz="half" idx="10"/>
          </p:nvPr>
        </p:nvSpPr>
        <p:spPr/>
        <p:txBody>
          <a:bodyPr/>
          <a:lstStyle/>
          <a:p>
            <a:fld id="{37DBD56E-E26F-48E0-AB1E-C1639041AB4D}" type="datetimeFigureOut">
              <a:rPr lang="en-IN" smtClean="0"/>
              <a:t>21-11-2021</a:t>
            </a:fld>
            <a:endParaRPr lang="en-IN"/>
          </a:p>
        </p:txBody>
      </p:sp>
      <p:sp>
        <p:nvSpPr>
          <p:cNvPr id="5" name="Footer Placeholder 4">
            <a:extLst>
              <a:ext uri="{FF2B5EF4-FFF2-40B4-BE49-F238E27FC236}">
                <a16:creationId xmlns:a16="http://schemas.microsoft.com/office/drawing/2014/main" id="{D888DC77-E9C0-40A7-91FE-A1A17D718B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94AF49-B5D9-461B-BB79-C1A456B89BB0}"/>
              </a:ext>
            </a:extLst>
          </p:cNvPr>
          <p:cNvSpPr>
            <a:spLocks noGrp="1"/>
          </p:cNvSpPr>
          <p:nvPr>
            <p:ph type="sldNum" sz="quarter" idx="12"/>
          </p:nvPr>
        </p:nvSpPr>
        <p:spPr/>
        <p:txBody>
          <a:bodyPr/>
          <a:lstStyle/>
          <a:p>
            <a:fld id="{26EF0885-5234-4190-AACA-6ACD85AE2D76}" type="slidenum">
              <a:rPr lang="en-IN" smtClean="0"/>
              <a:t>‹#›</a:t>
            </a:fld>
            <a:endParaRPr lang="en-IN"/>
          </a:p>
        </p:txBody>
      </p:sp>
    </p:spTree>
    <p:extLst>
      <p:ext uri="{BB962C8B-B14F-4D97-AF65-F5344CB8AC3E}">
        <p14:creationId xmlns:p14="http://schemas.microsoft.com/office/powerpoint/2010/main" val="293859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3A0B5-7EAC-4451-923C-985A41769F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B48B96-1148-4C98-A588-11D343147E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8F37E1-4564-436F-BBA9-A7CEE52AA68D}"/>
              </a:ext>
            </a:extLst>
          </p:cNvPr>
          <p:cNvSpPr>
            <a:spLocks noGrp="1"/>
          </p:cNvSpPr>
          <p:nvPr>
            <p:ph type="dt" sz="half" idx="10"/>
          </p:nvPr>
        </p:nvSpPr>
        <p:spPr/>
        <p:txBody>
          <a:bodyPr/>
          <a:lstStyle/>
          <a:p>
            <a:fld id="{37DBD56E-E26F-48E0-AB1E-C1639041AB4D}" type="datetimeFigureOut">
              <a:rPr lang="en-IN" smtClean="0"/>
              <a:t>21-11-2021</a:t>
            </a:fld>
            <a:endParaRPr lang="en-IN"/>
          </a:p>
        </p:txBody>
      </p:sp>
      <p:sp>
        <p:nvSpPr>
          <p:cNvPr id="5" name="Footer Placeholder 4">
            <a:extLst>
              <a:ext uri="{FF2B5EF4-FFF2-40B4-BE49-F238E27FC236}">
                <a16:creationId xmlns:a16="http://schemas.microsoft.com/office/drawing/2014/main" id="{1638661A-E45D-499B-8E0B-871B6A3951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73A513-73E3-4596-AE63-ABB75B801652}"/>
              </a:ext>
            </a:extLst>
          </p:cNvPr>
          <p:cNvSpPr>
            <a:spLocks noGrp="1"/>
          </p:cNvSpPr>
          <p:nvPr>
            <p:ph type="sldNum" sz="quarter" idx="12"/>
          </p:nvPr>
        </p:nvSpPr>
        <p:spPr/>
        <p:txBody>
          <a:bodyPr/>
          <a:lstStyle/>
          <a:p>
            <a:fld id="{26EF0885-5234-4190-AACA-6ACD85AE2D76}" type="slidenum">
              <a:rPr lang="en-IN" smtClean="0"/>
              <a:t>‹#›</a:t>
            </a:fld>
            <a:endParaRPr lang="en-IN"/>
          </a:p>
        </p:txBody>
      </p:sp>
    </p:spTree>
    <p:extLst>
      <p:ext uri="{BB962C8B-B14F-4D97-AF65-F5344CB8AC3E}">
        <p14:creationId xmlns:p14="http://schemas.microsoft.com/office/powerpoint/2010/main" val="878337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4C55E6-79DC-4929-9E42-124A16914F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CB73BA-1135-45DB-B10B-475B624869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564CE2-635C-40D8-B6E4-A9A827AC9C5C}"/>
              </a:ext>
            </a:extLst>
          </p:cNvPr>
          <p:cNvSpPr>
            <a:spLocks noGrp="1"/>
          </p:cNvSpPr>
          <p:nvPr>
            <p:ph type="dt" sz="half" idx="10"/>
          </p:nvPr>
        </p:nvSpPr>
        <p:spPr/>
        <p:txBody>
          <a:bodyPr/>
          <a:lstStyle/>
          <a:p>
            <a:fld id="{37DBD56E-E26F-48E0-AB1E-C1639041AB4D}" type="datetimeFigureOut">
              <a:rPr lang="en-IN" smtClean="0"/>
              <a:t>21-11-2021</a:t>
            </a:fld>
            <a:endParaRPr lang="en-IN"/>
          </a:p>
        </p:txBody>
      </p:sp>
      <p:sp>
        <p:nvSpPr>
          <p:cNvPr id="5" name="Footer Placeholder 4">
            <a:extLst>
              <a:ext uri="{FF2B5EF4-FFF2-40B4-BE49-F238E27FC236}">
                <a16:creationId xmlns:a16="http://schemas.microsoft.com/office/drawing/2014/main" id="{63FAF6B1-4083-44B3-98AD-2579A33F64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A4023D-8BA1-4A3B-B136-CA72E8D3EEAD}"/>
              </a:ext>
            </a:extLst>
          </p:cNvPr>
          <p:cNvSpPr>
            <a:spLocks noGrp="1"/>
          </p:cNvSpPr>
          <p:nvPr>
            <p:ph type="sldNum" sz="quarter" idx="12"/>
          </p:nvPr>
        </p:nvSpPr>
        <p:spPr/>
        <p:txBody>
          <a:bodyPr/>
          <a:lstStyle/>
          <a:p>
            <a:fld id="{26EF0885-5234-4190-AACA-6ACD85AE2D76}" type="slidenum">
              <a:rPr lang="en-IN" smtClean="0"/>
              <a:t>‹#›</a:t>
            </a:fld>
            <a:endParaRPr lang="en-IN"/>
          </a:p>
        </p:txBody>
      </p:sp>
    </p:spTree>
    <p:extLst>
      <p:ext uri="{BB962C8B-B14F-4D97-AF65-F5344CB8AC3E}">
        <p14:creationId xmlns:p14="http://schemas.microsoft.com/office/powerpoint/2010/main" val="1914817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16781-C1D1-4C7D-B140-8C96408D52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859EF6-7102-41CF-B4FD-0A99DC1581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0D5D0D-3C55-4895-BDE3-9B20657FB427}"/>
              </a:ext>
            </a:extLst>
          </p:cNvPr>
          <p:cNvSpPr>
            <a:spLocks noGrp="1"/>
          </p:cNvSpPr>
          <p:nvPr>
            <p:ph type="dt" sz="half" idx="10"/>
          </p:nvPr>
        </p:nvSpPr>
        <p:spPr/>
        <p:txBody>
          <a:bodyPr/>
          <a:lstStyle/>
          <a:p>
            <a:fld id="{37DBD56E-E26F-48E0-AB1E-C1639041AB4D}" type="datetimeFigureOut">
              <a:rPr lang="en-IN" smtClean="0"/>
              <a:t>21-11-2021</a:t>
            </a:fld>
            <a:endParaRPr lang="en-IN"/>
          </a:p>
        </p:txBody>
      </p:sp>
      <p:sp>
        <p:nvSpPr>
          <p:cNvPr id="5" name="Footer Placeholder 4">
            <a:extLst>
              <a:ext uri="{FF2B5EF4-FFF2-40B4-BE49-F238E27FC236}">
                <a16:creationId xmlns:a16="http://schemas.microsoft.com/office/drawing/2014/main" id="{018EF07D-8B15-4CA2-98F9-D9FC907A05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142AAA-B936-4A30-9ED1-CE3342CBE11B}"/>
              </a:ext>
            </a:extLst>
          </p:cNvPr>
          <p:cNvSpPr>
            <a:spLocks noGrp="1"/>
          </p:cNvSpPr>
          <p:nvPr>
            <p:ph type="sldNum" sz="quarter" idx="12"/>
          </p:nvPr>
        </p:nvSpPr>
        <p:spPr/>
        <p:txBody>
          <a:bodyPr/>
          <a:lstStyle/>
          <a:p>
            <a:fld id="{26EF0885-5234-4190-AACA-6ACD85AE2D76}" type="slidenum">
              <a:rPr lang="en-IN" smtClean="0"/>
              <a:t>‹#›</a:t>
            </a:fld>
            <a:endParaRPr lang="en-IN"/>
          </a:p>
        </p:txBody>
      </p:sp>
    </p:spTree>
    <p:extLst>
      <p:ext uri="{BB962C8B-B14F-4D97-AF65-F5344CB8AC3E}">
        <p14:creationId xmlns:p14="http://schemas.microsoft.com/office/powerpoint/2010/main" val="1613500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4FA06-C4D7-4107-93F7-C36E4A0CA9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9E9E16-E059-4D9E-97ED-8E2E529C2F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5C40F0-E202-43BF-9185-CE3EF4FAD32B}"/>
              </a:ext>
            </a:extLst>
          </p:cNvPr>
          <p:cNvSpPr>
            <a:spLocks noGrp="1"/>
          </p:cNvSpPr>
          <p:nvPr>
            <p:ph type="dt" sz="half" idx="10"/>
          </p:nvPr>
        </p:nvSpPr>
        <p:spPr/>
        <p:txBody>
          <a:bodyPr/>
          <a:lstStyle/>
          <a:p>
            <a:fld id="{37DBD56E-E26F-48E0-AB1E-C1639041AB4D}" type="datetimeFigureOut">
              <a:rPr lang="en-IN" smtClean="0"/>
              <a:t>21-11-2021</a:t>
            </a:fld>
            <a:endParaRPr lang="en-IN"/>
          </a:p>
        </p:txBody>
      </p:sp>
      <p:sp>
        <p:nvSpPr>
          <p:cNvPr id="5" name="Footer Placeholder 4">
            <a:extLst>
              <a:ext uri="{FF2B5EF4-FFF2-40B4-BE49-F238E27FC236}">
                <a16:creationId xmlns:a16="http://schemas.microsoft.com/office/drawing/2014/main" id="{6561A0D3-F115-4984-9555-A1CC089081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F137E4-1D4D-406D-8EEB-7CC0285096DF}"/>
              </a:ext>
            </a:extLst>
          </p:cNvPr>
          <p:cNvSpPr>
            <a:spLocks noGrp="1"/>
          </p:cNvSpPr>
          <p:nvPr>
            <p:ph type="sldNum" sz="quarter" idx="12"/>
          </p:nvPr>
        </p:nvSpPr>
        <p:spPr/>
        <p:txBody>
          <a:bodyPr/>
          <a:lstStyle/>
          <a:p>
            <a:fld id="{26EF0885-5234-4190-AACA-6ACD85AE2D76}" type="slidenum">
              <a:rPr lang="en-IN" smtClean="0"/>
              <a:t>‹#›</a:t>
            </a:fld>
            <a:endParaRPr lang="en-IN"/>
          </a:p>
        </p:txBody>
      </p:sp>
    </p:spTree>
    <p:extLst>
      <p:ext uri="{BB962C8B-B14F-4D97-AF65-F5344CB8AC3E}">
        <p14:creationId xmlns:p14="http://schemas.microsoft.com/office/powerpoint/2010/main" val="155315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1F355-79A5-42D5-ACB7-0659896422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8D8BCE-F2AF-48D4-9258-93DE5F9501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08B0D1-5CC1-4EA6-BBE8-12CA9D99E1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10E101-8BE5-453F-BD8A-1C613503AAB3}"/>
              </a:ext>
            </a:extLst>
          </p:cNvPr>
          <p:cNvSpPr>
            <a:spLocks noGrp="1"/>
          </p:cNvSpPr>
          <p:nvPr>
            <p:ph type="dt" sz="half" idx="10"/>
          </p:nvPr>
        </p:nvSpPr>
        <p:spPr/>
        <p:txBody>
          <a:bodyPr/>
          <a:lstStyle/>
          <a:p>
            <a:fld id="{37DBD56E-E26F-48E0-AB1E-C1639041AB4D}" type="datetimeFigureOut">
              <a:rPr lang="en-IN" smtClean="0"/>
              <a:t>21-11-2021</a:t>
            </a:fld>
            <a:endParaRPr lang="en-IN"/>
          </a:p>
        </p:txBody>
      </p:sp>
      <p:sp>
        <p:nvSpPr>
          <p:cNvPr id="6" name="Footer Placeholder 5">
            <a:extLst>
              <a:ext uri="{FF2B5EF4-FFF2-40B4-BE49-F238E27FC236}">
                <a16:creationId xmlns:a16="http://schemas.microsoft.com/office/drawing/2014/main" id="{B0A43893-BC7D-4754-A1C8-7F83BA8194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F45B1D-A7D9-4126-B0AB-A73382F22354}"/>
              </a:ext>
            </a:extLst>
          </p:cNvPr>
          <p:cNvSpPr>
            <a:spLocks noGrp="1"/>
          </p:cNvSpPr>
          <p:nvPr>
            <p:ph type="sldNum" sz="quarter" idx="12"/>
          </p:nvPr>
        </p:nvSpPr>
        <p:spPr/>
        <p:txBody>
          <a:bodyPr/>
          <a:lstStyle/>
          <a:p>
            <a:fld id="{26EF0885-5234-4190-AACA-6ACD85AE2D76}" type="slidenum">
              <a:rPr lang="en-IN" smtClean="0"/>
              <a:t>‹#›</a:t>
            </a:fld>
            <a:endParaRPr lang="en-IN"/>
          </a:p>
        </p:txBody>
      </p:sp>
    </p:spTree>
    <p:extLst>
      <p:ext uri="{BB962C8B-B14F-4D97-AF65-F5344CB8AC3E}">
        <p14:creationId xmlns:p14="http://schemas.microsoft.com/office/powerpoint/2010/main" val="2027467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58C5-89A3-4043-8492-04C3A7A14E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E90920-FCF4-4F9C-B6A3-9945049AE2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325284-48FF-4D4E-BFF0-FA9E02B9DD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D1E398-85DF-416F-ACFD-8851A4BF5B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00B661-7703-45B2-A7F9-96051B0C13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556BE6-C5F8-43C2-A071-ED1F08C450EB}"/>
              </a:ext>
            </a:extLst>
          </p:cNvPr>
          <p:cNvSpPr>
            <a:spLocks noGrp="1"/>
          </p:cNvSpPr>
          <p:nvPr>
            <p:ph type="dt" sz="half" idx="10"/>
          </p:nvPr>
        </p:nvSpPr>
        <p:spPr/>
        <p:txBody>
          <a:bodyPr/>
          <a:lstStyle/>
          <a:p>
            <a:fld id="{37DBD56E-E26F-48E0-AB1E-C1639041AB4D}" type="datetimeFigureOut">
              <a:rPr lang="en-IN" smtClean="0"/>
              <a:t>21-11-2021</a:t>
            </a:fld>
            <a:endParaRPr lang="en-IN"/>
          </a:p>
        </p:txBody>
      </p:sp>
      <p:sp>
        <p:nvSpPr>
          <p:cNvPr id="8" name="Footer Placeholder 7">
            <a:extLst>
              <a:ext uri="{FF2B5EF4-FFF2-40B4-BE49-F238E27FC236}">
                <a16:creationId xmlns:a16="http://schemas.microsoft.com/office/drawing/2014/main" id="{5135B5DA-F983-47E1-B72E-D9B08D5B5D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0F0E44-248D-499E-AFE5-396BFDD00E4C}"/>
              </a:ext>
            </a:extLst>
          </p:cNvPr>
          <p:cNvSpPr>
            <a:spLocks noGrp="1"/>
          </p:cNvSpPr>
          <p:nvPr>
            <p:ph type="sldNum" sz="quarter" idx="12"/>
          </p:nvPr>
        </p:nvSpPr>
        <p:spPr/>
        <p:txBody>
          <a:bodyPr/>
          <a:lstStyle/>
          <a:p>
            <a:fld id="{26EF0885-5234-4190-AACA-6ACD85AE2D76}" type="slidenum">
              <a:rPr lang="en-IN" smtClean="0"/>
              <a:t>‹#›</a:t>
            </a:fld>
            <a:endParaRPr lang="en-IN"/>
          </a:p>
        </p:txBody>
      </p:sp>
    </p:spTree>
    <p:extLst>
      <p:ext uri="{BB962C8B-B14F-4D97-AF65-F5344CB8AC3E}">
        <p14:creationId xmlns:p14="http://schemas.microsoft.com/office/powerpoint/2010/main" val="2881788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5098-4AE9-4AF9-8642-7721CFA87C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7DA1AD-7881-452A-AE09-3B81767656BB}"/>
              </a:ext>
            </a:extLst>
          </p:cNvPr>
          <p:cNvSpPr>
            <a:spLocks noGrp="1"/>
          </p:cNvSpPr>
          <p:nvPr>
            <p:ph type="dt" sz="half" idx="10"/>
          </p:nvPr>
        </p:nvSpPr>
        <p:spPr/>
        <p:txBody>
          <a:bodyPr/>
          <a:lstStyle/>
          <a:p>
            <a:fld id="{37DBD56E-E26F-48E0-AB1E-C1639041AB4D}" type="datetimeFigureOut">
              <a:rPr lang="en-IN" smtClean="0"/>
              <a:t>21-11-2021</a:t>
            </a:fld>
            <a:endParaRPr lang="en-IN"/>
          </a:p>
        </p:txBody>
      </p:sp>
      <p:sp>
        <p:nvSpPr>
          <p:cNvPr id="4" name="Footer Placeholder 3">
            <a:extLst>
              <a:ext uri="{FF2B5EF4-FFF2-40B4-BE49-F238E27FC236}">
                <a16:creationId xmlns:a16="http://schemas.microsoft.com/office/drawing/2014/main" id="{8D7863D3-FB3C-47EA-8047-9D8BC42501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27F0AF-B60E-4A2A-AD67-B8A392F644FB}"/>
              </a:ext>
            </a:extLst>
          </p:cNvPr>
          <p:cNvSpPr>
            <a:spLocks noGrp="1"/>
          </p:cNvSpPr>
          <p:nvPr>
            <p:ph type="sldNum" sz="quarter" idx="12"/>
          </p:nvPr>
        </p:nvSpPr>
        <p:spPr/>
        <p:txBody>
          <a:bodyPr/>
          <a:lstStyle/>
          <a:p>
            <a:fld id="{26EF0885-5234-4190-AACA-6ACD85AE2D76}" type="slidenum">
              <a:rPr lang="en-IN" smtClean="0"/>
              <a:t>‹#›</a:t>
            </a:fld>
            <a:endParaRPr lang="en-IN"/>
          </a:p>
        </p:txBody>
      </p:sp>
    </p:spTree>
    <p:extLst>
      <p:ext uri="{BB962C8B-B14F-4D97-AF65-F5344CB8AC3E}">
        <p14:creationId xmlns:p14="http://schemas.microsoft.com/office/powerpoint/2010/main" val="332768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C38A7D-BA32-43E7-AFE8-32BF282FA1BC}"/>
              </a:ext>
            </a:extLst>
          </p:cNvPr>
          <p:cNvSpPr>
            <a:spLocks noGrp="1"/>
          </p:cNvSpPr>
          <p:nvPr>
            <p:ph type="dt" sz="half" idx="10"/>
          </p:nvPr>
        </p:nvSpPr>
        <p:spPr/>
        <p:txBody>
          <a:bodyPr/>
          <a:lstStyle/>
          <a:p>
            <a:fld id="{37DBD56E-E26F-48E0-AB1E-C1639041AB4D}" type="datetimeFigureOut">
              <a:rPr lang="en-IN" smtClean="0"/>
              <a:t>21-11-2021</a:t>
            </a:fld>
            <a:endParaRPr lang="en-IN"/>
          </a:p>
        </p:txBody>
      </p:sp>
      <p:sp>
        <p:nvSpPr>
          <p:cNvPr id="3" name="Footer Placeholder 2">
            <a:extLst>
              <a:ext uri="{FF2B5EF4-FFF2-40B4-BE49-F238E27FC236}">
                <a16:creationId xmlns:a16="http://schemas.microsoft.com/office/drawing/2014/main" id="{68A1F143-A413-4BCE-8635-E203A23E31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A806F5-69EB-4C02-9723-5B0676036BE5}"/>
              </a:ext>
            </a:extLst>
          </p:cNvPr>
          <p:cNvSpPr>
            <a:spLocks noGrp="1"/>
          </p:cNvSpPr>
          <p:nvPr>
            <p:ph type="sldNum" sz="quarter" idx="12"/>
          </p:nvPr>
        </p:nvSpPr>
        <p:spPr/>
        <p:txBody>
          <a:bodyPr/>
          <a:lstStyle/>
          <a:p>
            <a:fld id="{26EF0885-5234-4190-AACA-6ACD85AE2D76}" type="slidenum">
              <a:rPr lang="en-IN" smtClean="0"/>
              <a:t>‹#›</a:t>
            </a:fld>
            <a:endParaRPr lang="en-IN"/>
          </a:p>
        </p:txBody>
      </p:sp>
    </p:spTree>
    <p:extLst>
      <p:ext uri="{BB962C8B-B14F-4D97-AF65-F5344CB8AC3E}">
        <p14:creationId xmlns:p14="http://schemas.microsoft.com/office/powerpoint/2010/main" val="404541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99F3-F226-4A56-A8CD-BBA362098B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EEF112-7CDA-432C-95AC-7F5975901C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594BCE-0C2A-44C6-9E54-F8C20393A2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97A687-5C0C-4406-A442-F0D988DFB5E8}"/>
              </a:ext>
            </a:extLst>
          </p:cNvPr>
          <p:cNvSpPr>
            <a:spLocks noGrp="1"/>
          </p:cNvSpPr>
          <p:nvPr>
            <p:ph type="dt" sz="half" idx="10"/>
          </p:nvPr>
        </p:nvSpPr>
        <p:spPr/>
        <p:txBody>
          <a:bodyPr/>
          <a:lstStyle/>
          <a:p>
            <a:fld id="{37DBD56E-E26F-48E0-AB1E-C1639041AB4D}" type="datetimeFigureOut">
              <a:rPr lang="en-IN" smtClean="0"/>
              <a:t>21-11-2021</a:t>
            </a:fld>
            <a:endParaRPr lang="en-IN"/>
          </a:p>
        </p:txBody>
      </p:sp>
      <p:sp>
        <p:nvSpPr>
          <p:cNvPr id="6" name="Footer Placeholder 5">
            <a:extLst>
              <a:ext uri="{FF2B5EF4-FFF2-40B4-BE49-F238E27FC236}">
                <a16:creationId xmlns:a16="http://schemas.microsoft.com/office/drawing/2014/main" id="{FBAF9F64-B0F0-4892-894D-AE8D746FE9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D9DD23-6F22-4716-BF88-BA7C61CE905B}"/>
              </a:ext>
            </a:extLst>
          </p:cNvPr>
          <p:cNvSpPr>
            <a:spLocks noGrp="1"/>
          </p:cNvSpPr>
          <p:nvPr>
            <p:ph type="sldNum" sz="quarter" idx="12"/>
          </p:nvPr>
        </p:nvSpPr>
        <p:spPr/>
        <p:txBody>
          <a:bodyPr/>
          <a:lstStyle/>
          <a:p>
            <a:fld id="{26EF0885-5234-4190-AACA-6ACD85AE2D76}" type="slidenum">
              <a:rPr lang="en-IN" smtClean="0"/>
              <a:t>‹#›</a:t>
            </a:fld>
            <a:endParaRPr lang="en-IN"/>
          </a:p>
        </p:txBody>
      </p:sp>
    </p:spTree>
    <p:extLst>
      <p:ext uri="{BB962C8B-B14F-4D97-AF65-F5344CB8AC3E}">
        <p14:creationId xmlns:p14="http://schemas.microsoft.com/office/powerpoint/2010/main" val="2530533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DD92-FD66-4C88-BFF3-FD6EE334BA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61D817-0C2A-4CCC-834F-DB9599F221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5D859E3-5E91-4CA2-88B9-6A4AFE904B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CA1E15-51E5-4BB1-8A89-6427EAF3410D}"/>
              </a:ext>
            </a:extLst>
          </p:cNvPr>
          <p:cNvSpPr>
            <a:spLocks noGrp="1"/>
          </p:cNvSpPr>
          <p:nvPr>
            <p:ph type="dt" sz="half" idx="10"/>
          </p:nvPr>
        </p:nvSpPr>
        <p:spPr/>
        <p:txBody>
          <a:bodyPr/>
          <a:lstStyle/>
          <a:p>
            <a:fld id="{37DBD56E-E26F-48E0-AB1E-C1639041AB4D}" type="datetimeFigureOut">
              <a:rPr lang="en-IN" smtClean="0"/>
              <a:t>21-11-2021</a:t>
            </a:fld>
            <a:endParaRPr lang="en-IN"/>
          </a:p>
        </p:txBody>
      </p:sp>
      <p:sp>
        <p:nvSpPr>
          <p:cNvPr id="6" name="Footer Placeholder 5">
            <a:extLst>
              <a:ext uri="{FF2B5EF4-FFF2-40B4-BE49-F238E27FC236}">
                <a16:creationId xmlns:a16="http://schemas.microsoft.com/office/drawing/2014/main" id="{44853D30-A278-432E-BD2D-4A28EC0E88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E0FF52-B1E0-42DE-BEEF-935463B75D32}"/>
              </a:ext>
            </a:extLst>
          </p:cNvPr>
          <p:cNvSpPr>
            <a:spLocks noGrp="1"/>
          </p:cNvSpPr>
          <p:nvPr>
            <p:ph type="sldNum" sz="quarter" idx="12"/>
          </p:nvPr>
        </p:nvSpPr>
        <p:spPr/>
        <p:txBody>
          <a:bodyPr/>
          <a:lstStyle/>
          <a:p>
            <a:fld id="{26EF0885-5234-4190-AACA-6ACD85AE2D76}" type="slidenum">
              <a:rPr lang="en-IN" smtClean="0"/>
              <a:t>‹#›</a:t>
            </a:fld>
            <a:endParaRPr lang="en-IN"/>
          </a:p>
        </p:txBody>
      </p:sp>
    </p:spTree>
    <p:extLst>
      <p:ext uri="{BB962C8B-B14F-4D97-AF65-F5344CB8AC3E}">
        <p14:creationId xmlns:p14="http://schemas.microsoft.com/office/powerpoint/2010/main" val="1600308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F43FA4-201F-4554-B2A3-A91F6AF580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D1FA45-CB52-4A39-8816-BC06699D37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54A823-6099-471F-A820-FE0DED9525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DBD56E-E26F-48E0-AB1E-C1639041AB4D}" type="datetimeFigureOut">
              <a:rPr lang="en-IN" smtClean="0"/>
              <a:t>21-11-2021</a:t>
            </a:fld>
            <a:endParaRPr lang="en-IN"/>
          </a:p>
        </p:txBody>
      </p:sp>
      <p:sp>
        <p:nvSpPr>
          <p:cNvPr id="5" name="Footer Placeholder 4">
            <a:extLst>
              <a:ext uri="{FF2B5EF4-FFF2-40B4-BE49-F238E27FC236}">
                <a16:creationId xmlns:a16="http://schemas.microsoft.com/office/drawing/2014/main" id="{9A5A48A4-EECC-4C42-9B55-DEF82ABE7D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7DE69A-42B2-4AB8-BD05-58666F2E00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EF0885-5234-4190-AACA-6ACD85AE2D76}" type="slidenum">
              <a:rPr lang="en-IN" smtClean="0"/>
              <a:t>‹#›</a:t>
            </a:fld>
            <a:endParaRPr lang="en-IN"/>
          </a:p>
        </p:txBody>
      </p:sp>
    </p:spTree>
    <p:extLst>
      <p:ext uri="{BB962C8B-B14F-4D97-AF65-F5344CB8AC3E}">
        <p14:creationId xmlns:p14="http://schemas.microsoft.com/office/powerpoint/2010/main" val="818420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6280-B1F4-45F5-8700-A0E4AA7FBD35}"/>
              </a:ext>
            </a:extLst>
          </p:cNvPr>
          <p:cNvSpPr>
            <a:spLocks noGrp="1"/>
          </p:cNvSpPr>
          <p:nvPr>
            <p:ph type="title"/>
          </p:nvPr>
        </p:nvSpPr>
        <p:spPr/>
        <p:txBody>
          <a:bodyPr/>
          <a:lstStyle/>
          <a:p>
            <a:r>
              <a:rPr lang="en-US" dirty="0"/>
              <a:t>AWS</a:t>
            </a:r>
          </a:p>
        </p:txBody>
      </p:sp>
      <p:sp>
        <p:nvSpPr>
          <p:cNvPr id="3" name="Content Placeholder 2">
            <a:extLst>
              <a:ext uri="{FF2B5EF4-FFF2-40B4-BE49-F238E27FC236}">
                <a16:creationId xmlns:a16="http://schemas.microsoft.com/office/drawing/2014/main" id="{016A5FAF-556D-4483-96EA-030BF0C8603C}"/>
              </a:ext>
            </a:extLst>
          </p:cNvPr>
          <p:cNvSpPr>
            <a:spLocks noGrp="1"/>
          </p:cNvSpPr>
          <p:nvPr>
            <p:ph idx="1"/>
          </p:nvPr>
        </p:nvSpPr>
        <p:spPr>
          <a:xfrm>
            <a:off x="838200" y="1825625"/>
            <a:ext cx="4597400" cy="4667250"/>
          </a:xfrm>
        </p:spPr>
        <p:txBody>
          <a:bodyPr>
            <a:normAutofit fontScale="77500" lnSpcReduction="20000"/>
          </a:bodyPr>
          <a:lstStyle/>
          <a:p>
            <a:r>
              <a:rPr lang="en-US" dirty="0"/>
              <a:t>What is EC2</a:t>
            </a:r>
          </a:p>
          <a:p>
            <a:r>
              <a:rPr lang="en-US" dirty="0"/>
              <a:t>EC2 – Instance Access</a:t>
            </a:r>
          </a:p>
          <a:p>
            <a:r>
              <a:rPr lang="en-US" dirty="0"/>
              <a:t>EC2 –Demo (Windows, Linux)</a:t>
            </a:r>
          </a:p>
          <a:p>
            <a:r>
              <a:rPr lang="en-US" dirty="0"/>
              <a:t>How to SSH into your EC2 Instance, Security Groups, Private vs Public IP vs EIP</a:t>
            </a:r>
          </a:p>
          <a:p>
            <a:r>
              <a:rPr lang="en-US" dirty="0"/>
              <a:t>AMI - Amazon Machine Image</a:t>
            </a:r>
          </a:p>
          <a:p>
            <a:r>
              <a:rPr lang="en-IN" dirty="0"/>
              <a:t>Instance Lifecycle </a:t>
            </a:r>
          </a:p>
          <a:p>
            <a:r>
              <a:rPr lang="en-US" b="0" i="0" u="none" strike="noStrike" dirty="0">
                <a:solidFill>
                  <a:srgbClr val="16191F"/>
                </a:solidFill>
                <a:effectLst/>
                <a:latin typeface="Amazon Ember"/>
              </a:rPr>
              <a:t>Tag Amazon Resources</a:t>
            </a:r>
            <a:endParaRPr lang="en-US" dirty="0"/>
          </a:p>
          <a:p>
            <a:r>
              <a:rPr lang="en-US" dirty="0"/>
              <a:t>EC2 – Limits, Root/Boot Volume</a:t>
            </a:r>
          </a:p>
          <a:p>
            <a:r>
              <a:rPr lang="en-US" dirty="0"/>
              <a:t>EC2 – Charges</a:t>
            </a:r>
          </a:p>
          <a:p>
            <a:r>
              <a:rPr lang="en-US" dirty="0"/>
              <a:t>Instance Families</a:t>
            </a:r>
          </a:p>
          <a:p>
            <a:r>
              <a:rPr lang="en-US" dirty="0"/>
              <a:t>Monitoring</a:t>
            </a:r>
          </a:p>
          <a:p>
            <a:endParaRPr lang="en-US" dirty="0"/>
          </a:p>
        </p:txBody>
      </p:sp>
      <p:sp>
        <p:nvSpPr>
          <p:cNvPr id="4" name="Content Placeholder 2">
            <a:extLst>
              <a:ext uri="{FF2B5EF4-FFF2-40B4-BE49-F238E27FC236}">
                <a16:creationId xmlns:a16="http://schemas.microsoft.com/office/drawing/2014/main" id="{C01C9470-BE52-4F7F-8012-B90F349412B7}"/>
              </a:ext>
            </a:extLst>
          </p:cNvPr>
          <p:cNvSpPr txBox="1">
            <a:spLocks/>
          </p:cNvSpPr>
          <p:nvPr/>
        </p:nvSpPr>
        <p:spPr>
          <a:xfrm>
            <a:off x="5760720" y="1978025"/>
            <a:ext cx="4511040" cy="451485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Stopping an EC2 instance</a:t>
            </a:r>
          </a:p>
          <a:p>
            <a:r>
              <a:rPr lang="en-US" dirty="0"/>
              <a:t>Instance Termination</a:t>
            </a:r>
          </a:p>
          <a:p>
            <a:r>
              <a:rPr lang="en-US" dirty="0"/>
              <a:t>Termination Protection</a:t>
            </a:r>
          </a:p>
          <a:p>
            <a:r>
              <a:rPr lang="en-US" dirty="0"/>
              <a:t>IAM Roles</a:t>
            </a:r>
          </a:p>
          <a:p>
            <a:r>
              <a:rPr lang="en-US" dirty="0"/>
              <a:t>Bastion Hosts</a:t>
            </a:r>
          </a:p>
          <a:p>
            <a:r>
              <a:rPr lang="en-US" dirty="0"/>
              <a:t>Instance Purchasing Options</a:t>
            </a:r>
          </a:p>
          <a:p>
            <a:r>
              <a:rPr lang="en-US" dirty="0"/>
              <a:t>Instance User Data</a:t>
            </a:r>
          </a:p>
          <a:p>
            <a:r>
              <a:rPr lang="en-IN" b="0" i="0" u="none" strike="noStrike" dirty="0">
                <a:solidFill>
                  <a:srgbClr val="16191F"/>
                </a:solidFill>
                <a:effectLst/>
                <a:latin typeface="Amazon Ember"/>
              </a:rPr>
              <a:t>Enhanced networking on Linux</a:t>
            </a:r>
          </a:p>
          <a:p>
            <a:r>
              <a:rPr lang="en-IN" b="0" i="0" u="none" strike="noStrike" dirty="0">
                <a:solidFill>
                  <a:srgbClr val="16191F"/>
                </a:solidFill>
                <a:effectLst/>
                <a:latin typeface="Amazon Ember"/>
              </a:rPr>
              <a:t>Placement groups</a:t>
            </a:r>
          </a:p>
          <a:p>
            <a:endParaRPr lang="en-US" dirty="0"/>
          </a:p>
        </p:txBody>
      </p:sp>
    </p:spTree>
    <p:extLst>
      <p:ext uri="{BB962C8B-B14F-4D97-AF65-F5344CB8AC3E}">
        <p14:creationId xmlns:p14="http://schemas.microsoft.com/office/powerpoint/2010/main" val="1334710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CDC1E-5B39-418B-A145-56924DC719A0}"/>
              </a:ext>
            </a:extLst>
          </p:cNvPr>
          <p:cNvSpPr>
            <a:spLocks noGrp="1"/>
          </p:cNvSpPr>
          <p:nvPr>
            <p:ph type="title"/>
          </p:nvPr>
        </p:nvSpPr>
        <p:spPr/>
        <p:txBody>
          <a:bodyPr/>
          <a:lstStyle/>
          <a:p>
            <a:r>
              <a:rPr lang="en-US" dirty="0"/>
              <a:t>EC2 Instance Families</a:t>
            </a:r>
          </a:p>
        </p:txBody>
      </p:sp>
      <p:sp>
        <p:nvSpPr>
          <p:cNvPr id="3" name="Content Placeholder 2">
            <a:extLst>
              <a:ext uri="{FF2B5EF4-FFF2-40B4-BE49-F238E27FC236}">
                <a16:creationId xmlns:a16="http://schemas.microsoft.com/office/drawing/2014/main" id="{70F483C9-F8BE-4F4E-882A-8F0038BDF4B5}"/>
              </a:ext>
            </a:extLst>
          </p:cNvPr>
          <p:cNvSpPr>
            <a:spLocks noGrp="1"/>
          </p:cNvSpPr>
          <p:nvPr>
            <p:ph idx="1"/>
          </p:nvPr>
        </p:nvSpPr>
        <p:spPr/>
        <p:txBody>
          <a:bodyPr>
            <a:normAutofit lnSpcReduction="10000"/>
          </a:bodyPr>
          <a:lstStyle/>
          <a:p>
            <a:r>
              <a:rPr lang="en-US" dirty="0"/>
              <a:t>Amazon EC2 provides a wide selection of instance types optimized to fit different use cases. Instance types comprise varying combinations of CPU, memory, storage, and networking.</a:t>
            </a:r>
          </a:p>
          <a:p>
            <a:r>
              <a:rPr lang="en-US" dirty="0"/>
              <a:t>General Purpose</a:t>
            </a:r>
          </a:p>
          <a:p>
            <a:pPr marL="457200" lvl="1" indent="0">
              <a:buNone/>
            </a:pPr>
            <a:r>
              <a:rPr lang="en-US" dirty="0"/>
              <a:t>– Balanced memory and CPU</a:t>
            </a:r>
          </a:p>
          <a:p>
            <a:pPr marL="457200" lvl="1" indent="0">
              <a:buNone/>
            </a:pPr>
            <a:r>
              <a:rPr lang="en-US" dirty="0"/>
              <a:t>– Suitable for most applications</a:t>
            </a:r>
          </a:p>
          <a:p>
            <a:pPr marL="457200" lvl="1" indent="0">
              <a:buNone/>
            </a:pPr>
            <a:r>
              <a:rPr lang="en-US" dirty="0"/>
              <a:t>– Ex. M3, M4, T2</a:t>
            </a:r>
          </a:p>
          <a:p>
            <a:r>
              <a:rPr lang="en-US" dirty="0"/>
              <a:t>Compute Optimized</a:t>
            </a:r>
          </a:p>
          <a:p>
            <a:pPr marL="457200" lvl="1" indent="0">
              <a:buNone/>
            </a:pPr>
            <a:r>
              <a:rPr lang="en-US" dirty="0"/>
              <a:t>– More CPU than memory</a:t>
            </a:r>
          </a:p>
          <a:p>
            <a:pPr marL="457200" lvl="1" indent="0">
              <a:buNone/>
            </a:pPr>
            <a:r>
              <a:rPr lang="en-US" dirty="0"/>
              <a:t>– Compute &amp; HPC intensive use</a:t>
            </a:r>
          </a:p>
          <a:p>
            <a:pPr marL="457200" lvl="1" indent="0">
              <a:buNone/>
            </a:pPr>
            <a:r>
              <a:rPr lang="en-US" dirty="0"/>
              <a:t>– Ex. C2, C4</a:t>
            </a:r>
          </a:p>
        </p:txBody>
      </p:sp>
    </p:spTree>
    <p:extLst>
      <p:ext uri="{BB962C8B-B14F-4D97-AF65-F5344CB8AC3E}">
        <p14:creationId xmlns:p14="http://schemas.microsoft.com/office/powerpoint/2010/main" val="2225951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3D918F-2718-4A6F-9BCB-9464AEB28F80}"/>
              </a:ext>
            </a:extLst>
          </p:cNvPr>
          <p:cNvSpPr>
            <a:spLocks noGrp="1"/>
          </p:cNvSpPr>
          <p:nvPr>
            <p:ph idx="1"/>
          </p:nvPr>
        </p:nvSpPr>
        <p:spPr>
          <a:xfrm>
            <a:off x="275493" y="1253330"/>
            <a:ext cx="10515600" cy="4894251"/>
          </a:xfrm>
        </p:spPr>
        <p:txBody>
          <a:bodyPr>
            <a:normAutofit fontScale="92500" lnSpcReduction="20000"/>
          </a:bodyPr>
          <a:lstStyle/>
          <a:p>
            <a:r>
              <a:rPr lang="en-US" dirty="0"/>
              <a:t>Memory Optimized</a:t>
            </a:r>
          </a:p>
          <a:p>
            <a:pPr marL="457200" lvl="1" indent="0">
              <a:buNone/>
            </a:pPr>
            <a:r>
              <a:rPr lang="en-US" dirty="0"/>
              <a:t>– More RAM/memory</a:t>
            </a:r>
          </a:p>
          <a:p>
            <a:pPr marL="457200" lvl="1" indent="0">
              <a:buNone/>
            </a:pPr>
            <a:r>
              <a:rPr lang="en-US" dirty="0"/>
              <a:t>– Memory intensive apps, DB, and caching</a:t>
            </a:r>
          </a:p>
          <a:p>
            <a:pPr marL="457200" lvl="1" indent="0">
              <a:buNone/>
            </a:pPr>
            <a:r>
              <a:rPr lang="en-US" dirty="0"/>
              <a:t>– Ex. R3, R4</a:t>
            </a:r>
          </a:p>
          <a:p>
            <a:r>
              <a:rPr lang="en-US" dirty="0"/>
              <a:t>GPU compute instances</a:t>
            </a:r>
          </a:p>
          <a:p>
            <a:pPr marL="457200" lvl="1" indent="0">
              <a:buNone/>
            </a:pPr>
            <a:r>
              <a:rPr lang="en-US" dirty="0"/>
              <a:t>– Graphics Optimized</a:t>
            </a:r>
          </a:p>
          <a:p>
            <a:pPr marL="457200" lvl="1" indent="0">
              <a:buNone/>
            </a:pPr>
            <a:r>
              <a:rPr lang="en-US" dirty="0"/>
              <a:t>– High performance and parallel computing</a:t>
            </a:r>
          </a:p>
          <a:p>
            <a:pPr marL="457200" lvl="1" indent="0">
              <a:buNone/>
            </a:pPr>
            <a:r>
              <a:rPr lang="en-US" dirty="0"/>
              <a:t>– Ex. G2</a:t>
            </a:r>
          </a:p>
          <a:p>
            <a:r>
              <a:rPr lang="en-US" dirty="0"/>
              <a:t>Storage Optimized</a:t>
            </a:r>
          </a:p>
          <a:p>
            <a:pPr marL="457200" lvl="1" indent="0">
              <a:buNone/>
            </a:pPr>
            <a:r>
              <a:rPr lang="en-US" dirty="0"/>
              <a:t>– Very high, low latency, I/O</a:t>
            </a:r>
          </a:p>
          <a:p>
            <a:pPr marL="457200" lvl="1" indent="0">
              <a:buNone/>
            </a:pPr>
            <a:r>
              <a:rPr lang="en-US" dirty="0"/>
              <a:t>– I/O intensive apps, data warehousing, Hadoop</a:t>
            </a:r>
          </a:p>
          <a:p>
            <a:pPr marL="457200" lvl="1" indent="0">
              <a:buNone/>
            </a:pPr>
            <a:r>
              <a:rPr lang="en-US" dirty="0"/>
              <a:t>– Ex. I2, D2</a:t>
            </a:r>
          </a:p>
          <a:p>
            <a:pPr marL="457200" lvl="1" indent="0">
              <a:buNone/>
            </a:pPr>
            <a:endParaRPr lang="en-US" dirty="0"/>
          </a:p>
          <a:p>
            <a:pPr marL="457200" lvl="1" indent="0">
              <a:buNone/>
            </a:pPr>
            <a:r>
              <a:rPr lang="en-US" dirty="0">
                <a:solidFill>
                  <a:srgbClr val="0070C0"/>
                </a:solidFill>
              </a:rPr>
              <a:t>https://aws.amazon.com/ec2/instance-types/</a:t>
            </a:r>
          </a:p>
        </p:txBody>
      </p:sp>
    </p:spTree>
    <p:extLst>
      <p:ext uri="{BB962C8B-B14F-4D97-AF65-F5344CB8AC3E}">
        <p14:creationId xmlns:p14="http://schemas.microsoft.com/office/powerpoint/2010/main" val="3857035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8C494-E282-4480-A5E9-DF1164FB9132}"/>
              </a:ext>
            </a:extLst>
          </p:cNvPr>
          <p:cNvSpPr>
            <a:spLocks noGrp="1"/>
          </p:cNvSpPr>
          <p:nvPr>
            <p:ph type="title"/>
          </p:nvPr>
        </p:nvSpPr>
        <p:spPr/>
        <p:txBody>
          <a:bodyPr/>
          <a:lstStyle/>
          <a:p>
            <a:r>
              <a:rPr lang="en-US" dirty="0"/>
              <a:t>EC2 - Charges</a:t>
            </a:r>
          </a:p>
        </p:txBody>
      </p:sp>
      <p:sp>
        <p:nvSpPr>
          <p:cNvPr id="3" name="Content Placeholder 2">
            <a:extLst>
              <a:ext uri="{FF2B5EF4-FFF2-40B4-BE49-F238E27FC236}">
                <a16:creationId xmlns:a16="http://schemas.microsoft.com/office/drawing/2014/main" id="{54CCEF47-6C6B-498E-967F-4C8F4844C387}"/>
              </a:ext>
            </a:extLst>
          </p:cNvPr>
          <p:cNvSpPr>
            <a:spLocks noGrp="1"/>
          </p:cNvSpPr>
          <p:nvPr>
            <p:ph idx="1"/>
          </p:nvPr>
        </p:nvSpPr>
        <p:spPr/>
        <p:txBody>
          <a:bodyPr/>
          <a:lstStyle/>
          <a:p>
            <a:r>
              <a:rPr lang="en-US" dirty="0"/>
              <a:t>You are charged on EC2 service in hourly based or per second based pricing </a:t>
            </a:r>
          </a:p>
          <a:p>
            <a:r>
              <a:rPr lang="en-US" dirty="0"/>
              <a:t>A reboot of an EC2 instance is considered as the instance is still running</a:t>
            </a:r>
          </a:p>
          <a:p>
            <a:r>
              <a:rPr lang="en-US" dirty="0"/>
              <a:t>If the instance is stopped, you are not charged if it remains stopped</a:t>
            </a:r>
          </a:p>
          <a:p>
            <a:r>
              <a:rPr lang="en-US" dirty="0"/>
              <a:t>You are also charged for data transfer in/out of EC2 instance (if sent to outside the AWS region)</a:t>
            </a:r>
          </a:p>
          <a:p>
            <a:r>
              <a:rPr lang="en-US" dirty="0"/>
              <a:t>EBS Storage charges</a:t>
            </a:r>
          </a:p>
        </p:txBody>
      </p:sp>
    </p:spTree>
    <p:extLst>
      <p:ext uri="{BB962C8B-B14F-4D97-AF65-F5344CB8AC3E}">
        <p14:creationId xmlns:p14="http://schemas.microsoft.com/office/powerpoint/2010/main" val="610895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CB053-E4F4-4C75-9825-F82F1238EDE3}"/>
              </a:ext>
            </a:extLst>
          </p:cNvPr>
          <p:cNvSpPr>
            <a:spLocks noGrp="1"/>
          </p:cNvSpPr>
          <p:nvPr>
            <p:ph type="title"/>
          </p:nvPr>
        </p:nvSpPr>
        <p:spPr/>
        <p:txBody>
          <a:bodyPr/>
          <a:lstStyle/>
          <a:p>
            <a:r>
              <a:rPr lang="en-US" dirty="0"/>
              <a:t>EC2 Monitoring</a:t>
            </a:r>
          </a:p>
        </p:txBody>
      </p:sp>
      <p:sp>
        <p:nvSpPr>
          <p:cNvPr id="3" name="Content Placeholder 2">
            <a:extLst>
              <a:ext uri="{FF2B5EF4-FFF2-40B4-BE49-F238E27FC236}">
                <a16:creationId xmlns:a16="http://schemas.microsoft.com/office/drawing/2014/main" id="{8C4FF846-C17F-497B-AF01-CB4CF3B95559}"/>
              </a:ext>
            </a:extLst>
          </p:cNvPr>
          <p:cNvSpPr>
            <a:spLocks noGrp="1"/>
          </p:cNvSpPr>
          <p:nvPr>
            <p:ph idx="1"/>
          </p:nvPr>
        </p:nvSpPr>
        <p:spPr/>
        <p:txBody>
          <a:bodyPr>
            <a:normAutofit fontScale="92500" lnSpcReduction="10000"/>
          </a:bodyPr>
          <a:lstStyle/>
          <a:p>
            <a:r>
              <a:rPr lang="en-US" dirty="0"/>
              <a:t>EC2 service can send its metric data to AWS CloudWatch </a:t>
            </a:r>
            <a:r>
              <a:rPr lang="en-US" b="1" dirty="0"/>
              <a:t>every 5 minutes </a:t>
            </a:r>
            <a:r>
              <a:rPr lang="en-US" dirty="0"/>
              <a:t>(enabled by default)</a:t>
            </a:r>
          </a:p>
          <a:p>
            <a:pPr marL="457200" lvl="1" indent="0">
              <a:buNone/>
            </a:pPr>
            <a:r>
              <a:rPr lang="en-US" dirty="0"/>
              <a:t>– This is </a:t>
            </a:r>
            <a:r>
              <a:rPr lang="en-US" b="1" dirty="0"/>
              <a:t>free</a:t>
            </a:r>
            <a:r>
              <a:rPr lang="en-US" dirty="0"/>
              <a:t> of charge</a:t>
            </a:r>
          </a:p>
          <a:p>
            <a:pPr marL="457200" lvl="1" indent="0">
              <a:buNone/>
            </a:pPr>
            <a:r>
              <a:rPr lang="en-US" dirty="0"/>
              <a:t>– It is called basic monitoring</a:t>
            </a:r>
          </a:p>
          <a:p>
            <a:pPr marL="0" indent="0">
              <a:buNone/>
            </a:pPr>
            <a:r>
              <a:rPr lang="en-US" dirty="0"/>
              <a:t>• You can choose to enable detailed monitoring where the EC2 service will send its metric data to AWS CloudWatch </a:t>
            </a:r>
            <a:r>
              <a:rPr lang="en-US" b="1" dirty="0"/>
              <a:t>every 1 minute</a:t>
            </a:r>
          </a:p>
          <a:p>
            <a:pPr marL="457200" lvl="1" indent="0">
              <a:buNone/>
            </a:pPr>
            <a:r>
              <a:rPr lang="en-US" dirty="0"/>
              <a:t>– </a:t>
            </a:r>
            <a:r>
              <a:rPr lang="en-US" b="1" dirty="0"/>
              <a:t>Chargeable</a:t>
            </a:r>
          </a:p>
          <a:p>
            <a:pPr marL="457200" lvl="1" indent="0">
              <a:buNone/>
            </a:pPr>
            <a:r>
              <a:rPr lang="en-US" dirty="0"/>
              <a:t>– It is called detailed monitoring</a:t>
            </a:r>
          </a:p>
          <a:p>
            <a:pPr marL="0" indent="0">
              <a:buNone/>
            </a:pPr>
            <a:r>
              <a:rPr lang="en-US" dirty="0"/>
              <a:t>• You can set CloudWatch alarm actions on EC2 instance(s) to :</a:t>
            </a:r>
          </a:p>
          <a:p>
            <a:pPr marL="0" indent="0">
              <a:buNone/>
            </a:pPr>
            <a:r>
              <a:rPr lang="en-US" dirty="0"/>
              <a:t>	– Stop, Restart, Terminate, or Recover your EC2 instance</a:t>
            </a:r>
          </a:p>
          <a:p>
            <a:pPr lvl="2"/>
            <a:r>
              <a:rPr lang="en-US" dirty="0"/>
              <a:t>You can use Stop or Terminate actions to save cost</a:t>
            </a:r>
          </a:p>
          <a:p>
            <a:pPr lvl="2"/>
            <a:r>
              <a:rPr lang="en-US" dirty="0"/>
              <a:t>You can use the reboot and recover to move your </a:t>
            </a:r>
            <a:r>
              <a:rPr lang="en-US" b="1" dirty="0"/>
              <a:t>EC2 instance to another host</a:t>
            </a:r>
          </a:p>
        </p:txBody>
      </p:sp>
    </p:spTree>
    <p:extLst>
      <p:ext uri="{BB962C8B-B14F-4D97-AF65-F5344CB8AC3E}">
        <p14:creationId xmlns:p14="http://schemas.microsoft.com/office/powerpoint/2010/main" val="2757386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1FC5F-1393-476E-8881-9D17129488B9}"/>
              </a:ext>
            </a:extLst>
          </p:cNvPr>
          <p:cNvSpPr>
            <a:spLocks noGrp="1"/>
          </p:cNvSpPr>
          <p:nvPr>
            <p:ph type="title"/>
          </p:nvPr>
        </p:nvSpPr>
        <p:spPr/>
        <p:txBody>
          <a:bodyPr/>
          <a:lstStyle/>
          <a:p>
            <a:r>
              <a:rPr lang="en-US" dirty="0"/>
              <a:t>Stopping an EC2 instance</a:t>
            </a:r>
          </a:p>
        </p:txBody>
      </p:sp>
      <p:sp>
        <p:nvSpPr>
          <p:cNvPr id="3" name="Content Placeholder 2">
            <a:extLst>
              <a:ext uri="{FF2B5EF4-FFF2-40B4-BE49-F238E27FC236}">
                <a16:creationId xmlns:a16="http://schemas.microsoft.com/office/drawing/2014/main" id="{2B8BBDD1-17AD-4655-B99A-EAD405422563}"/>
              </a:ext>
            </a:extLst>
          </p:cNvPr>
          <p:cNvSpPr>
            <a:spLocks noGrp="1"/>
          </p:cNvSpPr>
          <p:nvPr>
            <p:ph idx="1"/>
          </p:nvPr>
        </p:nvSpPr>
        <p:spPr>
          <a:xfrm>
            <a:off x="838200" y="1835785"/>
            <a:ext cx="10515600" cy="4351338"/>
          </a:xfrm>
        </p:spPr>
        <p:txBody>
          <a:bodyPr>
            <a:normAutofit fontScale="92500" lnSpcReduction="20000"/>
          </a:bodyPr>
          <a:lstStyle/>
          <a:p>
            <a:r>
              <a:rPr lang="en-US" dirty="0"/>
              <a:t>When you stop an </a:t>
            </a:r>
            <a:r>
              <a:rPr lang="en-US" b="1" dirty="0"/>
              <a:t>EBS backed instance</a:t>
            </a:r>
            <a:r>
              <a:rPr lang="en-US" dirty="0"/>
              <a:t>, any data in any Instance-store volumes is lost</a:t>
            </a:r>
          </a:p>
          <a:p>
            <a:pPr marL="0" indent="0">
              <a:buNone/>
            </a:pPr>
            <a:r>
              <a:rPr lang="en-US" dirty="0"/>
              <a:t>	– </a:t>
            </a:r>
            <a:r>
              <a:rPr lang="en-US" sz="2400" dirty="0"/>
              <a:t>Even though the instance can be re-started, all instance store data will be gone</a:t>
            </a:r>
          </a:p>
          <a:p>
            <a:r>
              <a:rPr lang="en-US" dirty="0"/>
              <a:t>When you stop an EBS-Backed EC2 instance</a:t>
            </a:r>
          </a:p>
          <a:p>
            <a:pPr marL="457200" lvl="1" indent="0">
              <a:buNone/>
            </a:pPr>
            <a:r>
              <a:rPr lang="en-US" dirty="0"/>
              <a:t>– Instance performs a shutdown</a:t>
            </a:r>
          </a:p>
          <a:p>
            <a:pPr marL="457200" lvl="1" indent="0">
              <a:buNone/>
            </a:pPr>
            <a:r>
              <a:rPr lang="en-US" dirty="0"/>
              <a:t>– State changes from </a:t>
            </a:r>
            <a:r>
              <a:rPr lang="en-US" b="1" dirty="0"/>
              <a:t>running</a:t>
            </a:r>
            <a:r>
              <a:rPr lang="en-US" dirty="0"/>
              <a:t> -&gt; </a:t>
            </a:r>
            <a:r>
              <a:rPr lang="en-US" dirty="0">
                <a:solidFill>
                  <a:srgbClr val="FF0000"/>
                </a:solidFill>
              </a:rPr>
              <a:t>Stopping</a:t>
            </a:r>
            <a:r>
              <a:rPr lang="en-US" dirty="0"/>
              <a:t> -&gt; </a:t>
            </a:r>
            <a:r>
              <a:rPr lang="en-US" dirty="0">
                <a:solidFill>
                  <a:srgbClr val="0070C0"/>
                </a:solidFill>
              </a:rPr>
              <a:t>Stopped</a:t>
            </a:r>
          </a:p>
          <a:p>
            <a:pPr marL="457200" lvl="1" indent="0">
              <a:buNone/>
            </a:pPr>
            <a:r>
              <a:rPr lang="en-US" dirty="0"/>
              <a:t>– EBS volumes remain attached to the instance</a:t>
            </a:r>
          </a:p>
          <a:p>
            <a:pPr marL="457200" lvl="1" indent="0">
              <a:buNone/>
            </a:pPr>
            <a:r>
              <a:rPr lang="en-US" dirty="0"/>
              <a:t>– Any data cached in RAM or Instance Store volumes is lost</a:t>
            </a:r>
          </a:p>
          <a:p>
            <a:pPr marL="457200" lvl="1" indent="0">
              <a:buNone/>
            </a:pPr>
            <a:r>
              <a:rPr lang="en-US" dirty="0"/>
              <a:t>– Most probably, when restarted again, it will restart on a </a:t>
            </a:r>
            <a:r>
              <a:rPr lang="en-US" b="1" dirty="0"/>
              <a:t>new physical host</a:t>
            </a:r>
          </a:p>
          <a:p>
            <a:pPr marL="457200" lvl="1" indent="0">
              <a:buNone/>
            </a:pPr>
            <a:r>
              <a:rPr lang="en-US" dirty="0"/>
              <a:t>– Instance retains </a:t>
            </a:r>
            <a:r>
              <a:rPr lang="en-US" b="1" dirty="0"/>
              <a:t>its private IPv4 address</a:t>
            </a:r>
            <a:r>
              <a:rPr lang="en-US" dirty="0"/>
              <a:t>, any IPv6 address</a:t>
            </a:r>
          </a:p>
          <a:p>
            <a:pPr marL="457200" lvl="1" indent="0">
              <a:buNone/>
            </a:pPr>
            <a:r>
              <a:rPr lang="en-US" b="1" dirty="0"/>
              <a:t>– Instance releases its public IPv4 address back to AWS pool</a:t>
            </a:r>
          </a:p>
          <a:p>
            <a:pPr marL="457200" lvl="1" indent="0">
              <a:buNone/>
            </a:pPr>
            <a:r>
              <a:rPr lang="en-US" dirty="0"/>
              <a:t>– Instance retains its Elastic IP address</a:t>
            </a:r>
          </a:p>
          <a:p>
            <a:pPr marL="457200" lvl="1" indent="0">
              <a:buNone/>
            </a:pPr>
            <a:r>
              <a:rPr lang="en-US" dirty="0"/>
              <a:t>	You will start to be </a:t>
            </a:r>
            <a:r>
              <a:rPr lang="en-US" b="1" dirty="0"/>
              <a:t>charged</a:t>
            </a:r>
            <a:r>
              <a:rPr lang="en-US" dirty="0"/>
              <a:t> for un-used Elastic IP</a:t>
            </a:r>
          </a:p>
        </p:txBody>
      </p:sp>
    </p:spTree>
    <p:extLst>
      <p:ext uri="{BB962C8B-B14F-4D97-AF65-F5344CB8AC3E}">
        <p14:creationId xmlns:p14="http://schemas.microsoft.com/office/powerpoint/2010/main" val="427301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7ACA-8B1A-4DD3-A734-0735437E8778}"/>
              </a:ext>
            </a:extLst>
          </p:cNvPr>
          <p:cNvSpPr>
            <a:spLocks noGrp="1"/>
          </p:cNvSpPr>
          <p:nvPr>
            <p:ph type="title"/>
          </p:nvPr>
        </p:nvSpPr>
        <p:spPr/>
        <p:txBody>
          <a:bodyPr/>
          <a:lstStyle/>
          <a:p>
            <a:r>
              <a:rPr lang="en-US" dirty="0"/>
              <a:t>EC2 – Instance Termination</a:t>
            </a:r>
          </a:p>
        </p:txBody>
      </p:sp>
      <p:sp>
        <p:nvSpPr>
          <p:cNvPr id="3" name="Content Placeholder 2">
            <a:extLst>
              <a:ext uri="{FF2B5EF4-FFF2-40B4-BE49-F238E27FC236}">
                <a16:creationId xmlns:a16="http://schemas.microsoft.com/office/drawing/2014/main" id="{2366EF59-D447-43F0-820E-E1D323849231}"/>
              </a:ext>
            </a:extLst>
          </p:cNvPr>
          <p:cNvSpPr>
            <a:spLocks noGrp="1"/>
          </p:cNvSpPr>
          <p:nvPr>
            <p:ph idx="1"/>
          </p:nvPr>
        </p:nvSpPr>
        <p:spPr/>
        <p:txBody>
          <a:bodyPr/>
          <a:lstStyle/>
          <a:p>
            <a:r>
              <a:rPr lang="en-US" dirty="0"/>
              <a:t>By default, EBS root device volumes (created automatically when the instance is launched) </a:t>
            </a:r>
            <a:r>
              <a:rPr lang="en-US" b="1" dirty="0"/>
              <a:t>are deleted automatically when the EC2 instance is terminated</a:t>
            </a:r>
          </a:p>
          <a:p>
            <a:r>
              <a:rPr lang="en-US" dirty="0"/>
              <a:t>Any additional (non boot/root) volumes attached to the instance (those you attach to the instance during launch or later), by default, persist after the instance is terminated</a:t>
            </a:r>
          </a:p>
          <a:p>
            <a:r>
              <a:rPr lang="en-US" dirty="0"/>
              <a:t>You can modify both behaviors by modifying the “</a:t>
            </a:r>
            <a:r>
              <a:rPr lang="en-US" b="1" dirty="0" err="1"/>
              <a:t>DeleteOnTermination</a:t>
            </a:r>
            <a:r>
              <a:rPr lang="en-US" dirty="0"/>
              <a:t>” attribute of any EBS volume during instance launch or while running</a:t>
            </a:r>
          </a:p>
        </p:txBody>
      </p:sp>
    </p:spTree>
    <p:extLst>
      <p:ext uri="{BB962C8B-B14F-4D97-AF65-F5344CB8AC3E}">
        <p14:creationId xmlns:p14="http://schemas.microsoft.com/office/powerpoint/2010/main" val="890137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A0742-EBB2-4B77-8A7B-9A5D7B4E8799}"/>
              </a:ext>
            </a:extLst>
          </p:cNvPr>
          <p:cNvSpPr>
            <a:spLocks noGrp="1"/>
          </p:cNvSpPr>
          <p:nvPr>
            <p:ph type="title"/>
          </p:nvPr>
        </p:nvSpPr>
        <p:spPr/>
        <p:txBody>
          <a:bodyPr/>
          <a:lstStyle/>
          <a:p>
            <a:r>
              <a:rPr lang="en-US" dirty="0"/>
              <a:t>EC2 Termination Protection</a:t>
            </a:r>
          </a:p>
        </p:txBody>
      </p:sp>
      <p:sp>
        <p:nvSpPr>
          <p:cNvPr id="3" name="Content Placeholder 2">
            <a:extLst>
              <a:ext uri="{FF2B5EF4-FFF2-40B4-BE49-F238E27FC236}">
                <a16:creationId xmlns:a16="http://schemas.microsoft.com/office/drawing/2014/main" id="{001B88CB-0801-4866-B7A2-44476860C409}"/>
              </a:ext>
            </a:extLst>
          </p:cNvPr>
          <p:cNvSpPr>
            <a:spLocks noGrp="1"/>
          </p:cNvSpPr>
          <p:nvPr>
            <p:ph idx="1"/>
          </p:nvPr>
        </p:nvSpPr>
        <p:spPr/>
        <p:txBody>
          <a:bodyPr/>
          <a:lstStyle/>
          <a:p>
            <a:r>
              <a:rPr lang="en-US" dirty="0"/>
              <a:t>This is a feature you can enable such that an EC2 instance is protected against </a:t>
            </a:r>
            <a:r>
              <a:rPr lang="en-US" b="1" dirty="0"/>
              <a:t>accidental termination</a:t>
            </a:r>
            <a:r>
              <a:rPr lang="en-US" dirty="0"/>
              <a:t> through API, Console, or CLI</a:t>
            </a:r>
          </a:p>
          <a:p>
            <a:r>
              <a:rPr lang="en-US" dirty="0"/>
              <a:t>This can be enabled for Instance-store backed and EBS-Backed Instances</a:t>
            </a:r>
          </a:p>
          <a:p>
            <a:r>
              <a:rPr lang="en-US" dirty="0"/>
              <a:t>CloudWatch can ONLY terminate EC2 instances if they do not have the termination protection enabled</a:t>
            </a:r>
          </a:p>
        </p:txBody>
      </p:sp>
    </p:spTree>
    <p:extLst>
      <p:ext uri="{BB962C8B-B14F-4D97-AF65-F5344CB8AC3E}">
        <p14:creationId xmlns:p14="http://schemas.microsoft.com/office/powerpoint/2010/main" val="3409902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18D42-D0BA-4614-862D-2B233D0F89BC}"/>
              </a:ext>
            </a:extLst>
          </p:cNvPr>
          <p:cNvSpPr>
            <a:spLocks noGrp="1"/>
          </p:cNvSpPr>
          <p:nvPr>
            <p:ph type="title"/>
          </p:nvPr>
        </p:nvSpPr>
        <p:spPr/>
        <p:txBody>
          <a:bodyPr/>
          <a:lstStyle/>
          <a:p>
            <a:r>
              <a:rPr lang="en-US" dirty="0"/>
              <a:t>EC2 – IAM Roles</a:t>
            </a:r>
          </a:p>
        </p:txBody>
      </p:sp>
      <p:sp>
        <p:nvSpPr>
          <p:cNvPr id="3" name="Content Placeholder 2">
            <a:extLst>
              <a:ext uri="{FF2B5EF4-FFF2-40B4-BE49-F238E27FC236}">
                <a16:creationId xmlns:a16="http://schemas.microsoft.com/office/drawing/2014/main" id="{72CFEAA0-CB98-4A0E-9C37-13C82252AD3D}"/>
              </a:ext>
            </a:extLst>
          </p:cNvPr>
          <p:cNvSpPr>
            <a:spLocks noGrp="1"/>
          </p:cNvSpPr>
          <p:nvPr>
            <p:ph idx="1"/>
          </p:nvPr>
        </p:nvSpPr>
        <p:spPr/>
        <p:txBody>
          <a:bodyPr/>
          <a:lstStyle/>
          <a:p>
            <a:r>
              <a:rPr lang="en-US" dirty="0"/>
              <a:t>In General, for an AWS services to have permission to read or write to another service, an IAM role is required to be attached to the first AWS Service with rights/permissions on the second AWS service</a:t>
            </a:r>
          </a:p>
          <a:p>
            <a:r>
              <a:rPr lang="en-US" dirty="0"/>
              <a:t>Drawing on that, for an EC2 instance to have access to other AWS services (example S3) you need to configure an IAM Role, which will have an IAM policy attached, under the EC2 instance.</a:t>
            </a:r>
          </a:p>
          <a:p>
            <a:pPr marL="0" indent="0">
              <a:buNone/>
            </a:pPr>
            <a:r>
              <a:rPr lang="en-US" dirty="0"/>
              <a:t>	– Applications on the EC2 instance will get this role permission 		from the EC2 instance’s metadata</a:t>
            </a:r>
          </a:p>
          <a:p>
            <a:r>
              <a:rPr lang="en-US" dirty="0"/>
              <a:t>You can add an IAM to an EC2 instance during or after it is launched</a:t>
            </a:r>
          </a:p>
        </p:txBody>
      </p:sp>
    </p:spTree>
    <p:extLst>
      <p:ext uri="{BB962C8B-B14F-4D97-AF65-F5344CB8AC3E}">
        <p14:creationId xmlns:p14="http://schemas.microsoft.com/office/powerpoint/2010/main" val="3148470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D8AC2-FDB6-4501-948F-3B38419D6FF9}"/>
              </a:ext>
            </a:extLst>
          </p:cNvPr>
          <p:cNvSpPr>
            <a:spLocks noGrp="1"/>
          </p:cNvSpPr>
          <p:nvPr>
            <p:ph type="title"/>
          </p:nvPr>
        </p:nvSpPr>
        <p:spPr>
          <a:xfrm>
            <a:off x="838200" y="365125"/>
            <a:ext cx="10515600" cy="758825"/>
          </a:xfrm>
        </p:spPr>
        <p:txBody>
          <a:bodyPr/>
          <a:lstStyle/>
          <a:p>
            <a:r>
              <a:rPr lang="en-US" dirty="0"/>
              <a:t>EC2 – Bastion Hosts</a:t>
            </a:r>
          </a:p>
        </p:txBody>
      </p:sp>
      <p:sp>
        <p:nvSpPr>
          <p:cNvPr id="3" name="Content Placeholder 2">
            <a:extLst>
              <a:ext uri="{FF2B5EF4-FFF2-40B4-BE49-F238E27FC236}">
                <a16:creationId xmlns:a16="http://schemas.microsoft.com/office/drawing/2014/main" id="{A65501E4-DE2E-445D-90B3-7092C9B9E1C3}"/>
              </a:ext>
            </a:extLst>
          </p:cNvPr>
          <p:cNvSpPr>
            <a:spLocks noGrp="1"/>
          </p:cNvSpPr>
          <p:nvPr>
            <p:ph idx="1"/>
          </p:nvPr>
        </p:nvSpPr>
        <p:spPr>
          <a:xfrm>
            <a:off x="381000" y="1123950"/>
            <a:ext cx="6477000" cy="5505450"/>
          </a:xfrm>
        </p:spPr>
        <p:txBody>
          <a:bodyPr>
            <a:normAutofit/>
          </a:bodyPr>
          <a:lstStyle/>
          <a:p>
            <a:r>
              <a:rPr lang="en-US" dirty="0"/>
              <a:t>For inbound, secure, connectivity to your VPC to manage and administer public and/or private EC2 instances, you can use a bastion host or a jump box.</a:t>
            </a:r>
          </a:p>
          <a:p>
            <a:pPr marL="457200" lvl="1" indent="0">
              <a:buNone/>
            </a:pPr>
            <a:r>
              <a:rPr lang="en-US" dirty="0"/>
              <a:t>– The Bastion host is an EC2 instance, whose interfaces will have a security group allowing </a:t>
            </a:r>
          </a:p>
          <a:p>
            <a:pPr marL="457200" lvl="1" indent="0">
              <a:buNone/>
            </a:pPr>
            <a:r>
              <a:rPr lang="en-US" dirty="0"/>
              <a:t>	</a:t>
            </a:r>
            <a:r>
              <a:rPr lang="en-US" sz="2000" b="1" dirty="0"/>
              <a:t>inbound SSH access for Linux EC2 instances </a:t>
            </a:r>
          </a:p>
          <a:p>
            <a:pPr marL="457200" lvl="1" indent="0">
              <a:buNone/>
            </a:pPr>
            <a:r>
              <a:rPr lang="en-US" sz="2000" b="1" dirty="0"/>
              <a:t>	inbound RDP access for windows instances</a:t>
            </a:r>
          </a:p>
          <a:p>
            <a:pPr marL="457200" lvl="1" indent="0">
              <a:buNone/>
            </a:pPr>
            <a:r>
              <a:rPr lang="en-US" dirty="0"/>
              <a:t>– Bastion hosts can have auto-assigned public IP addresses or Elastic IP addresses</a:t>
            </a:r>
          </a:p>
          <a:p>
            <a:pPr marL="457200" lvl="1" indent="0">
              <a:buNone/>
            </a:pPr>
            <a:r>
              <a:rPr lang="en-US" dirty="0"/>
              <a:t>– Using Security groups you can further limit </a:t>
            </a:r>
            <a:r>
              <a:rPr lang="en-US" b="1" dirty="0"/>
              <a:t>which IP CIDRs can access</a:t>
            </a:r>
            <a:r>
              <a:rPr lang="en-US" dirty="0"/>
              <a:t> the Bastion Host.</a:t>
            </a:r>
          </a:p>
        </p:txBody>
      </p:sp>
      <p:pic>
        <p:nvPicPr>
          <p:cNvPr id="2050" name="Picture 2" descr="Image result for bastion host aws">
            <a:extLst>
              <a:ext uri="{FF2B5EF4-FFF2-40B4-BE49-F238E27FC236}">
                <a16:creationId xmlns:a16="http://schemas.microsoft.com/office/drawing/2014/main" id="{796F6132-0B89-4DBF-AB31-7CA5DA5B69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114550"/>
            <a:ext cx="59055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97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C412-EE0D-4823-A547-B30A183E38F5}"/>
              </a:ext>
            </a:extLst>
          </p:cNvPr>
          <p:cNvSpPr>
            <a:spLocks noGrp="1"/>
          </p:cNvSpPr>
          <p:nvPr>
            <p:ph type="title"/>
          </p:nvPr>
        </p:nvSpPr>
        <p:spPr/>
        <p:txBody>
          <a:bodyPr/>
          <a:lstStyle/>
          <a:p>
            <a:r>
              <a:rPr lang="en-US" dirty="0"/>
              <a:t>EC2 – Instance Purchasing Options</a:t>
            </a:r>
          </a:p>
        </p:txBody>
      </p:sp>
      <p:sp>
        <p:nvSpPr>
          <p:cNvPr id="3" name="Content Placeholder 2">
            <a:extLst>
              <a:ext uri="{FF2B5EF4-FFF2-40B4-BE49-F238E27FC236}">
                <a16:creationId xmlns:a16="http://schemas.microsoft.com/office/drawing/2014/main" id="{7309918D-1619-4C87-8EF3-88AC6721E980}"/>
              </a:ext>
            </a:extLst>
          </p:cNvPr>
          <p:cNvSpPr>
            <a:spLocks noGrp="1"/>
          </p:cNvSpPr>
          <p:nvPr>
            <p:ph idx="1"/>
          </p:nvPr>
        </p:nvSpPr>
        <p:spPr>
          <a:xfrm>
            <a:off x="838200" y="1406769"/>
            <a:ext cx="10515600" cy="5086106"/>
          </a:xfrm>
        </p:spPr>
        <p:txBody>
          <a:bodyPr>
            <a:normAutofit fontScale="77500" lnSpcReduction="20000"/>
          </a:bodyPr>
          <a:lstStyle/>
          <a:p>
            <a:pPr marL="0" indent="0">
              <a:buNone/>
            </a:pPr>
            <a:r>
              <a:rPr lang="en-US" b="1" dirty="0"/>
              <a:t>Reserved Instances</a:t>
            </a:r>
          </a:p>
          <a:p>
            <a:pPr marL="0" indent="0">
              <a:buNone/>
            </a:pPr>
            <a:r>
              <a:rPr lang="en-US" dirty="0"/>
              <a:t>– 1- or 3-years commitments, high savings, can be zonal (per AZ) or Regional scoped.</a:t>
            </a:r>
          </a:p>
          <a:p>
            <a:pPr marL="0" indent="0">
              <a:buNone/>
            </a:pPr>
            <a:r>
              <a:rPr lang="en-US" dirty="0"/>
              <a:t>Scheduled instances</a:t>
            </a:r>
          </a:p>
          <a:p>
            <a:pPr marL="0" indent="0">
              <a:buNone/>
            </a:pPr>
            <a:r>
              <a:rPr lang="en-US" dirty="0"/>
              <a:t>– Upfront purchase instance capacity for a recurring schedule</a:t>
            </a:r>
          </a:p>
          <a:p>
            <a:pPr marL="0" indent="0">
              <a:buNone/>
            </a:pPr>
            <a:r>
              <a:rPr lang="en-US" b="1" dirty="0"/>
              <a:t>Spot Instances</a:t>
            </a:r>
          </a:p>
          <a:p>
            <a:pPr marL="0" indent="0">
              <a:buNone/>
            </a:pPr>
            <a:r>
              <a:rPr lang="en-US" dirty="0"/>
              <a:t>– Request AWS unused EC2 instances, highest savings, availability not guaranteed when you need it</a:t>
            </a:r>
          </a:p>
          <a:p>
            <a:pPr marL="0" indent="0">
              <a:buNone/>
            </a:pPr>
            <a:r>
              <a:rPr lang="en-US" b="1" dirty="0"/>
              <a:t>Dedicated hosts</a:t>
            </a:r>
          </a:p>
          <a:p>
            <a:pPr marL="0" indent="0">
              <a:buNone/>
            </a:pPr>
            <a:r>
              <a:rPr lang="en-US" dirty="0"/>
              <a:t>– Pay for a fully dedicated physical host</a:t>
            </a:r>
          </a:p>
          <a:p>
            <a:pPr marL="0" indent="0">
              <a:buNone/>
            </a:pPr>
            <a:r>
              <a:rPr lang="en-US" b="1" dirty="0"/>
              <a:t>Dedicated Instances</a:t>
            </a:r>
          </a:p>
          <a:p>
            <a:pPr marL="0" indent="0">
              <a:buNone/>
            </a:pPr>
            <a:r>
              <a:rPr lang="en-US" dirty="0"/>
              <a:t>– Pay by the hour for instances that run on single-tenant hardware</a:t>
            </a:r>
          </a:p>
          <a:p>
            <a:pPr marL="0" indent="0">
              <a:buNone/>
            </a:pPr>
            <a:r>
              <a:rPr lang="en-US" b="1" dirty="0"/>
              <a:t>On-Demand</a:t>
            </a:r>
          </a:p>
          <a:p>
            <a:pPr marL="0" indent="0">
              <a:buNone/>
            </a:pPr>
            <a:r>
              <a:rPr lang="en-US" dirty="0"/>
              <a:t>– Pay by the second for instances that you launch</a:t>
            </a:r>
          </a:p>
        </p:txBody>
      </p:sp>
    </p:spTree>
    <p:extLst>
      <p:ext uri="{BB962C8B-B14F-4D97-AF65-F5344CB8AC3E}">
        <p14:creationId xmlns:p14="http://schemas.microsoft.com/office/powerpoint/2010/main" val="1683490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4E59-43EE-419C-9643-208C6C03D66C}"/>
              </a:ext>
            </a:extLst>
          </p:cNvPr>
          <p:cNvSpPr>
            <a:spLocks noGrp="1"/>
          </p:cNvSpPr>
          <p:nvPr>
            <p:ph type="title"/>
          </p:nvPr>
        </p:nvSpPr>
        <p:spPr/>
        <p:txBody>
          <a:bodyPr/>
          <a:lstStyle/>
          <a:p>
            <a:r>
              <a:rPr lang="en-US" dirty="0"/>
              <a:t>What is EC2</a:t>
            </a:r>
          </a:p>
        </p:txBody>
      </p:sp>
      <p:pic>
        <p:nvPicPr>
          <p:cNvPr id="1026" name="Picture 2" descr="Image result for what is ec2 instance">
            <a:extLst>
              <a:ext uri="{FF2B5EF4-FFF2-40B4-BE49-F238E27FC236}">
                <a16:creationId xmlns:a16="http://schemas.microsoft.com/office/drawing/2014/main" id="{C670ACFE-7E17-4BFF-AA7D-BBF6286C5B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74730" y="1690688"/>
            <a:ext cx="5619750" cy="39338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5CAE663-F45F-46F1-889C-77DCF31EF5CE}"/>
              </a:ext>
            </a:extLst>
          </p:cNvPr>
          <p:cNvSpPr txBox="1"/>
          <p:nvPr/>
        </p:nvSpPr>
        <p:spPr>
          <a:xfrm>
            <a:off x="436880" y="1969477"/>
            <a:ext cx="5246468"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t>Amazon Elastic Compute Cloud (Amazon EC2) is a web service that provides secure, resizable compute capacity in the AWS cloud</a:t>
            </a:r>
          </a:p>
          <a:p>
            <a:pPr marL="457200" indent="-457200">
              <a:buFont typeface="Arial" panose="020B0604020202020204" pitchFamily="34" charset="0"/>
              <a:buChar char="•"/>
            </a:pPr>
            <a:r>
              <a:rPr lang="en-US" sz="2800" dirty="0"/>
              <a:t> Virtual server in Amazon Web services terminology</a:t>
            </a:r>
          </a:p>
          <a:p>
            <a:pPr marL="457200" indent="-457200">
              <a:buFont typeface="Arial" panose="020B0604020202020204" pitchFamily="34" charset="0"/>
              <a:buChar char="•"/>
            </a:pPr>
            <a:r>
              <a:rPr lang="en-US" sz="2800" dirty="0"/>
              <a:t>Virtual Machine</a:t>
            </a:r>
          </a:p>
        </p:txBody>
      </p:sp>
    </p:spTree>
    <p:extLst>
      <p:ext uri="{BB962C8B-B14F-4D97-AF65-F5344CB8AC3E}">
        <p14:creationId xmlns:p14="http://schemas.microsoft.com/office/powerpoint/2010/main" val="194731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80D3-CAC7-4AC6-91E8-5F2DBB19282A}"/>
              </a:ext>
            </a:extLst>
          </p:cNvPr>
          <p:cNvSpPr>
            <a:spLocks noGrp="1"/>
          </p:cNvSpPr>
          <p:nvPr>
            <p:ph type="title"/>
          </p:nvPr>
        </p:nvSpPr>
        <p:spPr/>
        <p:txBody>
          <a:bodyPr/>
          <a:lstStyle/>
          <a:p>
            <a:r>
              <a:rPr lang="en-US" dirty="0"/>
              <a:t>EC2 – Instance Meta Data</a:t>
            </a:r>
          </a:p>
        </p:txBody>
      </p:sp>
      <p:sp>
        <p:nvSpPr>
          <p:cNvPr id="3" name="Content Placeholder 2">
            <a:extLst>
              <a:ext uri="{FF2B5EF4-FFF2-40B4-BE49-F238E27FC236}">
                <a16:creationId xmlns:a16="http://schemas.microsoft.com/office/drawing/2014/main" id="{920FDF04-3E32-43D8-AD30-DC27FC3D54CE}"/>
              </a:ext>
            </a:extLst>
          </p:cNvPr>
          <p:cNvSpPr>
            <a:spLocks noGrp="1"/>
          </p:cNvSpPr>
          <p:nvPr>
            <p:ph idx="1"/>
          </p:nvPr>
        </p:nvSpPr>
        <p:spPr/>
        <p:txBody>
          <a:bodyPr>
            <a:normAutofit fontScale="85000" lnSpcReduction="10000"/>
          </a:bodyPr>
          <a:lstStyle/>
          <a:p>
            <a:pPr marL="0" indent="0">
              <a:buNone/>
            </a:pPr>
            <a:r>
              <a:rPr lang="en-US" dirty="0"/>
              <a:t>Instance Meta Data:</a:t>
            </a:r>
          </a:p>
          <a:p>
            <a:pPr marL="0" indent="0">
              <a:buNone/>
            </a:pPr>
            <a:r>
              <a:rPr lang="en-US" dirty="0"/>
              <a:t>– This is instance data that you can use to configure or manage the instance</a:t>
            </a:r>
          </a:p>
          <a:p>
            <a:pPr marL="0" indent="0">
              <a:buNone/>
            </a:pPr>
            <a:r>
              <a:rPr lang="en-US" dirty="0"/>
              <a:t>• Examples are IPv4 address, IPv6 address, DNS Hostnames, AMI-ID, Instance-ID,</a:t>
            </a:r>
          </a:p>
          <a:p>
            <a:pPr marL="0" indent="0">
              <a:buNone/>
            </a:pPr>
            <a:r>
              <a:rPr lang="en-US" dirty="0"/>
              <a:t>Instance-Type, Local-hostname, Public Keys, Security groups…</a:t>
            </a:r>
          </a:p>
          <a:p>
            <a:pPr marL="0" indent="0">
              <a:buNone/>
            </a:pPr>
            <a:r>
              <a:rPr lang="en-US" dirty="0"/>
              <a:t>– Meta data can be only viewed from within the instance itself</a:t>
            </a:r>
          </a:p>
          <a:p>
            <a:pPr marL="0" indent="0">
              <a:buNone/>
            </a:pPr>
            <a:r>
              <a:rPr lang="en-US" dirty="0"/>
              <a:t>• </a:t>
            </a:r>
            <a:r>
              <a:rPr lang="en-US" dirty="0" err="1"/>
              <a:t>i.e</a:t>
            </a:r>
            <a:r>
              <a:rPr lang="en-US" dirty="0"/>
              <a:t> you have to logon to the instance</a:t>
            </a:r>
          </a:p>
          <a:p>
            <a:pPr marL="0" indent="0">
              <a:buNone/>
            </a:pPr>
            <a:r>
              <a:rPr lang="en-US" dirty="0"/>
              <a:t>– Meta data is not protected by encryption (cryptography), anyone that has access to the instance can view this data</a:t>
            </a:r>
          </a:p>
          <a:p>
            <a:pPr marL="0" indent="0">
              <a:buNone/>
            </a:pPr>
            <a:r>
              <a:rPr lang="en-US" dirty="0"/>
              <a:t>To view an EC2 Instance’s Meta Data (from the EC2 instance console): GET http://169.254.169.254/latest/meta-data/ OR </a:t>
            </a:r>
          </a:p>
          <a:p>
            <a:pPr marL="0" indent="0">
              <a:buNone/>
            </a:pPr>
            <a:r>
              <a:rPr lang="en-US" dirty="0"/>
              <a:t>curl http://169.254.169.254/latest/meta-data/</a:t>
            </a:r>
          </a:p>
        </p:txBody>
      </p:sp>
    </p:spTree>
    <p:extLst>
      <p:ext uri="{BB962C8B-B14F-4D97-AF65-F5344CB8AC3E}">
        <p14:creationId xmlns:p14="http://schemas.microsoft.com/office/powerpoint/2010/main" val="3442750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1F5E1-F5FE-468D-AC61-D7417C248899}"/>
              </a:ext>
            </a:extLst>
          </p:cNvPr>
          <p:cNvSpPr>
            <a:spLocks noGrp="1"/>
          </p:cNvSpPr>
          <p:nvPr>
            <p:ph type="title"/>
          </p:nvPr>
        </p:nvSpPr>
        <p:spPr/>
        <p:txBody>
          <a:bodyPr/>
          <a:lstStyle/>
          <a:p>
            <a:r>
              <a:rPr lang="en-US" dirty="0"/>
              <a:t>EC2 – Instance User Data</a:t>
            </a:r>
          </a:p>
        </p:txBody>
      </p:sp>
      <p:sp>
        <p:nvSpPr>
          <p:cNvPr id="3" name="Content Placeholder 2">
            <a:extLst>
              <a:ext uri="{FF2B5EF4-FFF2-40B4-BE49-F238E27FC236}">
                <a16:creationId xmlns:a16="http://schemas.microsoft.com/office/drawing/2014/main" id="{FBB91688-020F-4670-87AC-44004FFCC32F}"/>
              </a:ext>
            </a:extLst>
          </p:cNvPr>
          <p:cNvSpPr>
            <a:spLocks noGrp="1"/>
          </p:cNvSpPr>
          <p:nvPr>
            <p:ph idx="1"/>
          </p:nvPr>
        </p:nvSpPr>
        <p:spPr>
          <a:xfrm>
            <a:off x="838200" y="1815465"/>
            <a:ext cx="10515600" cy="4800258"/>
          </a:xfrm>
        </p:spPr>
        <p:txBody>
          <a:bodyPr>
            <a:normAutofit fontScale="92500" lnSpcReduction="10000"/>
          </a:bodyPr>
          <a:lstStyle/>
          <a:p>
            <a:pPr marL="0" indent="0">
              <a:buNone/>
            </a:pPr>
            <a:r>
              <a:rPr lang="en-US" dirty="0"/>
              <a:t>Instance user data:</a:t>
            </a:r>
          </a:p>
          <a:p>
            <a:pPr marL="0" indent="0">
              <a:buNone/>
            </a:pPr>
            <a:r>
              <a:rPr lang="en-US" dirty="0"/>
              <a:t>– Is data supplied by the user at instance launch in the form of a script to be executed during the instance boot</a:t>
            </a:r>
          </a:p>
          <a:p>
            <a:pPr marL="0" indent="0">
              <a:buNone/>
            </a:pPr>
            <a:r>
              <a:rPr lang="en-US" dirty="0"/>
              <a:t>– User data is limited to 16KB</a:t>
            </a:r>
          </a:p>
          <a:p>
            <a:pPr marL="0" indent="0">
              <a:buNone/>
            </a:pPr>
            <a:r>
              <a:rPr lang="en-US" dirty="0"/>
              <a:t>– User data can only be viewed from within the instance itself (logon to it)</a:t>
            </a:r>
          </a:p>
          <a:p>
            <a:pPr marL="0" indent="0">
              <a:buNone/>
            </a:pPr>
            <a:r>
              <a:rPr lang="en-US" dirty="0"/>
              <a:t>– You can change user data</a:t>
            </a:r>
          </a:p>
          <a:p>
            <a:pPr marL="0" indent="0">
              <a:buNone/>
            </a:pPr>
            <a:r>
              <a:rPr lang="en-US" dirty="0"/>
              <a:t>	To do so, you need to stop the instance first (EBS backed)</a:t>
            </a:r>
          </a:p>
          <a:p>
            <a:pPr marL="0" indent="0">
              <a:buNone/>
            </a:pPr>
            <a:r>
              <a:rPr lang="en-US" dirty="0"/>
              <a:t>– Instance -&gt; actions -&gt; Instance-settings -&gt; View/Change user data</a:t>
            </a:r>
          </a:p>
          <a:p>
            <a:pPr marL="0" indent="0">
              <a:buNone/>
            </a:pPr>
            <a:r>
              <a:rPr lang="en-US" dirty="0"/>
              <a:t>– User data is not protected by encryption, do not include passwords or sensitive data in your user data (scripts)</a:t>
            </a:r>
          </a:p>
          <a:p>
            <a:pPr marL="0" indent="0">
              <a:buNone/>
            </a:pPr>
            <a:r>
              <a:rPr lang="en-US" dirty="0"/>
              <a:t>– You are not charged for requests to read user data or metadata</a:t>
            </a:r>
          </a:p>
        </p:txBody>
      </p:sp>
    </p:spTree>
    <p:extLst>
      <p:ext uri="{BB962C8B-B14F-4D97-AF65-F5344CB8AC3E}">
        <p14:creationId xmlns:p14="http://schemas.microsoft.com/office/powerpoint/2010/main" val="3356390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78420-F8F9-4719-879C-F85E223045D2}"/>
              </a:ext>
            </a:extLst>
          </p:cNvPr>
          <p:cNvSpPr>
            <a:spLocks noGrp="1"/>
          </p:cNvSpPr>
          <p:nvPr>
            <p:ph type="title"/>
          </p:nvPr>
        </p:nvSpPr>
        <p:spPr/>
        <p:txBody>
          <a:bodyPr/>
          <a:lstStyle/>
          <a:p>
            <a:r>
              <a:rPr lang="en-IN" b="0" i="0" u="none" strike="noStrike" dirty="0">
                <a:solidFill>
                  <a:srgbClr val="16191F"/>
                </a:solidFill>
                <a:effectLst/>
                <a:latin typeface="Amazon Ember"/>
              </a:rPr>
              <a:t>Enhanced networking on Linux</a:t>
            </a:r>
            <a:endParaRPr lang="en-IN" dirty="0"/>
          </a:p>
        </p:txBody>
      </p:sp>
      <p:sp>
        <p:nvSpPr>
          <p:cNvPr id="3" name="Content Placeholder 2">
            <a:extLst>
              <a:ext uri="{FF2B5EF4-FFF2-40B4-BE49-F238E27FC236}">
                <a16:creationId xmlns:a16="http://schemas.microsoft.com/office/drawing/2014/main" id="{E9BC761F-8A37-47B9-807A-1080BFD0896C}"/>
              </a:ext>
            </a:extLst>
          </p:cNvPr>
          <p:cNvSpPr>
            <a:spLocks noGrp="1"/>
          </p:cNvSpPr>
          <p:nvPr>
            <p:ph idx="1"/>
          </p:nvPr>
        </p:nvSpPr>
        <p:spPr/>
        <p:txBody>
          <a:bodyPr>
            <a:normAutofit lnSpcReduction="10000"/>
          </a:bodyPr>
          <a:lstStyle/>
          <a:p>
            <a:r>
              <a:rPr lang="en-US" dirty="0"/>
              <a:t>Enhanced networking uses </a:t>
            </a:r>
            <a:r>
              <a:rPr lang="en-US" b="1" dirty="0"/>
              <a:t>single root I/O virtualization </a:t>
            </a:r>
            <a:r>
              <a:rPr lang="en-US" dirty="0"/>
              <a:t>(SR-IOV) to provide high-performance networking capabilities on supported instance types. </a:t>
            </a:r>
          </a:p>
          <a:p>
            <a:r>
              <a:rPr lang="en-US" dirty="0"/>
              <a:t>SR-IOV is a method of device virtualization that provides higher I/O performance and lower CPU utilization when compared to traditional virtualized network interfaces. </a:t>
            </a:r>
          </a:p>
          <a:p>
            <a:r>
              <a:rPr lang="en-US" dirty="0"/>
              <a:t>Enhanced networking provides </a:t>
            </a:r>
          </a:p>
          <a:p>
            <a:pPr lvl="1"/>
            <a:r>
              <a:rPr lang="en-US" dirty="0"/>
              <a:t>higher bandwidth</a:t>
            </a:r>
          </a:p>
          <a:p>
            <a:pPr lvl="1"/>
            <a:r>
              <a:rPr lang="en-US" dirty="0"/>
              <a:t>higher packet per second (PPS) performance</a:t>
            </a:r>
          </a:p>
          <a:p>
            <a:pPr lvl="1"/>
            <a:r>
              <a:rPr lang="en-US" dirty="0"/>
              <a:t>consistently lower inter-instance latencies. </a:t>
            </a:r>
          </a:p>
          <a:p>
            <a:r>
              <a:rPr lang="en-US" dirty="0"/>
              <a:t>There is </a:t>
            </a:r>
            <a:r>
              <a:rPr lang="en-US" b="1" dirty="0"/>
              <a:t>no additional charge </a:t>
            </a:r>
            <a:r>
              <a:rPr lang="en-US" dirty="0"/>
              <a:t>for using enhanced networking.</a:t>
            </a:r>
            <a:endParaRPr lang="en-IN" dirty="0"/>
          </a:p>
        </p:txBody>
      </p:sp>
    </p:spTree>
    <p:extLst>
      <p:ext uri="{BB962C8B-B14F-4D97-AF65-F5344CB8AC3E}">
        <p14:creationId xmlns:p14="http://schemas.microsoft.com/office/powerpoint/2010/main" val="1771977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D431-0083-4812-83DF-860B7D45B874}"/>
              </a:ext>
            </a:extLst>
          </p:cNvPr>
          <p:cNvSpPr>
            <a:spLocks noGrp="1"/>
          </p:cNvSpPr>
          <p:nvPr>
            <p:ph type="title"/>
          </p:nvPr>
        </p:nvSpPr>
        <p:spPr/>
        <p:txBody>
          <a:bodyPr/>
          <a:lstStyle/>
          <a:p>
            <a:r>
              <a:rPr lang="en-IN" b="0" i="0" u="none" strike="noStrike" dirty="0">
                <a:solidFill>
                  <a:srgbClr val="16191F"/>
                </a:solidFill>
                <a:effectLst/>
                <a:latin typeface="Amazon Ember"/>
              </a:rPr>
              <a:t>Placement groups</a:t>
            </a:r>
            <a:endParaRPr lang="en-IN" dirty="0"/>
          </a:p>
        </p:txBody>
      </p:sp>
      <p:sp>
        <p:nvSpPr>
          <p:cNvPr id="3" name="Content Placeholder 2">
            <a:extLst>
              <a:ext uri="{FF2B5EF4-FFF2-40B4-BE49-F238E27FC236}">
                <a16:creationId xmlns:a16="http://schemas.microsoft.com/office/drawing/2014/main" id="{12F90BBD-13F5-4B01-8711-FD94D143FC60}"/>
              </a:ext>
            </a:extLst>
          </p:cNvPr>
          <p:cNvSpPr>
            <a:spLocks noGrp="1"/>
          </p:cNvSpPr>
          <p:nvPr>
            <p:ph idx="1"/>
          </p:nvPr>
        </p:nvSpPr>
        <p:spPr/>
        <p:txBody>
          <a:bodyPr>
            <a:normAutofit/>
          </a:bodyPr>
          <a:lstStyle/>
          <a:p>
            <a:r>
              <a:rPr lang="en-US" dirty="0"/>
              <a:t>When you launch a new EC2 instance, the EC2 service attempts to place the instance in such a way that all of your instances are spread out across underlying hardware to minimize correlated failures. </a:t>
            </a:r>
          </a:p>
          <a:p>
            <a:r>
              <a:rPr lang="en-US" dirty="0"/>
              <a:t>You can use placement groups to influence the placement of a group of interdependent instances to meet the needs of your workload. Depending on the type of workload, you can create a placement group using one of the following placement strategies:</a:t>
            </a:r>
          </a:p>
          <a:p>
            <a:pPr lvl="1"/>
            <a:r>
              <a:rPr lang="en-US" dirty="0"/>
              <a:t>Cluster - Inside one AZ</a:t>
            </a:r>
          </a:p>
          <a:p>
            <a:pPr lvl="1"/>
            <a:r>
              <a:rPr lang="en-US" dirty="0"/>
              <a:t>Partition - spread logical partitions</a:t>
            </a:r>
          </a:p>
          <a:p>
            <a:pPr lvl="1"/>
            <a:r>
              <a:rPr lang="en-US" dirty="0"/>
              <a:t>Spread - distinct hardware</a:t>
            </a:r>
            <a:endParaRPr lang="en-IN" dirty="0"/>
          </a:p>
        </p:txBody>
      </p:sp>
    </p:spTree>
    <p:extLst>
      <p:ext uri="{BB962C8B-B14F-4D97-AF65-F5344CB8AC3E}">
        <p14:creationId xmlns:p14="http://schemas.microsoft.com/office/powerpoint/2010/main" val="603421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88E24-1E4B-46E0-AD3A-24653C2A0FE3}"/>
              </a:ext>
            </a:extLst>
          </p:cNvPr>
          <p:cNvSpPr>
            <a:spLocks noGrp="1"/>
          </p:cNvSpPr>
          <p:nvPr>
            <p:ph type="title"/>
          </p:nvPr>
        </p:nvSpPr>
        <p:spPr/>
        <p:txBody>
          <a:bodyPr/>
          <a:lstStyle/>
          <a:p>
            <a:r>
              <a:rPr lang="en-US" dirty="0"/>
              <a:t>EC2 – Instance Access</a:t>
            </a:r>
          </a:p>
        </p:txBody>
      </p:sp>
      <p:sp>
        <p:nvSpPr>
          <p:cNvPr id="3" name="Content Placeholder 2">
            <a:extLst>
              <a:ext uri="{FF2B5EF4-FFF2-40B4-BE49-F238E27FC236}">
                <a16:creationId xmlns:a16="http://schemas.microsoft.com/office/drawing/2014/main" id="{27958377-D540-4F5A-8F3B-27C05844AD09}"/>
              </a:ext>
            </a:extLst>
          </p:cNvPr>
          <p:cNvSpPr>
            <a:spLocks noGrp="1"/>
          </p:cNvSpPr>
          <p:nvPr>
            <p:ph idx="1"/>
          </p:nvPr>
        </p:nvSpPr>
        <p:spPr/>
        <p:txBody>
          <a:bodyPr>
            <a:normAutofit/>
          </a:bodyPr>
          <a:lstStyle/>
          <a:p>
            <a:r>
              <a:rPr lang="en-US" dirty="0"/>
              <a:t>To access an instance you need a </a:t>
            </a:r>
            <a:r>
              <a:rPr lang="en-US" b="1" dirty="0"/>
              <a:t>key and key pair name</a:t>
            </a:r>
          </a:p>
          <a:p>
            <a:pPr marL="457200" lvl="1" indent="0">
              <a:buNone/>
            </a:pPr>
            <a:r>
              <a:rPr lang="en-US" dirty="0"/>
              <a:t>– When you launch a new EC2 instance, you can create a public/private key pair</a:t>
            </a:r>
          </a:p>
          <a:p>
            <a:pPr marL="457200" lvl="1" indent="0">
              <a:buNone/>
            </a:pPr>
            <a:r>
              <a:rPr lang="en-US" dirty="0"/>
              <a:t>– </a:t>
            </a:r>
            <a:r>
              <a:rPr lang="en-US" b="1" dirty="0"/>
              <a:t>You can download the private key only once</a:t>
            </a:r>
          </a:p>
          <a:p>
            <a:pPr marL="914400" lvl="2" indent="0">
              <a:buNone/>
            </a:pPr>
            <a:r>
              <a:rPr lang="en-US" dirty="0"/>
              <a:t> Save it in a safe place so you won’t loose it</a:t>
            </a:r>
          </a:p>
          <a:p>
            <a:pPr marL="457200" lvl="1" indent="0">
              <a:buNone/>
            </a:pPr>
            <a:r>
              <a:rPr lang="en-US" dirty="0"/>
              <a:t>– The </a:t>
            </a:r>
            <a:r>
              <a:rPr lang="en-US" b="1" dirty="0"/>
              <a:t>public key is saved by AWS </a:t>
            </a:r>
            <a:r>
              <a:rPr lang="en-US" dirty="0"/>
              <a:t>to match it to the key pair name, and private key when you try to login to the EC2 instance</a:t>
            </a:r>
          </a:p>
          <a:p>
            <a:pPr marL="457200" lvl="1" indent="0">
              <a:buNone/>
            </a:pPr>
            <a:r>
              <a:rPr lang="en-US" dirty="0"/>
              <a:t>– If you launch your instance without a key pair, you will not be able to access it (via RDP or SSH)</a:t>
            </a:r>
          </a:p>
        </p:txBody>
      </p:sp>
    </p:spTree>
    <p:extLst>
      <p:ext uri="{BB962C8B-B14F-4D97-AF65-F5344CB8AC3E}">
        <p14:creationId xmlns:p14="http://schemas.microsoft.com/office/powerpoint/2010/main" val="1450404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8004-A77D-4903-A4D4-65A440961552}"/>
              </a:ext>
            </a:extLst>
          </p:cNvPr>
          <p:cNvSpPr>
            <a:spLocks noGrp="1"/>
          </p:cNvSpPr>
          <p:nvPr>
            <p:ph type="title"/>
          </p:nvPr>
        </p:nvSpPr>
        <p:spPr/>
        <p:txBody>
          <a:bodyPr/>
          <a:lstStyle/>
          <a:p>
            <a:r>
              <a:rPr lang="en-US" dirty="0"/>
              <a:t>EC2 instance Demo….</a:t>
            </a:r>
          </a:p>
        </p:txBody>
      </p:sp>
      <p:sp>
        <p:nvSpPr>
          <p:cNvPr id="3" name="Content Placeholder 2">
            <a:extLst>
              <a:ext uri="{FF2B5EF4-FFF2-40B4-BE49-F238E27FC236}">
                <a16:creationId xmlns:a16="http://schemas.microsoft.com/office/drawing/2014/main" id="{ED6535EB-FFD3-4559-8062-B347753774AB}"/>
              </a:ext>
            </a:extLst>
          </p:cNvPr>
          <p:cNvSpPr>
            <a:spLocks noGrp="1"/>
          </p:cNvSpPr>
          <p:nvPr>
            <p:ph idx="1"/>
          </p:nvPr>
        </p:nvSpPr>
        <p:spPr/>
        <p:txBody>
          <a:bodyPr>
            <a:normAutofit/>
          </a:bodyPr>
          <a:lstStyle/>
          <a:p>
            <a:r>
              <a:rPr lang="en-US" dirty="0"/>
              <a:t>AMI, EC2 Instance Families, Instance Access (public key/private key)</a:t>
            </a:r>
          </a:p>
          <a:p>
            <a:r>
              <a:rPr lang="en-US" dirty="0"/>
              <a:t>Root/Boot Volume, Provide Public IP</a:t>
            </a:r>
          </a:p>
          <a:p>
            <a:r>
              <a:rPr lang="en-US" dirty="0"/>
              <a:t>Stopping an EC2 instance</a:t>
            </a:r>
          </a:p>
          <a:p>
            <a:r>
              <a:rPr lang="en-US" dirty="0"/>
              <a:t>Instance Termination, termination Protection</a:t>
            </a:r>
          </a:p>
          <a:p>
            <a:r>
              <a:rPr lang="en-US" dirty="0"/>
              <a:t>IAM Roles</a:t>
            </a:r>
          </a:p>
          <a:p>
            <a:r>
              <a:rPr lang="en-US" dirty="0"/>
              <a:t>Instance Purchasing Options (OnDemand)</a:t>
            </a:r>
          </a:p>
          <a:p>
            <a:r>
              <a:rPr lang="en-US" dirty="0"/>
              <a:t> Instance User Data</a:t>
            </a:r>
          </a:p>
          <a:p>
            <a:r>
              <a:rPr lang="en-US" dirty="0"/>
              <a:t>Monitoring</a:t>
            </a:r>
          </a:p>
          <a:p>
            <a:pPr marL="0" indent="0">
              <a:buNone/>
            </a:pPr>
            <a:endParaRPr lang="en-US" dirty="0"/>
          </a:p>
        </p:txBody>
      </p:sp>
    </p:spTree>
    <p:extLst>
      <p:ext uri="{BB962C8B-B14F-4D97-AF65-F5344CB8AC3E}">
        <p14:creationId xmlns:p14="http://schemas.microsoft.com/office/powerpoint/2010/main" val="663918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9681A-B290-4D23-808B-A1A29DF8D6ED}"/>
              </a:ext>
            </a:extLst>
          </p:cNvPr>
          <p:cNvSpPr>
            <a:spLocks noGrp="1"/>
          </p:cNvSpPr>
          <p:nvPr>
            <p:ph type="title"/>
          </p:nvPr>
        </p:nvSpPr>
        <p:spPr/>
        <p:txBody>
          <a:bodyPr/>
          <a:lstStyle/>
          <a:p>
            <a:r>
              <a:rPr lang="en-US" dirty="0"/>
              <a:t>SSH into your EC2 Instance, Security Groups, Private vs Public IP vs EIP</a:t>
            </a:r>
            <a:endParaRPr lang="en-IN" dirty="0"/>
          </a:p>
        </p:txBody>
      </p:sp>
      <p:sp>
        <p:nvSpPr>
          <p:cNvPr id="3" name="Content Placeholder 2">
            <a:extLst>
              <a:ext uri="{FF2B5EF4-FFF2-40B4-BE49-F238E27FC236}">
                <a16:creationId xmlns:a16="http://schemas.microsoft.com/office/drawing/2014/main" id="{04ECD85A-4E72-485A-897A-E3E68B7ED5B2}"/>
              </a:ext>
            </a:extLst>
          </p:cNvPr>
          <p:cNvSpPr>
            <a:spLocks noGrp="1"/>
          </p:cNvSpPr>
          <p:nvPr>
            <p:ph idx="1"/>
          </p:nvPr>
        </p:nvSpPr>
        <p:spPr/>
        <p:txBody>
          <a:bodyPr/>
          <a:lstStyle/>
          <a:p>
            <a:r>
              <a:rPr lang="en-US" dirty="0"/>
              <a:t>SSH into your EC2 Instance</a:t>
            </a:r>
          </a:p>
          <a:p>
            <a:r>
              <a:rPr lang="en-US" dirty="0"/>
              <a:t>Download the private key</a:t>
            </a:r>
          </a:p>
          <a:p>
            <a:r>
              <a:rPr lang="en-US" dirty="0"/>
              <a:t>Create Security Groups</a:t>
            </a:r>
          </a:p>
          <a:p>
            <a:r>
              <a:rPr lang="en-US" dirty="0"/>
              <a:t>Creation of Public IP, private IP</a:t>
            </a:r>
          </a:p>
          <a:p>
            <a:r>
              <a:rPr lang="en-US" dirty="0"/>
              <a:t>Creation of Elastic IP</a:t>
            </a:r>
          </a:p>
          <a:p>
            <a:endParaRPr lang="en-IN" dirty="0"/>
          </a:p>
        </p:txBody>
      </p:sp>
    </p:spTree>
    <p:extLst>
      <p:ext uri="{BB962C8B-B14F-4D97-AF65-F5344CB8AC3E}">
        <p14:creationId xmlns:p14="http://schemas.microsoft.com/office/powerpoint/2010/main" val="1224317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4D6F1-C05E-4A87-B972-210B9FF7ED13}"/>
              </a:ext>
            </a:extLst>
          </p:cNvPr>
          <p:cNvSpPr>
            <a:spLocks noGrp="1"/>
          </p:cNvSpPr>
          <p:nvPr>
            <p:ph type="title"/>
          </p:nvPr>
        </p:nvSpPr>
        <p:spPr/>
        <p:txBody>
          <a:bodyPr/>
          <a:lstStyle/>
          <a:p>
            <a:r>
              <a:rPr lang="en-US" dirty="0"/>
              <a:t>AMI - Amazon Machine Image</a:t>
            </a:r>
            <a:endParaRPr lang="en-IN" dirty="0"/>
          </a:p>
        </p:txBody>
      </p:sp>
      <p:sp>
        <p:nvSpPr>
          <p:cNvPr id="3" name="Content Placeholder 2">
            <a:extLst>
              <a:ext uri="{FF2B5EF4-FFF2-40B4-BE49-F238E27FC236}">
                <a16:creationId xmlns:a16="http://schemas.microsoft.com/office/drawing/2014/main" id="{D7385C82-C5A9-4E89-AFC3-25EEFF62C7DE}"/>
              </a:ext>
            </a:extLst>
          </p:cNvPr>
          <p:cNvSpPr>
            <a:spLocks noGrp="1"/>
          </p:cNvSpPr>
          <p:nvPr>
            <p:ph idx="1"/>
          </p:nvPr>
        </p:nvSpPr>
        <p:spPr>
          <a:xfrm>
            <a:off x="838200" y="1825624"/>
            <a:ext cx="6842760" cy="4910455"/>
          </a:xfrm>
        </p:spPr>
        <p:txBody>
          <a:bodyPr>
            <a:normAutofit lnSpcReduction="10000"/>
          </a:bodyPr>
          <a:lstStyle/>
          <a:p>
            <a:r>
              <a:rPr lang="en-US" dirty="0"/>
              <a:t>An AMI is a template that contains a software configuration (for example, an operating system, an application server, and applications). From an AMI, you launch an instance, which is a copy of the AMI running as a virtual server in the cloud.</a:t>
            </a:r>
          </a:p>
          <a:p>
            <a:r>
              <a:rPr lang="en-US" dirty="0">
                <a:solidFill>
                  <a:srgbClr val="16191F"/>
                </a:solidFill>
                <a:latin typeface="Amazon Ember"/>
              </a:rPr>
              <a:t>D</a:t>
            </a:r>
            <a:r>
              <a:rPr lang="en-US" b="0" i="0" dirty="0">
                <a:solidFill>
                  <a:srgbClr val="16191F"/>
                </a:solidFill>
                <a:effectLst/>
                <a:latin typeface="Amazon Ember"/>
              </a:rPr>
              <a:t>ifferent types of instances can be launched from a single </a:t>
            </a:r>
            <a:r>
              <a:rPr lang="en-US" b="1" i="0" dirty="0">
                <a:solidFill>
                  <a:srgbClr val="16191F"/>
                </a:solidFill>
                <a:effectLst/>
                <a:latin typeface="Amazon Ember"/>
              </a:rPr>
              <a:t>AMI</a:t>
            </a:r>
            <a:r>
              <a:rPr lang="en-US" b="0" i="0" dirty="0">
                <a:solidFill>
                  <a:srgbClr val="16191F"/>
                </a:solidFill>
                <a:effectLst/>
                <a:latin typeface="Amazon Ember"/>
              </a:rPr>
              <a:t>. An </a:t>
            </a:r>
            <a:r>
              <a:rPr lang="en-US" b="1" i="1" dirty="0">
                <a:solidFill>
                  <a:srgbClr val="16191F"/>
                </a:solidFill>
                <a:effectLst/>
                <a:latin typeface="Amazon Ember"/>
              </a:rPr>
              <a:t>instance type</a:t>
            </a:r>
            <a:r>
              <a:rPr lang="en-US" b="1" i="0" dirty="0">
                <a:solidFill>
                  <a:srgbClr val="16191F"/>
                </a:solidFill>
                <a:effectLst/>
                <a:latin typeface="Amazon Ember"/>
              </a:rPr>
              <a:t> </a:t>
            </a:r>
            <a:r>
              <a:rPr lang="en-US" b="0" i="0" dirty="0">
                <a:solidFill>
                  <a:srgbClr val="16191F"/>
                </a:solidFill>
                <a:effectLst/>
                <a:latin typeface="Amazon Ember"/>
              </a:rPr>
              <a:t>essentially determines </a:t>
            </a:r>
            <a:r>
              <a:rPr lang="en-US" b="1" i="0" dirty="0">
                <a:solidFill>
                  <a:srgbClr val="16191F"/>
                </a:solidFill>
                <a:effectLst/>
                <a:latin typeface="Amazon Ember"/>
              </a:rPr>
              <a:t>the hardware of the host computer</a:t>
            </a:r>
            <a:r>
              <a:rPr lang="en-US" b="0" i="0" dirty="0">
                <a:solidFill>
                  <a:srgbClr val="16191F"/>
                </a:solidFill>
                <a:effectLst/>
                <a:latin typeface="Amazon Ember"/>
              </a:rPr>
              <a:t> used for your instance. </a:t>
            </a:r>
          </a:p>
          <a:p>
            <a:r>
              <a:rPr lang="en-US" b="0" i="0" dirty="0">
                <a:solidFill>
                  <a:srgbClr val="16191F"/>
                </a:solidFill>
                <a:effectLst/>
                <a:latin typeface="Amazon Ember"/>
              </a:rPr>
              <a:t>Each instance type offers different compute and memory capabilities.</a:t>
            </a:r>
            <a:endParaRPr lang="en-IN" dirty="0"/>
          </a:p>
        </p:txBody>
      </p:sp>
      <p:pic>
        <p:nvPicPr>
          <p:cNvPr id="1026" name="Picture 2" descr="&#10;     Launch multiple instances from an AMI&#10;    ">
            <a:extLst>
              <a:ext uri="{FF2B5EF4-FFF2-40B4-BE49-F238E27FC236}">
                <a16:creationId xmlns:a16="http://schemas.microsoft.com/office/drawing/2014/main" id="{06280214-D278-4E37-B901-361907F12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5441" y="1605712"/>
            <a:ext cx="4154254" cy="4226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466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4EFB-10D0-4697-9128-75F9DBFC2CD5}"/>
              </a:ext>
            </a:extLst>
          </p:cNvPr>
          <p:cNvSpPr>
            <a:spLocks noGrp="1"/>
          </p:cNvSpPr>
          <p:nvPr>
            <p:ph type="title"/>
          </p:nvPr>
        </p:nvSpPr>
        <p:spPr/>
        <p:txBody>
          <a:bodyPr/>
          <a:lstStyle/>
          <a:p>
            <a:r>
              <a:rPr lang="en-IN" dirty="0"/>
              <a:t>Instance Lifecycle </a:t>
            </a:r>
          </a:p>
        </p:txBody>
      </p:sp>
      <p:sp>
        <p:nvSpPr>
          <p:cNvPr id="3" name="Content Placeholder 2">
            <a:extLst>
              <a:ext uri="{FF2B5EF4-FFF2-40B4-BE49-F238E27FC236}">
                <a16:creationId xmlns:a16="http://schemas.microsoft.com/office/drawing/2014/main" id="{0EBB41CB-2028-460B-AC61-328A019D61B6}"/>
              </a:ext>
            </a:extLst>
          </p:cNvPr>
          <p:cNvSpPr>
            <a:spLocks noGrp="1"/>
          </p:cNvSpPr>
          <p:nvPr>
            <p:ph idx="1"/>
          </p:nvPr>
        </p:nvSpPr>
        <p:spPr>
          <a:xfrm>
            <a:off x="599440" y="1825625"/>
            <a:ext cx="10754360" cy="2146935"/>
          </a:xfrm>
        </p:spPr>
        <p:txBody>
          <a:bodyPr>
            <a:normAutofit lnSpcReduction="10000"/>
          </a:bodyPr>
          <a:lstStyle/>
          <a:p>
            <a:r>
              <a:rPr lang="en-US" dirty="0"/>
              <a:t>An Amazon EC2 instance transitions through different states</a:t>
            </a:r>
          </a:p>
          <a:p>
            <a:r>
              <a:rPr lang="en-US" b="0" i="0" u="none" strike="noStrike" dirty="0">
                <a:solidFill>
                  <a:srgbClr val="16191F"/>
                </a:solidFill>
                <a:effectLst/>
                <a:latin typeface="Amazon Ember"/>
              </a:rPr>
              <a:t>Differences between </a:t>
            </a:r>
          </a:p>
          <a:p>
            <a:pPr lvl="1"/>
            <a:r>
              <a:rPr lang="en-US" b="0" i="0" u="none" strike="noStrike" dirty="0">
                <a:solidFill>
                  <a:srgbClr val="16191F"/>
                </a:solidFill>
                <a:effectLst/>
                <a:latin typeface="Amazon Ember"/>
              </a:rPr>
              <a:t>Reboot</a:t>
            </a:r>
          </a:p>
          <a:p>
            <a:pPr lvl="1"/>
            <a:r>
              <a:rPr lang="en-US" dirty="0">
                <a:solidFill>
                  <a:srgbClr val="16191F"/>
                </a:solidFill>
                <a:latin typeface="Amazon Ember"/>
              </a:rPr>
              <a:t>S</a:t>
            </a:r>
            <a:r>
              <a:rPr lang="en-US" b="0" i="0" u="none" strike="noStrike" dirty="0">
                <a:solidFill>
                  <a:srgbClr val="16191F"/>
                </a:solidFill>
                <a:effectLst/>
                <a:latin typeface="Amazon Ember"/>
              </a:rPr>
              <a:t>top</a:t>
            </a:r>
          </a:p>
          <a:p>
            <a:pPr lvl="1"/>
            <a:r>
              <a:rPr lang="en-US" dirty="0">
                <a:solidFill>
                  <a:srgbClr val="16191F"/>
                </a:solidFill>
                <a:latin typeface="Amazon Ember"/>
              </a:rPr>
              <a:t>T</a:t>
            </a:r>
            <a:r>
              <a:rPr lang="en-US" b="0" i="0" u="none" strike="noStrike" dirty="0">
                <a:solidFill>
                  <a:srgbClr val="16191F"/>
                </a:solidFill>
                <a:effectLst/>
                <a:latin typeface="Amazon Ember"/>
              </a:rPr>
              <a:t>erminate</a:t>
            </a:r>
          </a:p>
          <a:p>
            <a:endParaRPr lang="en-IN" dirty="0"/>
          </a:p>
        </p:txBody>
      </p:sp>
      <p:pic>
        <p:nvPicPr>
          <p:cNvPr id="2052" name="Picture 4" descr="&#10;        The instance lifecycle&#10;      ">
            <a:extLst>
              <a:ext uri="{FF2B5EF4-FFF2-40B4-BE49-F238E27FC236}">
                <a16:creationId xmlns:a16="http://schemas.microsoft.com/office/drawing/2014/main" id="{2BF43805-EAD0-4658-AAF5-A6864AD11A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8834" y="3021012"/>
            <a:ext cx="8176898" cy="3450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434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34B0F-7EB6-418A-8902-4AEDF14CF7F7}"/>
              </a:ext>
            </a:extLst>
          </p:cNvPr>
          <p:cNvSpPr>
            <a:spLocks noGrp="1"/>
          </p:cNvSpPr>
          <p:nvPr>
            <p:ph type="title"/>
          </p:nvPr>
        </p:nvSpPr>
        <p:spPr/>
        <p:txBody>
          <a:bodyPr/>
          <a:lstStyle/>
          <a:p>
            <a:r>
              <a:rPr lang="en-US" b="0" i="0" u="none" strike="noStrike" dirty="0">
                <a:solidFill>
                  <a:srgbClr val="16191F"/>
                </a:solidFill>
                <a:effectLst/>
                <a:latin typeface="Amazon Ember"/>
              </a:rPr>
              <a:t>Tag Amazon Resources</a:t>
            </a:r>
            <a:br>
              <a:rPr lang="en-US" b="0" i="0" u="none" strike="noStrike" dirty="0">
                <a:solidFill>
                  <a:srgbClr val="16191F"/>
                </a:solidFill>
                <a:effectLst/>
                <a:latin typeface="Amazon Ember"/>
              </a:rPr>
            </a:br>
            <a:endParaRPr lang="en-IN" dirty="0"/>
          </a:p>
        </p:txBody>
      </p:sp>
      <p:sp>
        <p:nvSpPr>
          <p:cNvPr id="3" name="Content Placeholder 2">
            <a:extLst>
              <a:ext uri="{FF2B5EF4-FFF2-40B4-BE49-F238E27FC236}">
                <a16:creationId xmlns:a16="http://schemas.microsoft.com/office/drawing/2014/main" id="{9F74D414-95E9-442E-A5B3-55DD5EFA169E}"/>
              </a:ext>
            </a:extLst>
          </p:cNvPr>
          <p:cNvSpPr>
            <a:spLocks noGrp="1"/>
          </p:cNvSpPr>
          <p:nvPr>
            <p:ph idx="1"/>
          </p:nvPr>
        </p:nvSpPr>
        <p:spPr>
          <a:xfrm>
            <a:off x="838200" y="1825625"/>
            <a:ext cx="4841240" cy="4351338"/>
          </a:xfrm>
        </p:spPr>
        <p:txBody>
          <a:bodyPr/>
          <a:lstStyle/>
          <a:p>
            <a:r>
              <a:rPr lang="en-US" dirty="0"/>
              <a:t>A tag is a label that you assign to an AWS resource. Each tag consists of a key and an optional value</a:t>
            </a:r>
          </a:p>
          <a:p>
            <a:r>
              <a:rPr lang="en-US" dirty="0"/>
              <a:t>Tags enable you to categorize your AWS resources in different ways, for example, by purpose, owner, or environment</a:t>
            </a:r>
            <a:endParaRPr lang="en-IN" dirty="0"/>
          </a:p>
        </p:txBody>
      </p:sp>
      <p:pic>
        <p:nvPicPr>
          <p:cNvPr id="3074" name="Picture 2" descr="&#10;     Tag example&#10;    ">
            <a:extLst>
              <a:ext uri="{FF2B5EF4-FFF2-40B4-BE49-F238E27FC236}">
                <a16:creationId xmlns:a16="http://schemas.microsoft.com/office/drawing/2014/main" id="{FA6C0583-8B0C-4BDD-AEDE-E6DF50A9A0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90688"/>
            <a:ext cx="4615497" cy="4631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76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2FF0D-73EA-4DB6-ABFB-C0852558335D}"/>
              </a:ext>
            </a:extLst>
          </p:cNvPr>
          <p:cNvSpPr>
            <a:spLocks noGrp="1"/>
          </p:cNvSpPr>
          <p:nvPr>
            <p:ph type="title"/>
          </p:nvPr>
        </p:nvSpPr>
        <p:spPr/>
        <p:txBody>
          <a:bodyPr/>
          <a:lstStyle/>
          <a:p>
            <a:r>
              <a:rPr lang="en-US" dirty="0"/>
              <a:t>EC2 – Limits, Root/Boot Volume</a:t>
            </a:r>
          </a:p>
        </p:txBody>
      </p:sp>
      <p:sp>
        <p:nvSpPr>
          <p:cNvPr id="3" name="Content Placeholder 2">
            <a:extLst>
              <a:ext uri="{FF2B5EF4-FFF2-40B4-BE49-F238E27FC236}">
                <a16:creationId xmlns:a16="http://schemas.microsoft.com/office/drawing/2014/main" id="{5B8B37BD-9A9B-488D-B78B-05CC9996F202}"/>
              </a:ext>
            </a:extLst>
          </p:cNvPr>
          <p:cNvSpPr>
            <a:spLocks noGrp="1"/>
          </p:cNvSpPr>
          <p:nvPr>
            <p:ph idx="1"/>
          </p:nvPr>
        </p:nvSpPr>
        <p:spPr>
          <a:xfrm>
            <a:off x="838200" y="1825625"/>
            <a:ext cx="10515600" cy="4667250"/>
          </a:xfrm>
        </p:spPr>
        <p:txBody>
          <a:bodyPr>
            <a:normAutofit fontScale="92500" lnSpcReduction="10000"/>
          </a:bodyPr>
          <a:lstStyle/>
          <a:p>
            <a:r>
              <a:rPr lang="en-US" dirty="0"/>
              <a:t>There is </a:t>
            </a:r>
            <a:r>
              <a:rPr lang="en-US" b="1" dirty="0"/>
              <a:t>20 EC2 instances soft limit per account. </a:t>
            </a:r>
            <a:r>
              <a:rPr lang="en-US" dirty="0"/>
              <a:t>You can submit a request to AWS to increase it </a:t>
            </a:r>
          </a:p>
          <a:p>
            <a:r>
              <a:rPr lang="en-US" dirty="0"/>
              <a:t>Two types of Block store devices are supported:</a:t>
            </a:r>
          </a:p>
          <a:p>
            <a:pPr lvl="1"/>
            <a:r>
              <a:rPr lang="en-US" dirty="0"/>
              <a:t>Elastic Block Store (EBS)</a:t>
            </a:r>
          </a:p>
          <a:p>
            <a:pPr lvl="2"/>
            <a:r>
              <a:rPr lang="en-US" dirty="0"/>
              <a:t>Persistent</a:t>
            </a:r>
          </a:p>
          <a:p>
            <a:pPr lvl="2"/>
            <a:r>
              <a:rPr lang="en-US" dirty="0"/>
              <a:t>Network attached virtual drives</a:t>
            </a:r>
          </a:p>
          <a:p>
            <a:pPr lvl="1"/>
            <a:r>
              <a:rPr lang="en-US" dirty="0"/>
              <a:t>Instance-store</a:t>
            </a:r>
          </a:p>
          <a:p>
            <a:pPr lvl="2"/>
            <a:r>
              <a:rPr lang="en-US" sz="1400" dirty="0"/>
              <a:t>Basically, the virtual hard drive on the host allocated to this EC2 instance</a:t>
            </a:r>
          </a:p>
          <a:p>
            <a:r>
              <a:rPr lang="en-US" dirty="0"/>
              <a:t>EC2 instance root/boot volumes can be EBS or Instance Store volumes</a:t>
            </a:r>
          </a:p>
          <a:p>
            <a:r>
              <a:rPr lang="en-US" dirty="0"/>
              <a:t>EBS-Backed EC2 instance</a:t>
            </a:r>
          </a:p>
          <a:p>
            <a:pPr lvl="1"/>
            <a:r>
              <a:rPr lang="en-US" dirty="0"/>
              <a:t>It has an EBS root volume</a:t>
            </a:r>
          </a:p>
          <a:p>
            <a:r>
              <a:rPr lang="en-US" dirty="0"/>
              <a:t>Instance-store backed EC2 instance</a:t>
            </a:r>
          </a:p>
          <a:p>
            <a:pPr lvl="1"/>
            <a:r>
              <a:rPr lang="en-US" dirty="0"/>
              <a:t>It has an Instance-store root volume</a:t>
            </a:r>
          </a:p>
        </p:txBody>
      </p:sp>
    </p:spTree>
    <p:extLst>
      <p:ext uri="{BB962C8B-B14F-4D97-AF65-F5344CB8AC3E}">
        <p14:creationId xmlns:p14="http://schemas.microsoft.com/office/powerpoint/2010/main" val="4069062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TotalTime>
  <Words>1912</Words>
  <Application>Microsoft Office PowerPoint</Application>
  <PresentationFormat>Widescreen</PresentationFormat>
  <Paragraphs>194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Amazon Ember</vt:lpstr>
      <vt:lpstr>Arial</vt:lpstr>
      <vt:lpstr>Calibri</vt:lpstr>
      <vt:lpstr>Calibri Light</vt:lpstr>
      <vt:lpstr>Office Theme</vt:lpstr>
      <vt:lpstr>AWS</vt:lpstr>
      <vt:lpstr>What is EC2</vt:lpstr>
      <vt:lpstr>EC2 – Instance Access</vt:lpstr>
      <vt:lpstr>EC2 instance Demo….</vt:lpstr>
      <vt:lpstr>SSH into your EC2 Instance, Security Groups, Private vs Public IP vs EIP</vt:lpstr>
      <vt:lpstr>AMI - Amazon Machine Image</vt:lpstr>
      <vt:lpstr>Instance Lifecycle </vt:lpstr>
      <vt:lpstr>Tag Amazon Resources </vt:lpstr>
      <vt:lpstr>EC2 – Limits, Root/Boot Volume</vt:lpstr>
      <vt:lpstr>EC2 Instance Families</vt:lpstr>
      <vt:lpstr>PowerPoint Presentation</vt:lpstr>
      <vt:lpstr>EC2 - Charges</vt:lpstr>
      <vt:lpstr>EC2 Monitoring</vt:lpstr>
      <vt:lpstr>Stopping an EC2 instance</vt:lpstr>
      <vt:lpstr>EC2 – Instance Termination</vt:lpstr>
      <vt:lpstr>EC2 Termination Protection</vt:lpstr>
      <vt:lpstr>EC2 – IAM Roles</vt:lpstr>
      <vt:lpstr>EC2 – Bastion Hosts</vt:lpstr>
      <vt:lpstr>EC2 – Instance Purchasing Options</vt:lpstr>
      <vt:lpstr>EC2 – Instance Meta Data</vt:lpstr>
      <vt:lpstr>EC2 – Instance User Data</vt:lpstr>
      <vt:lpstr>Enhanced networking on Linux</vt:lpstr>
      <vt:lpstr>Placement groups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ELASTIC COMPUTE CLOUD (EC2)</dc:title>
  <dc:creator>Nirmal Parida</dc:creator>
  <cp:lastModifiedBy>Nirmal Parida</cp:lastModifiedBy>
  <cp:revision>18</cp:revision>
  <dcterms:created xsi:type="dcterms:W3CDTF">2021-04-20T11:52:29Z</dcterms:created>
  <dcterms:modified xsi:type="dcterms:W3CDTF">2021-11-21T14:05:43Z</dcterms:modified>
</cp:coreProperties>
</file>