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EAB4-A20C-4E49-BB13-C6E1155B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38A54-A465-4A9D-BD6F-EA0B07592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BDF9-6CF4-4657-BB60-1ADD4E8C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D766-A13F-45D8-923D-9CFD5D57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FD28-97AA-4C03-91DF-4E3FD077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4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B86A-6F55-47EB-812A-E1854AAE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E2F3A-A6A4-4596-A53A-AD6F922F7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58A9-B6D6-48EB-8A43-26C801FA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06EF-828D-457C-AF92-5478E4F0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BBD7-C2B8-4631-B5FB-3EFB9814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3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861DC-4893-41F5-9337-EED0099A6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4A664-80D1-4734-8EA9-ED9B5593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8397-5A2B-4242-BFCB-064BD30B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120D-BBBA-42B0-A521-7C79FB77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81B83-5191-481C-909F-C0804194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4C5A-A582-4C3B-B02C-D4AEF057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DD24-5B4D-44EA-9D18-7CC1BCED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FC19-1960-453E-A6FC-C62DDD98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89E4-4547-45DA-8D5C-ABE8B433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1E305-8F89-4C95-98AA-4F2DC23D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9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D5F5-1377-43E5-8798-CE79450C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5D5D-0CDA-4395-892A-162BD7C3E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2025A-2DD1-4CFC-9F57-657501A0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A3AE-13DB-4AA0-AC0E-3739D18D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3DCC-0D6E-439F-87D3-67B0C97E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1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869D-433A-4169-9504-DCE0417E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E2DC-637B-469E-B157-91CC8741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68618-EBEE-42E5-B8CE-C4B93D975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E826-1C65-4091-8D30-4C6DE407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8FFC-5DD0-4900-8E70-A1EA6C95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D1DD5-E7F2-4F78-B8BE-94280A6B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0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7324-BD28-447D-8012-A477EB6F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9C7A-EA40-459A-B898-B60E3CBE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91B0B-B6F1-43D5-8DE5-32DD731E4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E3D85-B83B-4ADA-9F39-B806DF0F6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07B51-ABDC-4839-B819-03A823B2C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359A0-43DF-48AC-BD28-DFF70CD6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28346-F2BC-41E0-979F-710BABEC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84356-B500-49C9-90F2-7BC4F72B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7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B1AC-524C-4194-B2F0-C7DF4260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D51CB-9415-49CC-886B-FDF9CA26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F47C7-53DC-4EED-923C-96F12CEC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93891-D4D8-4C85-A1E1-9184561C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4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E3A6C-1E1E-4C2C-9D21-589BD0F3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4CCC1-2964-4D8C-B94C-E23A194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7AAF4-825E-4F02-B834-4D5AB975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4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ABC2-D87F-43E1-BADB-363394CF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75B8-8534-45B5-8B6F-E8714FF3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2EBA2-0BAD-4748-84CA-DE01D358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0668-5CF9-4206-B7AB-81B84D64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16C74-FD9D-42A4-9B78-43641AE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A93F3-F2CF-4D45-9045-868E1467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7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93A2-5DC6-4F49-8D4C-E2BE0CC0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E60AF-0483-494C-A623-2F9B3DDE2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8AAF8-DCDC-4B0F-84CD-EBC3E3AC7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C021-AD68-43A2-A662-21C53809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98511-B323-4630-91BB-F4BDC2D8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2A55B-FE84-4F68-B641-FEB93ABC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7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488F0-FA59-4559-A4FD-6B4C5267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CC9A-FC9D-46BA-9723-AE8215DA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E264-DD09-47F7-8397-B3D513EB6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9F46-FE2D-431D-BCEE-CB76FA1DC9A3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FFBC-FFBD-450E-ABC9-E1F876B6F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8334-F363-44D8-9485-7104D8159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C554-7B09-429C-B93E-4EA657EF1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7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WSEC2/latest/UserGuide/ebs-volume-typ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03D5-F96B-48BA-A65C-6E717587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inherit"/>
              </a:rPr>
              <a:t>EC2 Elastic Block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1BCB-6262-4A62-A2CB-796FE4AF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EC2 Elastic Block Storage – EBS Overview</a:t>
            </a:r>
          </a:p>
          <a:p>
            <a:r>
              <a:rPr lang="en-IN" dirty="0"/>
              <a:t>EBS Volume Example</a:t>
            </a:r>
          </a:p>
          <a:p>
            <a:r>
              <a:rPr lang="en-IN" dirty="0"/>
              <a:t>EBS Volume Types</a:t>
            </a:r>
          </a:p>
          <a:p>
            <a:r>
              <a:rPr lang="en-IN" dirty="0"/>
              <a:t>EBS vs Instance Store</a:t>
            </a:r>
          </a:p>
          <a:p>
            <a:r>
              <a:rPr lang="en-IN" dirty="0"/>
              <a:t>IOPS Performance Instance Store vs. EBS</a:t>
            </a:r>
          </a:p>
          <a:p>
            <a:r>
              <a:rPr lang="en-IN" dirty="0"/>
              <a:t>EBS Encryption</a:t>
            </a:r>
          </a:p>
          <a:p>
            <a:r>
              <a:rPr lang="en-IN" dirty="0"/>
              <a:t>EBS Encryption Support</a:t>
            </a:r>
          </a:p>
          <a:p>
            <a:r>
              <a:rPr lang="en-IN" dirty="0"/>
              <a:t>EBS Snapshot</a:t>
            </a:r>
          </a:p>
          <a:p>
            <a:r>
              <a:rPr lang="en-IN" dirty="0"/>
              <a:t>How incremental snapshots work</a:t>
            </a:r>
          </a:p>
          <a:p>
            <a:r>
              <a:rPr lang="en-IN" dirty="0"/>
              <a:t>EBS Snapshot creation</a:t>
            </a:r>
          </a:p>
          <a:p>
            <a:r>
              <a:rPr lang="en-IN" dirty="0"/>
              <a:t>EBS Snapshot Encryption Create/Attach/Detach/Delete EBS volumes</a:t>
            </a:r>
          </a:p>
        </p:txBody>
      </p:sp>
    </p:spTree>
    <p:extLst>
      <p:ext uri="{BB962C8B-B14F-4D97-AF65-F5344CB8AC3E}">
        <p14:creationId xmlns:p14="http://schemas.microsoft.com/office/powerpoint/2010/main" val="170938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9671-70FA-48A3-BB13-5D2B56CD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incremental snapshots work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7D9DAE-4C09-498C-8D24-015A3725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98" y="1606550"/>
            <a:ext cx="5222152" cy="5160876"/>
          </a:xfrm>
        </p:spPr>
      </p:pic>
    </p:spTree>
    <p:extLst>
      <p:ext uri="{BB962C8B-B14F-4D97-AF65-F5344CB8AC3E}">
        <p14:creationId xmlns:p14="http://schemas.microsoft.com/office/powerpoint/2010/main" val="309488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7178-7D00-4AA8-824D-E09B9880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65125"/>
            <a:ext cx="11134725" cy="892175"/>
          </a:xfrm>
        </p:spPr>
        <p:txBody>
          <a:bodyPr/>
          <a:lstStyle/>
          <a:p>
            <a:r>
              <a:rPr lang="en-IN" dirty="0"/>
              <a:t>EBS Snapshot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13F62-877F-41D8-B7A5-25E9A44D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074"/>
            <a:ext cx="11353800" cy="4495801"/>
          </a:xfrm>
        </p:spPr>
        <p:txBody>
          <a:bodyPr>
            <a:normAutofit/>
          </a:bodyPr>
          <a:lstStyle/>
          <a:p>
            <a:r>
              <a:rPr lang="en-US" dirty="0"/>
              <a:t>Snapshots can be created from EBS volumes periodically and are point-in-time snapshots.</a:t>
            </a:r>
          </a:p>
          <a:p>
            <a:r>
              <a:rPr lang="en-US" dirty="0"/>
              <a:t>Snapshots are </a:t>
            </a:r>
            <a:r>
              <a:rPr lang="en-US" b="1" dirty="0"/>
              <a:t>incremental</a:t>
            </a:r>
            <a:r>
              <a:rPr lang="en-US" dirty="0"/>
              <a:t> and only store the blocks on the device that changed since the last snapshot was taken</a:t>
            </a:r>
          </a:p>
          <a:p>
            <a:r>
              <a:rPr lang="en-US" dirty="0"/>
              <a:t>Snapshots occur </a:t>
            </a:r>
            <a:r>
              <a:rPr lang="en-US" b="1" dirty="0"/>
              <a:t>asynchronously</a:t>
            </a:r>
            <a:r>
              <a:rPr lang="en-US" dirty="0"/>
              <a:t>; the point-in-time snapshot is created immediately while it takes time to upload the modified blocks to S3</a:t>
            </a:r>
          </a:p>
          <a:p>
            <a:r>
              <a:rPr lang="en-US" dirty="0"/>
              <a:t>Recommended ways to create a Snapshot from an EBS volume are</a:t>
            </a:r>
          </a:p>
          <a:p>
            <a:pPr lvl="1"/>
            <a:r>
              <a:rPr lang="en-US" dirty="0"/>
              <a:t>Pause all file writes to the volume</a:t>
            </a:r>
          </a:p>
          <a:p>
            <a:pPr lvl="1"/>
            <a:r>
              <a:rPr lang="en-US" dirty="0"/>
              <a:t>Unmount the Volume -&gt; Take Snapshot -&gt; Remount the Volume</a:t>
            </a:r>
          </a:p>
          <a:p>
            <a:pPr lvl="1"/>
            <a:r>
              <a:rPr lang="en-US" dirty="0"/>
              <a:t>Stop the instance – Take Snapshot (for root EBS volumes)</a:t>
            </a:r>
          </a:p>
        </p:txBody>
      </p:sp>
    </p:spTree>
    <p:extLst>
      <p:ext uri="{BB962C8B-B14F-4D97-AF65-F5344CB8AC3E}">
        <p14:creationId xmlns:p14="http://schemas.microsoft.com/office/powerpoint/2010/main" val="23466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D6A7-B28A-461F-9DBA-F187E1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Snapshot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C701-CB8A-46A2-9F68-57F18D79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EBS snapshots fully support EBS encryption.</a:t>
            </a:r>
          </a:p>
          <a:p>
            <a:r>
              <a:rPr lang="en-US" dirty="0"/>
              <a:t>Snapshots of encrypted volumes are automatically encrypted</a:t>
            </a:r>
          </a:p>
          <a:p>
            <a:r>
              <a:rPr lang="en-US" dirty="0"/>
              <a:t>Volumes created from encrypted snapshots are automatically encrypted</a:t>
            </a:r>
          </a:p>
          <a:p>
            <a:r>
              <a:rPr lang="en-US" dirty="0"/>
              <a:t>All data in flight between the instance and the volume is encrypted</a:t>
            </a:r>
          </a:p>
          <a:p>
            <a:r>
              <a:rPr lang="en-US" dirty="0"/>
              <a:t>Unencrypted snapshot you own, can be encrypted during the copy process</a:t>
            </a:r>
          </a:p>
          <a:p>
            <a:r>
              <a:rPr lang="en-US" dirty="0"/>
              <a:t>Encrypted snapshot that you own or have access to, can be encrypted with a different key during the copy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8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A5FF-48B0-41BA-BD56-F2E59E1E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Create/Attach/Detach/Delete EBS volumes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BF08-EE6C-4266-9776-FB1E6D92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of creating a volume</a:t>
            </a:r>
          </a:p>
          <a:p>
            <a:pPr lvl="1"/>
            <a:r>
              <a:rPr lang="en-US" dirty="0"/>
              <a:t>Create and attach EBS volumes when you launch instances by specifying a block device mapping. </a:t>
            </a:r>
          </a:p>
          <a:p>
            <a:pPr lvl="1"/>
            <a:r>
              <a:rPr lang="en-US" dirty="0"/>
              <a:t>Create an empty EBS volume and attach it to a running instance.</a:t>
            </a:r>
          </a:p>
          <a:p>
            <a:pPr lvl="1"/>
            <a:r>
              <a:rPr lang="en-US" dirty="0"/>
              <a:t>Create an EBS volume from a previously created snapshot and attach it to a running instance.</a:t>
            </a:r>
            <a:endParaRPr lang="en-IN" dirty="0"/>
          </a:p>
          <a:p>
            <a:r>
              <a:rPr lang="en-US" dirty="0"/>
              <a:t>Detach an Amazon EBS volume from an instance</a:t>
            </a:r>
          </a:p>
          <a:p>
            <a:r>
              <a:rPr lang="en-US" dirty="0"/>
              <a:t>Delete an Amazon EBS volume</a:t>
            </a:r>
          </a:p>
        </p:txBody>
      </p:sp>
    </p:spTree>
    <p:extLst>
      <p:ext uri="{BB962C8B-B14F-4D97-AF65-F5344CB8AC3E}">
        <p14:creationId xmlns:p14="http://schemas.microsoft.com/office/powerpoint/2010/main" val="31804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3C7B-8E5D-454E-9DF7-8DE08728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68923"/>
            <a:ext cx="11826240" cy="123475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inherit"/>
              </a:rPr>
              <a:t>EC2 Elastic Block Storage – EBS Overview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6D92A-5BB6-425B-AFF6-AF7EC79C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60" y="1828799"/>
            <a:ext cx="11490960" cy="476027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EBS (Elastic Block Store) Volume is a network drive you can attach to your instances while they run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Amazon EBS provides highly available, reliable, durable, block-level storage volumes that can be attached to a running instance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 network drive (i.e. </a:t>
            </a:r>
            <a:r>
              <a:rPr lang="en-US" b="1" dirty="0"/>
              <a:t>not a physical drive</a:t>
            </a:r>
            <a:r>
              <a:rPr lang="en-US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It uses the </a:t>
            </a:r>
            <a:r>
              <a:rPr lang="en-US" dirty="0" err="1"/>
              <a:t>aws</a:t>
            </a:r>
            <a:r>
              <a:rPr lang="en-US" dirty="0"/>
              <a:t> network to communicate the instance, which means there might be a bit of latency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It can be detached from an EC2 instance and attached to another one quickly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locked to an </a:t>
            </a:r>
            <a:r>
              <a:rPr lang="en-US" b="1" dirty="0"/>
              <a:t>Availability Zone </a:t>
            </a:r>
            <a:r>
              <a:rPr lang="en-US" dirty="0"/>
              <a:t>(AZ)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EBS Volume in us-east-1a cannot be attached to us-east-1b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To move a volume across, you first need to snapshot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Have a </a:t>
            </a:r>
            <a:r>
              <a:rPr lang="en-US" b="1" dirty="0"/>
              <a:t>provisioned capacity </a:t>
            </a:r>
            <a:r>
              <a:rPr lang="en-US" dirty="0"/>
              <a:t>(size in GBs, and IOPS)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You get billed for all the provisioned capacity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You can increase the capacity of the drive over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05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A250-4097-4033-8B3D-B441E315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Volume Example</a:t>
            </a:r>
          </a:p>
        </p:txBody>
      </p:sp>
      <p:pic>
        <p:nvPicPr>
          <p:cNvPr id="1026" name="Picture 2" descr="&#10;      Storage options for Amazon EC2&#10;    ">
            <a:extLst>
              <a:ext uri="{FF2B5EF4-FFF2-40B4-BE49-F238E27FC236}">
                <a16:creationId xmlns:a16="http://schemas.microsoft.com/office/drawing/2014/main" id="{09D0AE3E-3A66-47E7-89FB-7C174F4083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22996"/>
            <a:ext cx="8905875" cy="501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1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7794-7395-4A28-B687-04B112CD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/>
          <a:lstStyle/>
          <a:p>
            <a:r>
              <a:rPr lang="en-IN" dirty="0"/>
              <a:t>EBS Volume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015D-027A-420A-A2CB-8827BA61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304926"/>
            <a:ext cx="10934700" cy="5343523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hlinkClick r:id="rId2"/>
              </a:rPr>
              <a:t>https://docs.aws.amazon.com/AWSEC2/latest/UserGuide/ebs-volume-types.html</a:t>
            </a:r>
            <a:endParaRPr lang="en-IN" dirty="0"/>
          </a:p>
          <a:p>
            <a:r>
              <a:rPr lang="en-US" b="1" dirty="0"/>
              <a:t>Solid state drives (SSD)</a:t>
            </a:r>
          </a:p>
          <a:p>
            <a:pPr lvl="1"/>
            <a:r>
              <a:rPr lang="en-US" dirty="0"/>
              <a:t>Purpose SSD (gp3, gp2)</a:t>
            </a:r>
          </a:p>
          <a:p>
            <a:pPr lvl="2"/>
            <a:r>
              <a:rPr lang="en-US" dirty="0"/>
              <a:t>Provides a balance of price and performance. </a:t>
            </a:r>
          </a:p>
          <a:p>
            <a:pPr lvl="2"/>
            <a:r>
              <a:rPr lang="en-US" dirty="0"/>
              <a:t>Recommend these volumes for most workloads.</a:t>
            </a:r>
          </a:p>
          <a:p>
            <a:pPr lvl="1"/>
            <a:r>
              <a:rPr lang="en-US" dirty="0"/>
              <a:t>Provisioned IOPS SSD (io2, io1)</a:t>
            </a:r>
          </a:p>
          <a:p>
            <a:pPr lvl="2"/>
            <a:r>
              <a:rPr lang="en-US" dirty="0"/>
              <a:t>Provides high performance for mission-critical, low-latency, or high-throughput workloads.</a:t>
            </a:r>
          </a:p>
          <a:p>
            <a:r>
              <a:rPr lang="en-US" b="1" dirty="0"/>
              <a:t>Hard disk drives (HDD)</a:t>
            </a:r>
          </a:p>
          <a:p>
            <a:pPr lvl="1"/>
            <a:r>
              <a:rPr lang="en-US" dirty="0"/>
              <a:t>Throughput Optimized HDD (st1)</a:t>
            </a:r>
          </a:p>
          <a:p>
            <a:pPr lvl="2"/>
            <a:r>
              <a:rPr lang="en-US" dirty="0"/>
              <a:t>A low-cost HDD designed for frequently accessed, throughput-intensive workloads.</a:t>
            </a:r>
          </a:p>
          <a:p>
            <a:pPr lvl="1"/>
            <a:r>
              <a:rPr lang="en-US" dirty="0"/>
              <a:t>Cold HDD (sc1)</a:t>
            </a:r>
          </a:p>
          <a:p>
            <a:pPr lvl="2"/>
            <a:r>
              <a:rPr lang="en-US" dirty="0"/>
              <a:t>The lowest-cost HDD design for less frequently accessed workloads.</a:t>
            </a:r>
          </a:p>
          <a:p>
            <a:r>
              <a:rPr lang="en-US" b="1" dirty="0"/>
              <a:t>Previous generation volume types</a:t>
            </a:r>
          </a:p>
          <a:p>
            <a:pPr lvl="1"/>
            <a:r>
              <a:rPr lang="en-US" dirty="0"/>
              <a:t>Magnetic (standard)</a:t>
            </a:r>
          </a:p>
          <a:p>
            <a:pPr lvl="2"/>
            <a:r>
              <a:rPr lang="en-US" dirty="0"/>
              <a:t>Workloads where data is infrequently accessed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2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BF6E-4E57-47DE-AA3F-342693A0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vs Instance Store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500B-A020-4099-9A41-D89E89C1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instance do not come with Root EBS volumes</a:t>
            </a:r>
          </a:p>
          <a:p>
            <a:r>
              <a:rPr lang="en-US" dirty="0"/>
              <a:t>Instead, they come with “Instance Store” (= ephemeral storage)</a:t>
            </a:r>
          </a:p>
          <a:p>
            <a:r>
              <a:rPr lang="en-US" dirty="0"/>
              <a:t>Instance store is physically attached to the machine (EBS is a network drive)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Better I/O performance (EBS gp2 has an max IOPS of 16000, io1 of 64000)</a:t>
            </a:r>
          </a:p>
          <a:p>
            <a:pPr lvl="1"/>
            <a:r>
              <a:rPr lang="en-US" dirty="0"/>
              <a:t>Good for buffer / cache / scratch data / temporary content</a:t>
            </a:r>
          </a:p>
          <a:p>
            <a:pPr lvl="1"/>
            <a:r>
              <a:rPr lang="en-US" dirty="0"/>
              <a:t>Data survives reboots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On stop or termination, the instance store is lost</a:t>
            </a:r>
          </a:p>
          <a:p>
            <a:pPr lvl="1"/>
            <a:r>
              <a:rPr lang="en-US" dirty="0"/>
              <a:t>You can’t resize the instance store</a:t>
            </a:r>
          </a:p>
          <a:p>
            <a:pPr lvl="1"/>
            <a:r>
              <a:rPr lang="en-US" dirty="0"/>
              <a:t>Backups must be operated by the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44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F47-B601-4CD4-B57E-FB4C1F35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IOPS Performance Instance Store vs.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4EF4-98EA-4127-83B7-40939867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Instance Store instead of EBS if very high IOPS rate is required</a:t>
            </a:r>
          </a:p>
          <a:p>
            <a:pPr lvl="1"/>
            <a:r>
              <a:rPr lang="en-US" dirty="0"/>
              <a:t>Instance store, although can not provide for data persistence, but it can provide for much higher IOPS compared to, network attached, EBS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54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5391-C8C7-4771-BCE4-85977F78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4ABC-A27E-4EEC-AD26-F474F286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encrypt both the boot and data volumes of an EC2 instance</a:t>
            </a:r>
          </a:p>
          <a:p>
            <a:r>
              <a:rPr lang="en-US" dirty="0"/>
              <a:t>When you create an encrypted EBS volume and attach it to a supported instance type, the following types of data are encrypted:</a:t>
            </a:r>
          </a:p>
          <a:p>
            <a:pPr lvl="1"/>
            <a:r>
              <a:rPr lang="en-US" dirty="0"/>
              <a:t>Data at rest inside the volume</a:t>
            </a:r>
          </a:p>
          <a:p>
            <a:pPr lvl="1"/>
            <a:r>
              <a:rPr lang="en-US" dirty="0"/>
              <a:t>All data moving between the volume and the instance</a:t>
            </a:r>
          </a:p>
          <a:p>
            <a:pPr lvl="1"/>
            <a:r>
              <a:rPr lang="en-US" dirty="0"/>
              <a:t>All snapshots created from the volume</a:t>
            </a:r>
          </a:p>
          <a:p>
            <a:pPr lvl="1"/>
            <a:r>
              <a:rPr lang="en-US" dirty="0"/>
              <a:t>All volumes created from those snapshots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40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3B29-2F63-4437-A9E5-12ABB8E0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</a:t>
            </a:r>
            <a:r>
              <a:rPr lang="en-IN" dirty="0"/>
              <a:t>Encryption</a:t>
            </a:r>
            <a:r>
              <a:rPr lang="en-US" dirty="0"/>
              <a:t> Support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74DC-E25B-4F75-AE12-CA1FBB78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volume types</a:t>
            </a:r>
          </a:p>
          <a:p>
            <a:pPr lvl="1"/>
            <a:r>
              <a:rPr lang="en-US" dirty="0"/>
              <a:t>All EBS volume types.</a:t>
            </a:r>
          </a:p>
          <a:p>
            <a:endParaRPr lang="en-US" dirty="0"/>
          </a:p>
          <a:p>
            <a:r>
              <a:rPr lang="en-US" dirty="0"/>
              <a:t>Supported instance types</a:t>
            </a:r>
          </a:p>
          <a:p>
            <a:pPr lvl="1"/>
            <a:r>
              <a:rPr lang="en-US" dirty="0"/>
              <a:t>Amazon EBS encryption is available on </a:t>
            </a:r>
          </a:p>
          <a:p>
            <a:pPr lvl="2"/>
            <a:r>
              <a:rPr lang="en-US" dirty="0"/>
              <a:t>All current generation instance types</a:t>
            </a:r>
          </a:p>
          <a:p>
            <a:pPr lvl="2"/>
            <a:r>
              <a:rPr lang="en-US" dirty="0"/>
              <a:t>Previous generation instance types: </a:t>
            </a:r>
            <a:r>
              <a:rPr lang="en-US" b="1" dirty="0"/>
              <a:t>A1, C3, cr1.8xlarge, G2, I2, M3, and R3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48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F8FF-D8E6-446F-B882-CD5A5912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5"/>
            <a:ext cx="10982325" cy="892175"/>
          </a:xfrm>
        </p:spPr>
        <p:txBody>
          <a:bodyPr/>
          <a:lstStyle/>
          <a:p>
            <a:r>
              <a:rPr lang="en-IN" dirty="0"/>
              <a:t>EBS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422A-61A7-46B5-8C6F-8C7B83EC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343025"/>
            <a:ext cx="11325225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EBS provides the ability to create snapshots (backups) of any EBS volume and write a copy of the data in the volume to S3, where it is stored redundantly in multiple Availability Zones</a:t>
            </a:r>
          </a:p>
          <a:p>
            <a:r>
              <a:rPr lang="en-US" dirty="0"/>
              <a:t>Snapshots can be used to create new volumes, increase the size of the volumes or replicate data across Availability Zones</a:t>
            </a:r>
          </a:p>
          <a:p>
            <a:r>
              <a:rPr lang="en-US" dirty="0"/>
              <a:t>Snapshots are incremental backups and store only the data that was changed from the time the last snapshot was taken.</a:t>
            </a:r>
          </a:p>
          <a:p>
            <a:r>
              <a:rPr lang="en-US" dirty="0"/>
              <a:t>Snapshots size can probably be smaller then the volume size as the data is compressed before being saved to S3</a:t>
            </a:r>
          </a:p>
          <a:p>
            <a:r>
              <a:rPr lang="en-US" dirty="0"/>
              <a:t>Even though snapshots are saved incrementally, the snapshot deletion process is designed so that you need to retain only the most recent snapshot in order to restore the volume.</a:t>
            </a:r>
          </a:p>
          <a:p>
            <a:r>
              <a:rPr lang="en-US" dirty="0"/>
              <a:t>EBS Snapshots can be used to migrate or create EBS Volumes in different AZs or regions.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37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991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Office Theme</vt:lpstr>
      <vt:lpstr>EC2 Elastic Block Storage</vt:lpstr>
      <vt:lpstr>EC2 Elastic Block Storage – EBS Overview</vt:lpstr>
      <vt:lpstr>EBS Volume Example</vt:lpstr>
      <vt:lpstr>EBS Volume Types</vt:lpstr>
      <vt:lpstr>EBS vs Instance Store</vt:lpstr>
      <vt:lpstr>IOPS Performance Instance Store vs. EBS</vt:lpstr>
      <vt:lpstr>EBS Encryption</vt:lpstr>
      <vt:lpstr>EBS Encryption Support</vt:lpstr>
      <vt:lpstr>EBS Snapshot</vt:lpstr>
      <vt:lpstr>How incremental snapshots work</vt:lpstr>
      <vt:lpstr>EBS Snapshot creation</vt:lpstr>
      <vt:lpstr>EBS Snapshot Encryption</vt:lpstr>
      <vt:lpstr>Create/Attach/Detach/Delete EBS volumes (Demo)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EC2 Elastic Block Storage – EBS Overview</dc:title>
  <dc:creator>Nirmal Parida</dc:creator>
  <cp:lastModifiedBy>Nirmal Parida</cp:lastModifiedBy>
  <cp:revision>21</cp:revision>
  <dcterms:created xsi:type="dcterms:W3CDTF">2021-04-21T07:18:58Z</dcterms:created>
  <dcterms:modified xsi:type="dcterms:W3CDTF">2021-07-01T13:17:30Z</dcterms:modified>
</cp:coreProperties>
</file>