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84" r:id="rId11"/>
    <p:sldId id="266" r:id="rId12"/>
    <p:sldId id="273" r:id="rId13"/>
    <p:sldId id="267" r:id="rId14"/>
    <p:sldId id="268" r:id="rId15"/>
    <p:sldId id="269" r:id="rId16"/>
    <p:sldId id="270" r:id="rId17"/>
    <p:sldId id="271" r:id="rId18"/>
    <p:sldId id="272" r:id="rId19"/>
    <p:sldId id="274" r:id="rId20"/>
    <p:sldId id="275" r:id="rId21"/>
    <p:sldId id="280" r:id="rId22"/>
    <p:sldId id="276" r:id="rId23"/>
    <p:sldId id="277" r:id="rId24"/>
    <p:sldId id="278" r:id="rId25"/>
    <p:sldId id="282" r:id="rId26"/>
    <p:sldId id="279" r:id="rId27"/>
    <p:sldId id="281"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97030-5208-4858-BF6D-4389C1053C8E}" type="datetimeFigureOut">
              <a:rPr lang="en-IN" smtClean="0"/>
              <a:t>17-05-2022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2720D-90F0-4EA3-810C-5222D3C9438F}" type="slidenum">
              <a:rPr lang="en-IN" smtClean="0"/>
              <a:t>‹#›</a:t>
            </a:fld>
            <a:endParaRPr lang="en-IN"/>
          </a:p>
        </p:txBody>
      </p:sp>
    </p:spTree>
    <p:extLst>
      <p:ext uri="{BB962C8B-B14F-4D97-AF65-F5344CB8AC3E}">
        <p14:creationId xmlns:p14="http://schemas.microsoft.com/office/powerpoint/2010/main" val="233721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F2720D-90F0-4EA3-810C-5222D3C9438F}" type="slidenum">
              <a:rPr lang="en-IN" smtClean="0"/>
              <a:t>28</a:t>
            </a:fld>
            <a:endParaRPr lang="en-IN"/>
          </a:p>
        </p:txBody>
      </p:sp>
    </p:spTree>
    <p:extLst>
      <p:ext uri="{BB962C8B-B14F-4D97-AF65-F5344CB8AC3E}">
        <p14:creationId xmlns:p14="http://schemas.microsoft.com/office/powerpoint/2010/main" val="363915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8067-DC28-4FC9-8F3D-90C74D75A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5FCA3C-421D-446A-8126-17B3680B0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FA7996-01A8-4C39-BA5C-0C2E2C13C273}"/>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5" name="Footer Placeholder 4">
            <a:extLst>
              <a:ext uri="{FF2B5EF4-FFF2-40B4-BE49-F238E27FC236}">
                <a16:creationId xmlns:a16="http://schemas.microsoft.com/office/drawing/2014/main" id="{4E8A3815-DC31-44E3-BBBB-8C94F65BDC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EB104-4E2D-4409-9C74-FB6454CF9D6D}"/>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30129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1915-D435-4B5A-B315-4CF1AF38F0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013D86-8E3B-4F19-BDDF-0EF5D14090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D8B3D8-AFEC-4EC8-B39F-83D889CAE72F}"/>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5" name="Footer Placeholder 4">
            <a:extLst>
              <a:ext uri="{FF2B5EF4-FFF2-40B4-BE49-F238E27FC236}">
                <a16:creationId xmlns:a16="http://schemas.microsoft.com/office/drawing/2014/main" id="{7EB2F354-C605-43C0-BAF5-86D99ADE9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EFF05-D7DD-409B-82A6-CA9774611557}"/>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2997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C895D-DAB8-4F1C-A49F-FACE907F4B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CEC4A-FBB1-42E0-87DD-C65D0A7871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D86DD-A73A-4775-A18F-67993BCA59BC}"/>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5" name="Footer Placeholder 4">
            <a:extLst>
              <a:ext uri="{FF2B5EF4-FFF2-40B4-BE49-F238E27FC236}">
                <a16:creationId xmlns:a16="http://schemas.microsoft.com/office/drawing/2014/main" id="{B78175CF-9F16-4827-AD99-C9C61F4FE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39A60B-F574-42D2-92D3-E71C49F0D09A}"/>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253194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6346-89D0-44FD-8B6F-D99F80BD83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BC93C5-F68B-4B58-B906-94935C35D5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E99465-0EEB-4B13-A468-BEE9EAAD0DBA}"/>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5" name="Footer Placeholder 4">
            <a:extLst>
              <a:ext uri="{FF2B5EF4-FFF2-40B4-BE49-F238E27FC236}">
                <a16:creationId xmlns:a16="http://schemas.microsoft.com/office/drawing/2014/main" id="{E6CBAEEB-EA48-4AE2-A7F2-8F3843FF7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C117A-8788-4D30-9B0A-897304543F58}"/>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551227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593D-0ED9-41B5-B281-4FDB7D0C7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4E2B87-7AA3-4914-B4F0-8D530BAE0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6A653-926C-4E04-9424-C61FF16DE52D}"/>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5" name="Footer Placeholder 4">
            <a:extLst>
              <a:ext uri="{FF2B5EF4-FFF2-40B4-BE49-F238E27FC236}">
                <a16:creationId xmlns:a16="http://schemas.microsoft.com/office/drawing/2014/main" id="{747693F0-516E-4DCC-A7EB-FD89560A0E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5A7FA-9D7F-4C07-BE88-D48DDFC9BFC1}"/>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177271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D35D-2BD6-418A-81C3-1EC122C09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8A7936-4F4C-454E-96E2-83DD66708E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49A167-7424-45C0-9A40-2123F3550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768366-7866-417E-8CFB-EEF1E997C811}"/>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6" name="Footer Placeholder 5">
            <a:extLst>
              <a:ext uri="{FF2B5EF4-FFF2-40B4-BE49-F238E27FC236}">
                <a16:creationId xmlns:a16="http://schemas.microsoft.com/office/drawing/2014/main" id="{28B2A0BE-EC5A-4FAA-9B5F-E6D112A7F3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FE8BC-3201-48B4-BEFD-9D212F58B76C}"/>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244356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C1A-8CB5-463B-BF87-12058DA06F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9F900-56B4-482A-8185-5146DF9DD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362C4C-18C3-42F3-A80E-9173429454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FE9A92-6898-4C3E-ABA0-F0C28140C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A5974-054B-4E0D-92CB-F73FFE0AC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74D3FC-CC8F-4519-81D3-69C5EE8D36F2}"/>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8" name="Footer Placeholder 7">
            <a:extLst>
              <a:ext uri="{FF2B5EF4-FFF2-40B4-BE49-F238E27FC236}">
                <a16:creationId xmlns:a16="http://schemas.microsoft.com/office/drawing/2014/main" id="{2F9CF975-05CB-441C-B42F-2B2516D573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D1D749-0135-436E-9BE0-FF4C42645FFB}"/>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250510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CEC2-69B1-41B4-9DA2-02AE5C3068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67F33A-63AB-4E86-910F-B9A61B5E42A0}"/>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4" name="Footer Placeholder 3">
            <a:extLst>
              <a:ext uri="{FF2B5EF4-FFF2-40B4-BE49-F238E27FC236}">
                <a16:creationId xmlns:a16="http://schemas.microsoft.com/office/drawing/2014/main" id="{9C38321A-4979-4219-B2E0-457D0F6988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3289CB-3412-42DD-82BE-6E3467EBD31F}"/>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8560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5818E-19BC-4352-ACE8-FE29650D32E5}"/>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3" name="Footer Placeholder 2">
            <a:extLst>
              <a:ext uri="{FF2B5EF4-FFF2-40B4-BE49-F238E27FC236}">
                <a16:creationId xmlns:a16="http://schemas.microsoft.com/office/drawing/2014/main" id="{5F556D59-45D8-46FD-A1A1-751D4F1E77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FABEBF-3BC0-4699-B13F-D51127074B0B}"/>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268473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8083-B77A-47F7-9E66-73BFA1226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8935FE-EA8F-419B-9330-94BEE392B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B1F15D-AC6E-44E4-BE0C-AE8801AD0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D7350D-2300-4874-A227-BFE2820D0A0F}"/>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6" name="Footer Placeholder 5">
            <a:extLst>
              <a:ext uri="{FF2B5EF4-FFF2-40B4-BE49-F238E27FC236}">
                <a16:creationId xmlns:a16="http://schemas.microsoft.com/office/drawing/2014/main" id="{A5E6BCD9-D886-43F2-B1A0-F3C7A6C176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C24CA7-73BF-4E0C-945D-FB4B1776E73D}"/>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149568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8B18-D8AB-47C4-ACF6-2725F91D6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8A484D-6C76-47D2-B113-4BFE660792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C7494E-76BD-48B7-A1BE-24E340D0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8AF21-B6CE-45C2-988A-D799BFE8B3EB}"/>
              </a:ext>
            </a:extLst>
          </p:cNvPr>
          <p:cNvSpPr>
            <a:spLocks noGrp="1"/>
          </p:cNvSpPr>
          <p:nvPr>
            <p:ph type="dt" sz="half" idx="10"/>
          </p:nvPr>
        </p:nvSpPr>
        <p:spPr/>
        <p:txBody>
          <a:bodyPr/>
          <a:lstStyle/>
          <a:p>
            <a:fld id="{E7E64B6A-AD42-4182-86DC-B3DD78FC6262}" type="datetimeFigureOut">
              <a:rPr lang="en-IN" smtClean="0"/>
              <a:t>17-05-2022</a:t>
            </a:fld>
            <a:endParaRPr lang="en-IN"/>
          </a:p>
        </p:txBody>
      </p:sp>
      <p:sp>
        <p:nvSpPr>
          <p:cNvPr id="6" name="Footer Placeholder 5">
            <a:extLst>
              <a:ext uri="{FF2B5EF4-FFF2-40B4-BE49-F238E27FC236}">
                <a16:creationId xmlns:a16="http://schemas.microsoft.com/office/drawing/2014/main" id="{93E93651-034A-499A-A010-F6C37F60EA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B885E3-9714-48E9-ACAF-54C02A906E4F}"/>
              </a:ext>
            </a:extLst>
          </p:cNvPr>
          <p:cNvSpPr>
            <a:spLocks noGrp="1"/>
          </p:cNvSpPr>
          <p:nvPr>
            <p:ph type="sldNum" sz="quarter" idx="12"/>
          </p:nvPr>
        </p:nvSpPr>
        <p:spPr/>
        <p:txBody>
          <a:bodyPr/>
          <a:lstStyle/>
          <a:p>
            <a:fld id="{09F555A6-E91A-46CB-AB9D-4C2A505CB29D}" type="slidenum">
              <a:rPr lang="en-IN" smtClean="0"/>
              <a:t>‹#›</a:t>
            </a:fld>
            <a:endParaRPr lang="en-IN"/>
          </a:p>
        </p:txBody>
      </p:sp>
    </p:spTree>
    <p:extLst>
      <p:ext uri="{BB962C8B-B14F-4D97-AF65-F5344CB8AC3E}">
        <p14:creationId xmlns:p14="http://schemas.microsoft.com/office/powerpoint/2010/main" val="93396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53FB2F-029F-46E9-84D1-77B8363CE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CE0299-6AD3-4BAE-BFDA-0349F261B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D8F04-FC3A-44D8-A8A4-70DA874A37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64B6A-AD42-4182-86DC-B3DD78FC6262}" type="datetimeFigureOut">
              <a:rPr lang="en-IN" smtClean="0"/>
              <a:t>17-05-2022</a:t>
            </a:fld>
            <a:endParaRPr lang="en-IN"/>
          </a:p>
        </p:txBody>
      </p:sp>
      <p:sp>
        <p:nvSpPr>
          <p:cNvPr id="5" name="Footer Placeholder 4">
            <a:extLst>
              <a:ext uri="{FF2B5EF4-FFF2-40B4-BE49-F238E27FC236}">
                <a16:creationId xmlns:a16="http://schemas.microsoft.com/office/drawing/2014/main" id="{26165401-134C-4B6C-ADA7-F1BF15916C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9E5D11-DF19-4742-9B5C-7E2A8A49D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555A6-E91A-46CB-AB9D-4C2A505CB29D}" type="slidenum">
              <a:rPr lang="en-IN" smtClean="0"/>
              <a:t>‹#›</a:t>
            </a:fld>
            <a:endParaRPr lang="en-IN"/>
          </a:p>
        </p:txBody>
      </p:sp>
    </p:spTree>
    <p:extLst>
      <p:ext uri="{BB962C8B-B14F-4D97-AF65-F5344CB8AC3E}">
        <p14:creationId xmlns:p14="http://schemas.microsoft.com/office/powerpoint/2010/main" val="397421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8C44-4324-4C45-A0B1-D8C525B16F05}"/>
              </a:ext>
            </a:extLst>
          </p:cNvPr>
          <p:cNvSpPr>
            <a:spLocks noGrp="1"/>
          </p:cNvSpPr>
          <p:nvPr>
            <p:ph type="ctrTitle"/>
          </p:nvPr>
        </p:nvSpPr>
        <p:spPr>
          <a:xfrm>
            <a:off x="508000" y="203201"/>
            <a:ext cx="8267114" cy="917452"/>
          </a:xfrm>
        </p:spPr>
        <p:txBody>
          <a:bodyPr/>
          <a:lstStyle/>
          <a:p>
            <a:r>
              <a:rPr lang="en-US" dirty="0"/>
              <a:t>Virtual Private Cloud</a:t>
            </a:r>
          </a:p>
        </p:txBody>
      </p:sp>
      <p:sp>
        <p:nvSpPr>
          <p:cNvPr id="3" name="Subtitle 2">
            <a:extLst>
              <a:ext uri="{FF2B5EF4-FFF2-40B4-BE49-F238E27FC236}">
                <a16:creationId xmlns:a16="http://schemas.microsoft.com/office/drawing/2014/main" id="{07E25960-FCC5-41EB-9B59-CD717ED94D30}"/>
              </a:ext>
            </a:extLst>
          </p:cNvPr>
          <p:cNvSpPr>
            <a:spLocks noGrp="1"/>
          </p:cNvSpPr>
          <p:nvPr>
            <p:ph type="subTitle" idx="1"/>
          </p:nvPr>
        </p:nvSpPr>
        <p:spPr>
          <a:xfrm>
            <a:off x="294640" y="1209040"/>
            <a:ext cx="4165600" cy="5445759"/>
          </a:xfrm>
        </p:spPr>
        <p:txBody>
          <a:bodyPr>
            <a:normAutofit fontScale="92500" lnSpcReduction="10000"/>
          </a:bodyPr>
          <a:lstStyle/>
          <a:p>
            <a:pPr marL="342900" indent="-342900" algn="l">
              <a:buFont typeface="Arial" panose="020B0604020202020204" pitchFamily="34" charset="0"/>
              <a:buChar char="•"/>
            </a:pPr>
            <a:r>
              <a:rPr lang="en-US" dirty="0"/>
              <a:t>AWS Virtual Private Cloud</a:t>
            </a:r>
          </a:p>
          <a:p>
            <a:pPr marL="342900" indent="-342900" algn="l">
              <a:buFont typeface="Arial" panose="020B0604020202020204" pitchFamily="34" charset="0"/>
              <a:buChar char="•"/>
            </a:pPr>
            <a:r>
              <a:rPr lang="en-US" dirty="0"/>
              <a:t>VPC Components </a:t>
            </a:r>
          </a:p>
          <a:p>
            <a:pPr marL="342900" indent="-342900" algn="l">
              <a:buFont typeface="Arial" panose="020B0604020202020204" pitchFamily="34" charset="0"/>
              <a:buChar char="•"/>
            </a:pPr>
            <a:r>
              <a:rPr lang="en-US" dirty="0"/>
              <a:t>VPC Types </a:t>
            </a:r>
          </a:p>
          <a:p>
            <a:pPr marL="342900" indent="-342900" algn="l">
              <a:buFont typeface="Arial" panose="020B0604020202020204" pitchFamily="34" charset="0"/>
              <a:buChar char="•"/>
            </a:pPr>
            <a:r>
              <a:rPr lang="en-US" dirty="0"/>
              <a:t>Implied Router</a:t>
            </a:r>
          </a:p>
          <a:p>
            <a:pPr marL="342900" indent="-342900" algn="l">
              <a:buFont typeface="Arial" panose="020B0604020202020204" pitchFamily="34" charset="0"/>
              <a:buChar char="•"/>
            </a:pPr>
            <a:r>
              <a:rPr lang="en-US" dirty="0"/>
              <a:t>Route Tables</a:t>
            </a:r>
          </a:p>
          <a:p>
            <a:pPr marL="342900" indent="-342900" algn="l">
              <a:buFont typeface="Arial" panose="020B0604020202020204" pitchFamily="34" charset="0"/>
              <a:buChar char="•"/>
            </a:pPr>
            <a:r>
              <a:rPr lang="en-US" dirty="0"/>
              <a:t>VPC IP Addressing</a:t>
            </a:r>
          </a:p>
          <a:p>
            <a:pPr marL="342900" indent="-342900" algn="l">
              <a:buFont typeface="Arial" panose="020B0604020202020204" pitchFamily="34" charset="0"/>
              <a:buChar char="•"/>
            </a:pPr>
            <a:r>
              <a:rPr lang="en-US" dirty="0"/>
              <a:t>Internet Gateway</a:t>
            </a:r>
          </a:p>
          <a:p>
            <a:pPr marL="342900" indent="-342900" algn="l">
              <a:buFont typeface="Arial" panose="020B0604020202020204" pitchFamily="34" charset="0"/>
              <a:buChar char="•"/>
            </a:pPr>
            <a:r>
              <a:rPr lang="fr-FR" dirty="0"/>
              <a:t>Public </a:t>
            </a:r>
            <a:r>
              <a:rPr lang="fr-FR" dirty="0" err="1"/>
              <a:t>Subnet</a:t>
            </a:r>
            <a:r>
              <a:rPr lang="fr-FR" dirty="0"/>
              <a:t> vs. </a:t>
            </a:r>
            <a:r>
              <a:rPr lang="fr-FR" dirty="0" err="1"/>
              <a:t>Private</a:t>
            </a:r>
            <a:r>
              <a:rPr lang="fr-FR" dirty="0"/>
              <a:t> </a:t>
            </a:r>
            <a:r>
              <a:rPr lang="fr-FR" dirty="0" err="1"/>
              <a:t>Subnet</a:t>
            </a:r>
            <a:endParaRPr lang="fr-FR" dirty="0"/>
          </a:p>
          <a:p>
            <a:pPr marL="342900" indent="-342900" algn="l">
              <a:buFont typeface="Arial" panose="020B0604020202020204" pitchFamily="34" charset="0"/>
              <a:buChar char="•"/>
            </a:pPr>
            <a:r>
              <a:rPr lang="en-US" dirty="0"/>
              <a:t>Elastic IP addresses</a:t>
            </a:r>
          </a:p>
          <a:p>
            <a:pPr marL="342900" indent="-342900" algn="l">
              <a:buFont typeface="Arial" panose="020B0604020202020204" pitchFamily="34" charset="0"/>
              <a:buChar char="•"/>
            </a:pPr>
            <a:r>
              <a:rPr lang="en-US" dirty="0"/>
              <a:t>Security Groups</a:t>
            </a:r>
          </a:p>
          <a:p>
            <a:pPr marL="342900" indent="-342900" algn="l">
              <a:buFont typeface="Arial" panose="020B0604020202020204" pitchFamily="34" charset="0"/>
              <a:buChar char="•"/>
            </a:pPr>
            <a:r>
              <a:rPr lang="en-US" dirty="0"/>
              <a:t>Network Access Control Lists</a:t>
            </a:r>
          </a:p>
          <a:p>
            <a:pPr marL="342900" indent="-342900" algn="l">
              <a:buFont typeface="Arial" panose="020B0604020202020204" pitchFamily="34" charset="0"/>
              <a:buChar char="•"/>
            </a:pPr>
            <a:r>
              <a:rPr lang="en-US" dirty="0"/>
              <a:t>NAT Instance</a:t>
            </a:r>
          </a:p>
          <a:p>
            <a:pPr marL="342900" indent="-342900" algn="l">
              <a:buFont typeface="Arial" panose="020B0604020202020204" pitchFamily="34" charset="0"/>
              <a:buChar char="•"/>
            </a:pPr>
            <a:r>
              <a:rPr lang="en-US" dirty="0"/>
              <a:t>NAT Gateway</a:t>
            </a:r>
          </a:p>
        </p:txBody>
      </p:sp>
      <p:sp>
        <p:nvSpPr>
          <p:cNvPr id="4" name="Subtitle 2">
            <a:extLst>
              <a:ext uri="{FF2B5EF4-FFF2-40B4-BE49-F238E27FC236}">
                <a16:creationId xmlns:a16="http://schemas.microsoft.com/office/drawing/2014/main" id="{576576BC-3BB6-4BCF-AC2E-7229F467F186}"/>
              </a:ext>
            </a:extLst>
          </p:cNvPr>
          <p:cNvSpPr txBox="1">
            <a:spLocks/>
          </p:cNvSpPr>
          <p:nvPr/>
        </p:nvSpPr>
        <p:spPr>
          <a:xfrm>
            <a:off x="5191760" y="1219200"/>
            <a:ext cx="4165600" cy="54457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VPC Flow Logs</a:t>
            </a:r>
          </a:p>
          <a:p>
            <a:pPr marL="342900" indent="-342900" algn="l">
              <a:buFont typeface="Arial" panose="020B0604020202020204" pitchFamily="34" charset="0"/>
              <a:buChar char="•"/>
            </a:pPr>
            <a:r>
              <a:rPr lang="en-US" dirty="0"/>
              <a:t>VPC Peering</a:t>
            </a:r>
          </a:p>
          <a:p>
            <a:pPr marL="342900" indent="-342900" algn="l">
              <a:buFont typeface="Arial" panose="020B0604020202020204" pitchFamily="34" charset="0"/>
              <a:buChar char="•"/>
            </a:pPr>
            <a:r>
              <a:rPr lang="en-IN" dirty="0">
                <a:solidFill>
                  <a:srgbClr val="16191F"/>
                </a:solidFill>
                <a:latin typeface="Amazon Ember"/>
              </a:rPr>
              <a:t>T</a:t>
            </a:r>
            <a:r>
              <a:rPr lang="en-IN" b="0" i="0" dirty="0">
                <a:solidFill>
                  <a:srgbClr val="16191F"/>
                </a:solidFill>
                <a:effectLst/>
                <a:latin typeface="Amazon Ember"/>
              </a:rPr>
              <a:t>ransit </a:t>
            </a:r>
            <a:r>
              <a:rPr lang="en-IN" dirty="0">
                <a:solidFill>
                  <a:srgbClr val="16191F"/>
                </a:solidFill>
                <a:latin typeface="Amazon Ember"/>
              </a:rPr>
              <a:t>G</a:t>
            </a:r>
            <a:r>
              <a:rPr lang="en-IN" b="0" i="0" dirty="0">
                <a:solidFill>
                  <a:srgbClr val="16191F"/>
                </a:solidFill>
                <a:effectLst/>
                <a:latin typeface="Amazon Ember"/>
              </a:rPr>
              <a:t>ateway</a:t>
            </a:r>
          </a:p>
          <a:p>
            <a:pPr marL="342900" indent="-342900" algn="l">
              <a:buFont typeface="Arial" panose="020B0604020202020204" pitchFamily="34" charset="0"/>
              <a:buChar char="•"/>
            </a:pPr>
            <a:r>
              <a:rPr lang="en-US" dirty="0"/>
              <a:t>Virtual Private Gateways</a:t>
            </a:r>
          </a:p>
          <a:p>
            <a:pPr marL="342900" indent="-342900" algn="l">
              <a:buFont typeface="Arial" panose="020B0604020202020204" pitchFamily="34" charset="0"/>
              <a:buChar char="•"/>
            </a:pPr>
            <a:r>
              <a:rPr lang="en-US" dirty="0"/>
              <a:t>Customer Gateways</a:t>
            </a:r>
          </a:p>
          <a:p>
            <a:pPr marL="342900" indent="-342900" algn="l">
              <a:buFont typeface="Arial" panose="020B0604020202020204" pitchFamily="34" charset="0"/>
              <a:buChar char="•"/>
            </a:pPr>
            <a:r>
              <a:rPr lang="en-US" dirty="0"/>
              <a:t>Virtual Private Networks</a:t>
            </a:r>
          </a:p>
          <a:p>
            <a:pPr marL="342900" indent="-342900" algn="l">
              <a:buFont typeface="Arial" panose="020B0604020202020204" pitchFamily="34" charset="0"/>
              <a:buChar char="•"/>
            </a:pPr>
            <a:r>
              <a:rPr lang="en-US" dirty="0"/>
              <a:t>AWS Direct Connect</a:t>
            </a:r>
          </a:p>
        </p:txBody>
      </p:sp>
    </p:spTree>
    <p:extLst>
      <p:ext uri="{BB962C8B-B14F-4D97-AF65-F5344CB8AC3E}">
        <p14:creationId xmlns:p14="http://schemas.microsoft.com/office/powerpoint/2010/main" val="45010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0;    Diagram for scenario 2: VPC with public and private subnets&#10;   ">
            <a:extLst>
              <a:ext uri="{FF2B5EF4-FFF2-40B4-BE49-F238E27FC236}">
                <a16:creationId xmlns:a16="http://schemas.microsoft.com/office/drawing/2014/main" id="{2CD78BBF-89DC-4849-8FA9-40DFBCC51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715" y="341133"/>
            <a:ext cx="6961239" cy="635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9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E1E0-D6CF-49C9-BA1D-FC9CC3CD6B2E}"/>
              </a:ext>
            </a:extLst>
          </p:cNvPr>
          <p:cNvSpPr>
            <a:spLocks noGrp="1"/>
          </p:cNvSpPr>
          <p:nvPr>
            <p:ph type="title"/>
          </p:nvPr>
        </p:nvSpPr>
        <p:spPr>
          <a:xfrm>
            <a:off x="523240" y="220944"/>
            <a:ext cx="10515600" cy="1325563"/>
          </a:xfrm>
        </p:spPr>
        <p:txBody>
          <a:bodyPr/>
          <a:lstStyle/>
          <a:p>
            <a:r>
              <a:rPr lang="fr-FR" dirty="0"/>
              <a:t>Public </a:t>
            </a:r>
            <a:r>
              <a:rPr lang="fr-FR" dirty="0" err="1"/>
              <a:t>Subnet</a:t>
            </a:r>
            <a:r>
              <a:rPr lang="fr-FR" dirty="0"/>
              <a:t> vs. </a:t>
            </a:r>
            <a:r>
              <a:rPr lang="fr-FR" dirty="0" err="1"/>
              <a:t>Private</a:t>
            </a:r>
            <a:r>
              <a:rPr lang="fr-FR" dirty="0"/>
              <a:t> </a:t>
            </a:r>
            <a:r>
              <a:rPr lang="fr-FR" dirty="0" err="1"/>
              <a:t>Subnet</a:t>
            </a:r>
            <a:endParaRPr lang="en-US" dirty="0"/>
          </a:p>
        </p:txBody>
      </p:sp>
      <p:sp>
        <p:nvSpPr>
          <p:cNvPr id="3" name="Content Placeholder 2">
            <a:extLst>
              <a:ext uri="{FF2B5EF4-FFF2-40B4-BE49-F238E27FC236}">
                <a16:creationId xmlns:a16="http://schemas.microsoft.com/office/drawing/2014/main" id="{CD7B7FFD-BF53-4C55-B66F-84219B9F5163}"/>
              </a:ext>
            </a:extLst>
          </p:cNvPr>
          <p:cNvSpPr>
            <a:spLocks noGrp="1"/>
          </p:cNvSpPr>
          <p:nvPr>
            <p:ph idx="1"/>
          </p:nvPr>
        </p:nvSpPr>
        <p:spPr>
          <a:xfrm>
            <a:off x="838200" y="1825624"/>
            <a:ext cx="10515600" cy="5032375"/>
          </a:xfrm>
        </p:spPr>
        <p:txBody>
          <a:bodyPr>
            <a:normAutofit/>
          </a:bodyPr>
          <a:lstStyle/>
          <a:p>
            <a:pPr marL="0" indent="0">
              <a:buNone/>
            </a:pPr>
            <a:r>
              <a:rPr lang="en-US" dirty="0"/>
              <a:t>– </a:t>
            </a:r>
            <a:r>
              <a:rPr lang="en-US" b="1" dirty="0"/>
              <a:t>Public Subnet means</a:t>
            </a:r>
            <a:r>
              <a:rPr lang="en-US" dirty="0"/>
              <a:t>:</a:t>
            </a:r>
          </a:p>
          <a:p>
            <a:pPr marL="0" indent="0">
              <a:buNone/>
            </a:pPr>
            <a:r>
              <a:rPr lang="en-US" dirty="0"/>
              <a:t>Its VPC has an Internet gateway attached to it</a:t>
            </a:r>
          </a:p>
          <a:p>
            <a:pPr marL="0" indent="0">
              <a:buNone/>
            </a:pPr>
            <a:r>
              <a:rPr lang="en-US" dirty="0"/>
              <a:t>It is associated with a route table that has an entry for a default route pointing at the VPC’s Internet gateway</a:t>
            </a:r>
          </a:p>
          <a:p>
            <a:pPr marL="457200" lvl="1" indent="0">
              <a:buNone/>
            </a:pPr>
            <a:r>
              <a:rPr lang="en-US" dirty="0"/>
              <a:t>Destination 0.0.0.0/0 Target: igw-1234</a:t>
            </a:r>
          </a:p>
          <a:p>
            <a:pPr marL="457200" lvl="1" indent="0">
              <a:buNone/>
            </a:pPr>
            <a:endParaRPr lang="en-US" dirty="0"/>
          </a:p>
          <a:p>
            <a:pPr marL="457200" lvl="1" indent="0">
              <a:buNone/>
            </a:pPr>
            <a:endParaRPr lang="en-US" dirty="0"/>
          </a:p>
          <a:p>
            <a:pPr marL="0" indent="0">
              <a:buNone/>
            </a:pPr>
            <a:r>
              <a:rPr lang="en-US" dirty="0"/>
              <a:t>– </a:t>
            </a:r>
            <a:r>
              <a:rPr lang="en-US" b="1" dirty="0"/>
              <a:t>Private subnet means</a:t>
            </a:r>
            <a:r>
              <a:rPr lang="en-US" dirty="0"/>
              <a:t>, it is not accessible from the Internet since it has no Public Internet IP addresses configured.</a:t>
            </a:r>
          </a:p>
          <a:p>
            <a:pPr marL="0" indent="0">
              <a:buNone/>
            </a:pPr>
            <a:endParaRPr lang="en-US" dirty="0"/>
          </a:p>
        </p:txBody>
      </p:sp>
      <p:graphicFrame>
        <p:nvGraphicFramePr>
          <p:cNvPr id="4" name="Table 3">
            <a:extLst>
              <a:ext uri="{FF2B5EF4-FFF2-40B4-BE49-F238E27FC236}">
                <a16:creationId xmlns:a16="http://schemas.microsoft.com/office/drawing/2014/main" id="{2245D50B-E30D-4A2C-9F2A-D620C1825CCB}"/>
              </a:ext>
            </a:extLst>
          </p:cNvPr>
          <p:cNvGraphicFramePr>
            <a:graphicFrameLocks noGrp="1"/>
          </p:cNvGraphicFramePr>
          <p:nvPr>
            <p:extLst>
              <p:ext uri="{D42A27DB-BD31-4B8C-83A1-F6EECF244321}">
                <p14:modId xmlns:p14="http://schemas.microsoft.com/office/powerpoint/2010/main" val="3120079126"/>
              </p:ext>
            </p:extLst>
          </p:nvPr>
        </p:nvGraphicFramePr>
        <p:xfrm>
          <a:off x="6902244" y="5982451"/>
          <a:ext cx="5289756" cy="875548"/>
        </p:xfrm>
        <a:graphic>
          <a:graphicData uri="http://schemas.openxmlformats.org/drawingml/2006/table">
            <a:tbl>
              <a:tblPr>
                <a:tableStyleId>{5C22544A-7EE6-4342-B048-85BDC9FD1C3A}</a:tableStyleId>
              </a:tblPr>
              <a:tblGrid>
                <a:gridCol w="2987157">
                  <a:extLst>
                    <a:ext uri="{9D8B030D-6E8A-4147-A177-3AD203B41FA5}">
                      <a16:colId xmlns:a16="http://schemas.microsoft.com/office/drawing/2014/main" val="661103581"/>
                    </a:ext>
                  </a:extLst>
                </a:gridCol>
                <a:gridCol w="2302599">
                  <a:extLst>
                    <a:ext uri="{9D8B030D-6E8A-4147-A177-3AD203B41FA5}">
                      <a16:colId xmlns:a16="http://schemas.microsoft.com/office/drawing/2014/main" val="3070426898"/>
                    </a:ext>
                  </a:extLst>
                </a:gridCol>
              </a:tblGrid>
              <a:tr h="128175">
                <a:tc>
                  <a:txBody>
                    <a:bodyPr/>
                    <a:lstStyle/>
                    <a:p>
                      <a:pPr algn="l" fontAlgn="t"/>
                      <a:r>
                        <a:rPr lang="en-IN" sz="1600" u="none" strike="noStrike" dirty="0">
                          <a:effectLst/>
                        </a:rPr>
                        <a:t>Destination</a:t>
                      </a:r>
                      <a:endParaRPr lang="en-IN" sz="1600" b="1" i="0" u="none" strike="noStrike" dirty="0">
                        <a:solidFill>
                          <a:srgbClr val="545B64"/>
                        </a:solidFill>
                        <a:effectLst/>
                        <a:latin typeface="Roboto" panose="02000000000000000000" pitchFamily="2" charset="0"/>
                      </a:endParaRPr>
                    </a:p>
                  </a:txBody>
                  <a:tcPr marL="6350" marR="6350" marT="6350" marB="0"/>
                </a:tc>
                <a:tc>
                  <a:txBody>
                    <a:bodyPr/>
                    <a:lstStyle/>
                    <a:p>
                      <a:pPr algn="l" fontAlgn="t"/>
                      <a:r>
                        <a:rPr lang="en-IN" sz="1600" u="none" strike="noStrike">
                          <a:effectLst/>
                        </a:rPr>
                        <a:t>Target</a:t>
                      </a:r>
                      <a:endParaRPr lang="en-IN" sz="1600" b="1" i="0" u="none" strike="noStrike">
                        <a:solidFill>
                          <a:srgbClr val="545B64"/>
                        </a:solidFill>
                        <a:effectLst/>
                        <a:latin typeface="Roboto" panose="02000000000000000000" pitchFamily="2" charset="0"/>
                      </a:endParaRPr>
                    </a:p>
                  </a:txBody>
                  <a:tcPr marL="6350" marR="6350" marT="6350" marB="0"/>
                </a:tc>
                <a:extLst>
                  <a:ext uri="{0D108BD9-81ED-4DB2-BD59-A6C34878D82A}">
                    <a16:rowId xmlns:a16="http://schemas.microsoft.com/office/drawing/2014/main" val="240808883"/>
                  </a:ext>
                </a:extLst>
              </a:tr>
              <a:tr h="128175">
                <a:tc>
                  <a:txBody>
                    <a:bodyPr/>
                    <a:lstStyle/>
                    <a:p>
                      <a:pPr algn="l" fontAlgn="ctr"/>
                      <a:r>
                        <a:rPr lang="en-IN" sz="1600" u="none" strike="noStrike" dirty="0">
                          <a:effectLst/>
                        </a:rPr>
                        <a:t>10.0.0.0/16</a:t>
                      </a:r>
                      <a:endParaRPr lang="en-IN" sz="1600" b="0" i="0" u="none" strike="noStrike" dirty="0">
                        <a:solidFill>
                          <a:srgbClr val="16191F"/>
                        </a:solidFill>
                        <a:effectLst/>
                        <a:latin typeface="Consolas" panose="020B0609020204030204" pitchFamily="49" charset="0"/>
                      </a:endParaRPr>
                    </a:p>
                  </a:txBody>
                  <a:tcPr marL="6350" marR="6350" marT="6350" marB="0" anchor="ctr"/>
                </a:tc>
                <a:tc>
                  <a:txBody>
                    <a:bodyPr/>
                    <a:lstStyle/>
                    <a:p>
                      <a:pPr algn="l" fontAlgn="ctr"/>
                      <a:r>
                        <a:rPr lang="en-IN" sz="1600" u="none" strike="noStrike">
                          <a:effectLst/>
                        </a:rPr>
                        <a:t>local</a:t>
                      </a:r>
                      <a:endParaRPr lang="en-IN" sz="1600" b="0" i="0" u="none" strike="noStrike">
                        <a:solidFill>
                          <a:srgbClr val="16191F"/>
                        </a:solidFill>
                        <a:effectLst/>
                        <a:latin typeface="Inherit"/>
                      </a:endParaRPr>
                    </a:p>
                  </a:txBody>
                  <a:tcPr marL="6350" marR="6350" marT="6350" marB="0" anchor="ctr"/>
                </a:tc>
                <a:extLst>
                  <a:ext uri="{0D108BD9-81ED-4DB2-BD59-A6C34878D82A}">
                    <a16:rowId xmlns:a16="http://schemas.microsoft.com/office/drawing/2014/main" val="1589515785"/>
                  </a:ext>
                </a:extLst>
              </a:tr>
              <a:tr h="375168">
                <a:tc>
                  <a:txBody>
                    <a:bodyPr/>
                    <a:lstStyle/>
                    <a:p>
                      <a:pPr algn="l" fontAlgn="ctr"/>
                      <a:r>
                        <a:rPr lang="en-IN" sz="1600" u="none" strike="noStrike" dirty="0">
                          <a:effectLst/>
                        </a:rPr>
                        <a:t>0.0.0.0/0</a:t>
                      </a:r>
                      <a:endParaRPr lang="en-IN" sz="1600" b="0" i="0" u="none" strike="noStrike" dirty="0">
                        <a:solidFill>
                          <a:srgbClr val="16191F"/>
                        </a:solidFill>
                        <a:effectLst/>
                        <a:latin typeface="Consolas" panose="020B0609020204030204" pitchFamily="49" charset="0"/>
                      </a:endParaRPr>
                    </a:p>
                  </a:txBody>
                  <a:tcPr marL="6350" marR="6350" marT="6350" marB="0" anchor="ctr"/>
                </a:tc>
                <a:tc>
                  <a:txBody>
                    <a:bodyPr/>
                    <a:lstStyle/>
                    <a:p>
                      <a:pPr algn="l" fontAlgn="ctr"/>
                      <a:r>
                        <a:rPr lang="en-IN" sz="1600" u="none" strike="noStrike" dirty="0" err="1">
                          <a:effectLst/>
                        </a:rPr>
                        <a:t>nat</a:t>
                      </a:r>
                      <a:r>
                        <a:rPr lang="en-IN" sz="1600" u="none" strike="noStrike" dirty="0">
                          <a:effectLst/>
                        </a:rPr>
                        <a:t>-gateway-id</a:t>
                      </a:r>
                      <a:endParaRPr lang="en-IN" sz="1600" b="0" i="1" u="none" strike="noStrike" dirty="0">
                        <a:solidFill>
                          <a:srgbClr val="16191F"/>
                        </a:solidFill>
                        <a:effectLst/>
                        <a:latin typeface="Inherit"/>
                      </a:endParaRPr>
                    </a:p>
                  </a:txBody>
                  <a:tcPr marL="6350" marR="6350" marT="6350" marB="0" anchor="ctr"/>
                </a:tc>
                <a:extLst>
                  <a:ext uri="{0D108BD9-81ED-4DB2-BD59-A6C34878D82A}">
                    <a16:rowId xmlns:a16="http://schemas.microsoft.com/office/drawing/2014/main" val="3153840573"/>
                  </a:ext>
                </a:extLst>
              </a:tr>
            </a:tbl>
          </a:graphicData>
        </a:graphic>
      </p:graphicFrame>
      <p:graphicFrame>
        <p:nvGraphicFramePr>
          <p:cNvPr id="5" name="Table 4">
            <a:extLst>
              <a:ext uri="{FF2B5EF4-FFF2-40B4-BE49-F238E27FC236}">
                <a16:creationId xmlns:a16="http://schemas.microsoft.com/office/drawing/2014/main" id="{6929D53C-46A3-4D4D-AB31-D6A0287D86F7}"/>
              </a:ext>
            </a:extLst>
          </p:cNvPr>
          <p:cNvGraphicFramePr>
            <a:graphicFrameLocks noGrp="1"/>
          </p:cNvGraphicFramePr>
          <p:nvPr>
            <p:extLst>
              <p:ext uri="{D42A27DB-BD31-4B8C-83A1-F6EECF244321}">
                <p14:modId xmlns:p14="http://schemas.microsoft.com/office/powerpoint/2010/main" val="4216015"/>
              </p:ext>
            </p:extLst>
          </p:nvPr>
        </p:nvGraphicFramePr>
        <p:xfrm>
          <a:off x="6902244" y="3709422"/>
          <a:ext cx="5289756" cy="875548"/>
        </p:xfrm>
        <a:graphic>
          <a:graphicData uri="http://schemas.openxmlformats.org/drawingml/2006/table">
            <a:tbl>
              <a:tblPr>
                <a:tableStyleId>{5C22544A-7EE6-4342-B048-85BDC9FD1C3A}</a:tableStyleId>
              </a:tblPr>
              <a:tblGrid>
                <a:gridCol w="2987157">
                  <a:extLst>
                    <a:ext uri="{9D8B030D-6E8A-4147-A177-3AD203B41FA5}">
                      <a16:colId xmlns:a16="http://schemas.microsoft.com/office/drawing/2014/main" val="661103581"/>
                    </a:ext>
                  </a:extLst>
                </a:gridCol>
                <a:gridCol w="2302599">
                  <a:extLst>
                    <a:ext uri="{9D8B030D-6E8A-4147-A177-3AD203B41FA5}">
                      <a16:colId xmlns:a16="http://schemas.microsoft.com/office/drawing/2014/main" val="3070426898"/>
                    </a:ext>
                  </a:extLst>
                </a:gridCol>
              </a:tblGrid>
              <a:tr h="128175">
                <a:tc>
                  <a:txBody>
                    <a:bodyPr/>
                    <a:lstStyle/>
                    <a:p>
                      <a:pPr algn="l" fontAlgn="t"/>
                      <a:r>
                        <a:rPr lang="en-IN" sz="1600" u="none" strike="noStrike" dirty="0">
                          <a:effectLst/>
                        </a:rPr>
                        <a:t>Destination</a:t>
                      </a:r>
                      <a:endParaRPr lang="en-IN" sz="1600" b="1" i="0" u="none" strike="noStrike" dirty="0">
                        <a:solidFill>
                          <a:srgbClr val="545B64"/>
                        </a:solidFill>
                        <a:effectLst/>
                        <a:latin typeface="Roboto" panose="02000000000000000000" pitchFamily="2" charset="0"/>
                      </a:endParaRPr>
                    </a:p>
                  </a:txBody>
                  <a:tcPr marL="6350" marR="6350" marT="6350" marB="0"/>
                </a:tc>
                <a:tc>
                  <a:txBody>
                    <a:bodyPr/>
                    <a:lstStyle/>
                    <a:p>
                      <a:pPr algn="l" fontAlgn="t"/>
                      <a:r>
                        <a:rPr lang="en-IN" sz="1600" u="none" strike="noStrike">
                          <a:effectLst/>
                        </a:rPr>
                        <a:t>Target</a:t>
                      </a:r>
                      <a:endParaRPr lang="en-IN" sz="1600" b="1" i="0" u="none" strike="noStrike">
                        <a:solidFill>
                          <a:srgbClr val="545B64"/>
                        </a:solidFill>
                        <a:effectLst/>
                        <a:latin typeface="Roboto" panose="02000000000000000000" pitchFamily="2" charset="0"/>
                      </a:endParaRPr>
                    </a:p>
                  </a:txBody>
                  <a:tcPr marL="6350" marR="6350" marT="6350" marB="0"/>
                </a:tc>
                <a:extLst>
                  <a:ext uri="{0D108BD9-81ED-4DB2-BD59-A6C34878D82A}">
                    <a16:rowId xmlns:a16="http://schemas.microsoft.com/office/drawing/2014/main" val="240808883"/>
                  </a:ext>
                </a:extLst>
              </a:tr>
              <a:tr h="128175">
                <a:tc>
                  <a:txBody>
                    <a:bodyPr/>
                    <a:lstStyle/>
                    <a:p>
                      <a:pPr algn="l" fontAlgn="ctr"/>
                      <a:r>
                        <a:rPr lang="en-IN" sz="1600" u="none" strike="noStrike" dirty="0">
                          <a:effectLst/>
                        </a:rPr>
                        <a:t>10.0.0.0/16</a:t>
                      </a:r>
                      <a:endParaRPr lang="en-IN" sz="1600" b="0" i="0" u="none" strike="noStrike" dirty="0">
                        <a:solidFill>
                          <a:srgbClr val="16191F"/>
                        </a:solidFill>
                        <a:effectLst/>
                        <a:latin typeface="Consolas" panose="020B0609020204030204" pitchFamily="49" charset="0"/>
                      </a:endParaRPr>
                    </a:p>
                  </a:txBody>
                  <a:tcPr marL="6350" marR="6350" marT="6350" marB="0" anchor="ctr"/>
                </a:tc>
                <a:tc>
                  <a:txBody>
                    <a:bodyPr/>
                    <a:lstStyle/>
                    <a:p>
                      <a:pPr algn="l" fontAlgn="ctr"/>
                      <a:r>
                        <a:rPr lang="en-IN" sz="1600" u="none" strike="noStrike">
                          <a:effectLst/>
                        </a:rPr>
                        <a:t>local</a:t>
                      </a:r>
                      <a:endParaRPr lang="en-IN" sz="1600" b="0" i="0" u="none" strike="noStrike">
                        <a:solidFill>
                          <a:srgbClr val="16191F"/>
                        </a:solidFill>
                        <a:effectLst/>
                        <a:latin typeface="Inherit"/>
                      </a:endParaRPr>
                    </a:p>
                  </a:txBody>
                  <a:tcPr marL="6350" marR="6350" marT="6350" marB="0" anchor="ctr"/>
                </a:tc>
                <a:extLst>
                  <a:ext uri="{0D108BD9-81ED-4DB2-BD59-A6C34878D82A}">
                    <a16:rowId xmlns:a16="http://schemas.microsoft.com/office/drawing/2014/main" val="1589515785"/>
                  </a:ext>
                </a:extLst>
              </a:tr>
              <a:tr h="375168">
                <a:tc>
                  <a:txBody>
                    <a:bodyPr/>
                    <a:lstStyle/>
                    <a:p>
                      <a:pPr algn="l" fontAlgn="ctr"/>
                      <a:r>
                        <a:rPr lang="en-IN" sz="1600" u="none" strike="noStrike" dirty="0">
                          <a:effectLst/>
                        </a:rPr>
                        <a:t>0.0.0.0/0</a:t>
                      </a:r>
                      <a:endParaRPr lang="en-IN" sz="1600" b="0" i="0" u="none" strike="noStrike" dirty="0">
                        <a:solidFill>
                          <a:srgbClr val="16191F"/>
                        </a:solidFill>
                        <a:effectLst/>
                        <a:latin typeface="Consolas" panose="020B0609020204030204" pitchFamily="49" charset="0"/>
                      </a:endParaRPr>
                    </a:p>
                  </a:txBody>
                  <a:tcPr marL="6350" marR="6350" marT="6350" marB="0" anchor="ctr"/>
                </a:tc>
                <a:tc>
                  <a:txBody>
                    <a:bodyPr/>
                    <a:lstStyle/>
                    <a:p>
                      <a:pPr algn="l" fontAlgn="ctr"/>
                      <a:r>
                        <a:rPr lang="en-IN" sz="1600" u="none" strike="noStrike" dirty="0" err="1">
                          <a:effectLst/>
                        </a:rPr>
                        <a:t>igw</a:t>
                      </a:r>
                      <a:r>
                        <a:rPr lang="en-IN" sz="1600" u="none" strike="noStrike" dirty="0">
                          <a:effectLst/>
                        </a:rPr>
                        <a:t>-id</a:t>
                      </a:r>
                      <a:endParaRPr lang="en-IN" sz="1600" b="0" i="1" u="none" strike="noStrike" dirty="0">
                        <a:solidFill>
                          <a:srgbClr val="16191F"/>
                        </a:solidFill>
                        <a:effectLst/>
                        <a:latin typeface="Inherit"/>
                      </a:endParaRPr>
                    </a:p>
                  </a:txBody>
                  <a:tcPr marL="6350" marR="6350" marT="6350" marB="0" anchor="ctr"/>
                </a:tc>
                <a:extLst>
                  <a:ext uri="{0D108BD9-81ED-4DB2-BD59-A6C34878D82A}">
                    <a16:rowId xmlns:a16="http://schemas.microsoft.com/office/drawing/2014/main" val="3153840573"/>
                  </a:ext>
                </a:extLst>
              </a:tr>
            </a:tbl>
          </a:graphicData>
        </a:graphic>
      </p:graphicFrame>
    </p:spTree>
    <p:extLst>
      <p:ext uri="{BB962C8B-B14F-4D97-AF65-F5344CB8AC3E}">
        <p14:creationId xmlns:p14="http://schemas.microsoft.com/office/powerpoint/2010/main" val="327775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0E87-5AE0-4F12-960F-B7735F4F3D2A}"/>
              </a:ext>
            </a:extLst>
          </p:cNvPr>
          <p:cNvSpPr>
            <a:spLocks noGrp="1"/>
          </p:cNvSpPr>
          <p:nvPr>
            <p:ph type="title"/>
          </p:nvPr>
        </p:nvSpPr>
        <p:spPr/>
        <p:txBody>
          <a:bodyPr/>
          <a:lstStyle/>
          <a:p>
            <a:r>
              <a:rPr lang="en-US" dirty="0"/>
              <a:t>VPC with public and private subnets (NAT)</a:t>
            </a:r>
          </a:p>
        </p:txBody>
      </p:sp>
      <p:pic>
        <p:nvPicPr>
          <p:cNvPr id="4" name="Content Placeholder 3">
            <a:extLst>
              <a:ext uri="{FF2B5EF4-FFF2-40B4-BE49-F238E27FC236}">
                <a16:creationId xmlns:a16="http://schemas.microsoft.com/office/drawing/2014/main" id="{1A557F70-5F59-47CE-B5FC-0D68C2F4385D}"/>
              </a:ext>
            </a:extLst>
          </p:cNvPr>
          <p:cNvPicPr>
            <a:picLocks noGrp="1" noChangeAspect="1"/>
          </p:cNvPicPr>
          <p:nvPr>
            <p:ph idx="1"/>
          </p:nvPr>
        </p:nvPicPr>
        <p:blipFill>
          <a:blip r:embed="rId2"/>
          <a:stretch>
            <a:fillRect/>
          </a:stretch>
        </p:blipFill>
        <p:spPr>
          <a:xfrm>
            <a:off x="2363933" y="1533525"/>
            <a:ext cx="6999295" cy="5189330"/>
          </a:xfrm>
          <a:prstGeom prst="rect">
            <a:avLst/>
          </a:prstGeom>
        </p:spPr>
      </p:pic>
    </p:spTree>
    <p:extLst>
      <p:ext uri="{BB962C8B-B14F-4D97-AF65-F5344CB8AC3E}">
        <p14:creationId xmlns:p14="http://schemas.microsoft.com/office/powerpoint/2010/main" val="837286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919F-F601-442B-AD44-A28A25530068}"/>
              </a:ext>
            </a:extLst>
          </p:cNvPr>
          <p:cNvSpPr>
            <a:spLocks noGrp="1"/>
          </p:cNvSpPr>
          <p:nvPr>
            <p:ph type="title"/>
          </p:nvPr>
        </p:nvSpPr>
        <p:spPr/>
        <p:txBody>
          <a:bodyPr/>
          <a:lstStyle/>
          <a:p>
            <a:r>
              <a:rPr lang="en-US" dirty="0"/>
              <a:t>Elastic IP addresses</a:t>
            </a:r>
          </a:p>
        </p:txBody>
      </p:sp>
      <p:sp>
        <p:nvSpPr>
          <p:cNvPr id="3" name="Content Placeholder 2">
            <a:extLst>
              <a:ext uri="{FF2B5EF4-FFF2-40B4-BE49-F238E27FC236}">
                <a16:creationId xmlns:a16="http://schemas.microsoft.com/office/drawing/2014/main" id="{F144F159-6B05-495A-89CB-D28BB18A18A8}"/>
              </a:ext>
            </a:extLst>
          </p:cNvPr>
          <p:cNvSpPr>
            <a:spLocks noGrp="1"/>
          </p:cNvSpPr>
          <p:nvPr>
            <p:ph idx="1"/>
          </p:nvPr>
        </p:nvSpPr>
        <p:spPr/>
        <p:txBody>
          <a:bodyPr/>
          <a:lstStyle/>
          <a:p>
            <a:r>
              <a:rPr lang="en-US" dirty="0"/>
              <a:t>Elastic IPs are Internet routable IP addresses that you can have allocated to your VPC, and will continue being allocated to your VPC until you decide to release them back to AWS</a:t>
            </a:r>
          </a:p>
          <a:p>
            <a:r>
              <a:rPr lang="en-US" dirty="0"/>
              <a:t>Some AWS services (example NAT gateway) require an Elastic IP address to function</a:t>
            </a:r>
          </a:p>
          <a:p>
            <a:r>
              <a:rPr lang="en-US" dirty="0"/>
              <a:t>You have 5 Elastic IP addresses per region (Soft limit that you can change by contacting AWS)</a:t>
            </a:r>
          </a:p>
          <a:p>
            <a:r>
              <a:rPr lang="en-US" dirty="0"/>
              <a:t>Public IPv4 addresses on the other hand, are DHCP based (dynamically allocated) to your Compute, and are released back to AWS if you stop your compute instance.</a:t>
            </a:r>
          </a:p>
        </p:txBody>
      </p:sp>
    </p:spTree>
    <p:extLst>
      <p:ext uri="{BB962C8B-B14F-4D97-AF65-F5344CB8AC3E}">
        <p14:creationId xmlns:p14="http://schemas.microsoft.com/office/powerpoint/2010/main" val="340098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8A59-2FE7-417D-84E1-3451BB6D9C0B}"/>
              </a:ext>
            </a:extLst>
          </p:cNvPr>
          <p:cNvSpPr>
            <a:spLocks noGrp="1"/>
          </p:cNvSpPr>
          <p:nvPr>
            <p:ph type="title"/>
          </p:nvPr>
        </p:nvSpPr>
        <p:spPr/>
        <p:txBody>
          <a:bodyPr/>
          <a:lstStyle/>
          <a:p>
            <a:r>
              <a:rPr lang="en-US" dirty="0"/>
              <a:t>Security Groups</a:t>
            </a:r>
          </a:p>
        </p:txBody>
      </p:sp>
      <p:sp>
        <p:nvSpPr>
          <p:cNvPr id="3" name="Content Placeholder 2">
            <a:extLst>
              <a:ext uri="{FF2B5EF4-FFF2-40B4-BE49-F238E27FC236}">
                <a16:creationId xmlns:a16="http://schemas.microsoft.com/office/drawing/2014/main" id="{3B74DFE9-6D50-4698-BB5D-E0094A18B5D2}"/>
              </a:ext>
            </a:extLst>
          </p:cNvPr>
          <p:cNvSpPr>
            <a:spLocks noGrp="1"/>
          </p:cNvSpPr>
          <p:nvPr>
            <p:ph idx="1"/>
          </p:nvPr>
        </p:nvSpPr>
        <p:spPr/>
        <p:txBody>
          <a:bodyPr>
            <a:normAutofit fontScale="92500" lnSpcReduction="10000"/>
          </a:bodyPr>
          <a:lstStyle/>
          <a:p>
            <a:r>
              <a:rPr lang="en-US" dirty="0"/>
              <a:t>A security group is a virtual firewall</a:t>
            </a:r>
          </a:p>
          <a:p>
            <a:r>
              <a:rPr lang="en-US" dirty="0"/>
              <a:t>It controls traffic at the virtual server (EC2 Instance) level</a:t>
            </a:r>
          </a:p>
          <a:p>
            <a:pPr marL="457200" lvl="1" indent="0">
              <a:buNone/>
            </a:pPr>
            <a:r>
              <a:rPr lang="en-US" dirty="0"/>
              <a:t>– Specifically at the virtual Network Interface level</a:t>
            </a:r>
          </a:p>
          <a:p>
            <a:r>
              <a:rPr lang="en-US" dirty="0"/>
              <a:t>Up to 16 (5 is the default) security groups per EC2 instance interface can be applied</a:t>
            </a:r>
          </a:p>
          <a:p>
            <a:r>
              <a:rPr lang="en-US" b="1" dirty="0"/>
              <a:t>Stateful</a:t>
            </a:r>
            <a:r>
              <a:rPr lang="en-US" dirty="0"/>
              <a:t>, return traffic, of allowed inbound traffic, is allowed, even if there are no rules to allow it</a:t>
            </a:r>
          </a:p>
          <a:p>
            <a:r>
              <a:rPr lang="en-US" dirty="0"/>
              <a:t>Can only have permit rules, can NOT have deny rules</a:t>
            </a:r>
          </a:p>
          <a:p>
            <a:r>
              <a:rPr lang="en-US" dirty="0"/>
              <a:t>Implicit deny rule at the end</a:t>
            </a:r>
          </a:p>
          <a:p>
            <a:r>
              <a:rPr lang="en-US" dirty="0"/>
              <a:t>All rules are evaluated to find a permit rule</a:t>
            </a:r>
          </a:p>
        </p:txBody>
      </p:sp>
    </p:spTree>
    <p:extLst>
      <p:ext uri="{BB962C8B-B14F-4D97-AF65-F5344CB8AC3E}">
        <p14:creationId xmlns:p14="http://schemas.microsoft.com/office/powerpoint/2010/main" val="2724391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6496-7D7F-4AA1-9376-1A3C9CBEF948}"/>
              </a:ext>
            </a:extLst>
          </p:cNvPr>
          <p:cNvSpPr>
            <a:spLocks noGrp="1"/>
          </p:cNvSpPr>
          <p:nvPr>
            <p:ph type="title"/>
          </p:nvPr>
        </p:nvSpPr>
        <p:spPr/>
        <p:txBody>
          <a:bodyPr/>
          <a:lstStyle/>
          <a:p>
            <a:r>
              <a:rPr lang="en-US" dirty="0"/>
              <a:t>Security Groups</a:t>
            </a:r>
          </a:p>
        </p:txBody>
      </p:sp>
      <p:sp>
        <p:nvSpPr>
          <p:cNvPr id="3" name="Content Placeholder 2">
            <a:extLst>
              <a:ext uri="{FF2B5EF4-FFF2-40B4-BE49-F238E27FC236}">
                <a16:creationId xmlns:a16="http://schemas.microsoft.com/office/drawing/2014/main" id="{67E8484C-20E7-4EFC-848A-E803C4B5AB53}"/>
              </a:ext>
            </a:extLst>
          </p:cNvPr>
          <p:cNvSpPr>
            <a:spLocks noGrp="1"/>
          </p:cNvSpPr>
          <p:nvPr>
            <p:ph idx="1"/>
          </p:nvPr>
        </p:nvSpPr>
        <p:spPr/>
        <p:txBody>
          <a:bodyPr>
            <a:normAutofit fontScale="92500" lnSpcReduction="20000"/>
          </a:bodyPr>
          <a:lstStyle/>
          <a:p>
            <a:r>
              <a:rPr lang="en-US" dirty="0"/>
              <a:t>You can use Security Group names as the source or destination in other security group rules</a:t>
            </a:r>
          </a:p>
          <a:p>
            <a:r>
              <a:rPr lang="en-US" dirty="0"/>
              <a:t>You can use the security group name as the source in its own inbound security group rules</a:t>
            </a:r>
          </a:p>
          <a:p>
            <a:r>
              <a:rPr lang="en-US"/>
              <a:t>Any </a:t>
            </a:r>
            <a:r>
              <a:rPr lang="en-US" dirty="0"/>
              <a:t>Virtual Server Instance(EC2) created without specifying a security group for it (during its creation), will be assigned the VPC default security group</a:t>
            </a:r>
          </a:p>
          <a:p>
            <a:r>
              <a:rPr lang="en-US" dirty="0"/>
              <a:t>Each VPC created will have a default Security Group created for it, you can NOT delete a default Security group</a:t>
            </a:r>
          </a:p>
          <a:p>
            <a:r>
              <a:rPr lang="en-US" b="1" dirty="0"/>
              <a:t>Security groups are VPC resources</a:t>
            </a:r>
            <a:r>
              <a:rPr lang="en-US" dirty="0"/>
              <a:t>, hence, different EC2 instances, in different Availability Zones, belonging to the same VPC, can have the same security group applied to them</a:t>
            </a:r>
          </a:p>
          <a:p>
            <a:r>
              <a:rPr lang="en-US" b="1" dirty="0"/>
              <a:t>Changes to security groups take effect immediately</a:t>
            </a:r>
          </a:p>
        </p:txBody>
      </p:sp>
    </p:spTree>
    <p:extLst>
      <p:ext uri="{BB962C8B-B14F-4D97-AF65-F5344CB8AC3E}">
        <p14:creationId xmlns:p14="http://schemas.microsoft.com/office/powerpoint/2010/main" val="294267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B6D9-3BCA-4E0C-B6A5-404F31425D51}"/>
              </a:ext>
            </a:extLst>
          </p:cNvPr>
          <p:cNvSpPr>
            <a:spLocks noGrp="1"/>
          </p:cNvSpPr>
          <p:nvPr>
            <p:ph type="title"/>
          </p:nvPr>
        </p:nvSpPr>
        <p:spPr/>
        <p:txBody>
          <a:bodyPr/>
          <a:lstStyle/>
          <a:p>
            <a:r>
              <a:rPr lang="en-US" dirty="0"/>
              <a:t>Default and non-Default Security Groups</a:t>
            </a:r>
          </a:p>
        </p:txBody>
      </p:sp>
      <p:sp>
        <p:nvSpPr>
          <p:cNvPr id="3" name="Content Placeholder 2">
            <a:extLst>
              <a:ext uri="{FF2B5EF4-FFF2-40B4-BE49-F238E27FC236}">
                <a16:creationId xmlns:a16="http://schemas.microsoft.com/office/drawing/2014/main" id="{E47A4511-C20E-4141-BF67-651E15DEBE7F}"/>
              </a:ext>
            </a:extLst>
          </p:cNvPr>
          <p:cNvSpPr>
            <a:spLocks noGrp="1"/>
          </p:cNvSpPr>
          <p:nvPr>
            <p:ph idx="1"/>
          </p:nvPr>
        </p:nvSpPr>
        <p:spPr/>
        <p:txBody>
          <a:bodyPr>
            <a:normAutofit/>
          </a:bodyPr>
          <a:lstStyle/>
          <a:p>
            <a:pPr marL="0" indent="0">
              <a:buNone/>
            </a:pPr>
            <a:r>
              <a:rPr lang="en-US" dirty="0"/>
              <a:t>A default security group</a:t>
            </a:r>
          </a:p>
          <a:p>
            <a:pPr marL="457200" lvl="1" indent="0">
              <a:buNone/>
            </a:pPr>
            <a:r>
              <a:rPr lang="en-US" dirty="0"/>
              <a:t>– Is the one created by AWS when the default VPC is created, or when you create your own Custom VPC and it will have (by default)</a:t>
            </a:r>
          </a:p>
          <a:p>
            <a:pPr lvl="2"/>
            <a:r>
              <a:rPr lang="en-US" dirty="0"/>
              <a:t>Inbound rules allowing Instances assigned the same security group to talk to one another</a:t>
            </a:r>
          </a:p>
          <a:p>
            <a:pPr lvl="2"/>
            <a:r>
              <a:rPr lang="en-US" dirty="0"/>
              <a:t>All outbound traffic is allowed</a:t>
            </a:r>
          </a:p>
          <a:p>
            <a:pPr marL="0" indent="0">
              <a:buNone/>
            </a:pPr>
            <a:endParaRPr lang="en-US" dirty="0"/>
          </a:p>
          <a:p>
            <a:pPr marL="0" indent="0">
              <a:buNone/>
            </a:pPr>
            <a:r>
              <a:rPr lang="en-US" dirty="0"/>
              <a:t>A Custom (non-default) security group</a:t>
            </a:r>
          </a:p>
          <a:p>
            <a:pPr marL="457200" lvl="1" indent="0">
              <a:buNone/>
            </a:pPr>
            <a:r>
              <a:rPr lang="en-US" dirty="0"/>
              <a:t>– Is the one you create under a default or non-default VPC, and by default it will have</a:t>
            </a:r>
          </a:p>
          <a:p>
            <a:pPr lvl="2"/>
            <a:r>
              <a:rPr lang="en-US" dirty="0"/>
              <a:t>No inbound rules – basically all inbound traffic is denied by default</a:t>
            </a:r>
          </a:p>
          <a:p>
            <a:pPr lvl="2"/>
            <a:r>
              <a:rPr lang="en-US" dirty="0"/>
              <a:t>All outbound traffic is allowed by default</a:t>
            </a:r>
          </a:p>
        </p:txBody>
      </p:sp>
    </p:spTree>
    <p:extLst>
      <p:ext uri="{BB962C8B-B14F-4D97-AF65-F5344CB8AC3E}">
        <p14:creationId xmlns:p14="http://schemas.microsoft.com/office/powerpoint/2010/main" val="293410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B334-4F17-418D-BC4C-43654D934EF1}"/>
              </a:ext>
            </a:extLst>
          </p:cNvPr>
          <p:cNvSpPr>
            <a:spLocks noGrp="1"/>
          </p:cNvSpPr>
          <p:nvPr>
            <p:ph type="title"/>
          </p:nvPr>
        </p:nvSpPr>
        <p:spPr/>
        <p:txBody>
          <a:bodyPr/>
          <a:lstStyle/>
          <a:p>
            <a:r>
              <a:rPr lang="en-US" dirty="0"/>
              <a:t>Network Access Control Lists (N.ACLs)</a:t>
            </a:r>
          </a:p>
        </p:txBody>
      </p:sp>
      <p:sp>
        <p:nvSpPr>
          <p:cNvPr id="3" name="Content Placeholder 2">
            <a:extLst>
              <a:ext uri="{FF2B5EF4-FFF2-40B4-BE49-F238E27FC236}">
                <a16:creationId xmlns:a16="http://schemas.microsoft.com/office/drawing/2014/main" id="{7B8604F8-4A82-43E5-8EF8-42C55F3C4579}"/>
              </a:ext>
            </a:extLst>
          </p:cNvPr>
          <p:cNvSpPr>
            <a:spLocks noGrp="1"/>
          </p:cNvSpPr>
          <p:nvPr>
            <p:ph idx="1"/>
          </p:nvPr>
        </p:nvSpPr>
        <p:spPr>
          <a:xfrm>
            <a:off x="397565" y="1825624"/>
            <a:ext cx="10956235" cy="4893227"/>
          </a:xfrm>
        </p:spPr>
        <p:txBody>
          <a:bodyPr>
            <a:normAutofit fontScale="77500" lnSpcReduction="20000"/>
          </a:bodyPr>
          <a:lstStyle/>
          <a:p>
            <a:r>
              <a:rPr lang="en-US" dirty="0"/>
              <a:t>It is a function performed on the implied router (The implied VPC router hosts the Network ACL function)</a:t>
            </a:r>
          </a:p>
          <a:p>
            <a:r>
              <a:rPr lang="en-US" dirty="0"/>
              <a:t>It functions at the </a:t>
            </a:r>
            <a:r>
              <a:rPr lang="en-US" b="1" dirty="0"/>
              <a:t>Subnet Level</a:t>
            </a:r>
          </a:p>
          <a:p>
            <a:r>
              <a:rPr lang="en-US" dirty="0"/>
              <a:t>N. ACLs are “</a:t>
            </a:r>
            <a:r>
              <a:rPr lang="en-US" b="1" dirty="0"/>
              <a:t>Stateless</a:t>
            </a:r>
            <a:r>
              <a:rPr lang="en-US" dirty="0"/>
              <a:t>”. Outbound traffic for an allowed inbound traffic, must be “explicitly” allowed too</a:t>
            </a:r>
          </a:p>
          <a:p>
            <a:r>
              <a:rPr lang="en-US" dirty="0"/>
              <a:t>You can have </a:t>
            </a:r>
            <a:r>
              <a:rPr lang="en-US" b="1" dirty="0"/>
              <a:t>“permit” and “deny” </a:t>
            </a:r>
            <a:r>
              <a:rPr lang="en-US" dirty="0"/>
              <a:t>rules in a NACL</a:t>
            </a:r>
          </a:p>
          <a:p>
            <a:r>
              <a:rPr lang="en-US" dirty="0"/>
              <a:t>NACL is a set of rules, each has </a:t>
            </a:r>
            <a:r>
              <a:rPr lang="en-US" b="1" dirty="0"/>
              <a:t>a number</a:t>
            </a:r>
          </a:p>
          <a:p>
            <a:r>
              <a:rPr lang="en-US" dirty="0"/>
              <a:t>NACL rules are checked for a “permit” from lower numbered rules until either a permit is found, or an explicit/implicit deny is reached</a:t>
            </a:r>
          </a:p>
          <a:p>
            <a:r>
              <a:rPr lang="en-US" dirty="0"/>
              <a:t>You can insert rules (based on the configured rule number spacing) between existing rules, hence, it is recommended to leave a number range between any two rules to allow for edits later.</a:t>
            </a:r>
          </a:p>
          <a:p>
            <a:r>
              <a:rPr lang="en-US" dirty="0"/>
              <a:t>N. ACLs end with an explicit deny any, which you can NOT delete</a:t>
            </a:r>
          </a:p>
          <a:p>
            <a:r>
              <a:rPr lang="en-US" dirty="0"/>
              <a:t>A subnet must be associated with a N. ACL, if you do not specify the N. ACL, the subnet will get associated with </a:t>
            </a:r>
            <a:r>
              <a:rPr lang="en-US" b="1" dirty="0"/>
              <a:t>the default N. ACL </a:t>
            </a:r>
            <a:r>
              <a:rPr lang="en-US" dirty="0"/>
              <a:t>automatically</a:t>
            </a:r>
          </a:p>
        </p:txBody>
      </p:sp>
    </p:spTree>
    <p:extLst>
      <p:ext uri="{BB962C8B-B14F-4D97-AF65-F5344CB8AC3E}">
        <p14:creationId xmlns:p14="http://schemas.microsoft.com/office/powerpoint/2010/main" val="100142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2540-DE5D-4FCD-80F6-81A29765F3A6}"/>
              </a:ext>
            </a:extLst>
          </p:cNvPr>
          <p:cNvSpPr>
            <a:spLocks noGrp="1"/>
          </p:cNvSpPr>
          <p:nvPr>
            <p:ph type="title"/>
          </p:nvPr>
        </p:nvSpPr>
        <p:spPr>
          <a:xfrm>
            <a:off x="838200" y="365125"/>
            <a:ext cx="10515600" cy="827571"/>
          </a:xfrm>
        </p:spPr>
        <p:txBody>
          <a:bodyPr/>
          <a:lstStyle/>
          <a:p>
            <a:r>
              <a:rPr lang="en-US" dirty="0"/>
              <a:t>Network Access Control Lists (N.ACLs)</a:t>
            </a:r>
          </a:p>
        </p:txBody>
      </p:sp>
      <p:sp>
        <p:nvSpPr>
          <p:cNvPr id="3" name="Content Placeholder 2">
            <a:extLst>
              <a:ext uri="{FF2B5EF4-FFF2-40B4-BE49-F238E27FC236}">
                <a16:creationId xmlns:a16="http://schemas.microsoft.com/office/drawing/2014/main" id="{22A6AE88-3A66-4EFA-B48F-ED6B38757F89}"/>
              </a:ext>
            </a:extLst>
          </p:cNvPr>
          <p:cNvSpPr>
            <a:spLocks noGrp="1"/>
          </p:cNvSpPr>
          <p:nvPr>
            <p:ph idx="1"/>
          </p:nvPr>
        </p:nvSpPr>
        <p:spPr>
          <a:xfrm>
            <a:off x="838200" y="1192696"/>
            <a:ext cx="10515600" cy="5473147"/>
          </a:xfrm>
        </p:spPr>
        <p:txBody>
          <a:bodyPr>
            <a:normAutofit fontScale="92500" lnSpcReduction="20000"/>
          </a:bodyPr>
          <a:lstStyle/>
          <a:p>
            <a:r>
              <a:rPr lang="en-US" dirty="0"/>
              <a:t>You can create your own custom N. ACL, you do not have to use the default one</a:t>
            </a:r>
          </a:p>
          <a:p>
            <a:r>
              <a:rPr lang="en-US" dirty="0"/>
              <a:t>A default N.ACL allows all traffic inbound and outbound</a:t>
            </a:r>
          </a:p>
          <a:p>
            <a:r>
              <a:rPr lang="en-US" dirty="0"/>
              <a:t>A custom (non-default) N. ACL blocks/denies all traffic inbound and outbound by default.</a:t>
            </a:r>
          </a:p>
          <a:p>
            <a:pPr marL="0" indent="0">
              <a:buNone/>
            </a:pPr>
            <a:r>
              <a:rPr lang="en-US" dirty="0"/>
              <a:t>For NACLs:</a:t>
            </a:r>
          </a:p>
          <a:p>
            <a:pPr lvl="1"/>
            <a:r>
              <a:rPr lang="en-US" dirty="0"/>
              <a:t>Inbound in NACL means coming from outside the subnet destined to the subnet.</a:t>
            </a:r>
          </a:p>
          <a:p>
            <a:pPr lvl="1"/>
            <a:r>
              <a:rPr lang="en-US" dirty="0"/>
              <a:t>Outbound means going out of the subnet.</a:t>
            </a:r>
          </a:p>
          <a:p>
            <a:pPr marL="0" indent="0">
              <a:buNone/>
            </a:pPr>
            <a:r>
              <a:rPr lang="en-US" dirty="0"/>
              <a:t>For Security Groups</a:t>
            </a:r>
          </a:p>
          <a:p>
            <a:pPr lvl="1"/>
            <a:r>
              <a:rPr lang="en-US" dirty="0"/>
              <a:t>Inbound for security group means inbound from outside the instance destined to the instance.</a:t>
            </a:r>
          </a:p>
          <a:p>
            <a:pPr lvl="1"/>
            <a:r>
              <a:rPr lang="en-US" dirty="0"/>
              <a:t>Outbound means going out of the instance’s ENI.</a:t>
            </a:r>
          </a:p>
          <a:p>
            <a:pPr marL="0" indent="0">
              <a:buNone/>
            </a:pPr>
            <a:r>
              <a:rPr lang="en-US" b="1" dirty="0"/>
              <a:t>If you are facing any issues regarding communication between EC2 instances in a VPC, always look for the security setting of security groups and N ACLs relevant to the communication path (Source instance on which subnet and to Destination instance on which subnet). </a:t>
            </a:r>
          </a:p>
        </p:txBody>
      </p:sp>
    </p:spTree>
    <p:extLst>
      <p:ext uri="{BB962C8B-B14F-4D97-AF65-F5344CB8AC3E}">
        <p14:creationId xmlns:p14="http://schemas.microsoft.com/office/powerpoint/2010/main" val="181488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D4AF-26FA-4F67-8DBC-123DF2B93EB1}"/>
              </a:ext>
            </a:extLst>
          </p:cNvPr>
          <p:cNvSpPr>
            <a:spLocks noGrp="1"/>
          </p:cNvSpPr>
          <p:nvPr>
            <p:ph type="title"/>
          </p:nvPr>
        </p:nvSpPr>
        <p:spPr/>
        <p:txBody>
          <a:bodyPr/>
          <a:lstStyle/>
          <a:p>
            <a:r>
              <a:rPr lang="en-US" dirty="0"/>
              <a:t>NAT Instance</a:t>
            </a:r>
          </a:p>
        </p:txBody>
      </p:sp>
      <p:sp>
        <p:nvSpPr>
          <p:cNvPr id="3" name="Content Placeholder 2">
            <a:extLst>
              <a:ext uri="{FF2B5EF4-FFF2-40B4-BE49-F238E27FC236}">
                <a16:creationId xmlns:a16="http://schemas.microsoft.com/office/drawing/2014/main" id="{5A822787-EB7E-4372-B3AE-C343EEB600EA}"/>
              </a:ext>
            </a:extLst>
          </p:cNvPr>
          <p:cNvSpPr>
            <a:spLocks noGrp="1"/>
          </p:cNvSpPr>
          <p:nvPr>
            <p:ph idx="1"/>
          </p:nvPr>
        </p:nvSpPr>
        <p:spPr/>
        <p:txBody>
          <a:bodyPr>
            <a:normAutofit fontScale="92500" lnSpcReduction="10000"/>
          </a:bodyPr>
          <a:lstStyle/>
          <a:p>
            <a:r>
              <a:rPr lang="en-US" dirty="0"/>
              <a:t>NAT instance is required to enable the private subnet EC2 Instances to get to the internet</a:t>
            </a:r>
          </a:p>
          <a:p>
            <a:pPr marL="457200" lvl="1" indent="0">
              <a:buNone/>
            </a:pPr>
            <a:r>
              <a:rPr lang="en-US" dirty="0"/>
              <a:t>– Hence, the NAT instance MUST be configured in a </a:t>
            </a:r>
            <a:r>
              <a:rPr lang="en-US" b="1" dirty="0"/>
              <a:t>public subnet</a:t>
            </a:r>
          </a:p>
          <a:p>
            <a:pPr marL="457200" lvl="1" indent="0">
              <a:buNone/>
            </a:pPr>
            <a:r>
              <a:rPr lang="en-US" dirty="0"/>
              <a:t>– EC2 instances with Public/Elastic IP addresses do not need to go through NAT instances to access the Internet</a:t>
            </a:r>
          </a:p>
          <a:p>
            <a:r>
              <a:rPr lang="en-US" dirty="0"/>
              <a:t>NAT instance need to be assigned a security group</a:t>
            </a:r>
          </a:p>
          <a:p>
            <a:r>
              <a:rPr lang="en-US" dirty="0"/>
              <a:t>No traffic initiated from the Internet can access the private subnet through the NAT instance</a:t>
            </a:r>
          </a:p>
          <a:p>
            <a:pPr marL="457200" lvl="1" indent="0">
              <a:buNone/>
            </a:pPr>
            <a:r>
              <a:rPr lang="en-US" dirty="0"/>
              <a:t>– Only responses to traffic initiated from the private subnets are allowed through NAT instances</a:t>
            </a:r>
          </a:p>
          <a:p>
            <a:r>
              <a:rPr lang="en-US" dirty="0"/>
              <a:t>Only admin SSH traffic can be allowed to the NAT instance (or RDP if Windows)</a:t>
            </a:r>
          </a:p>
        </p:txBody>
      </p:sp>
    </p:spTree>
    <p:extLst>
      <p:ext uri="{BB962C8B-B14F-4D97-AF65-F5344CB8AC3E}">
        <p14:creationId xmlns:p14="http://schemas.microsoft.com/office/powerpoint/2010/main" val="290171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CD2E-57EC-4E11-888A-8AC482F2EDA1}"/>
              </a:ext>
            </a:extLst>
          </p:cNvPr>
          <p:cNvSpPr>
            <a:spLocks noGrp="1"/>
          </p:cNvSpPr>
          <p:nvPr>
            <p:ph type="title"/>
          </p:nvPr>
        </p:nvSpPr>
        <p:spPr>
          <a:xfrm>
            <a:off x="570913" y="0"/>
            <a:ext cx="10515600" cy="1325563"/>
          </a:xfrm>
        </p:spPr>
        <p:txBody>
          <a:bodyPr>
            <a:normAutofit/>
          </a:bodyPr>
          <a:lstStyle/>
          <a:p>
            <a:r>
              <a:rPr lang="en-US" dirty="0"/>
              <a:t>AWS Virtual Private Cloud (VPC)</a:t>
            </a:r>
            <a:br>
              <a:rPr lang="en-US" dirty="0"/>
            </a:br>
            <a:r>
              <a:rPr lang="en-US" sz="1600" dirty="0">
                <a:solidFill>
                  <a:srgbClr val="0070C0"/>
                </a:solidFill>
              </a:rPr>
              <a:t>https://docs.aws.amazon.com/vpc/latest/userguide/vpc-ug.pdf</a:t>
            </a:r>
          </a:p>
        </p:txBody>
      </p:sp>
      <p:sp>
        <p:nvSpPr>
          <p:cNvPr id="3" name="Content Placeholder 2">
            <a:extLst>
              <a:ext uri="{FF2B5EF4-FFF2-40B4-BE49-F238E27FC236}">
                <a16:creationId xmlns:a16="http://schemas.microsoft.com/office/drawing/2014/main" id="{7004119B-4B57-4D43-8F22-A8161B6F8BDF}"/>
              </a:ext>
            </a:extLst>
          </p:cNvPr>
          <p:cNvSpPr>
            <a:spLocks noGrp="1"/>
          </p:cNvSpPr>
          <p:nvPr>
            <p:ph idx="1"/>
          </p:nvPr>
        </p:nvSpPr>
        <p:spPr>
          <a:xfrm>
            <a:off x="303628" y="1325563"/>
            <a:ext cx="6348963" cy="5384726"/>
          </a:xfrm>
        </p:spPr>
        <p:txBody>
          <a:bodyPr>
            <a:normAutofit fontScale="92500"/>
          </a:bodyPr>
          <a:lstStyle/>
          <a:p>
            <a:r>
              <a:rPr lang="en-US" dirty="0"/>
              <a:t>Is a virtual network or data center inside AWS for one client, or a department in an enterprise</a:t>
            </a:r>
          </a:p>
          <a:p>
            <a:r>
              <a:rPr lang="en-US" dirty="0"/>
              <a:t> The AWS client has full control over resources &amp; virtual compute instances (virtual servers) hosted inside that VPC</a:t>
            </a:r>
          </a:p>
          <a:p>
            <a:r>
              <a:rPr lang="en-US" dirty="0"/>
              <a:t>Is similar to having your own data center inside AWS</a:t>
            </a:r>
          </a:p>
          <a:p>
            <a:r>
              <a:rPr lang="en-US" dirty="0"/>
              <a:t>Logically isolated from other VPCs on AWS</a:t>
            </a:r>
          </a:p>
          <a:p>
            <a:r>
              <a:rPr lang="en-US" dirty="0"/>
              <a:t>You can have one or more IP address subnets inside a VPC</a:t>
            </a:r>
          </a:p>
          <a:p>
            <a:r>
              <a:rPr lang="en-US" dirty="0"/>
              <a:t>A VPC is confined to an AWS region and does not extend between regions</a:t>
            </a:r>
          </a:p>
        </p:txBody>
      </p:sp>
      <p:pic>
        <p:nvPicPr>
          <p:cNvPr id="1026" name="Picture 2" descr="Image result for aws vpc">
            <a:extLst>
              <a:ext uri="{FF2B5EF4-FFF2-40B4-BE49-F238E27FC236}">
                <a16:creationId xmlns:a16="http://schemas.microsoft.com/office/drawing/2014/main" id="{DCD2E6F4-D9C1-4E18-924B-41ADE8C5E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591" y="1325563"/>
            <a:ext cx="54864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50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4859-25B1-4D22-985B-7F3FF07C2FC1}"/>
              </a:ext>
            </a:extLst>
          </p:cNvPr>
          <p:cNvSpPr>
            <a:spLocks noGrp="1"/>
          </p:cNvSpPr>
          <p:nvPr>
            <p:ph type="title"/>
          </p:nvPr>
        </p:nvSpPr>
        <p:spPr/>
        <p:txBody>
          <a:bodyPr/>
          <a:lstStyle/>
          <a:p>
            <a:r>
              <a:rPr lang="en-US" dirty="0"/>
              <a:t>NAT Gateway</a:t>
            </a:r>
          </a:p>
        </p:txBody>
      </p:sp>
      <p:sp>
        <p:nvSpPr>
          <p:cNvPr id="3" name="Content Placeholder 2">
            <a:extLst>
              <a:ext uri="{FF2B5EF4-FFF2-40B4-BE49-F238E27FC236}">
                <a16:creationId xmlns:a16="http://schemas.microsoft.com/office/drawing/2014/main" id="{6CEA651E-5C52-4913-AB33-12B20070A5E4}"/>
              </a:ext>
            </a:extLst>
          </p:cNvPr>
          <p:cNvSpPr>
            <a:spLocks noGrp="1"/>
          </p:cNvSpPr>
          <p:nvPr>
            <p:ph idx="1"/>
          </p:nvPr>
        </p:nvSpPr>
        <p:spPr/>
        <p:txBody>
          <a:bodyPr/>
          <a:lstStyle/>
          <a:p>
            <a:r>
              <a:rPr lang="en-US" dirty="0"/>
              <a:t>Is an AWS managed service (Highly available, redundant..</a:t>
            </a:r>
            <a:r>
              <a:rPr lang="en-US" dirty="0" err="1"/>
              <a:t>etc</a:t>
            </a:r>
            <a:r>
              <a:rPr lang="en-US" dirty="0"/>
              <a:t>)</a:t>
            </a:r>
          </a:p>
          <a:p>
            <a:pPr marL="457200" lvl="1" indent="0">
              <a:buNone/>
            </a:pPr>
            <a:r>
              <a:rPr lang="en-US" dirty="0"/>
              <a:t>– Customer does not need to worry about patching or OS updates</a:t>
            </a:r>
          </a:p>
          <a:p>
            <a:r>
              <a:rPr lang="en-US" dirty="0"/>
              <a:t>Can not be assigned a security group</a:t>
            </a:r>
          </a:p>
          <a:p>
            <a:r>
              <a:rPr lang="en-US" dirty="0"/>
              <a:t>AWS is responsible for its security/patching…</a:t>
            </a:r>
            <a:r>
              <a:rPr lang="en-US" dirty="0" err="1"/>
              <a:t>etc</a:t>
            </a:r>
            <a:endParaRPr lang="en-US" dirty="0"/>
          </a:p>
          <a:p>
            <a:r>
              <a:rPr lang="en-US" dirty="0"/>
              <a:t>Can scale to 10s of Gbps throughput</a:t>
            </a:r>
          </a:p>
          <a:p>
            <a:r>
              <a:rPr lang="en-US" dirty="0"/>
              <a:t>Works only with an Elastic IP, can Not use a Public IP to do its function</a:t>
            </a:r>
          </a:p>
          <a:p>
            <a:pPr marL="457200" lvl="1" indent="0">
              <a:buNone/>
            </a:pPr>
            <a:r>
              <a:rPr lang="en-US" dirty="0"/>
              <a:t>– NAT instances can work with Public and Elastic IP addresses</a:t>
            </a:r>
          </a:p>
        </p:txBody>
      </p:sp>
    </p:spTree>
    <p:extLst>
      <p:ext uri="{BB962C8B-B14F-4D97-AF65-F5344CB8AC3E}">
        <p14:creationId xmlns:p14="http://schemas.microsoft.com/office/powerpoint/2010/main" val="176004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805B-319A-43AB-BE0B-B5964A6C6E97}"/>
              </a:ext>
            </a:extLst>
          </p:cNvPr>
          <p:cNvSpPr>
            <a:spLocks noGrp="1"/>
          </p:cNvSpPr>
          <p:nvPr>
            <p:ph type="title"/>
          </p:nvPr>
        </p:nvSpPr>
        <p:spPr/>
        <p:txBody>
          <a:bodyPr/>
          <a:lstStyle/>
          <a:p>
            <a:r>
              <a:rPr lang="en-IN" b="0" i="0" u="none" strike="noStrike" dirty="0">
                <a:solidFill>
                  <a:srgbClr val="16191F"/>
                </a:solidFill>
                <a:effectLst/>
                <a:latin typeface="Amazon Ember"/>
              </a:rPr>
              <a:t>VPC Flow Logs</a:t>
            </a:r>
            <a:endParaRPr lang="en-IN" dirty="0"/>
          </a:p>
        </p:txBody>
      </p:sp>
      <p:sp>
        <p:nvSpPr>
          <p:cNvPr id="3" name="Content Placeholder 2">
            <a:extLst>
              <a:ext uri="{FF2B5EF4-FFF2-40B4-BE49-F238E27FC236}">
                <a16:creationId xmlns:a16="http://schemas.microsoft.com/office/drawing/2014/main" id="{550A3146-01F2-4D56-87A2-B0C2F06A2331}"/>
              </a:ext>
            </a:extLst>
          </p:cNvPr>
          <p:cNvSpPr>
            <a:spLocks noGrp="1"/>
          </p:cNvSpPr>
          <p:nvPr>
            <p:ph idx="1"/>
          </p:nvPr>
        </p:nvSpPr>
        <p:spPr>
          <a:xfrm>
            <a:off x="838200" y="1825625"/>
            <a:ext cx="11150600" cy="4667250"/>
          </a:xfrm>
        </p:spPr>
        <p:txBody>
          <a:bodyPr/>
          <a:lstStyle/>
          <a:p>
            <a:r>
              <a:rPr lang="en-US" dirty="0"/>
              <a:t>VPC Flow Logs enables you to capture information about the IP traffic going to and from network interfaces in your VPC. </a:t>
            </a:r>
          </a:p>
          <a:p>
            <a:r>
              <a:rPr lang="en-US" dirty="0"/>
              <a:t>Flow log data can be published to Amazon CloudWatch Logs or Amazon S3. </a:t>
            </a:r>
          </a:p>
          <a:p>
            <a:r>
              <a:rPr lang="en-US" dirty="0"/>
              <a:t>Flow logs can help you with a number of tasks, such as:</a:t>
            </a:r>
          </a:p>
          <a:p>
            <a:pPr lvl="1"/>
            <a:r>
              <a:rPr lang="en-US" dirty="0"/>
              <a:t>Diagnosing overly restrictive security group rules</a:t>
            </a:r>
          </a:p>
          <a:p>
            <a:pPr lvl="1"/>
            <a:r>
              <a:rPr lang="en-US" dirty="0"/>
              <a:t>Monitoring the traffic that is reaching your instance</a:t>
            </a:r>
          </a:p>
          <a:p>
            <a:pPr lvl="1"/>
            <a:r>
              <a:rPr lang="en-US" dirty="0"/>
              <a:t>Determining the direction of the traffic to and from the network interfaces</a:t>
            </a:r>
            <a:endParaRPr lang="en-IN" dirty="0"/>
          </a:p>
        </p:txBody>
      </p:sp>
    </p:spTree>
    <p:extLst>
      <p:ext uri="{BB962C8B-B14F-4D97-AF65-F5344CB8AC3E}">
        <p14:creationId xmlns:p14="http://schemas.microsoft.com/office/powerpoint/2010/main" val="4032787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A996-FD05-4EA7-BA0B-B9E4FFFFCEE1}"/>
              </a:ext>
            </a:extLst>
          </p:cNvPr>
          <p:cNvSpPr>
            <a:spLocks noGrp="1"/>
          </p:cNvSpPr>
          <p:nvPr>
            <p:ph type="title"/>
          </p:nvPr>
        </p:nvSpPr>
        <p:spPr/>
        <p:txBody>
          <a:bodyPr/>
          <a:lstStyle/>
          <a:p>
            <a:r>
              <a:rPr lang="en-US" dirty="0"/>
              <a:t>VPC Peering</a:t>
            </a:r>
            <a:endParaRPr lang="en-IN" dirty="0"/>
          </a:p>
        </p:txBody>
      </p:sp>
      <p:sp>
        <p:nvSpPr>
          <p:cNvPr id="7" name="Content Placeholder 6">
            <a:extLst>
              <a:ext uri="{FF2B5EF4-FFF2-40B4-BE49-F238E27FC236}">
                <a16:creationId xmlns:a16="http://schemas.microsoft.com/office/drawing/2014/main" id="{99F73A7C-EA05-4895-9F5A-77E750B46C24}"/>
              </a:ext>
            </a:extLst>
          </p:cNvPr>
          <p:cNvSpPr>
            <a:spLocks noGrp="1"/>
          </p:cNvSpPr>
          <p:nvPr>
            <p:ph idx="1"/>
          </p:nvPr>
        </p:nvSpPr>
        <p:spPr>
          <a:xfrm>
            <a:off x="838200" y="1825624"/>
            <a:ext cx="4861560" cy="4611211"/>
          </a:xfrm>
        </p:spPr>
        <p:txBody>
          <a:bodyPr>
            <a:normAutofit lnSpcReduction="10000"/>
          </a:bodyPr>
          <a:lstStyle/>
          <a:p>
            <a:r>
              <a:rPr lang="en-US" dirty="0"/>
              <a:t>By default VPCs can not communicate with each other.</a:t>
            </a:r>
          </a:p>
          <a:p>
            <a:r>
              <a:rPr lang="en-US" dirty="0"/>
              <a:t>To allow VPC to communicate each other, we need to setup a </a:t>
            </a:r>
            <a:r>
              <a:rPr lang="en-US" dirty="0" err="1"/>
              <a:t>vpc</a:t>
            </a:r>
            <a:r>
              <a:rPr lang="en-US" dirty="0"/>
              <a:t> peering connection.</a:t>
            </a:r>
          </a:p>
          <a:p>
            <a:r>
              <a:rPr lang="en-US" dirty="0"/>
              <a:t>You can create a VPC peering connection between your own VPCs, or with a VPC in another AWS account</a:t>
            </a:r>
          </a:p>
          <a:p>
            <a:r>
              <a:rPr lang="en-US" b="0" i="0" dirty="0">
                <a:solidFill>
                  <a:srgbClr val="16191F"/>
                </a:solidFill>
                <a:effectLst/>
                <a:latin typeface="Amazon Ember"/>
              </a:rPr>
              <a:t>The VPCs can be in different regions </a:t>
            </a:r>
            <a:endParaRPr lang="en-IN" dirty="0"/>
          </a:p>
        </p:txBody>
      </p:sp>
      <p:pic>
        <p:nvPicPr>
          <p:cNvPr id="8" name="Content Placeholder 4">
            <a:extLst>
              <a:ext uri="{FF2B5EF4-FFF2-40B4-BE49-F238E27FC236}">
                <a16:creationId xmlns:a16="http://schemas.microsoft.com/office/drawing/2014/main" id="{BAA07A40-EC69-4694-8893-88E47BE23E06}"/>
              </a:ext>
            </a:extLst>
          </p:cNvPr>
          <p:cNvPicPr>
            <a:picLocks noChangeAspect="1"/>
          </p:cNvPicPr>
          <p:nvPr/>
        </p:nvPicPr>
        <p:blipFill>
          <a:blip r:embed="rId2"/>
          <a:stretch>
            <a:fillRect/>
          </a:stretch>
        </p:blipFill>
        <p:spPr>
          <a:xfrm>
            <a:off x="5808980" y="2236311"/>
            <a:ext cx="5105400" cy="4200525"/>
          </a:xfrm>
          <a:prstGeom prst="rect">
            <a:avLst/>
          </a:prstGeom>
        </p:spPr>
      </p:pic>
    </p:spTree>
    <p:extLst>
      <p:ext uri="{BB962C8B-B14F-4D97-AF65-F5344CB8AC3E}">
        <p14:creationId xmlns:p14="http://schemas.microsoft.com/office/powerpoint/2010/main" val="228183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5727-F306-4A47-80D4-E385CBBD26BC}"/>
              </a:ext>
            </a:extLst>
          </p:cNvPr>
          <p:cNvSpPr>
            <a:spLocks noGrp="1"/>
          </p:cNvSpPr>
          <p:nvPr>
            <p:ph type="title"/>
          </p:nvPr>
        </p:nvSpPr>
        <p:spPr/>
        <p:txBody>
          <a:bodyPr/>
          <a:lstStyle/>
          <a:p>
            <a:r>
              <a:rPr lang="en-US" dirty="0"/>
              <a:t>VPC Peering</a:t>
            </a:r>
            <a:endParaRPr lang="en-IN" dirty="0"/>
          </a:p>
        </p:txBody>
      </p:sp>
      <p:sp>
        <p:nvSpPr>
          <p:cNvPr id="3" name="Content Placeholder 2">
            <a:extLst>
              <a:ext uri="{FF2B5EF4-FFF2-40B4-BE49-F238E27FC236}">
                <a16:creationId xmlns:a16="http://schemas.microsoft.com/office/drawing/2014/main" id="{B51A37AD-BF03-475F-A2D3-9CEE2368D742}"/>
              </a:ext>
            </a:extLst>
          </p:cNvPr>
          <p:cNvSpPr>
            <a:spLocks noGrp="1"/>
          </p:cNvSpPr>
          <p:nvPr>
            <p:ph idx="1"/>
          </p:nvPr>
        </p:nvSpPr>
        <p:spPr/>
        <p:txBody>
          <a:bodyPr/>
          <a:lstStyle/>
          <a:p>
            <a:r>
              <a:rPr lang="en-US" dirty="0"/>
              <a:t>Peering connections are created through a request/accept protocol. </a:t>
            </a:r>
          </a:p>
          <a:p>
            <a:r>
              <a:rPr lang="en-US" dirty="0"/>
              <a:t>If the peer Amazon VPC is within the same account, it is identified by its VPC ID. </a:t>
            </a:r>
          </a:p>
          <a:p>
            <a:r>
              <a:rPr lang="en-US" dirty="0"/>
              <a:t>If the peer VPC is within a different account, it is identified by Account ID and VPC ID. </a:t>
            </a:r>
          </a:p>
          <a:p>
            <a:r>
              <a:rPr lang="en-US" dirty="0"/>
              <a:t>The owner of the peer Amazon VPC has one week to accept or reject the request.</a:t>
            </a:r>
          </a:p>
          <a:p>
            <a:r>
              <a:rPr lang="en-US" dirty="0"/>
              <a:t>Routing, SG/NACL need to be updated according to communicate the traffic.</a:t>
            </a:r>
          </a:p>
          <a:p>
            <a:endParaRPr lang="en-IN" dirty="0"/>
          </a:p>
        </p:txBody>
      </p:sp>
    </p:spTree>
    <p:extLst>
      <p:ext uri="{BB962C8B-B14F-4D97-AF65-F5344CB8AC3E}">
        <p14:creationId xmlns:p14="http://schemas.microsoft.com/office/powerpoint/2010/main" val="2506629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EA9D-ECDB-4A97-BC8E-10CE725993B2}"/>
              </a:ext>
            </a:extLst>
          </p:cNvPr>
          <p:cNvSpPr>
            <a:spLocks noGrp="1"/>
          </p:cNvSpPr>
          <p:nvPr>
            <p:ph type="title"/>
          </p:nvPr>
        </p:nvSpPr>
        <p:spPr/>
        <p:txBody>
          <a:bodyPr/>
          <a:lstStyle/>
          <a:p>
            <a:r>
              <a:rPr lang="en-US" dirty="0"/>
              <a:t>VPC Peering</a:t>
            </a:r>
            <a:endParaRPr lang="en-IN" dirty="0"/>
          </a:p>
        </p:txBody>
      </p:sp>
      <p:sp>
        <p:nvSpPr>
          <p:cNvPr id="3" name="Content Placeholder 2">
            <a:extLst>
              <a:ext uri="{FF2B5EF4-FFF2-40B4-BE49-F238E27FC236}">
                <a16:creationId xmlns:a16="http://schemas.microsoft.com/office/drawing/2014/main" id="{AC85F144-465B-4095-A113-E845BC63114A}"/>
              </a:ext>
            </a:extLst>
          </p:cNvPr>
          <p:cNvSpPr>
            <a:spLocks noGrp="1"/>
          </p:cNvSpPr>
          <p:nvPr>
            <p:ph idx="1"/>
          </p:nvPr>
        </p:nvSpPr>
        <p:spPr>
          <a:xfrm>
            <a:off x="838200" y="1825624"/>
            <a:ext cx="5257800" cy="4829175"/>
          </a:xfrm>
        </p:spPr>
        <p:txBody>
          <a:bodyPr>
            <a:normAutofit/>
          </a:bodyPr>
          <a:lstStyle/>
          <a:p>
            <a:r>
              <a:rPr lang="en-US" dirty="0"/>
              <a:t>An Amazon VPC may have multiple peering connections, and peering is a one-to-one relationship between Amazon VPCs.</a:t>
            </a:r>
          </a:p>
          <a:p>
            <a:r>
              <a:rPr lang="en-US" dirty="0"/>
              <a:t>Peering connections do not support transitive routing.</a:t>
            </a:r>
          </a:p>
          <a:p>
            <a:r>
              <a:rPr lang="en-US" dirty="0"/>
              <a:t>You cannot create a peering connection between Amazon VPCs that have matching or overlapping CIDR blocks.</a:t>
            </a:r>
            <a:endParaRPr lang="en-IN" dirty="0"/>
          </a:p>
        </p:txBody>
      </p:sp>
      <p:pic>
        <p:nvPicPr>
          <p:cNvPr id="5" name="Picture 4">
            <a:extLst>
              <a:ext uri="{FF2B5EF4-FFF2-40B4-BE49-F238E27FC236}">
                <a16:creationId xmlns:a16="http://schemas.microsoft.com/office/drawing/2014/main" id="{D23936CB-B20C-4926-8706-ED105B324171}"/>
              </a:ext>
            </a:extLst>
          </p:cNvPr>
          <p:cNvPicPr>
            <a:picLocks noChangeAspect="1"/>
          </p:cNvPicPr>
          <p:nvPr/>
        </p:nvPicPr>
        <p:blipFill>
          <a:blip r:embed="rId2"/>
          <a:stretch>
            <a:fillRect/>
          </a:stretch>
        </p:blipFill>
        <p:spPr>
          <a:xfrm>
            <a:off x="6360160" y="1169035"/>
            <a:ext cx="4876800" cy="2609850"/>
          </a:xfrm>
          <a:prstGeom prst="rect">
            <a:avLst/>
          </a:prstGeom>
        </p:spPr>
      </p:pic>
      <p:pic>
        <p:nvPicPr>
          <p:cNvPr id="7" name="Picture 6">
            <a:extLst>
              <a:ext uri="{FF2B5EF4-FFF2-40B4-BE49-F238E27FC236}">
                <a16:creationId xmlns:a16="http://schemas.microsoft.com/office/drawing/2014/main" id="{7BA84180-E4FF-42C0-995B-006F686CC5ED}"/>
              </a:ext>
            </a:extLst>
          </p:cNvPr>
          <p:cNvPicPr>
            <a:picLocks noChangeAspect="1"/>
          </p:cNvPicPr>
          <p:nvPr/>
        </p:nvPicPr>
        <p:blipFill>
          <a:blip r:embed="rId3"/>
          <a:stretch>
            <a:fillRect/>
          </a:stretch>
        </p:blipFill>
        <p:spPr>
          <a:xfrm>
            <a:off x="6705600" y="4559300"/>
            <a:ext cx="4876800" cy="1933575"/>
          </a:xfrm>
          <a:prstGeom prst="rect">
            <a:avLst/>
          </a:prstGeom>
        </p:spPr>
      </p:pic>
    </p:spTree>
    <p:extLst>
      <p:ext uri="{BB962C8B-B14F-4D97-AF65-F5344CB8AC3E}">
        <p14:creationId xmlns:p14="http://schemas.microsoft.com/office/powerpoint/2010/main" val="32220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3F-3186-4A29-933B-2C6795F2A9CC}"/>
              </a:ext>
            </a:extLst>
          </p:cNvPr>
          <p:cNvSpPr>
            <a:spLocks noGrp="1"/>
          </p:cNvSpPr>
          <p:nvPr>
            <p:ph type="title"/>
          </p:nvPr>
        </p:nvSpPr>
        <p:spPr/>
        <p:txBody>
          <a:bodyPr/>
          <a:lstStyle/>
          <a:p>
            <a:r>
              <a:rPr lang="en-IN" b="0" i="0" u="none" strike="noStrike" dirty="0">
                <a:solidFill>
                  <a:srgbClr val="16191F"/>
                </a:solidFill>
                <a:effectLst/>
                <a:latin typeface="Amazon Ember"/>
              </a:rPr>
              <a:t>VPC endpoints</a:t>
            </a:r>
            <a:endParaRPr lang="en-IN" dirty="0"/>
          </a:p>
        </p:txBody>
      </p:sp>
      <p:sp>
        <p:nvSpPr>
          <p:cNvPr id="3" name="Content Placeholder 2">
            <a:extLst>
              <a:ext uri="{FF2B5EF4-FFF2-40B4-BE49-F238E27FC236}">
                <a16:creationId xmlns:a16="http://schemas.microsoft.com/office/drawing/2014/main" id="{E26BDD28-0C06-496C-94DF-EA359BD33BB7}"/>
              </a:ext>
            </a:extLst>
          </p:cNvPr>
          <p:cNvSpPr>
            <a:spLocks noGrp="1"/>
          </p:cNvSpPr>
          <p:nvPr>
            <p:ph idx="1"/>
          </p:nvPr>
        </p:nvSpPr>
        <p:spPr>
          <a:xfrm>
            <a:off x="447041" y="2905760"/>
            <a:ext cx="11483596" cy="3271202"/>
          </a:xfrm>
        </p:spPr>
        <p:txBody>
          <a:bodyPr>
            <a:normAutofit lnSpcReduction="10000"/>
          </a:bodyPr>
          <a:lstStyle/>
          <a:p>
            <a:r>
              <a:rPr lang="en-US" b="0" i="0" dirty="0">
                <a:solidFill>
                  <a:srgbClr val="444444"/>
                </a:solidFill>
                <a:effectLst/>
                <a:latin typeface="Helvetica Neue"/>
              </a:rPr>
              <a:t>A VPC endpoint enables you to securely connect your VPC to another </a:t>
            </a:r>
            <a:r>
              <a:rPr lang="en-IN" b="0" i="0" dirty="0">
                <a:solidFill>
                  <a:srgbClr val="16191F"/>
                </a:solidFill>
                <a:effectLst/>
                <a:latin typeface="Amazon Ember"/>
              </a:rPr>
              <a:t>supported AWS services.</a:t>
            </a:r>
          </a:p>
          <a:p>
            <a:r>
              <a:rPr lang="en-US" b="0" i="0" dirty="0">
                <a:solidFill>
                  <a:srgbClr val="16191F"/>
                </a:solidFill>
                <a:effectLst/>
                <a:latin typeface="Amazon Ember"/>
              </a:rPr>
              <a:t>Traffic between your VPC and the other service does not leave the Amazon network. </a:t>
            </a:r>
          </a:p>
          <a:p>
            <a:r>
              <a:rPr lang="en-US" b="0" i="0" dirty="0">
                <a:solidFill>
                  <a:srgbClr val="16191F"/>
                </a:solidFill>
                <a:effectLst/>
                <a:latin typeface="Amazon Ember"/>
              </a:rPr>
              <a:t>A VPC endpoint does not require an internet gateway, virtual private gateway, NAT device, VPN connection, or AWS Direct Connect connection.</a:t>
            </a:r>
          </a:p>
          <a:p>
            <a:r>
              <a:rPr lang="en-US" b="0" i="0" dirty="0">
                <a:solidFill>
                  <a:srgbClr val="16191F"/>
                </a:solidFill>
                <a:effectLst/>
                <a:latin typeface="Amazon Ember"/>
              </a:rPr>
              <a:t>Instances in your VPC do not require public IP addresses to communicate with resources in the service.</a:t>
            </a:r>
            <a:endParaRPr lang="en-IN" dirty="0"/>
          </a:p>
        </p:txBody>
      </p:sp>
      <p:pic>
        <p:nvPicPr>
          <p:cNvPr id="5" name="Picture 4">
            <a:extLst>
              <a:ext uri="{FF2B5EF4-FFF2-40B4-BE49-F238E27FC236}">
                <a16:creationId xmlns:a16="http://schemas.microsoft.com/office/drawing/2014/main" id="{82E04A01-2E1F-41D6-982E-11936CE3F9AD}"/>
              </a:ext>
            </a:extLst>
          </p:cNvPr>
          <p:cNvPicPr>
            <a:picLocks noChangeAspect="1"/>
          </p:cNvPicPr>
          <p:nvPr/>
        </p:nvPicPr>
        <p:blipFill>
          <a:blip r:embed="rId2"/>
          <a:stretch>
            <a:fillRect/>
          </a:stretch>
        </p:blipFill>
        <p:spPr>
          <a:xfrm>
            <a:off x="5995670" y="168910"/>
            <a:ext cx="5934967" cy="2736850"/>
          </a:xfrm>
          <a:prstGeom prst="rect">
            <a:avLst/>
          </a:prstGeom>
        </p:spPr>
      </p:pic>
    </p:spTree>
    <p:extLst>
      <p:ext uri="{BB962C8B-B14F-4D97-AF65-F5344CB8AC3E}">
        <p14:creationId xmlns:p14="http://schemas.microsoft.com/office/powerpoint/2010/main" val="14373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7B31-39C4-418C-A099-3D7FDF8AEAD7}"/>
              </a:ext>
            </a:extLst>
          </p:cNvPr>
          <p:cNvSpPr>
            <a:spLocks noGrp="1"/>
          </p:cNvSpPr>
          <p:nvPr>
            <p:ph type="title"/>
          </p:nvPr>
        </p:nvSpPr>
        <p:spPr>
          <a:xfrm>
            <a:off x="264160" y="365125"/>
            <a:ext cx="11089640" cy="1325563"/>
          </a:xfrm>
        </p:spPr>
        <p:txBody>
          <a:bodyPr>
            <a:normAutofit fontScale="90000"/>
          </a:bodyPr>
          <a:lstStyle/>
          <a:p>
            <a:r>
              <a:rPr lang="en-US" dirty="0"/>
              <a:t>Virtual Private Gateways (VPGs), Customer Gateways (CGWs) and Virtual Private Networks (VPNs)</a:t>
            </a:r>
            <a:endParaRPr lang="en-IN" dirty="0"/>
          </a:p>
        </p:txBody>
      </p:sp>
      <p:sp>
        <p:nvSpPr>
          <p:cNvPr id="3" name="Content Placeholder 2">
            <a:extLst>
              <a:ext uri="{FF2B5EF4-FFF2-40B4-BE49-F238E27FC236}">
                <a16:creationId xmlns:a16="http://schemas.microsoft.com/office/drawing/2014/main" id="{32BE5B07-F923-48D3-B411-49960445C980}"/>
              </a:ext>
            </a:extLst>
          </p:cNvPr>
          <p:cNvSpPr>
            <a:spLocks noGrp="1"/>
          </p:cNvSpPr>
          <p:nvPr>
            <p:ph idx="1"/>
          </p:nvPr>
        </p:nvSpPr>
        <p:spPr>
          <a:xfrm>
            <a:off x="264160" y="1825625"/>
            <a:ext cx="11089640" cy="4351338"/>
          </a:xfrm>
        </p:spPr>
        <p:txBody>
          <a:bodyPr>
            <a:normAutofit lnSpcReduction="10000"/>
          </a:bodyPr>
          <a:lstStyle/>
          <a:p>
            <a:r>
              <a:rPr lang="en-US" dirty="0"/>
              <a:t>You can connect an existing data center to Amazon VPC using either hardware or software VPN connections.</a:t>
            </a:r>
          </a:p>
          <a:p>
            <a:r>
              <a:rPr lang="en-US" dirty="0"/>
              <a:t>Virtual Private Gateway (VPG) are VPN concentrator on AWS side of the VPN connection between the two networks.</a:t>
            </a:r>
          </a:p>
          <a:p>
            <a:r>
              <a:rPr lang="en-US" dirty="0"/>
              <a:t>Customer Gateway (CGW) represents a physical device or a software application on the customer’s side of the VPN connection.</a:t>
            </a:r>
          </a:p>
          <a:p>
            <a:r>
              <a:rPr lang="en-US" dirty="0"/>
              <a:t>After these two elements of VPC have been created, it is last step to create VPN tunnel</a:t>
            </a:r>
          </a:p>
          <a:p>
            <a:r>
              <a:rPr lang="en-US" dirty="0"/>
              <a:t>VPN tunnel is established after traffic is generated from customer’s side of VPN connection.</a:t>
            </a:r>
            <a:endParaRPr lang="en-IN" dirty="0"/>
          </a:p>
        </p:txBody>
      </p:sp>
    </p:spTree>
    <p:extLst>
      <p:ext uri="{BB962C8B-B14F-4D97-AF65-F5344CB8AC3E}">
        <p14:creationId xmlns:p14="http://schemas.microsoft.com/office/powerpoint/2010/main" val="3181737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8D05-BB80-4AA7-B3DC-C15B488167F6}"/>
              </a:ext>
            </a:extLst>
          </p:cNvPr>
          <p:cNvSpPr>
            <a:spLocks noGrp="1"/>
          </p:cNvSpPr>
          <p:nvPr>
            <p:ph type="title"/>
          </p:nvPr>
        </p:nvSpPr>
        <p:spPr/>
        <p:txBody>
          <a:bodyPr/>
          <a:lstStyle/>
          <a:p>
            <a:r>
              <a:rPr lang="en-US" dirty="0"/>
              <a:t>VPN</a:t>
            </a:r>
            <a:endParaRPr lang="en-IN" dirty="0"/>
          </a:p>
        </p:txBody>
      </p:sp>
      <p:sp>
        <p:nvSpPr>
          <p:cNvPr id="3" name="Content Placeholder 2">
            <a:extLst>
              <a:ext uri="{FF2B5EF4-FFF2-40B4-BE49-F238E27FC236}">
                <a16:creationId xmlns:a16="http://schemas.microsoft.com/office/drawing/2014/main" id="{2938EF56-837B-43F5-B0C8-19F8275DB0FC}"/>
              </a:ext>
            </a:extLst>
          </p:cNvPr>
          <p:cNvSpPr>
            <a:spLocks noGrp="1"/>
          </p:cNvSpPr>
          <p:nvPr>
            <p:ph idx="1"/>
          </p:nvPr>
        </p:nvSpPr>
        <p:spPr>
          <a:xfrm>
            <a:off x="838200" y="1825625"/>
            <a:ext cx="4709160" cy="4351338"/>
          </a:xfrm>
        </p:spPr>
        <p:txBody>
          <a:bodyPr>
            <a:normAutofit fontScale="85000" lnSpcReduction="10000"/>
          </a:bodyPr>
          <a:lstStyle/>
          <a:p>
            <a:r>
              <a:rPr lang="en-US" dirty="0"/>
              <a:t>Following are the important points to understand about VPGs, CGWs, and VPNs</a:t>
            </a:r>
          </a:p>
          <a:p>
            <a:pPr lvl="1"/>
            <a:r>
              <a:rPr lang="en-US" dirty="0"/>
              <a:t>The VPG is the AWS end of the VPN tunnel.</a:t>
            </a:r>
          </a:p>
          <a:p>
            <a:pPr lvl="1"/>
            <a:r>
              <a:rPr lang="en-US" dirty="0"/>
              <a:t>The CGW is a hardware or software application on the customer’s side of the VPN tunnel.</a:t>
            </a:r>
          </a:p>
          <a:p>
            <a:pPr lvl="1"/>
            <a:r>
              <a:rPr lang="en-US" dirty="0"/>
              <a:t>You must initiate the VPN tunnel from the CGW to the VPG.</a:t>
            </a:r>
          </a:p>
          <a:p>
            <a:pPr lvl="1"/>
            <a:r>
              <a:rPr lang="en-US" dirty="0"/>
              <a:t>VPGs support both dynamic routing with BGP and static routing.</a:t>
            </a:r>
          </a:p>
          <a:p>
            <a:pPr lvl="1"/>
            <a:r>
              <a:rPr lang="en-US" dirty="0"/>
              <a:t>The VPN connection consists of two tunnels for higher availability to the VPC.</a:t>
            </a:r>
            <a:endParaRPr lang="en-IN" dirty="0"/>
          </a:p>
        </p:txBody>
      </p:sp>
      <p:pic>
        <p:nvPicPr>
          <p:cNvPr id="7" name="Picture 6">
            <a:extLst>
              <a:ext uri="{FF2B5EF4-FFF2-40B4-BE49-F238E27FC236}">
                <a16:creationId xmlns:a16="http://schemas.microsoft.com/office/drawing/2014/main" id="{0CA4AD7E-A897-402B-B807-F901AEBA658F}"/>
              </a:ext>
            </a:extLst>
          </p:cNvPr>
          <p:cNvPicPr>
            <a:picLocks noChangeAspect="1"/>
          </p:cNvPicPr>
          <p:nvPr/>
        </p:nvPicPr>
        <p:blipFill>
          <a:blip r:embed="rId2"/>
          <a:stretch>
            <a:fillRect/>
          </a:stretch>
        </p:blipFill>
        <p:spPr>
          <a:xfrm>
            <a:off x="5943600" y="1934289"/>
            <a:ext cx="5220687" cy="2972991"/>
          </a:xfrm>
          <a:prstGeom prst="rect">
            <a:avLst/>
          </a:prstGeom>
        </p:spPr>
      </p:pic>
    </p:spTree>
    <p:extLst>
      <p:ext uri="{BB962C8B-B14F-4D97-AF65-F5344CB8AC3E}">
        <p14:creationId xmlns:p14="http://schemas.microsoft.com/office/powerpoint/2010/main" val="433931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0FFA-AFFC-4CE8-89AE-99264B9C0414}"/>
              </a:ext>
            </a:extLst>
          </p:cNvPr>
          <p:cNvSpPr>
            <a:spLocks noGrp="1"/>
          </p:cNvSpPr>
          <p:nvPr>
            <p:ph type="title"/>
          </p:nvPr>
        </p:nvSpPr>
        <p:spPr/>
        <p:txBody>
          <a:bodyPr/>
          <a:lstStyle/>
          <a:p>
            <a:r>
              <a:rPr lang="en-IN" dirty="0"/>
              <a:t>AWS Direct Connect</a:t>
            </a:r>
          </a:p>
        </p:txBody>
      </p:sp>
      <p:sp>
        <p:nvSpPr>
          <p:cNvPr id="3" name="Content Placeholder 2">
            <a:extLst>
              <a:ext uri="{FF2B5EF4-FFF2-40B4-BE49-F238E27FC236}">
                <a16:creationId xmlns:a16="http://schemas.microsoft.com/office/drawing/2014/main" id="{C745D616-2455-4A75-B6FC-D7E097113C47}"/>
              </a:ext>
            </a:extLst>
          </p:cNvPr>
          <p:cNvSpPr>
            <a:spLocks noGrp="1"/>
          </p:cNvSpPr>
          <p:nvPr>
            <p:ph idx="1"/>
          </p:nvPr>
        </p:nvSpPr>
        <p:spPr>
          <a:xfrm>
            <a:off x="370840" y="1569402"/>
            <a:ext cx="4719320" cy="4923473"/>
          </a:xfrm>
        </p:spPr>
        <p:txBody>
          <a:bodyPr>
            <a:normAutofit/>
          </a:bodyPr>
          <a:lstStyle/>
          <a:p>
            <a:r>
              <a:rPr lang="en-US" dirty="0"/>
              <a:t>AWS Direct Connect is a cloud service solution to establish a dedicated network connection from your premises to AWS. </a:t>
            </a:r>
          </a:p>
          <a:p>
            <a:r>
              <a:rPr lang="en-US" dirty="0"/>
              <a:t>Establish a private connection between AWS and your datacenter.</a:t>
            </a:r>
          </a:p>
          <a:p>
            <a:r>
              <a:rPr lang="en-US" dirty="0"/>
              <a:t>Speed up to 100 Gbps.</a:t>
            </a:r>
            <a:endParaRPr lang="en-IN" dirty="0"/>
          </a:p>
        </p:txBody>
      </p:sp>
      <p:pic>
        <p:nvPicPr>
          <p:cNvPr id="5" name="Picture 4">
            <a:extLst>
              <a:ext uri="{FF2B5EF4-FFF2-40B4-BE49-F238E27FC236}">
                <a16:creationId xmlns:a16="http://schemas.microsoft.com/office/drawing/2014/main" id="{89C1100C-7909-454B-A558-15BE49F1F7F3}"/>
              </a:ext>
            </a:extLst>
          </p:cNvPr>
          <p:cNvPicPr>
            <a:picLocks noChangeAspect="1"/>
          </p:cNvPicPr>
          <p:nvPr/>
        </p:nvPicPr>
        <p:blipFill>
          <a:blip r:embed="rId3"/>
          <a:stretch>
            <a:fillRect/>
          </a:stretch>
        </p:blipFill>
        <p:spPr>
          <a:xfrm>
            <a:off x="5090161" y="1690688"/>
            <a:ext cx="7101840" cy="4362450"/>
          </a:xfrm>
          <a:prstGeom prst="rect">
            <a:avLst/>
          </a:prstGeom>
        </p:spPr>
      </p:pic>
    </p:spTree>
    <p:extLst>
      <p:ext uri="{BB962C8B-B14F-4D97-AF65-F5344CB8AC3E}">
        <p14:creationId xmlns:p14="http://schemas.microsoft.com/office/powerpoint/2010/main" val="1416212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BB00-E491-4ED3-A671-24A34FE1DF6C}"/>
              </a:ext>
            </a:extLst>
          </p:cNvPr>
          <p:cNvSpPr>
            <a:spLocks noGrp="1"/>
          </p:cNvSpPr>
          <p:nvPr>
            <p:ph type="title"/>
          </p:nvPr>
        </p:nvSpPr>
        <p:spPr/>
        <p:txBody>
          <a:bodyPr/>
          <a:lstStyle/>
          <a:p>
            <a:r>
              <a:rPr lang="en-US" dirty="0"/>
              <a:t>VPC Components</a:t>
            </a:r>
          </a:p>
        </p:txBody>
      </p:sp>
      <p:sp>
        <p:nvSpPr>
          <p:cNvPr id="3" name="Content Placeholder 2">
            <a:extLst>
              <a:ext uri="{FF2B5EF4-FFF2-40B4-BE49-F238E27FC236}">
                <a16:creationId xmlns:a16="http://schemas.microsoft.com/office/drawing/2014/main" id="{4C73E15D-3D41-415B-98F3-53067A045000}"/>
              </a:ext>
            </a:extLst>
          </p:cNvPr>
          <p:cNvSpPr>
            <a:spLocks noGrp="1"/>
          </p:cNvSpPr>
          <p:nvPr>
            <p:ph idx="1"/>
          </p:nvPr>
        </p:nvSpPr>
        <p:spPr/>
        <p:txBody>
          <a:bodyPr/>
          <a:lstStyle/>
          <a:p>
            <a:r>
              <a:rPr lang="en-US" dirty="0"/>
              <a:t>CIDR and IP address subnets</a:t>
            </a:r>
          </a:p>
          <a:p>
            <a:r>
              <a:rPr lang="en-US" dirty="0"/>
              <a:t>Implied Router</a:t>
            </a:r>
          </a:p>
          <a:p>
            <a:r>
              <a:rPr lang="en-US" dirty="0"/>
              <a:t>Route tables</a:t>
            </a:r>
          </a:p>
          <a:p>
            <a:r>
              <a:rPr lang="en-US" dirty="0"/>
              <a:t>Internet gateway</a:t>
            </a:r>
          </a:p>
          <a:p>
            <a:r>
              <a:rPr lang="en-US" dirty="0"/>
              <a:t>Security Groups</a:t>
            </a:r>
          </a:p>
          <a:p>
            <a:r>
              <a:rPr lang="en-US" dirty="0"/>
              <a:t>Network Access Control Lists (N. ACLs)</a:t>
            </a:r>
          </a:p>
        </p:txBody>
      </p:sp>
    </p:spTree>
    <p:extLst>
      <p:ext uri="{BB962C8B-B14F-4D97-AF65-F5344CB8AC3E}">
        <p14:creationId xmlns:p14="http://schemas.microsoft.com/office/powerpoint/2010/main" val="968796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A736-6333-45C2-A422-130BB24C4E02}"/>
              </a:ext>
            </a:extLst>
          </p:cNvPr>
          <p:cNvSpPr>
            <a:spLocks noGrp="1"/>
          </p:cNvSpPr>
          <p:nvPr>
            <p:ph type="title"/>
          </p:nvPr>
        </p:nvSpPr>
        <p:spPr/>
        <p:txBody>
          <a:bodyPr/>
          <a:lstStyle/>
          <a:p>
            <a:r>
              <a:rPr lang="en-US" dirty="0"/>
              <a:t>VPC Types</a:t>
            </a:r>
          </a:p>
        </p:txBody>
      </p:sp>
      <p:sp>
        <p:nvSpPr>
          <p:cNvPr id="3" name="Content Placeholder 2">
            <a:extLst>
              <a:ext uri="{FF2B5EF4-FFF2-40B4-BE49-F238E27FC236}">
                <a16:creationId xmlns:a16="http://schemas.microsoft.com/office/drawing/2014/main" id="{495D1A84-C9C8-4796-B2E4-A77B3A4D91B5}"/>
              </a:ext>
            </a:extLst>
          </p:cNvPr>
          <p:cNvSpPr>
            <a:spLocks noGrp="1"/>
          </p:cNvSpPr>
          <p:nvPr>
            <p:ph idx="1"/>
          </p:nvPr>
        </p:nvSpPr>
        <p:spPr>
          <a:xfrm>
            <a:off x="838200" y="1441311"/>
            <a:ext cx="10515600" cy="5198027"/>
          </a:xfrm>
        </p:spPr>
        <p:txBody>
          <a:bodyPr>
            <a:normAutofit lnSpcReduction="10000"/>
          </a:bodyPr>
          <a:lstStyle/>
          <a:p>
            <a:pPr marL="0" indent="0">
              <a:buNone/>
            </a:pPr>
            <a:r>
              <a:rPr lang="en-US" b="1" dirty="0"/>
              <a:t>A Default VPC</a:t>
            </a:r>
          </a:p>
          <a:p>
            <a:pPr marL="0" indent="0">
              <a:buNone/>
            </a:pPr>
            <a:r>
              <a:rPr lang="en-US" dirty="0"/>
              <a:t>– Created in each AWS region when an AWS account is created</a:t>
            </a:r>
          </a:p>
          <a:p>
            <a:pPr marL="0" indent="0">
              <a:buNone/>
            </a:pPr>
            <a:r>
              <a:rPr lang="en-US" dirty="0"/>
              <a:t>– Has default CIDR, Security Group, N ACL, and route table Settings</a:t>
            </a:r>
          </a:p>
          <a:p>
            <a:pPr marL="0" indent="0">
              <a:buNone/>
            </a:pPr>
            <a:r>
              <a:rPr lang="en-US" dirty="0"/>
              <a:t>– Has an Internet Gateway by default</a:t>
            </a:r>
          </a:p>
          <a:p>
            <a:pPr marL="0" indent="0">
              <a:buNone/>
            </a:pPr>
            <a:endParaRPr lang="en-US" dirty="0"/>
          </a:p>
          <a:p>
            <a:pPr marL="0" indent="0">
              <a:buNone/>
            </a:pPr>
            <a:r>
              <a:rPr lang="en-US" b="1" dirty="0"/>
              <a:t>A Custom VPC</a:t>
            </a:r>
          </a:p>
          <a:p>
            <a:pPr marL="0" indent="0">
              <a:buNone/>
            </a:pPr>
            <a:r>
              <a:rPr lang="en-US" dirty="0"/>
              <a:t>– Is a VPC an AWS account owner creates</a:t>
            </a:r>
          </a:p>
          <a:p>
            <a:pPr marL="0" indent="0">
              <a:buNone/>
            </a:pPr>
            <a:r>
              <a:rPr lang="en-US" dirty="0"/>
              <a:t>– AWS user creating the custom VPC can decide the VPC CIDR block</a:t>
            </a:r>
          </a:p>
          <a:p>
            <a:pPr marL="0" indent="0">
              <a:buNone/>
            </a:pPr>
            <a:r>
              <a:rPr lang="en-US" dirty="0"/>
              <a:t>– Has its own default security group, N ACL, and Route tables</a:t>
            </a:r>
          </a:p>
          <a:p>
            <a:pPr marL="0" indent="0">
              <a:buNone/>
            </a:pPr>
            <a:r>
              <a:rPr lang="en-US" dirty="0"/>
              <a:t>– Does not have an Internet Gateway by default, one needs to be created if needed</a:t>
            </a:r>
          </a:p>
        </p:txBody>
      </p:sp>
    </p:spTree>
    <p:extLst>
      <p:ext uri="{BB962C8B-B14F-4D97-AF65-F5344CB8AC3E}">
        <p14:creationId xmlns:p14="http://schemas.microsoft.com/office/powerpoint/2010/main" val="35764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A276-80BD-4751-A41A-C488A504A851}"/>
              </a:ext>
            </a:extLst>
          </p:cNvPr>
          <p:cNvSpPr>
            <a:spLocks noGrp="1"/>
          </p:cNvSpPr>
          <p:nvPr>
            <p:ph type="title"/>
          </p:nvPr>
        </p:nvSpPr>
        <p:spPr/>
        <p:txBody>
          <a:bodyPr/>
          <a:lstStyle/>
          <a:p>
            <a:r>
              <a:rPr lang="en-US" dirty="0"/>
              <a:t>Implied Router</a:t>
            </a:r>
          </a:p>
        </p:txBody>
      </p:sp>
      <p:sp>
        <p:nvSpPr>
          <p:cNvPr id="3" name="Content Placeholder 2">
            <a:extLst>
              <a:ext uri="{FF2B5EF4-FFF2-40B4-BE49-F238E27FC236}">
                <a16:creationId xmlns:a16="http://schemas.microsoft.com/office/drawing/2014/main" id="{7FE7E1B0-2D2F-4A7D-9A56-4393B873B06E}"/>
              </a:ext>
            </a:extLst>
          </p:cNvPr>
          <p:cNvSpPr>
            <a:spLocks noGrp="1"/>
          </p:cNvSpPr>
          <p:nvPr>
            <p:ph idx="1"/>
          </p:nvPr>
        </p:nvSpPr>
        <p:spPr>
          <a:xfrm>
            <a:off x="838200" y="1825625"/>
            <a:ext cx="5590735" cy="4351338"/>
          </a:xfrm>
        </p:spPr>
        <p:txBody>
          <a:bodyPr>
            <a:normAutofit lnSpcReduction="10000"/>
          </a:bodyPr>
          <a:lstStyle/>
          <a:p>
            <a:r>
              <a:rPr lang="en-US" dirty="0"/>
              <a:t>It is the central VPC routing function</a:t>
            </a:r>
          </a:p>
          <a:p>
            <a:r>
              <a:rPr lang="en-US" dirty="0"/>
              <a:t>It connects the different AZ’s together and connects the VPC to the Internet Gateway (and Virtual Private Gateway when configured)</a:t>
            </a:r>
          </a:p>
          <a:p>
            <a:r>
              <a:rPr lang="en-US" dirty="0"/>
              <a:t>Each subnet will have a route table that the router uses to forward traffic within the VPC</a:t>
            </a:r>
          </a:p>
          <a:p>
            <a:r>
              <a:rPr lang="en-US" dirty="0"/>
              <a:t>The route tables can also have entries to external destinations</a:t>
            </a:r>
          </a:p>
        </p:txBody>
      </p:sp>
      <p:pic>
        <p:nvPicPr>
          <p:cNvPr id="4" name="Picture 3">
            <a:extLst>
              <a:ext uri="{FF2B5EF4-FFF2-40B4-BE49-F238E27FC236}">
                <a16:creationId xmlns:a16="http://schemas.microsoft.com/office/drawing/2014/main" id="{A659CA29-71C4-428C-8F3D-B6C1EC27039E}"/>
              </a:ext>
            </a:extLst>
          </p:cNvPr>
          <p:cNvPicPr>
            <a:picLocks noChangeAspect="1"/>
          </p:cNvPicPr>
          <p:nvPr/>
        </p:nvPicPr>
        <p:blipFill>
          <a:blip r:embed="rId2"/>
          <a:stretch>
            <a:fillRect/>
          </a:stretch>
        </p:blipFill>
        <p:spPr>
          <a:xfrm>
            <a:off x="6212058" y="1781164"/>
            <a:ext cx="5029200" cy="4324350"/>
          </a:xfrm>
          <a:prstGeom prst="rect">
            <a:avLst/>
          </a:prstGeom>
        </p:spPr>
      </p:pic>
    </p:spTree>
    <p:extLst>
      <p:ext uri="{BB962C8B-B14F-4D97-AF65-F5344CB8AC3E}">
        <p14:creationId xmlns:p14="http://schemas.microsoft.com/office/powerpoint/2010/main" val="205450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0803-AA9E-4A56-87F5-2919D58F3831}"/>
              </a:ext>
            </a:extLst>
          </p:cNvPr>
          <p:cNvSpPr>
            <a:spLocks noGrp="1"/>
          </p:cNvSpPr>
          <p:nvPr>
            <p:ph type="title"/>
          </p:nvPr>
        </p:nvSpPr>
        <p:spPr/>
        <p:txBody>
          <a:bodyPr/>
          <a:lstStyle/>
          <a:p>
            <a:r>
              <a:rPr lang="en-US" dirty="0"/>
              <a:t>Route Tables</a:t>
            </a:r>
          </a:p>
        </p:txBody>
      </p:sp>
      <p:sp>
        <p:nvSpPr>
          <p:cNvPr id="3" name="Content Placeholder 2">
            <a:extLst>
              <a:ext uri="{FF2B5EF4-FFF2-40B4-BE49-F238E27FC236}">
                <a16:creationId xmlns:a16="http://schemas.microsoft.com/office/drawing/2014/main" id="{BF6B89A4-EB6B-4E6D-9BA8-0A00F8373A65}"/>
              </a:ext>
            </a:extLst>
          </p:cNvPr>
          <p:cNvSpPr>
            <a:spLocks noGrp="1"/>
          </p:cNvSpPr>
          <p:nvPr>
            <p:ph idx="1"/>
          </p:nvPr>
        </p:nvSpPr>
        <p:spPr/>
        <p:txBody>
          <a:bodyPr>
            <a:normAutofit fontScale="92500" lnSpcReduction="20000"/>
          </a:bodyPr>
          <a:lstStyle/>
          <a:p>
            <a:r>
              <a:rPr lang="en-US" dirty="0"/>
              <a:t>Each Subnet MUST be associated with only one route table at any given time</a:t>
            </a:r>
          </a:p>
          <a:p>
            <a:r>
              <a:rPr lang="en-US" dirty="0"/>
              <a:t>If you do not specify a subnet-to-route-table association, the subnet (when created) will be associated with the main (default) VPC route table. You can change the subnet association to another route table when/as needed</a:t>
            </a:r>
          </a:p>
          <a:p>
            <a:r>
              <a:rPr lang="en-US" dirty="0"/>
              <a:t>You can also edit the main (default) route table if you need, but you can </a:t>
            </a:r>
            <a:r>
              <a:rPr lang="en-US" b="1" dirty="0"/>
              <a:t>NOT delete the Main (default) route table</a:t>
            </a:r>
          </a:p>
          <a:p>
            <a:r>
              <a:rPr lang="en-US" dirty="0"/>
              <a:t>However, you can make a custom route table manually become the main route table, then you can delete the former main, as it is no longer a main route table</a:t>
            </a:r>
          </a:p>
          <a:p>
            <a:r>
              <a:rPr lang="en-US" dirty="0"/>
              <a:t>Every route table in a VPC comes with a default rule that allows all VPC subnets to communicate with one another</a:t>
            </a:r>
          </a:p>
          <a:p>
            <a:r>
              <a:rPr lang="en-US" dirty="0"/>
              <a:t>You can NOT modify or delete this rule</a:t>
            </a:r>
          </a:p>
          <a:p>
            <a:endParaRPr lang="en-US" dirty="0"/>
          </a:p>
        </p:txBody>
      </p:sp>
    </p:spTree>
    <p:extLst>
      <p:ext uri="{BB962C8B-B14F-4D97-AF65-F5344CB8AC3E}">
        <p14:creationId xmlns:p14="http://schemas.microsoft.com/office/powerpoint/2010/main" val="81096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C3F7-31D1-413D-8304-9B0F2B270304}"/>
              </a:ext>
            </a:extLst>
          </p:cNvPr>
          <p:cNvSpPr>
            <a:spLocks noGrp="1"/>
          </p:cNvSpPr>
          <p:nvPr>
            <p:ph type="title"/>
          </p:nvPr>
        </p:nvSpPr>
        <p:spPr/>
        <p:txBody>
          <a:bodyPr/>
          <a:lstStyle/>
          <a:p>
            <a:r>
              <a:rPr lang="en-US" dirty="0"/>
              <a:t>VPC IP Addressing</a:t>
            </a:r>
          </a:p>
        </p:txBody>
      </p:sp>
      <p:sp>
        <p:nvSpPr>
          <p:cNvPr id="3" name="Content Placeholder 2">
            <a:extLst>
              <a:ext uri="{FF2B5EF4-FFF2-40B4-BE49-F238E27FC236}">
                <a16:creationId xmlns:a16="http://schemas.microsoft.com/office/drawing/2014/main" id="{DD386BEA-1884-4C54-9FFD-F7DFA155A2BA}"/>
              </a:ext>
            </a:extLst>
          </p:cNvPr>
          <p:cNvSpPr>
            <a:spLocks noGrp="1"/>
          </p:cNvSpPr>
          <p:nvPr>
            <p:ph idx="1"/>
          </p:nvPr>
        </p:nvSpPr>
        <p:spPr/>
        <p:txBody>
          <a:bodyPr>
            <a:normAutofit/>
          </a:bodyPr>
          <a:lstStyle/>
          <a:p>
            <a:r>
              <a:rPr lang="en-US" dirty="0"/>
              <a:t>The CIDR block is the range of IP addresses that you choose for the VPC when you create it</a:t>
            </a:r>
          </a:p>
          <a:p>
            <a:r>
              <a:rPr lang="en-US" dirty="0"/>
              <a:t>Once the VPC is created, you can NOT change its main CIDR block range</a:t>
            </a:r>
          </a:p>
          <a:p>
            <a:pPr marL="457200" lvl="1" indent="0">
              <a:buNone/>
            </a:pPr>
            <a:r>
              <a:rPr lang="en-US" dirty="0"/>
              <a:t>  – But you can expand the VPC CIDR block by adding additional CIDR blocks</a:t>
            </a:r>
          </a:p>
          <a:p>
            <a:pPr marL="457200" lvl="1" indent="0">
              <a:buNone/>
            </a:pPr>
            <a:r>
              <a:rPr lang="en-US" dirty="0"/>
              <a:t>  – Some restrictions apply</a:t>
            </a:r>
          </a:p>
          <a:p>
            <a:r>
              <a:rPr lang="en-US" dirty="0"/>
              <a:t>If you need a different main CIDR block range, create a new VPC</a:t>
            </a:r>
          </a:p>
          <a:p>
            <a:r>
              <a:rPr lang="en-US" dirty="0"/>
              <a:t>The different subnets within a VPC can NOT overlap (basic TCP/IP rule)</a:t>
            </a:r>
          </a:p>
        </p:txBody>
      </p:sp>
    </p:spTree>
    <p:extLst>
      <p:ext uri="{BB962C8B-B14F-4D97-AF65-F5344CB8AC3E}">
        <p14:creationId xmlns:p14="http://schemas.microsoft.com/office/powerpoint/2010/main" val="197354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8FB3-5A43-46D9-94A8-E027607C6B90}"/>
              </a:ext>
            </a:extLst>
          </p:cNvPr>
          <p:cNvSpPr>
            <a:spLocks noGrp="1"/>
          </p:cNvSpPr>
          <p:nvPr>
            <p:ph type="title"/>
          </p:nvPr>
        </p:nvSpPr>
        <p:spPr/>
        <p:txBody>
          <a:bodyPr/>
          <a:lstStyle/>
          <a:p>
            <a:r>
              <a:rPr lang="en-US" dirty="0"/>
              <a:t>AWS Reserved IP’s in each subnet </a:t>
            </a:r>
          </a:p>
        </p:txBody>
      </p:sp>
      <p:sp>
        <p:nvSpPr>
          <p:cNvPr id="3" name="Content Placeholder 2">
            <a:extLst>
              <a:ext uri="{FF2B5EF4-FFF2-40B4-BE49-F238E27FC236}">
                <a16:creationId xmlns:a16="http://schemas.microsoft.com/office/drawing/2014/main" id="{D99C433A-46C5-4F43-B0A9-79CFEA373F3D}"/>
              </a:ext>
            </a:extLst>
          </p:cNvPr>
          <p:cNvSpPr>
            <a:spLocks noGrp="1"/>
          </p:cNvSpPr>
          <p:nvPr>
            <p:ph idx="1"/>
          </p:nvPr>
        </p:nvSpPr>
        <p:spPr>
          <a:xfrm>
            <a:off x="660827" y="1825625"/>
            <a:ext cx="10692973" cy="2976896"/>
          </a:xfrm>
        </p:spPr>
        <p:txBody>
          <a:bodyPr/>
          <a:lstStyle/>
          <a:p>
            <a:pPr marL="0" indent="0">
              <a:buNone/>
            </a:pPr>
            <a:r>
              <a:rPr lang="en-US" dirty="0"/>
              <a:t>First </a:t>
            </a:r>
            <a:r>
              <a:rPr lang="en-US" b="1" dirty="0"/>
              <a:t>4 IP addresses </a:t>
            </a:r>
            <a:r>
              <a:rPr lang="en-US" dirty="0"/>
              <a:t>in each subnet and the </a:t>
            </a:r>
            <a:r>
              <a:rPr lang="en-US" b="1" dirty="0"/>
              <a:t>last one </a:t>
            </a:r>
            <a:r>
              <a:rPr lang="en-US" dirty="0"/>
              <a:t>is reserved by AWS</a:t>
            </a:r>
          </a:p>
          <a:p>
            <a:pPr marL="0" indent="0">
              <a:buNone/>
            </a:pPr>
            <a:r>
              <a:rPr lang="en-US" dirty="0"/>
              <a:t>– Ex. If the subnet is 10.0.0.0/24</a:t>
            </a:r>
          </a:p>
          <a:p>
            <a:pPr marL="457200" lvl="1" indent="0">
              <a:buNone/>
            </a:pPr>
            <a:r>
              <a:rPr lang="en-US" dirty="0"/>
              <a:t>10.0.0.0 is the base network</a:t>
            </a:r>
          </a:p>
          <a:p>
            <a:pPr marL="457200" lvl="1" indent="0">
              <a:buNone/>
            </a:pPr>
            <a:r>
              <a:rPr lang="en-US" dirty="0"/>
              <a:t>10.0.0.1 VPC router</a:t>
            </a:r>
          </a:p>
          <a:p>
            <a:pPr marL="457200" lvl="1" indent="0">
              <a:buNone/>
            </a:pPr>
            <a:r>
              <a:rPr lang="en-US" dirty="0"/>
              <a:t>10.0.0.2 DNS related</a:t>
            </a:r>
          </a:p>
          <a:p>
            <a:pPr marL="457200" lvl="1" indent="0">
              <a:buNone/>
            </a:pPr>
            <a:r>
              <a:rPr lang="en-US" dirty="0"/>
              <a:t>10.0.0.3 Reserved for future use</a:t>
            </a:r>
          </a:p>
          <a:p>
            <a:pPr marL="457200" lvl="1" indent="0">
              <a:buNone/>
            </a:pPr>
            <a:r>
              <a:rPr lang="en-US" dirty="0"/>
              <a:t>10.0.0.255 last IP</a:t>
            </a:r>
          </a:p>
        </p:txBody>
      </p:sp>
      <p:graphicFrame>
        <p:nvGraphicFramePr>
          <p:cNvPr id="4" name="Table 3">
            <a:extLst>
              <a:ext uri="{FF2B5EF4-FFF2-40B4-BE49-F238E27FC236}">
                <a16:creationId xmlns:a16="http://schemas.microsoft.com/office/drawing/2014/main" id="{8A7A753B-E3CF-4B33-A3B6-CFD196BF2C01}"/>
              </a:ext>
            </a:extLst>
          </p:cNvPr>
          <p:cNvGraphicFramePr>
            <a:graphicFrameLocks noGrp="1"/>
          </p:cNvGraphicFramePr>
          <p:nvPr>
            <p:extLst>
              <p:ext uri="{D42A27DB-BD31-4B8C-83A1-F6EECF244321}">
                <p14:modId xmlns:p14="http://schemas.microsoft.com/office/powerpoint/2010/main" val="2134051778"/>
              </p:ext>
            </p:extLst>
          </p:nvPr>
        </p:nvGraphicFramePr>
        <p:xfrm>
          <a:off x="1054313" y="4802521"/>
          <a:ext cx="9328552" cy="1824420"/>
        </p:xfrm>
        <a:graphic>
          <a:graphicData uri="http://schemas.openxmlformats.org/drawingml/2006/table">
            <a:tbl>
              <a:tblPr>
                <a:tableStyleId>{5C22544A-7EE6-4342-B048-85BDC9FD1C3A}</a:tableStyleId>
              </a:tblPr>
              <a:tblGrid>
                <a:gridCol w="6034745">
                  <a:extLst>
                    <a:ext uri="{9D8B030D-6E8A-4147-A177-3AD203B41FA5}">
                      <a16:colId xmlns:a16="http://schemas.microsoft.com/office/drawing/2014/main" val="4260604207"/>
                    </a:ext>
                  </a:extLst>
                </a:gridCol>
                <a:gridCol w="3293807">
                  <a:extLst>
                    <a:ext uri="{9D8B030D-6E8A-4147-A177-3AD203B41FA5}">
                      <a16:colId xmlns:a16="http://schemas.microsoft.com/office/drawing/2014/main" val="2188501821"/>
                    </a:ext>
                  </a:extLst>
                </a:gridCol>
              </a:tblGrid>
              <a:tr h="456105">
                <a:tc>
                  <a:txBody>
                    <a:bodyPr/>
                    <a:lstStyle/>
                    <a:p>
                      <a:pPr algn="l" fontAlgn="t"/>
                      <a:r>
                        <a:rPr lang="en-IN" sz="1800" b="1" u="none" strike="noStrike" dirty="0">
                          <a:effectLst/>
                          <a:highlight>
                            <a:srgbClr val="C0C0C0"/>
                          </a:highlight>
                        </a:rPr>
                        <a:t>RFC 1918 range</a:t>
                      </a:r>
                      <a:endParaRPr lang="en-IN" sz="1800" b="1" i="0" u="none" strike="noStrike" dirty="0">
                        <a:solidFill>
                          <a:srgbClr val="545B64"/>
                        </a:solidFill>
                        <a:effectLst/>
                        <a:highlight>
                          <a:srgbClr val="C0C0C0"/>
                        </a:highlight>
                        <a:latin typeface="Roboto" panose="02000000000000000000" pitchFamily="2" charset="0"/>
                      </a:endParaRPr>
                    </a:p>
                  </a:txBody>
                  <a:tcPr marL="6350" marR="6350" marT="6350" marB="0"/>
                </a:tc>
                <a:tc>
                  <a:txBody>
                    <a:bodyPr/>
                    <a:lstStyle/>
                    <a:p>
                      <a:pPr algn="l" fontAlgn="t"/>
                      <a:r>
                        <a:rPr lang="en-IN" sz="1800" b="1" u="none" strike="noStrike" dirty="0">
                          <a:effectLst/>
                          <a:highlight>
                            <a:srgbClr val="C0C0C0"/>
                          </a:highlight>
                        </a:rPr>
                        <a:t>Example CIDR block</a:t>
                      </a:r>
                      <a:endParaRPr lang="en-IN" sz="1800" b="1" i="0" u="none" strike="noStrike" dirty="0">
                        <a:solidFill>
                          <a:srgbClr val="545B64"/>
                        </a:solidFill>
                        <a:effectLst/>
                        <a:highlight>
                          <a:srgbClr val="C0C0C0"/>
                        </a:highlight>
                        <a:latin typeface="Roboto" panose="02000000000000000000" pitchFamily="2" charset="0"/>
                      </a:endParaRPr>
                    </a:p>
                  </a:txBody>
                  <a:tcPr marL="6350" marR="6350" marT="6350" marB="0"/>
                </a:tc>
                <a:extLst>
                  <a:ext uri="{0D108BD9-81ED-4DB2-BD59-A6C34878D82A}">
                    <a16:rowId xmlns:a16="http://schemas.microsoft.com/office/drawing/2014/main" val="1595819119"/>
                  </a:ext>
                </a:extLst>
              </a:tr>
              <a:tr h="456105">
                <a:tc>
                  <a:txBody>
                    <a:bodyPr/>
                    <a:lstStyle/>
                    <a:p>
                      <a:pPr algn="l" fontAlgn="t"/>
                      <a:r>
                        <a:rPr lang="en-IN" sz="1800" u="none" strike="noStrike">
                          <a:effectLst/>
                        </a:rPr>
                        <a:t>10.0.0.0 - 10.255.255.255 (10/8 prefix)</a:t>
                      </a:r>
                      <a:endParaRPr lang="en-IN" sz="1800" b="0" i="0" u="none" strike="noStrike">
                        <a:solidFill>
                          <a:srgbClr val="16191F"/>
                        </a:solidFill>
                        <a:effectLst/>
                        <a:latin typeface="Consolas" panose="020B0609020204030204" pitchFamily="49" charset="0"/>
                      </a:endParaRPr>
                    </a:p>
                  </a:txBody>
                  <a:tcPr marL="6350" marR="6350" marT="6350" marB="0"/>
                </a:tc>
                <a:tc>
                  <a:txBody>
                    <a:bodyPr/>
                    <a:lstStyle/>
                    <a:p>
                      <a:pPr algn="l" fontAlgn="t"/>
                      <a:r>
                        <a:rPr lang="en-IN" sz="1800" u="none" strike="noStrike" dirty="0">
                          <a:effectLst/>
                        </a:rPr>
                        <a:t>10.0.0.0/16</a:t>
                      </a:r>
                      <a:endParaRPr lang="en-IN" sz="1800" b="0" i="0" u="none" strike="noStrike" dirty="0">
                        <a:solidFill>
                          <a:srgbClr val="16191F"/>
                        </a:solidFill>
                        <a:effectLst/>
                        <a:latin typeface="Roboto" panose="02000000000000000000" pitchFamily="2" charset="0"/>
                      </a:endParaRPr>
                    </a:p>
                  </a:txBody>
                  <a:tcPr marL="6350" marR="6350" marT="6350" marB="0"/>
                </a:tc>
                <a:extLst>
                  <a:ext uri="{0D108BD9-81ED-4DB2-BD59-A6C34878D82A}">
                    <a16:rowId xmlns:a16="http://schemas.microsoft.com/office/drawing/2014/main" val="2324180507"/>
                  </a:ext>
                </a:extLst>
              </a:tr>
              <a:tr h="456105">
                <a:tc>
                  <a:txBody>
                    <a:bodyPr/>
                    <a:lstStyle/>
                    <a:p>
                      <a:pPr algn="l" fontAlgn="t"/>
                      <a:r>
                        <a:rPr lang="en-IN" sz="1800" u="none" strike="noStrike" dirty="0">
                          <a:effectLst/>
                        </a:rPr>
                        <a:t>172.16.0.0 - 172.31.255.255 (172.16/12 prefix)</a:t>
                      </a:r>
                      <a:endParaRPr lang="en-IN" sz="1800" b="0" i="0" u="none" strike="noStrike" dirty="0">
                        <a:solidFill>
                          <a:srgbClr val="16191F"/>
                        </a:solidFill>
                        <a:effectLst/>
                        <a:latin typeface="Consolas" panose="020B0609020204030204" pitchFamily="49" charset="0"/>
                      </a:endParaRPr>
                    </a:p>
                  </a:txBody>
                  <a:tcPr marL="6350" marR="6350" marT="6350" marB="0"/>
                </a:tc>
                <a:tc>
                  <a:txBody>
                    <a:bodyPr/>
                    <a:lstStyle/>
                    <a:p>
                      <a:pPr algn="l" fontAlgn="t"/>
                      <a:r>
                        <a:rPr lang="en-IN" sz="1800" u="none" strike="noStrike" dirty="0">
                          <a:effectLst/>
                        </a:rPr>
                        <a:t>172.31.0.0/16</a:t>
                      </a:r>
                      <a:endParaRPr lang="en-IN" sz="1800" b="0" i="0" u="none" strike="noStrike" dirty="0">
                        <a:solidFill>
                          <a:srgbClr val="16191F"/>
                        </a:solidFill>
                        <a:effectLst/>
                        <a:latin typeface="Roboto" panose="02000000000000000000" pitchFamily="2" charset="0"/>
                      </a:endParaRPr>
                    </a:p>
                  </a:txBody>
                  <a:tcPr marL="6350" marR="6350" marT="6350" marB="0"/>
                </a:tc>
                <a:extLst>
                  <a:ext uri="{0D108BD9-81ED-4DB2-BD59-A6C34878D82A}">
                    <a16:rowId xmlns:a16="http://schemas.microsoft.com/office/drawing/2014/main" val="3328470788"/>
                  </a:ext>
                </a:extLst>
              </a:tr>
              <a:tr h="456105">
                <a:tc>
                  <a:txBody>
                    <a:bodyPr/>
                    <a:lstStyle/>
                    <a:p>
                      <a:pPr algn="l" fontAlgn="t"/>
                      <a:r>
                        <a:rPr lang="en-IN" sz="1800" u="none" strike="noStrike">
                          <a:effectLst/>
                        </a:rPr>
                        <a:t>192.168.0.0 - 192.168.255.255 (192.168/16 prefix)</a:t>
                      </a:r>
                      <a:endParaRPr lang="en-IN" sz="1800" b="0" i="0" u="none" strike="noStrike">
                        <a:solidFill>
                          <a:srgbClr val="16191F"/>
                        </a:solidFill>
                        <a:effectLst/>
                        <a:latin typeface="Consolas" panose="020B0609020204030204" pitchFamily="49" charset="0"/>
                      </a:endParaRPr>
                    </a:p>
                  </a:txBody>
                  <a:tcPr marL="6350" marR="6350" marT="6350" marB="0"/>
                </a:tc>
                <a:tc>
                  <a:txBody>
                    <a:bodyPr/>
                    <a:lstStyle/>
                    <a:p>
                      <a:pPr algn="l" fontAlgn="t"/>
                      <a:r>
                        <a:rPr lang="en-IN" sz="1800" u="none" strike="noStrike" dirty="0">
                          <a:effectLst/>
                        </a:rPr>
                        <a:t>192.168.0.0/20</a:t>
                      </a:r>
                      <a:endParaRPr lang="en-IN" sz="1800" b="0" i="0" u="none" strike="noStrike" dirty="0">
                        <a:solidFill>
                          <a:srgbClr val="16191F"/>
                        </a:solidFill>
                        <a:effectLst/>
                        <a:latin typeface="Roboto" panose="02000000000000000000" pitchFamily="2" charset="0"/>
                      </a:endParaRPr>
                    </a:p>
                  </a:txBody>
                  <a:tcPr marL="6350" marR="6350" marT="6350" marB="0"/>
                </a:tc>
                <a:extLst>
                  <a:ext uri="{0D108BD9-81ED-4DB2-BD59-A6C34878D82A}">
                    <a16:rowId xmlns:a16="http://schemas.microsoft.com/office/drawing/2014/main" val="4236792595"/>
                  </a:ext>
                </a:extLst>
              </a:tr>
            </a:tbl>
          </a:graphicData>
        </a:graphic>
      </p:graphicFrame>
    </p:spTree>
    <p:extLst>
      <p:ext uri="{BB962C8B-B14F-4D97-AF65-F5344CB8AC3E}">
        <p14:creationId xmlns:p14="http://schemas.microsoft.com/office/powerpoint/2010/main" val="5831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40B1-FF59-4C20-BD79-4CE7A1DEAB8F}"/>
              </a:ext>
            </a:extLst>
          </p:cNvPr>
          <p:cNvSpPr>
            <a:spLocks noGrp="1"/>
          </p:cNvSpPr>
          <p:nvPr>
            <p:ph type="title"/>
          </p:nvPr>
        </p:nvSpPr>
        <p:spPr/>
        <p:txBody>
          <a:bodyPr/>
          <a:lstStyle/>
          <a:p>
            <a:r>
              <a:rPr lang="en-US" dirty="0"/>
              <a:t>Internet Gateway</a:t>
            </a:r>
          </a:p>
        </p:txBody>
      </p:sp>
      <p:sp>
        <p:nvSpPr>
          <p:cNvPr id="3" name="Content Placeholder 2">
            <a:extLst>
              <a:ext uri="{FF2B5EF4-FFF2-40B4-BE49-F238E27FC236}">
                <a16:creationId xmlns:a16="http://schemas.microsoft.com/office/drawing/2014/main" id="{E232B355-3884-48DD-A3E4-F692E84A91E5}"/>
              </a:ext>
            </a:extLst>
          </p:cNvPr>
          <p:cNvSpPr>
            <a:spLocks noGrp="1"/>
          </p:cNvSpPr>
          <p:nvPr>
            <p:ph idx="1"/>
          </p:nvPr>
        </p:nvSpPr>
        <p:spPr/>
        <p:txBody>
          <a:bodyPr/>
          <a:lstStyle/>
          <a:p>
            <a:r>
              <a:rPr lang="en-US" dirty="0"/>
              <a:t>Is the gateway through which your VPC communicates with the internet, and with other AWS services</a:t>
            </a:r>
          </a:p>
          <a:p>
            <a:r>
              <a:rPr lang="en-US" dirty="0"/>
              <a:t>Is a horizontally scaled, redundant, and highly available VPC component</a:t>
            </a:r>
          </a:p>
          <a:p>
            <a:r>
              <a:rPr lang="en-US" dirty="0"/>
              <a:t>It performs NAT (static one-to-one) between your Private IPv4 addresses in your VPC and the allocated Public (or Elastic) IPv4 addresses</a:t>
            </a:r>
          </a:p>
          <a:p>
            <a:r>
              <a:rPr lang="en-US" dirty="0"/>
              <a:t>It supports both IPv4 and IPv6</a:t>
            </a:r>
          </a:p>
          <a:p>
            <a:r>
              <a:rPr lang="en-US" dirty="0"/>
              <a:t>You can not SSH or connect to it, it is fully managed by AWS</a:t>
            </a:r>
          </a:p>
        </p:txBody>
      </p:sp>
    </p:spTree>
    <p:extLst>
      <p:ext uri="{BB962C8B-B14F-4D97-AF65-F5344CB8AC3E}">
        <p14:creationId xmlns:p14="http://schemas.microsoft.com/office/powerpoint/2010/main" val="2205113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TotalTime>
  <Words>2358</Words>
  <Application>Microsoft Office PowerPoint</Application>
  <PresentationFormat>Widescreen</PresentationFormat>
  <Paragraphs>221</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Amazon Ember</vt:lpstr>
      <vt:lpstr>Arial</vt:lpstr>
      <vt:lpstr>Calibri</vt:lpstr>
      <vt:lpstr>Calibri Light</vt:lpstr>
      <vt:lpstr>Consolas</vt:lpstr>
      <vt:lpstr>Helvetica Neue</vt:lpstr>
      <vt:lpstr>Inherit</vt:lpstr>
      <vt:lpstr>Roboto</vt:lpstr>
      <vt:lpstr>Office Theme</vt:lpstr>
      <vt:lpstr>Virtual Private Cloud</vt:lpstr>
      <vt:lpstr>AWS Virtual Private Cloud (VPC) https://docs.aws.amazon.com/vpc/latest/userguide/vpc-ug.pdf</vt:lpstr>
      <vt:lpstr>VPC Components</vt:lpstr>
      <vt:lpstr>VPC Types</vt:lpstr>
      <vt:lpstr>Implied Router</vt:lpstr>
      <vt:lpstr>Route Tables</vt:lpstr>
      <vt:lpstr>VPC IP Addressing</vt:lpstr>
      <vt:lpstr>AWS Reserved IP’s in each subnet </vt:lpstr>
      <vt:lpstr>Internet Gateway</vt:lpstr>
      <vt:lpstr>PowerPoint Presentation</vt:lpstr>
      <vt:lpstr>Public Subnet vs. Private Subnet</vt:lpstr>
      <vt:lpstr>VPC with public and private subnets (NAT)</vt:lpstr>
      <vt:lpstr>Elastic IP addresses</vt:lpstr>
      <vt:lpstr>Security Groups</vt:lpstr>
      <vt:lpstr>Security Groups</vt:lpstr>
      <vt:lpstr>Default and non-Default Security Groups</vt:lpstr>
      <vt:lpstr>Network Access Control Lists (N.ACLs)</vt:lpstr>
      <vt:lpstr>Network Access Control Lists (N.ACLs)</vt:lpstr>
      <vt:lpstr>NAT Instance</vt:lpstr>
      <vt:lpstr>NAT Gateway</vt:lpstr>
      <vt:lpstr>VPC Flow Logs</vt:lpstr>
      <vt:lpstr>VPC Peering</vt:lpstr>
      <vt:lpstr>VPC Peering</vt:lpstr>
      <vt:lpstr>VPC Peering</vt:lpstr>
      <vt:lpstr>VPC endpoints</vt:lpstr>
      <vt:lpstr>Virtual Private Gateways (VPGs), Customer Gateways (CGWs) and Virtual Private Networks (VPNs)</vt:lpstr>
      <vt:lpstr>VPN</vt:lpstr>
      <vt:lpstr>AWS Direct Connect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Private Cloud</dc:title>
  <dc:creator>Nirmal Parida</dc:creator>
  <cp:lastModifiedBy>Nirmal Parida</cp:lastModifiedBy>
  <cp:revision>23</cp:revision>
  <dcterms:created xsi:type="dcterms:W3CDTF">2021-04-27T14:06:48Z</dcterms:created>
  <dcterms:modified xsi:type="dcterms:W3CDTF">2022-05-17T03:31:45Z</dcterms:modified>
</cp:coreProperties>
</file>