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8" r:id="rId5"/>
    <p:sldId id="280" r:id="rId6"/>
    <p:sldId id="282" r:id="rId7"/>
    <p:sldId id="283" r:id="rId8"/>
    <p:sldId id="295" r:id="rId9"/>
    <p:sldId id="296" r:id="rId10"/>
    <p:sldId id="259" r:id="rId11"/>
    <p:sldId id="275" r:id="rId12"/>
    <p:sldId id="261" r:id="rId13"/>
    <p:sldId id="276" r:id="rId14"/>
    <p:sldId id="262" r:id="rId15"/>
    <p:sldId id="277" r:id="rId16"/>
    <p:sldId id="264" r:id="rId17"/>
    <p:sldId id="278" r:id="rId18"/>
    <p:sldId id="291" r:id="rId19"/>
    <p:sldId id="292" r:id="rId20"/>
    <p:sldId id="285" r:id="rId21"/>
    <p:sldId id="286" r:id="rId22"/>
    <p:sldId id="287" r:id="rId23"/>
    <p:sldId id="288" r:id="rId24"/>
    <p:sldId id="266" r:id="rId25"/>
    <p:sldId id="279" r:id="rId26"/>
    <p:sldId id="272" r:id="rId27"/>
    <p:sldId id="281" r:id="rId28"/>
    <p:sldId id="289" r:id="rId29"/>
    <p:sldId id="290" r:id="rId30"/>
    <p:sldId id="293"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9623-DEBE-417A-B6F0-9E0999B3E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E32C96-CF0E-4BB6-8D7F-1C17F727E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8C80E9-ECD7-45C0-A2A5-695AE2D5C23A}"/>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5" name="Footer Placeholder 4">
            <a:extLst>
              <a:ext uri="{FF2B5EF4-FFF2-40B4-BE49-F238E27FC236}">
                <a16:creationId xmlns:a16="http://schemas.microsoft.com/office/drawing/2014/main" id="{99AA26B5-20D4-4C04-907F-B07D689F8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EFBC6-FDAE-4431-83BF-6B35522230C3}"/>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21835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395D-EFAE-43E4-95A1-E5C718A5CE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C9607E-448E-4349-B043-71284C0255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DB91A-E37C-407D-8B84-D7E86FA556F9}"/>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5" name="Footer Placeholder 4">
            <a:extLst>
              <a:ext uri="{FF2B5EF4-FFF2-40B4-BE49-F238E27FC236}">
                <a16:creationId xmlns:a16="http://schemas.microsoft.com/office/drawing/2014/main" id="{004D56EE-F988-4187-84CA-42415516B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4B5C70-672E-4BC3-AE27-A584F2553511}"/>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381063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8CF51B-91A8-4191-B9CF-0A41E7177C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2260D6-79CA-42A4-AF16-CB36DCB5C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FCDC4-9B16-4FE9-B1AD-4944AF3F1C1B}"/>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5" name="Footer Placeholder 4">
            <a:extLst>
              <a:ext uri="{FF2B5EF4-FFF2-40B4-BE49-F238E27FC236}">
                <a16:creationId xmlns:a16="http://schemas.microsoft.com/office/drawing/2014/main" id="{FD9F9F50-9BF0-4C1A-AF40-1A1220F033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A3949-BD49-4408-8E7E-3456FD6EA722}"/>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4519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1D16-B4D1-4522-A3A0-87F75D04F6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8EC4CD-2B20-4C42-B386-0AB47FE29B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B9625-B2AE-4EC1-868D-981C96CC370F}"/>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5" name="Footer Placeholder 4">
            <a:extLst>
              <a:ext uri="{FF2B5EF4-FFF2-40B4-BE49-F238E27FC236}">
                <a16:creationId xmlns:a16="http://schemas.microsoft.com/office/drawing/2014/main" id="{25644EE1-E15C-4B72-B1ED-C14E3D9B71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C7449-5D16-4B67-8E5B-6C91D175219A}"/>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64141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BA85-EC50-4B11-81E9-B90DA7A3F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259AD7-F9C5-4DE8-BE76-5063B240F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2AD185-F092-4DD9-9FAE-1F41D3224CFD}"/>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5" name="Footer Placeholder 4">
            <a:extLst>
              <a:ext uri="{FF2B5EF4-FFF2-40B4-BE49-F238E27FC236}">
                <a16:creationId xmlns:a16="http://schemas.microsoft.com/office/drawing/2014/main" id="{285DCD03-F6BC-418F-9DB3-9DBFDDEAD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A7202A-5B28-44B9-91C5-92962944D59E}"/>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27291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37D0-7E01-47D0-B5AD-BEC97EB85E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07A4F0-FB0D-49F2-B022-4CB477140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F55C5D-B3CB-4F6D-B102-D0ADF66A3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24C7CC-B14D-4CF9-BB0B-638695159D0F}"/>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6" name="Footer Placeholder 5">
            <a:extLst>
              <a:ext uri="{FF2B5EF4-FFF2-40B4-BE49-F238E27FC236}">
                <a16:creationId xmlns:a16="http://schemas.microsoft.com/office/drawing/2014/main" id="{E1483E6E-B60C-4169-9357-18973D0783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0A9F3B-CBB4-4AEB-87EF-0A2D95A3B750}"/>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402630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4F0E-66B6-4073-90A1-CF78E9AC0B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448CC3-71D4-4316-8CC7-37BE013BF1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06FF60-994A-4EAE-A0EA-35844A3F73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BB0976-02D7-4962-AE34-2B4A9D6AB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B8AAE-74C5-4D96-9777-66D716FB0A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1DB682-064A-4888-AB3D-64778DCEB6DC}"/>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8" name="Footer Placeholder 7">
            <a:extLst>
              <a:ext uri="{FF2B5EF4-FFF2-40B4-BE49-F238E27FC236}">
                <a16:creationId xmlns:a16="http://schemas.microsoft.com/office/drawing/2014/main" id="{DC00DDD4-2B02-4454-A6A3-AFC57F7414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BF8DE6-50A9-479B-B8D5-80C2496A8C6D}"/>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186970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61FE-45B0-42C9-A724-8E0C75F0DE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C21178-640C-483F-A147-75AC06382AB6}"/>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4" name="Footer Placeholder 3">
            <a:extLst>
              <a:ext uri="{FF2B5EF4-FFF2-40B4-BE49-F238E27FC236}">
                <a16:creationId xmlns:a16="http://schemas.microsoft.com/office/drawing/2014/main" id="{679C8873-AB2F-4BFE-B0F4-F207275849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F393E7-0807-4673-829D-D09E410952A1}"/>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285559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3AB5D-8F8F-4CF1-95E9-93430D482569}"/>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3" name="Footer Placeholder 2">
            <a:extLst>
              <a:ext uri="{FF2B5EF4-FFF2-40B4-BE49-F238E27FC236}">
                <a16:creationId xmlns:a16="http://schemas.microsoft.com/office/drawing/2014/main" id="{5CD3E92A-FFB2-4CF4-99A9-9DB1DF3543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8B3E14-766D-4BCF-9F4C-50F7BB8705EB}"/>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284410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9F6A-36F2-4FDB-94E2-CCC42F3DA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74A5CC-9CE6-4CF1-B42D-7C9322D35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455B8D-D979-4D91-909F-E210C262F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FB1C7-661F-4AFE-BAAA-A001C7BE1752}"/>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6" name="Footer Placeholder 5">
            <a:extLst>
              <a:ext uri="{FF2B5EF4-FFF2-40B4-BE49-F238E27FC236}">
                <a16:creationId xmlns:a16="http://schemas.microsoft.com/office/drawing/2014/main" id="{7FE301D1-8BBC-4C30-A4CD-4D3695162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45523-1754-4E47-B7F9-33541604F1B4}"/>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322759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B910-A4EC-403B-9704-36D6CF3A6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F0008D-5618-4243-85FE-E142E0625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D4DC63-3C4D-41A2-B57B-A06719C2E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EBCD6-B9DE-4D3D-A7EB-8524BE8E48E8}"/>
              </a:ext>
            </a:extLst>
          </p:cNvPr>
          <p:cNvSpPr>
            <a:spLocks noGrp="1"/>
          </p:cNvSpPr>
          <p:nvPr>
            <p:ph type="dt" sz="half" idx="10"/>
          </p:nvPr>
        </p:nvSpPr>
        <p:spPr/>
        <p:txBody>
          <a:bodyPr/>
          <a:lstStyle/>
          <a:p>
            <a:fld id="{F1F2DE7D-3D48-4ADA-8252-996C3C6C7B81}" type="datetimeFigureOut">
              <a:rPr lang="en-IN" smtClean="0"/>
              <a:t>26-05-2022</a:t>
            </a:fld>
            <a:endParaRPr lang="en-IN"/>
          </a:p>
        </p:txBody>
      </p:sp>
      <p:sp>
        <p:nvSpPr>
          <p:cNvPr id="6" name="Footer Placeholder 5">
            <a:extLst>
              <a:ext uri="{FF2B5EF4-FFF2-40B4-BE49-F238E27FC236}">
                <a16:creationId xmlns:a16="http://schemas.microsoft.com/office/drawing/2014/main" id="{FA56EAEA-A131-4692-B003-A0128EC275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2299DB-F707-408E-993F-45CAECA510ED}"/>
              </a:ext>
            </a:extLst>
          </p:cNvPr>
          <p:cNvSpPr>
            <a:spLocks noGrp="1"/>
          </p:cNvSpPr>
          <p:nvPr>
            <p:ph type="sldNum" sz="quarter" idx="12"/>
          </p:nvPr>
        </p:nvSpPr>
        <p:spPr/>
        <p:txBody>
          <a:bodyPr/>
          <a:lstStyle/>
          <a:p>
            <a:fld id="{042656BB-27CB-4313-984A-F04157BB2FFA}" type="slidenum">
              <a:rPr lang="en-IN" smtClean="0"/>
              <a:t>‹#›</a:t>
            </a:fld>
            <a:endParaRPr lang="en-IN"/>
          </a:p>
        </p:txBody>
      </p:sp>
    </p:spTree>
    <p:extLst>
      <p:ext uri="{BB962C8B-B14F-4D97-AF65-F5344CB8AC3E}">
        <p14:creationId xmlns:p14="http://schemas.microsoft.com/office/powerpoint/2010/main" val="215745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832C7-F543-4162-99B3-F432400C6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7E877A-F012-43E1-A085-894907092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CFC0F-18C1-46CE-955C-4B6BF4A5F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2DE7D-3D48-4ADA-8252-996C3C6C7B81}" type="datetimeFigureOut">
              <a:rPr lang="en-IN" smtClean="0"/>
              <a:t>26-05-2022</a:t>
            </a:fld>
            <a:endParaRPr lang="en-IN"/>
          </a:p>
        </p:txBody>
      </p:sp>
      <p:sp>
        <p:nvSpPr>
          <p:cNvPr id="5" name="Footer Placeholder 4">
            <a:extLst>
              <a:ext uri="{FF2B5EF4-FFF2-40B4-BE49-F238E27FC236}">
                <a16:creationId xmlns:a16="http://schemas.microsoft.com/office/drawing/2014/main" id="{2172E788-CC88-44ED-AE29-EEA1E8DE9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4DA131-58BC-4F99-8BB7-08C389BC3E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656BB-27CB-4313-984A-F04157BB2FFA}" type="slidenum">
              <a:rPr lang="en-IN" smtClean="0"/>
              <a:t>‹#›</a:t>
            </a:fld>
            <a:endParaRPr lang="en-IN"/>
          </a:p>
        </p:txBody>
      </p:sp>
    </p:spTree>
    <p:extLst>
      <p:ext uri="{BB962C8B-B14F-4D97-AF65-F5344CB8AC3E}">
        <p14:creationId xmlns:p14="http://schemas.microsoft.com/office/powerpoint/2010/main" val="1503412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4D1D-EA4F-4D8D-9C3E-C0816B29C67D}"/>
              </a:ext>
            </a:extLst>
          </p:cNvPr>
          <p:cNvSpPr>
            <a:spLocks noGrp="1"/>
          </p:cNvSpPr>
          <p:nvPr>
            <p:ph type="ctrTitle"/>
          </p:nvPr>
        </p:nvSpPr>
        <p:spPr/>
        <p:txBody>
          <a:bodyPr/>
          <a:lstStyle/>
          <a:p>
            <a:r>
              <a:rPr lang="en-US" dirty="0"/>
              <a:t>VPC Quiz</a:t>
            </a:r>
            <a:endParaRPr lang="en-IN" dirty="0"/>
          </a:p>
        </p:txBody>
      </p:sp>
      <p:sp>
        <p:nvSpPr>
          <p:cNvPr id="3" name="Subtitle 2">
            <a:extLst>
              <a:ext uri="{FF2B5EF4-FFF2-40B4-BE49-F238E27FC236}">
                <a16:creationId xmlns:a16="http://schemas.microsoft.com/office/drawing/2014/main" id="{7D3A67E0-5065-47A3-9EDF-F2BAF5B42FC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1705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7683-96E3-46AE-8853-DCB7A9C198D7}"/>
              </a:ext>
            </a:extLst>
          </p:cNvPr>
          <p:cNvSpPr>
            <a:spLocks noGrp="1"/>
          </p:cNvSpPr>
          <p:nvPr>
            <p:ph type="title"/>
          </p:nvPr>
        </p:nvSpPr>
        <p:spPr>
          <a:xfrm>
            <a:off x="838200" y="365125"/>
            <a:ext cx="10515600" cy="2662555"/>
          </a:xfrm>
        </p:spPr>
        <p:txBody>
          <a:bodyPr>
            <a:normAutofit/>
          </a:bodyPr>
          <a:lstStyle/>
          <a:p>
            <a:r>
              <a:rPr lang="en-US" sz="3600" b="0" i="0" dirty="0">
                <a:solidFill>
                  <a:srgbClr val="1C1D1F"/>
                </a:solidFill>
                <a:effectLst/>
                <a:latin typeface="sf pro text"/>
              </a:rPr>
              <a:t>You have created a VPC with CIDR 10.0.0.0/24. The VPC has two subnets: public (10.0.0.0/25) and private (10.0.0.128/25). How to increase the CIDR range your VPC CIDR block.</a:t>
            </a:r>
            <a:endParaRPr lang="en-IN" sz="3600" dirty="0"/>
          </a:p>
        </p:txBody>
      </p:sp>
      <p:sp>
        <p:nvSpPr>
          <p:cNvPr id="3" name="Content Placeholder 2">
            <a:extLst>
              <a:ext uri="{FF2B5EF4-FFF2-40B4-BE49-F238E27FC236}">
                <a16:creationId xmlns:a16="http://schemas.microsoft.com/office/drawing/2014/main" id="{2CA7D5D7-B66F-455E-87DE-19265B90546F}"/>
              </a:ext>
            </a:extLst>
          </p:cNvPr>
          <p:cNvSpPr>
            <a:spLocks noGrp="1"/>
          </p:cNvSpPr>
          <p:nvPr>
            <p:ph idx="1"/>
          </p:nvPr>
        </p:nvSpPr>
        <p:spPr>
          <a:xfrm>
            <a:off x="640080" y="2865120"/>
            <a:ext cx="10713720" cy="3627755"/>
          </a:xfrm>
        </p:spPr>
        <p:txBody>
          <a:bodyPr>
            <a:normAutofit fontScale="85000" lnSpcReduction="10000"/>
          </a:bodyPr>
          <a:lstStyle/>
          <a:p>
            <a:pPr marL="0" indent="0" algn="l">
              <a:lnSpc>
                <a:spcPct val="160000"/>
              </a:lnSpc>
              <a:buNone/>
            </a:pPr>
            <a:r>
              <a:rPr lang="en-US" b="0" i="0" dirty="0">
                <a:solidFill>
                  <a:srgbClr val="1C1D1F"/>
                </a:solidFill>
                <a:effectLst/>
                <a:latin typeface="sf pro text"/>
              </a:rPr>
              <a:t>A) Change the subnet sizes to /28 subnets, then you will have more room to grow your VPC CIDR     </a:t>
            </a:r>
          </a:p>
          <a:p>
            <a:pPr marL="0" indent="0" algn="l">
              <a:lnSpc>
                <a:spcPct val="160000"/>
              </a:lnSpc>
              <a:buNone/>
            </a:pPr>
            <a:r>
              <a:rPr lang="en-US" b="0" i="0" dirty="0">
                <a:solidFill>
                  <a:srgbClr val="1C1D1F"/>
                </a:solidFill>
                <a:effectLst/>
                <a:latin typeface="sf pro text"/>
              </a:rPr>
              <a:t>B) You can always change a VPC's original CIDR block as needed</a:t>
            </a:r>
          </a:p>
          <a:p>
            <a:pPr marL="0" indent="0" algn="l">
              <a:lnSpc>
                <a:spcPct val="160000"/>
              </a:lnSpc>
              <a:buNone/>
            </a:pPr>
            <a:r>
              <a:rPr lang="en-US" b="0" i="0" dirty="0">
                <a:solidFill>
                  <a:srgbClr val="1C1D1F"/>
                </a:solidFill>
                <a:effectLst/>
                <a:latin typeface="sf pro text"/>
              </a:rPr>
              <a:t>C) You can add additional VPC CIDR blocks, but can’t change the existing one     </a:t>
            </a:r>
          </a:p>
          <a:p>
            <a:pPr marL="0" indent="0" algn="l">
              <a:lnSpc>
                <a:spcPct val="160000"/>
              </a:lnSpc>
              <a:buNone/>
            </a:pPr>
            <a:r>
              <a:rPr lang="en-US" b="0" i="0" dirty="0">
                <a:solidFill>
                  <a:srgbClr val="1C1D1F"/>
                </a:solidFill>
                <a:effectLst/>
                <a:latin typeface="sf pro text"/>
              </a:rPr>
              <a:t>D) Delete all the subnets first, only then you can modify the size of the VPC</a:t>
            </a:r>
          </a:p>
          <a:p>
            <a:endParaRPr lang="en-IN" dirty="0"/>
          </a:p>
        </p:txBody>
      </p:sp>
    </p:spTree>
    <p:extLst>
      <p:ext uri="{BB962C8B-B14F-4D97-AF65-F5344CB8AC3E}">
        <p14:creationId xmlns:p14="http://schemas.microsoft.com/office/powerpoint/2010/main" val="300637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7683-96E3-46AE-8853-DCB7A9C198D7}"/>
              </a:ext>
            </a:extLst>
          </p:cNvPr>
          <p:cNvSpPr>
            <a:spLocks noGrp="1"/>
          </p:cNvSpPr>
          <p:nvPr>
            <p:ph type="title"/>
          </p:nvPr>
        </p:nvSpPr>
        <p:spPr>
          <a:xfrm>
            <a:off x="838200" y="365125"/>
            <a:ext cx="10515600" cy="2662555"/>
          </a:xfrm>
        </p:spPr>
        <p:txBody>
          <a:bodyPr>
            <a:normAutofit/>
          </a:bodyPr>
          <a:lstStyle/>
          <a:p>
            <a:r>
              <a:rPr lang="en-US" sz="3600" b="0" i="0" dirty="0">
                <a:solidFill>
                  <a:srgbClr val="1C1D1F"/>
                </a:solidFill>
                <a:effectLst/>
                <a:latin typeface="sf pro text"/>
              </a:rPr>
              <a:t>You have created a VPC with CIDR 10.0.0.0/24. The VPC has two subnets: public (10.0.0.0/25) and private (10.0.0.128/25). How to increase the CIDR range your VPC CIDR block.</a:t>
            </a:r>
            <a:endParaRPr lang="en-IN" sz="3600" dirty="0"/>
          </a:p>
        </p:txBody>
      </p:sp>
      <p:sp>
        <p:nvSpPr>
          <p:cNvPr id="3" name="Content Placeholder 2">
            <a:extLst>
              <a:ext uri="{FF2B5EF4-FFF2-40B4-BE49-F238E27FC236}">
                <a16:creationId xmlns:a16="http://schemas.microsoft.com/office/drawing/2014/main" id="{2CA7D5D7-B66F-455E-87DE-19265B90546F}"/>
              </a:ext>
            </a:extLst>
          </p:cNvPr>
          <p:cNvSpPr>
            <a:spLocks noGrp="1"/>
          </p:cNvSpPr>
          <p:nvPr>
            <p:ph idx="1"/>
          </p:nvPr>
        </p:nvSpPr>
        <p:spPr>
          <a:xfrm>
            <a:off x="467360" y="2824480"/>
            <a:ext cx="10886440" cy="3668395"/>
          </a:xfrm>
        </p:spPr>
        <p:txBody>
          <a:bodyPr>
            <a:normAutofit fontScale="85000" lnSpcReduction="10000"/>
          </a:bodyPr>
          <a:lstStyle/>
          <a:p>
            <a:pPr marL="0" indent="0" algn="l">
              <a:lnSpc>
                <a:spcPct val="170000"/>
              </a:lnSpc>
              <a:buNone/>
            </a:pPr>
            <a:r>
              <a:rPr lang="en-US" b="0" i="0" dirty="0">
                <a:solidFill>
                  <a:srgbClr val="1C1D1F"/>
                </a:solidFill>
                <a:effectLst/>
                <a:latin typeface="sf pro text"/>
              </a:rPr>
              <a:t>A) Change the subnet sizes to /28 subnets, then you will have more room to grow your VPC CIDR     </a:t>
            </a:r>
          </a:p>
          <a:p>
            <a:pPr marL="0" indent="0" algn="l">
              <a:lnSpc>
                <a:spcPct val="170000"/>
              </a:lnSpc>
              <a:buNone/>
            </a:pPr>
            <a:r>
              <a:rPr lang="en-US" b="0" i="0" dirty="0">
                <a:solidFill>
                  <a:srgbClr val="1C1D1F"/>
                </a:solidFill>
                <a:effectLst/>
                <a:latin typeface="sf pro text"/>
              </a:rPr>
              <a:t>B) You can always change a VPC's original CIDR block as needed</a:t>
            </a:r>
          </a:p>
          <a:p>
            <a:pPr marL="0" indent="0" algn="l">
              <a:lnSpc>
                <a:spcPct val="170000"/>
              </a:lnSpc>
              <a:buNone/>
            </a:pPr>
            <a:r>
              <a:rPr lang="en-US" b="1" i="0" dirty="0">
                <a:solidFill>
                  <a:srgbClr val="00B0F0"/>
                </a:solidFill>
                <a:effectLst/>
                <a:latin typeface="sf pro text"/>
              </a:rPr>
              <a:t>C) You can add additional VPC CIDR blocks, but can’t change the existing one     </a:t>
            </a:r>
          </a:p>
          <a:p>
            <a:pPr marL="0" indent="0" algn="l">
              <a:lnSpc>
                <a:spcPct val="170000"/>
              </a:lnSpc>
              <a:buNone/>
            </a:pPr>
            <a:r>
              <a:rPr lang="en-US" b="0" i="0" dirty="0">
                <a:solidFill>
                  <a:srgbClr val="1C1D1F"/>
                </a:solidFill>
                <a:effectLst/>
                <a:latin typeface="sf pro text"/>
              </a:rPr>
              <a:t>D) Delete all the subnets first, only then you can modify the size of the VPC</a:t>
            </a:r>
          </a:p>
        </p:txBody>
      </p:sp>
    </p:spTree>
    <p:extLst>
      <p:ext uri="{BB962C8B-B14F-4D97-AF65-F5344CB8AC3E}">
        <p14:creationId xmlns:p14="http://schemas.microsoft.com/office/powerpoint/2010/main" val="232385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1AA4-FF6A-4DFA-B76F-126B2A495C33}"/>
              </a:ext>
            </a:extLst>
          </p:cNvPr>
          <p:cNvSpPr>
            <a:spLocks noGrp="1"/>
          </p:cNvSpPr>
          <p:nvPr>
            <p:ph type="title"/>
          </p:nvPr>
        </p:nvSpPr>
        <p:spPr>
          <a:xfrm>
            <a:off x="838200" y="365125"/>
            <a:ext cx="10632440" cy="2733675"/>
          </a:xfrm>
        </p:spPr>
        <p:txBody>
          <a:bodyPr>
            <a:normAutofit/>
          </a:bodyPr>
          <a:lstStyle/>
          <a:p>
            <a:r>
              <a:rPr lang="en-US" sz="3600" b="0" i="0" dirty="0">
                <a:solidFill>
                  <a:srgbClr val="1C1D1F"/>
                </a:solidFill>
                <a:effectLst/>
                <a:latin typeface="sf pro text"/>
              </a:rPr>
              <a:t>A company wants to implement their website in a virtual private cloud (VPC). The web tier will use an Auto Scaling group across multiple Availability Zones (AZs). The database will use Multi-AZ RDS MySQL and should not be publicly accessible.</a:t>
            </a:r>
            <a:endParaRPr lang="en-IN" sz="3600" dirty="0"/>
          </a:p>
        </p:txBody>
      </p:sp>
      <p:sp>
        <p:nvSpPr>
          <p:cNvPr id="3" name="Content Placeholder 2">
            <a:extLst>
              <a:ext uri="{FF2B5EF4-FFF2-40B4-BE49-F238E27FC236}">
                <a16:creationId xmlns:a16="http://schemas.microsoft.com/office/drawing/2014/main" id="{F0C014BB-ADBF-4B4B-8E80-38AD67002637}"/>
              </a:ext>
            </a:extLst>
          </p:cNvPr>
          <p:cNvSpPr>
            <a:spLocks noGrp="1"/>
          </p:cNvSpPr>
          <p:nvPr>
            <p:ph idx="1"/>
          </p:nvPr>
        </p:nvSpPr>
        <p:spPr>
          <a:xfrm>
            <a:off x="548640" y="3322320"/>
            <a:ext cx="10805160" cy="3312160"/>
          </a:xfrm>
        </p:spPr>
        <p:txBody>
          <a:bodyPr>
            <a:normAutofit fontScale="92500" lnSpcReduction="10000"/>
          </a:bodyPr>
          <a:lstStyle/>
          <a:p>
            <a:pPr marL="0" indent="0" algn="l">
              <a:buNone/>
            </a:pPr>
            <a:r>
              <a:rPr lang="en-US" b="0" i="0" dirty="0">
                <a:solidFill>
                  <a:srgbClr val="1C1D1F"/>
                </a:solidFill>
                <a:effectLst/>
                <a:latin typeface="sf pro text"/>
              </a:rPr>
              <a:t>What is the minimum required number of VPC subnets to achieve this?</a:t>
            </a:r>
          </a:p>
          <a:p>
            <a:pPr algn="l">
              <a:lnSpc>
                <a:spcPct val="150000"/>
              </a:lnSpc>
              <a:buFont typeface="+mj-lt"/>
              <a:buAutoNum type="arabicPeriod"/>
            </a:pPr>
            <a:r>
              <a:rPr lang="en-IN" b="0" i="0" dirty="0">
                <a:solidFill>
                  <a:srgbClr val="1C1D1F"/>
                </a:solidFill>
                <a:effectLst/>
                <a:latin typeface="sf pro text"/>
              </a:rPr>
              <a:t> 1</a:t>
            </a:r>
          </a:p>
          <a:p>
            <a:pPr algn="l">
              <a:lnSpc>
                <a:spcPct val="150000"/>
              </a:lnSpc>
              <a:buFont typeface="+mj-lt"/>
              <a:buAutoNum type="arabicPeriod"/>
            </a:pPr>
            <a:r>
              <a:rPr lang="en-IN" b="0" i="0" dirty="0">
                <a:solidFill>
                  <a:srgbClr val="1C1D1F"/>
                </a:solidFill>
                <a:effectLst/>
                <a:latin typeface="sf pro text"/>
              </a:rPr>
              <a:t> 2</a:t>
            </a:r>
          </a:p>
          <a:p>
            <a:pPr algn="l">
              <a:lnSpc>
                <a:spcPct val="150000"/>
              </a:lnSpc>
              <a:buFont typeface="+mj-lt"/>
              <a:buAutoNum type="arabicPeriod"/>
            </a:pPr>
            <a:r>
              <a:rPr lang="en-IN" b="0" i="0" dirty="0">
                <a:solidFill>
                  <a:srgbClr val="1C1D1F"/>
                </a:solidFill>
                <a:effectLst/>
                <a:latin typeface="sf pro text"/>
              </a:rPr>
              <a:t> 3</a:t>
            </a:r>
          </a:p>
          <a:p>
            <a:pPr algn="l">
              <a:lnSpc>
                <a:spcPct val="150000"/>
              </a:lnSpc>
              <a:buFont typeface="+mj-lt"/>
              <a:buAutoNum type="arabicPeriod"/>
            </a:pPr>
            <a:r>
              <a:rPr lang="en-IN" b="0" i="0" dirty="0">
                <a:solidFill>
                  <a:srgbClr val="1C1D1F"/>
                </a:solidFill>
                <a:effectLst/>
                <a:latin typeface="sf pro text"/>
              </a:rPr>
              <a:t> 4 </a:t>
            </a:r>
          </a:p>
          <a:p>
            <a:endParaRPr lang="en-IN" dirty="0"/>
          </a:p>
        </p:txBody>
      </p:sp>
    </p:spTree>
    <p:extLst>
      <p:ext uri="{BB962C8B-B14F-4D97-AF65-F5344CB8AC3E}">
        <p14:creationId xmlns:p14="http://schemas.microsoft.com/office/powerpoint/2010/main" val="1083009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1AA4-FF6A-4DFA-B76F-126B2A495C33}"/>
              </a:ext>
            </a:extLst>
          </p:cNvPr>
          <p:cNvSpPr>
            <a:spLocks noGrp="1"/>
          </p:cNvSpPr>
          <p:nvPr>
            <p:ph type="title"/>
          </p:nvPr>
        </p:nvSpPr>
        <p:spPr>
          <a:xfrm>
            <a:off x="838200" y="365125"/>
            <a:ext cx="10632440" cy="2733675"/>
          </a:xfrm>
        </p:spPr>
        <p:txBody>
          <a:bodyPr>
            <a:normAutofit/>
          </a:bodyPr>
          <a:lstStyle/>
          <a:p>
            <a:r>
              <a:rPr lang="en-US" sz="3600" b="0" i="0" dirty="0">
                <a:solidFill>
                  <a:srgbClr val="1C1D1F"/>
                </a:solidFill>
                <a:effectLst/>
                <a:latin typeface="sf pro text"/>
              </a:rPr>
              <a:t>A company wants to implement their website in a virtual private cloud (VPC). The web tier will use an Auto Scaling group across multiple Availability Zones (AZs). The database will use Multi-AZ RDS MySQL and should not be publicly accessible.</a:t>
            </a:r>
            <a:endParaRPr lang="en-IN" sz="3600" dirty="0"/>
          </a:p>
        </p:txBody>
      </p:sp>
      <p:sp>
        <p:nvSpPr>
          <p:cNvPr id="3" name="Content Placeholder 2">
            <a:extLst>
              <a:ext uri="{FF2B5EF4-FFF2-40B4-BE49-F238E27FC236}">
                <a16:creationId xmlns:a16="http://schemas.microsoft.com/office/drawing/2014/main" id="{F0C014BB-ADBF-4B4B-8E80-38AD67002637}"/>
              </a:ext>
            </a:extLst>
          </p:cNvPr>
          <p:cNvSpPr>
            <a:spLocks noGrp="1"/>
          </p:cNvSpPr>
          <p:nvPr>
            <p:ph idx="1"/>
          </p:nvPr>
        </p:nvSpPr>
        <p:spPr>
          <a:xfrm>
            <a:off x="609600" y="3322320"/>
            <a:ext cx="10744200" cy="3261360"/>
          </a:xfrm>
        </p:spPr>
        <p:txBody>
          <a:bodyPr>
            <a:normAutofit fontScale="92500" lnSpcReduction="10000"/>
          </a:bodyPr>
          <a:lstStyle/>
          <a:p>
            <a:pPr marL="0" indent="0" algn="l">
              <a:buNone/>
            </a:pPr>
            <a:r>
              <a:rPr lang="en-US" b="0" i="0" dirty="0">
                <a:solidFill>
                  <a:srgbClr val="1C1D1F"/>
                </a:solidFill>
                <a:effectLst/>
                <a:latin typeface="sf pro text"/>
              </a:rPr>
              <a:t>What is the minimum required number of VPC subnets to achieve this?</a:t>
            </a:r>
          </a:p>
          <a:p>
            <a:pPr algn="l">
              <a:lnSpc>
                <a:spcPct val="150000"/>
              </a:lnSpc>
              <a:buFont typeface="+mj-lt"/>
              <a:buAutoNum type="arabicPeriod"/>
            </a:pPr>
            <a:r>
              <a:rPr lang="en-IN" b="0" i="0" dirty="0">
                <a:solidFill>
                  <a:srgbClr val="1C1D1F"/>
                </a:solidFill>
                <a:effectLst/>
                <a:latin typeface="sf pro text"/>
              </a:rPr>
              <a:t> 1</a:t>
            </a:r>
          </a:p>
          <a:p>
            <a:pPr algn="l">
              <a:lnSpc>
                <a:spcPct val="150000"/>
              </a:lnSpc>
              <a:buFont typeface="+mj-lt"/>
              <a:buAutoNum type="arabicPeriod"/>
            </a:pPr>
            <a:r>
              <a:rPr lang="en-IN" b="0" i="0" dirty="0">
                <a:solidFill>
                  <a:srgbClr val="1C1D1F"/>
                </a:solidFill>
                <a:effectLst/>
                <a:latin typeface="sf pro text"/>
              </a:rPr>
              <a:t> 2</a:t>
            </a:r>
          </a:p>
          <a:p>
            <a:pPr algn="l">
              <a:lnSpc>
                <a:spcPct val="150000"/>
              </a:lnSpc>
              <a:buFont typeface="+mj-lt"/>
              <a:buAutoNum type="arabicPeriod"/>
            </a:pPr>
            <a:r>
              <a:rPr lang="en-IN" b="0" i="0" dirty="0">
                <a:solidFill>
                  <a:srgbClr val="1C1D1F"/>
                </a:solidFill>
                <a:effectLst/>
                <a:latin typeface="sf pro text"/>
              </a:rPr>
              <a:t> 3</a:t>
            </a:r>
          </a:p>
          <a:p>
            <a:pPr algn="l">
              <a:lnSpc>
                <a:spcPct val="150000"/>
              </a:lnSpc>
              <a:buFont typeface="+mj-lt"/>
              <a:buAutoNum type="arabicPeriod"/>
            </a:pPr>
            <a:r>
              <a:rPr lang="en-IN" b="1" i="0" dirty="0">
                <a:solidFill>
                  <a:srgbClr val="00B0F0"/>
                </a:solidFill>
                <a:effectLst/>
                <a:latin typeface="sf pro text"/>
              </a:rPr>
              <a:t> 4 </a:t>
            </a:r>
          </a:p>
          <a:p>
            <a:endParaRPr lang="en-IN" dirty="0"/>
          </a:p>
        </p:txBody>
      </p:sp>
    </p:spTree>
    <p:extLst>
      <p:ext uri="{BB962C8B-B14F-4D97-AF65-F5344CB8AC3E}">
        <p14:creationId xmlns:p14="http://schemas.microsoft.com/office/powerpoint/2010/main" val="245549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46F2-955E-4190-B496-99B23B0BA434}"/>
              </a:ext>
            </a:extLst>
          </p:cNvPr>
          <p:cNvSpPr>
            <a:spLocks noGrp="1"/>
          </p:cNvSpPr>
          <p:nvPr>
            <p:ph type="title"/>
          </p:nvPr>
        </p:nvSpPr>
        <p:spPr/>
        <p:txBody>
          <a:bodyPr>
            <a:noAutofit/>
          </a:bodyPr>
          <a:lstStyle/>
          <a:p>
            <a:r>
              <a:rPr lang="en-US" sz="3600" b="0" i="0" dirty="0">
                <a:solidFill>
                  <a:srgbClr val="1C1D1F"/>
                </a:solidFill>
                <a:effectLst/>
                <a:latin typeface="sf pro text"/>
              </a:rPr>
              <a:t>You have created an EC2 instance in a subnet within a VPC. You want to delete the subnet and change it with a bigger CIDR block. What will happen in this scenario?</a:t>
            </a:r>
            <a:endParaRPr lang="en-IN" sz="3600" dirty="0"/>
          </a:p>
        </p:txBody>
      </p:sp>
      <p:sp>
        <p:nvSpPr>
          <p:cNvPr id="3" name="Content Placeholder 2">
            <a:extLst>
              <a:ext uri="{FF2B5EF4-FFF2-40B4-BE49-F238E27FC236}">
                <a16:creationId xmlns:a16="http://schemas.microsoft.com/office/drawing/2014/main" id="{D5E550AA-882D-4720-B0D8-1B43A56A48A2}"/>
              </a:ext>
            </a:extLst>
          </p:cNvPr>
          <p:cNvSpPr>
            <a:spLocks noGrp="1"/>
          </p:cNvSpPr>
          <p:nvPr>
            <p:ph idx="1"/>
          </p:nvPr>
        </p:nvSpPr>
        <p:spPr/>
        <p:txBody>
          <a:bodyPr>
            <a:normAutofit fontScale="92500" lnSpcReduction="20000"/>
          </a:bodyPr>
          <a:lstStyle/>
          <a:p>
            <a:pPr marL="0" indent="0" algn="l">
              <a:buNone/>
            </a:pPr>
            <a:br>
              <a:rPr lang="en-US" b="0" i="0" dirty="0">
                <a:solidFill>
                  <a:srgbClr val="1C1D1F"/>
                </a:solidFill>
                <a:effectLst/>
                <a:latin typeface="sf pro text"/>
              </a:rPr>
            </a:br>
            <a:endParaRPr lang="en-US" b="0" i="0" dirty="0">
              <a:solidFill>
                <a:srgbClr val="1C1D1F"/>
              </a:solidFill>
              <a:effectLst/>
              <a:latin typeface="sf pro text"/>
            </a:endParaRPr>
          </a:p>
          <a:p>
            <a:pPr algn="l">
              <a:lnSpc>
                <a:spcPct val="150000"/>
              </a:lnSpc>
              <a:buFont typeface="+mj-lt"/>
              <a:buAutoNum type="arabicPeriod"/>
            </a:pPr>
            <a:r>
              <a:rPr lang="en-US" b="0" i="0" dirty="0">
                <a:solidFill>
                  <a:srgbClr val="1C1D1F"/>
                </a:solidFill>
                <a:effectLst/>
                <a:latin typeface="sf pro text"/>
              </a:rPr>
              <a:t>You can delete the subnet and make the EC2 instance as a part of the default subnet</a:t>
            </a:r>
          </a:p>
          <a:p>
            <a:pPr algn="l">
              <a:lnSpc>
                <a:spcPct val="150000"/>
              </a:lnSpc>
              <a:buFont typeface="+mj-lt"/>
              <a:buAutoNum type="arabicPeriod"/>
            </a:pPr>
            <a:r>
              <a:rPr lang="en-US" b="0" i="0" dirty="0">
                <a:solidFill>
                  <a:srgbClr val="1C1D1F"/>
                </a:solidFill>
                <a:effectLst/>
                <a:latin typeface="sf pro text"/>
              </a:rPr>
              <a:t>You can not delete the subnet until the instances are terminated</a:t>
            </a:r>
          </a:p>
          <a:p>
            <a:pPr algn="l">
              <a:lnSpc>
                <a:spcPct val="150000"/>
              </a:lnSpc>
              <a:buFont typeface="+mj-lt"/>
              <a:buAutoNum type="arabicPeriod"/>
            </a:pPr>
            <a:r>
              <a:rPr lang="en-US" b="0" i="0" dirty="0">
                <a:solidFill>
                  <a:srgbClr val="1C1D1F"/>
                </a:solidFill>
                <a:effectLst/>
                <a:latin typeface="sf pro text"/>
              </a:rPr>
              <a:t>You can delete the subnet as well as terminate the instances at the same time</a:t>
            </a:r>
          </a:p>
          <a:p>
            <a:pPr algn="l">
              <a:lnSpc>
                <a:spcPct val="150000"/>
              </a:lnSpc>
              <a:buFont typeface="+mj-lt"/>
              <a:buAutoNum type="arabicPeriod"/>
            </a:pPr>
            <a:r>
              <a:rPr lang="en-US" b="0" i="0" dirty="0">
                <a:solidFill>
                  <a:srgbClr val="1C1D1F"/>
                </a:solidFill>
                <a:effectLst/>
                <a:latin typeface="sf pro text"/>
              </a:rPr>
              <a:t>You can not delete subnets, you have to delete the VPC instead</a:t>
            </a:r>
          </a:p>
          <a:p>
            <a:endParaRPr lang="en-IN" dirty="0"/>
          </a:p>
        </p:txBody>
      </p:sp>
    </p:spTree>
    <p:extLst>
      <p:ext uri="{BB962C8B-B14F-4D97-AF65-F5344CB8AC3E}">
        <p14:creationId xmlns:p14="http://schemas.microsoft.com/office/powerpoint/2010/main" val="932571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46F2-955E-4190-B496-99B23B0BA434}"/>
              </a:ext>
            </a:extLst>
          </p:cNvPr>
          <p:cNvSpPr>
            <a:spLocks noGrp="1"/>
          </p:cNvSpPr>
          <p:nvPr>
            <p:ph type="title"/>
          </p:nvPr>
        </p:nvSpPr>
        <p:spPr/>
        <p:txBody>
          <a:bodyPr>
            <a:noAutofit/>
          </a:bodyPr>
          <a:lstStyle/>
          <a:p>
            <a:r>
              <a:rPr lang="en-US" sz="3600" b="0" i="0" dirty="0">
                <a:solidFill>
                  <a:srgbClr val="1C1D1F"/>
                </a:solidFill>
                <a:effectLst/>
                <a:latin typeface="sf pro text"/>
              </a:rPr>
              <a:t>You have created an EC2 instance in a subnet within a VPC. You want to delete the subnet and change it with a bigger CIDR block. What will happen in this scenario?</a:t>
            </a:r>
            <a:endParaRPr lang="en-IN" sz="3600" dirty="0"/>
          </a:p>
        </p:txBody>
      </p:sp>
      <p:sp>
        <p:nvSpPr>
          <p:cNvPr id="3" name="Content Placeholder 2">
            <a:extLst>
              <a:ext uri="{FF2B5EF4-FFF2-40B4-BE49-F238E27FC236}">
                <a16:creationId xmlns:a16="http://schemas.microsoft.com/office/drawing/2014/main" id="{D5E550AA-882D-4720-B0D8-1B43A56A48A2}"/>
              </a:ext>
            </a:extLst>
          </p:cNvPr>
          <p:cNvSpPr>
            <a:spLocks noGrp="1"/>
          </p:cNvSpPr>
          <p:nvPr>
            <p:ph idx="1"/>
          </p:nvPr>
        </p:nvSpPr>
        <p:spPr/>
        <p:txBody>
          <a:bodyPr>
            <a:normAutofit fontScale="92500" lnSpcReduction="20000"/>
          </a:bodyPr>
          <a:lstStyle/>
          <a:p>
            <a:pPr marL="0" indent="0" algn="l">
              <a:buNone/>
            </a:pPr>
            <a:br>
              <a:rPr lang="en-US" b="0" i="0" dirty="0">
                <a:solidFill>
                  <a:srgbClr val="1C1D1F"/>
                </a:solidFill>
                <a:effectLst/>
                <a:latin typeface="sf pro text"/>
              </a:rPr>
            </a:br>
            <a:endParaRPr lang="en-US" b="0" i="0" dirty="0">
              <a:solidFill>
                <a:srgbClr val="1C1D1F"/>
              </a:solidFill>
              <a:effectLst/>
              <a:latin typeface="sf pro text"/>
            </a:endParaRPr>
          </a:p>
          <a:p>
            <a:pPr algn="l">
              <a:lnSpc>
                <a:spcPct val="150000"/>
              </a:lnSpc>
              <a:buFont typeface="+mj-lt"/>
              <a:buAutoNum type="arabicPeriod"/>
            </a:pPr>
            <a:r>
              <a:rPr lang="en-US" b="0" i="0" dirty="0">
                <a:solidFill>
                  <a:srgbClr val="1C1D1F"/>
                </a:solidFill>
                <a:effectLst/>
                <a:latin typeface="sf pro text"/>
              </a:rPr>
              <a:t>You can delete the subnet and make the EC2 instance as a part of the default subnet</a:t>
            </a:r>
          </a:p>
          <a:p>
            <a:pPr algn="l">
              <a:lnSpc>
                <a:spcPct val="150000"/>
              </a:lnSpc>
              <a:buFont typeface="+mj-lt"/>
              <a:buAutoNum type="arabicPeriod"/>
            </a:pPr>
            <a:r>
              <a:rPr lang="en-US" b="0" i="0" dirty="0">
                <a:solidFill>
                  <a:srgbClr val="00B0F0"/>
                </a:solidFill>
                <a:effectLst/>
                <a:latin typeface="sf pro text"/>
              </a:rPr>
              <a:t>You can not delete the subnet until the instances are terminated</a:t>
            </a:r>
          </a:p>
          <a:p>
            <a:pPr algn="l">
              <a:lnSpc>
                <a:spcPct val="150000"/>
              </a:lnSpc>
              <a:buFont typeface="+mj-lt"/>
              <a:buAutoNum type="arabicPeriod"/>
            </a:pPr>
            <a:r>
              <a:rPr lang="en-US" b="0" i="0" dirty="0">
                <a:solidFill>
                  <a:srgbClr val="1C1D1F"/>
                </a:solidFill>
                <a:effectLst/>
                <a:latin typeface="sf pro text"/>
              </a:rPr>
              <a:t>You can delete the subnet as well as terminate the instances at the same time</a:t>
            </a:r>
          </a:p>
          <a:p>
            <a:pPr algn="l">
              <a:lnSpc>
                <a:spcPct val="150000"/>
              </a:lnSpc>
              <a:buFont typeface="+mj-lt"/>
              <a:buAutoNum type="arabicPeriod"/>
            </a:pPr>
            <a:r>
              <a:rPr lang="en-US" b="0" i="0" dirty="0">
                <a:solidFill>
                  <a:srgbClr val="1C1D1F"/>
                </a:solidFill>
                <a:effectLst/>
                <a:latin typeface="sf pro text"/>
              </a:rPr>
              <a:t>You can not delete subnets, you have to delete the VPC instead</a:t>
            </a:r>
          </a:p>
          <a:p>
            <a:endParaRPr lang="en-IN" dirty="0"/>
          </a:p>
        </p:txBody>
      </p:sp>
    </p:spTree>
    <p:extLst>
      <p:ext uri="{BB962C8B-B14F-4D97-AF65-F5344CB8AC3E}">
        <p14:creationId xmlns:p14="http://schemas.microsoft.com/office/powerpoint/2010/main" val="10046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2052-293C-4E8C-80BF-1328DE8F7643}"/>
              </a:ext>
            </a:extLst>
          </p:cNvPr>
          <p:cNvSpPr>
            <a:spLocks noGrp="1"/>
          </p:cNvSpPr>
          <p:nvPr>
            <p:ph type="title"/>
          </p:nvPr>
        </p:nvSpPr>
        <p:spPr>
          <a:xfrm>
            <a:off x="838200" y="365125"/>
            <a:ext cx="10515600" cy="3272155"/>
          </a:xfrm>
        </p:spPr>
        <p:txBody>
          <a:bodyPr>
            <a:noAutofit/>
          </a:bodyPr>
          <a:lstStyle/>
          <a:p>
            <a:r>
              <a:rPr lang="en-US" sz="3600" dirty="0"/>
              <a:t>One of your company’s AWS developers needs to build a test environment. He has created a VPC with CIDR 10.0.0.0/24. Within that VPC, he created a public subnet of CIDR 10.0.0.0/25 and a private subnet of CIDR 10.0.0.128/25. He, then, launched one instance in the private subnet and one instance in the public subnet.</a:t>
            </a:r>
            <a:br>
              <a:rPr lang="en-US" sz="3600" dirty="0"/>
            </a:br>
            <a:endParaRPr lang="en-IN" sz="3600" dirty="0"/>
          </a:p>
        </p:txBody>
      </p:sp>
      <p:sp>
        <p:nvSpPr>
          <p:cNvPr id="3" name="Content Placeholder 2">
            <a:extLst>
              <a:ext uri="{FF2B5EF4-FFF2-40B4-BE49-F238E27FC236}">
                <a16:creationId xmlns:a16="http://schemas.microsoft.com/office/drawing/2014/main" id="{2D9D8FC7-0545-4960-A2E0-61136AD9FF7A}"/>
              </a:ext>
            </a:extLst>
          </p:cNvPr>
          <p:cNvSpPr>
            <a:spLocks noGrp="1"/>
          </p:cNvSpPr>
          <p:nvPr>
            <p:ph idx="1"/>
          </p:nvPr>
        </p:nvSpPr>
        <p:spPr>
          <a:xfrm>
            <a:off x="731520" y="3402965"/>
            <a:ext cx="10337800" cy="3272155"/>
          </a:xfrm>
        </p:spPr>
        <p:txBody>
          <a:bodyPr>
            <a:normAutofit fontScale="92500" lnSpcReduction="20000"/>
          </a:bodyPr>
          <a:lstStyle/>
          <a:p>
            <a:pPr marL="0" indent="0">
              <a:buNone/>
            </a:pPr>
            <a:r>
              <a:rPr lang="en-US" dirty="0"/>
              <a:t>Which of the below can not be an IP address assigned to either Instance ?</a:t>
            </a:r>
          </a:p>
          <a:p>
            <a:pPr marL="0" indent="0">
              <a:lnSpc>
                <a:spcPct val="170000"/>
              </a:lnSpc>
              <a:buNone/>
            </a:pPr>
            <a:r>
              <a:rPr lang="en-US" dirty="0"/>
              <a:t>1. 10.0.0.1</a:t>
            </a:r>
          </a:p>
          <a:p>
            <a:pPr marL="0" indent="0">
              <a:lnSpc>
                <a:spcPct val="170000"/>
              </a:lnSpc>
              <a:buNone/>
            </a:pPr>
            <a:r>
              <a:rPr lang="en-US" dirty="0"/>
              <a:t>2. 10.0.0.132</a:t>
            </a:r>
          </a:p>
          <a:p>
            <a:pPr marL="0" indent="0">
              <a:lnSpc>
                <a:spcPct val="170000"/>
              </a:lnSpc>
              <a:buNone/>
            </a:pPr>
            <a:r>
              <a:rPr lang="en-US" dirty="0"/>
              <a:t>3. 10.0.0.111</a:t>
            </a:r>
          </a:p>
          <a:p>
            <a:pPr marL="0" indent="0">
              <a:lnSpc>
                <a:spcPct val="170000"/>
              </a:lnSpc>
              <a:buNone/>
            </a:pPr>
            <a:r>
              <a:rPr lang="en-US" dirty="0"/>
              <a:t>4. 10.0.0.65</a:t>
            </a:r>
            <a:endParaRPr lang="en-IN" dirty="0"/>
          </a:p>
        </p:txBody>
      </p:sp>
    </p:spTree>
    <p:extLst>
      <p:ext uri="{BB962C8B-B14F-4D97-AF65-F5344CB8AC3E}">
        <p14:creationId xmlns:p14="http://schemas.microsoft.com/office/powerpoint/2010/main" val="206212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2052-293C-4E8C-80BF-1328DE8F7643}"/>
              </a:ext>
            </a:extLst>
          </p:cNvPr>
          <p:cNvSpPr>
            <a:spLocks noGrp="1"/>
          </p:cNvSpPr>
          <p:nvPr>
            <p:ph type="title"/>
          </p:nvPr>
        </p:nvSpPr>
        <p:spPr>
          <a:xfrm>
            <a:off x="838200" y="365125"/>
            <a:ext cx="10515600" cy="3272155"/>
          </a:xfrm>
        </p:spPr>
        <p:txBody>
          <a:bodyPr>
            <a:noAutofit/>
          </a:bodyPr>
          <a:lstStyle/>
          <a:p>
            <a:r>
              <a:rPr lang="en-US" sz="3600" dirty="0"/>
              <a:t>One of your company’s AWS developers needs to build a test environment. He has created a VPC with CIDR 10.0.0.0/24. Within that VPC, he created a public subnet of CIDR 10.0.0.0/25 and a private subnet of CIDR 10.0.0.128/25. He, then, launched one instance in the private subnet and one instance in the public subnet.</a:t>
            </a:r>
            <a:br>
              <a:rPr lang="en-US" sz="3600" dirty="0"/>
            </a:br>
            <a:endParaRPr lang="en-IN" sz="3600" dirty="0"/>
          </a:p>
        </p:txBody>
      </p:sp>
      <p:sp>
        <p:nvSpPr>
          <p:cNvPr id="3" name="Content Placeholder 2">
            <a:extLst>
              <a:ext uri="{FF2B5EF4-FFF2-40B4-BE49-F238E27FC236}">
                <a16:creationId xmlns:a16="http://schemas.microsoft.com/office/drawing/2014/main" id="{2D9D8FC7-0545-4960-A2E0-61136AD9FF7A}"/>
              </a:ext>
            </a:extLst>
          </p:cNvPr>
          <p:cNvSpPr>
            <a:spLocks noGrp="1"/>
          </p:cNvSpPr>
          <p:nvPr>
            <p:ph idx="1"/>
          </p:nvPr>
        </p:nvSpPr>
        <p:spPr>
          <a:xfrm>
            <a:off x="553720" y="3637280"/>
            <a:ext cx="10515600" cy="2966720"/>
          </a:xfrm>
        </p:spPr>
        <p:txBody>
          <a:bodyPr>
            <a:normAutofit fontScale="85000" lnSpcReduction="20000"/>
          </a:bodyPr>
          <a:lstStyle/>
          <a:p>
            <a:pPr marL="0" indent="0">
              <a:buNone/>
            </a:pPr>
            <a:r>
              <a:rPr lang="en-US" dirty="0"/>
              <a:t>Which of the below can not be an IP address assigned to either Instance ?</a:t>
            </a:r>
          </a:p>
          <a:p>
            <a:pPr marL="0" indent="0">
              <a:lnSpc>
                <a:spcPct val="160000"/>
              </a:lnSpc>
              <a:buNone/>
            </a:pPr>
            <a:r>
              <a:rPr lang="en-US" b="1" dirty="0">
                <a:solidFill>
                  <a:srgbClr val="00B0F0"/>
                </a:solidFill>
              </a:rPr>
              <a:t>1. 10.0.0.1</a:t>
            </a:r>
          </a:p>
          <a:p>
            <a:pPr marL="0" indent="0">
              <a:lnSpc>
                <a:spcPct val="160000"/>
              </a:lnSpc>
              <a:buNone/>
            </a:pPr>
            <a:r>
              <a:rPr lang="en-US" dirty="0"/>
              <a:t>2. 10.0.0.132</a:t>
            </a:r>
          </a:p>
          <a:p>
            <a:pPr marL="0" indent="0">
              <a:lnSpc>
                <a:spcPct val="160000"/>
              </a:lnSpc>
              <a:buNone/>
            </a:pPr>
            <a:r>
              <a:rPr lang="en-US" dirty="0"/>
              <a:t>3. 10.0.0.111</a:t>
            </a:r>
          </a:p>
          <a:p>
            <a:pPr marL="0" indent="0">
              <a:lnSpc>
                <a:spcPct val="160000"/>
              </a:lnSpc>
              <a:buNone/>
            </a:pPr>
            <a:r>
              <a:rPr lang="en-US" dirty="0"/>
              <a:t>4. 10.0.0.65</a:t>
            </a:r>
            <a:endParaRPr lang="en-IN" dirty="0"/>
          </a:p>
        </p:txBody>
      </p:sp>
    </p:spTree>
    <p:extLst>
      <p:ext uri="{BB962C8B-B14F-4D97-AF65-F5344CB8AC3E}">
        <p14:creationId xmlns:p14="http://schemas.microsoft.com/office/powerpoint/2010/main" val="185599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1301-ABBC-4D5E-B575-3F227D1012E3}"/>
              </a:ext>
            </a:extLst>
          </p:cNvPr>
          <p:cNvSpPr>
            <a:spLocks noGrp="1"/>
          </p:cNvSpPr>
          <p:nvPr>
            <p:ph type="title"/>
          </p:nvPr>
        </p:nvSpPr>
        <p:spPr>
          <a:xfrm>
            <a:off x="838200" y="365125"/>
            <a:ext cx="10515600" cy="3063875"/>
          </a:xfrm>
        </p:spPr>
        <p:txBody>
          <a:bodyPr>
            <a:normAutofit/>
          </a:bodyPr>
          <a:lstStyle/>
          <a:p>
            <a:r>
              <a:rPr lang="en-US" sz="3600" dirty="0"/>
              <a:t>A user has created a VPC with a subnet and a security group. The user has launched an instance in that subnet and attached a public IP. The user is still unable to connect to the instance. The internet gateway has also been created. What can be the reason for the error?</a:t>
            </a:r>
            <a:endParaRPr lang="en-IN" sz="3600" dirty="0"/>
          </a:p>
        </p:txBody>
      </p:sp>
      <p:sp>
        <p:nvSpPr>
          <p:cNvPr id="3" name="Content Placeholder 2">
            <a:extLst>
              <a:ext uri="{FF2B5EF4-FFF2-40B4-BE49-F238E27FC236}">
                <a16:creationId xmlns:a16="http://schemas.microsoft.com/office/drawing/2014/main" id="{8EE6C9A6-02C8-4F36-96FE-553EAE412BB7}"/>
              </a:ext>
            </a:extLst>
          </p:cNvPr>
          <p:cNvSpPr>
            <a:spLocks noGrp="1"/>
          </p:cNvSpPr>
          <p:nvPr>
            <p:ph idx="1"/>
          </p:nvPr>
        </p:nvSpPr>
        <p:spPr>
          <a:xfrm>
            <a:off x="838200" y="3850639"/>
            <a:ext cx="10683240" cy="2549843"/>
          </a:xfrm>
        </p:spPr>
        <p:txBody>
          <a:bodyPr>
            <a:normAutofit fontScale="92500" lnSpcReduction="20000"/>
          </a:bodyPr>
          <a:lstStyle/>
          <a:p>
            <a:pPr marL="0" indent="0">
              <a:lnSpc>
                <a:spcPct val="150000"/>
              </a:lnSpc>
              <a:buNone/>
            </a:pPr>
            <a:r>
              <a:rPr lang="en-US" dirty="0"/>
              <a:t>1. The internet gateway is not configured with the route table</a:t>
            </a:r>
          </a:p>
          <a:p>
            <a:pPr marL="0" indent="0">
              <a:lnSpc>
                <a:spcPct val="150000"/>
              </a:lnSpc>
              <a:buNone/>
            </a:pPr>
            <a:r>
              <a:rPr lang="en-US" dirty="0"/>
              <a:t>2. The private IP is not present</a:t>
            </a:r>
          </a:p>
          <a:p>
            <a:pPr marL="0" indent="0">
              <a:lnSpc>
                <a:spcPct val="150000"/>
              </a:lnSpc>
              <a:buNone/>
            </a:pPr>
            <a:r>
              <a:rPr lang="en-US" dirty="0"/>
              <a:t>3. The outbound traffic on the security group is disabled</a:t>
            </a:r>
          </a:p>
          <a:p>
            <a:pPr marL="0" indent="0">
              <a:lnSpc>
                <a:spcPct val="150000"/>
              </a:lnSpc>
              <a:buNone/>
            </a:pPr>
            <a:r>
              <a:rPr lang="en-US" dirty="0"/>
              <a:t>4. The internet gateway is not configured with the security group</a:t>
            </a:r>
            <a:endParaRPr lang="en-IN" dirty="0"/>
          </a:p>
        </p:txBody>
      </p:sp>
    </p:spTree>
    <p:extLst>
      <p:ext uri="{BB962C8B-B14F-4D97-AF65-F5344CB8AC3E}">
        <p14:creationId xmlns:p14="http://schemas.microsoft.com/office/powerpoint/2010/main" val="136346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1301-ABBC-4D5E-B575-3F227D1012E3}"/>
              </a:ext>
            </a:extLst>
          </p:cNvPr>
          <p:cNvSpPr>
            <a:spLocks noGrp="1"/>
          </p:cNvSpPr>
          <p:nvPr>
            <p:ph type="title"/>
          </p:nvPr>
        </p:nvSpPr>
        <p:spPr>
          <a:xfrm>
            <a:off x="838200" y="365125"/>
            <a:ext cx="10515600" cy="3063875"/>
          </a:xfrm>
        </p:spPr>
        <p:txBody>
          <a:bodyPr>
            <a:normAutofit/>
          </a:bodyPr>
          <a:lstStyle/>
          <a:p>
            <a:r>
              <a:rPr lang="en-US" sz="3600" dirty="0"/>
              <a:t>A user has created a VPC with a subnet and a security group. The user has launched an instance in that subnet and attached a public IP. The user is still unable to connect to the instance. The internet gateway has also been created. What can be the reason for the error?</a:t>
            </a:r>
            <a:endParaRPr lang="en-IN" sz="3600" dirty="0"/>
          </a:p>
        </p:txBody>
      </p:sp>
      <p:sp>
        <p:nvSpPr>
          <p:cNvPr id="3" name="Content Placeholder 2">
            <a:extLst>
              <a:ext uri="{FF2B5EF4-FFF2-40B4-BE49-F238E27FC236}">
                <a16:creationId xmlns:a16="http://schemas.microsoft.com/office/drawing/2014/main" id="{8EE6C9A6-02C8-4F36-96FE-553EAE412BB7}"/>
              </a:ext>
            </a:extLst>
          </p:cNvPr>
          <p:cNvSpPr>
            <a:spLocks noGrp="1"/>
          </p:cNvSpPr>
          <p:nvPr>
            <p:ph idx="1"/>
          </p:nvPr>
        </p:nvSpPr>
        <p:spPr>
          <a:xfrm>
            <a:off x="838200" y="3850639"/>
            <a:ext cx="10683240" cy="2549843"/>
          </a:xfrm>
        </p:spPr>
        <p:txBody>
          <a:bodyPr>
            <a:normAutofit fontScale="92500" lnSpcReduction="20000"/>
          </a:bodyPr>
          <a:lstStyle/>
          <a:p>
            <a:pPr marL="0" indent="0">
              <a:lnSpc>
                <a:spcPct val="150000"/>
              </a:lnSpc>
              <a:buNone/>
            </a:pPr>
            <a:r>
              <a:rPr lang="en-US" b="1" dirty="0">
                <a:solidFill>
                  <a:srgbClr val="00B0F0"/>
                </a:solidFill>
              </a:rPr>
              <a:t>1. The internet gateway is not configured with the route table</a:t>
            </a:r>
          </a:p>
          <a:p>
            <a:pPr marL="0" indent="0">
              <a:lnSpc>
                <a:spcPct val="150000"/>
              </a:lnSpc>
              <a:buNone/>
            </a:pPr>
            <a:r>
              <a:rPr lang="en-US" dirty="0"/>
              <a:t>2. The private IP is not present</a:t>
            </a:r>
          </a:p>
          <a:p>
            <a:pPr marL="0" indent="0">
              <a:lnSpc>
                <a:spcPct val="150000"/>
              </a:lnSpc>
              <a:buNone/>
            </a:pPr>
            <a:r>
              <a:rPr lang="en-US" dirty="0"/>
              <a:t>3. The outbound traffic on the security group is disabled</a:t>
            </a:r>
          </a:p>
          <a:p>
            <a:pPr marL="0" indent="0">
              <a:lnSpc>
                <a:spcPct val="150000"/>
              </a:lnSpc>
              <a:buNone/>
            </a:pPr>
            <a:r>
              <a:rPr lang="en-US" dirty="0"/>
              <a:t>4. The internet gateway is not configured with the security group</a:t>
            </a:r>
            <a:endParaRPr lang="en-IN" dirty="0"/>
          </a:p>
        </p:txBody>
      </p:sp>
    </p:spTree>
    <p:extLst>
      <p:ext uri="{BB962C8B-B14F-4D97-AF65-F5344CB8AC3E}">
        <p14:creationId xmlns:p14="http://schemas.microsoft.com/office/powerpoint/2010/main" val="320650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8BE5-8173-4A03-8369-CDB79F853BB3}"/>
              </a:ext>
            </a:extLst>
          </p:cNvPr>
          <p:cNvSpPr>
            <a:spLocks noGrp="1"/>
          </p:cNvSpPr>
          <p:nvPr>
            <p:ph type="title"/>
          </p:nvPr>
        </p:nvSpPr>
        <p:spPr/>
        <p:txBody>
          <a:bodyPr>
            <a:normAutofit/>
          </a:bodyPr>
          <a:lstStyle/>
          <a:p>
            <a:r>
              <a:rPr lang="en-US" sz="3600" b="0" i="0" dirty="0">
                <a:solidFill>
                  <a:srgbClr val="1C1D1F"/>
                </a:solidFill>
                <a:effectLst/>
                <a:latin typeface="sf pro text"/>
              </a:rPr>
              <a:t>Which of the below statements is true for any VPC security group, by default, when it is created?</a:t>
            </a:r>
            <a:endParaRPr lang="en-IN" sz="3600" dirty="0"/>
          </a:p>
        </p:txBody>
      </p:sp>
      <p:sp>
        <p:nvSpPr>
          <p:cNvPr id="3" name="Content Placeholder 2">
            <a:extLst>
              <a:ext uri="{FF2B5EF4-FFF2-40B4-BE49-F238E27FC236}">
                <a16:creationId xmlns:a16="http://schemas.microsoft.com/office/drawing/2014/main" id="{5BB7841C-65EC-4FDF-ACD6-72125624DEA4}"/>
              </a:ext>
            </a:extLst>
          </p:cNvPr>
          <p:cNvSpPr>
            <a:spLocks noGrp="1"/>
          </p:cNvSpPr>
          <p:nvPr>
            <p:ph idx="1"/>
          </p:nvPr>
        </p:nvSpPr>
        <p:spPr/>
        <p:txBody>
          <a:bodyPr/>
          <a:lstStyle/>
          <a:p>
            <a:pPr algn="l">
              <a:lnSpc>
                <a:spcPct val="150000"/>
              </a:lnSpc>
              <a:buFont typeface="+mj-lt"/>
              <a:buAutoNum type="arabicPeriod"/>
            </a:pPr>
            <a:r>
              <a:rPr lang="en-US" b="0" i="0" dirty="0">
                <a:solidFill>
                  <a:srgbClr val="1C1D1F"/>
                </a:solidFill>
                <a:effectLst/>
                <a:latin typeface="sf pro text"/>
              </a:rPr>
              <a:t> All inbound traffic rule will be explicitly denied</a:t>
            </a:r>
          </a:p>
          <a:p>
            <a:pPr algn="l">
              <a:lnSpc>
                <a:spcPct val="150000"/>
              </a:lnSpc>
              <a:buFont typeface="+mj-lt"/>
              <a:buAutoNum type="arabicPeriod"/>
            </a:pPr>
            <a:r>
              <a:rPr lang="en-US" b="0" i="0" dirty="0">
                <a:solidFill>
                  <a:srgbClr val="1C1D1F"/>
                </a:solidFill>
                <a:effectLst/>
                <a:latin typeface="sf pro text"/>
              </a:rPr>
              <a:t> All inbound traffic is allowed by default</a:t>
            </a:r>
          </a:p>
          <a:p>
            <a:pPr algn="l">
              <a:lnSpc>
                <a:spcPct val="150000"/>
              </a:lnSpc>
              <a:buFont typeface="+mj-lt"/>
              <a:buAutoNum type="arabicPeriod"/>
            </a:pPr>
            <a:r>
              <a:rPr lang="en-US" b="0" i="0" dirty="0">
                <a:solidFill>
                  <a:srgbClr val="1C1D1F"/>
                </a:solidFill>
                <a:effectLst/>
                <a:latin typeface="sf pro text"/>
              </a:rPr>
              <a:t> All outbound traffic is allowed by default</a:t>
            </a:r>
          </a:p>
          <a:p>
            <a:pPr algn="l">
              <a:lnSpc>
                <a:spcPct val="150000"/>
              </a:lnSpc>
              <a:buFont typeface="+mj-lt"/>
              <a:buAutoNum type="arabicPeriod"/>
            </a:pPr>
            <a:r>
              <a:rPr lang="en-US" b="0" i="0" dirty="0">
                <a:solidFill>
                  <a:srgbClr val="1C1D1F"/>
                </a:solidFill>
                <a:effectLst/>
                <a:latin typeface="sf pro text"/>
              </a:rPr>
              <a:t> Traffic to the internet gateway is allowed by default</a:t>
            </a:r>
          </a:p>
          <a:p>
            <a:endParaRPr lang="en-IN" dirty="0"/>
          </a:p>
        </p:txBody>
      </p:sp>
    </p:spTree>
    <p:extLst>
      <p:ext uri="{BB962C8B-B14F-4D97-AF65-F5344CB8AC3E}">
        <p14:creationId xmlns:p14="http://schemas.microsoft.com/office/powerpoint/2010/main" val="4205303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AF9D-2C05-4AC3-B5E4-7D66BE7D0BF7}"/>
              </a:ext>
            </a:extLst>
          </p:cNvPr>
          <p:cNvSpPr>
            <a:spLocks noGrp="1"/>
          </p:cNvSpPr>
          <p:nvPr>
            <p:ph type="title"/>
          </p:nvPr>
        </p:nvSpPr>
        <p:spPr>
          <a:xfrm>
            <a:off x="838200" y="526732"/>
            <a:ext cx="10515600" cy="2499995"/>
          </a:xfrm>
        </p:spPr>
        <p:txBody>
          <a:bodyPr>
            <a:noAutofit/>
          </a:bodyPr>
          <a:lstStyle/>
          <a:p>
            <a:r>
              <a:rPr lang="en-US" sz="3600" dirty="0"/>
              <a:t>A user has created a VPC with two subnets: one public and one private. The user is planning to run the patch update for the instances in the private subnet. How can the instances in the private subnet connect to the internet?</a:t>
            </a:r>
            <a:br>
              <a:rPr lang="en-US" sz="3600" dirty="0"/>
            </a:br>
            <a:endParaRPr lang="en-IN" sz="3600" dirty="0"/>
          </a:p>
        </p:txBody>
      </p:sp>
      <p:sp>
        <p:nvSpPr>
          <p:cNvPr id="3" name="Content Placeholder 2">
            <a:extLst>
              <a:ext uri="{FF2B5EF4-FFF2-40B4-BE49-F238E27FC236}">
                <a16:creationId xmlns:a16="http://schemas.microsoft.com/office/drawing/2014/main" id="{05CA3DF3-1EF2-4B07-BA7F-DB9AA38DA561}"/>
              </a:ext>
            </a:extLst>
          </p:cNvPr>
          <p:cNvSpPr>
            <a:spLocks noGrp="1"/>
          </p:cNvSpPr>
          <p:nvPr>
            <p:ph idx="1"/>
          </p:nvPr>
        </p:nvSpPr>
        <p:spPr>
          <a:xfrm>
            <a:off x="751840" y="3026727"/>
            <a:ext cx="10601960" cy="3445193"/>
          </a:xfrm>
        </p:spPr>
        <p:txBody>
          <a:bodyPr>
            <a:normAutofit lnSpcReduction="10000"/>
          </a:bodyPr>
          <a:lstStyle/>
          <a:p>
            <a:pPr marL="0" indent="0">
              <a:lnSpc>
                <a:spcPct val="150000"/>
              </a:lnSpc>
              <a:buNone/>
            </a:pPr>
            <a:r>
              <a:rPr lang="en-US" dirty="0"/>
              <a:t>1. Use the internet gateway with a private IP</a:t>
            </a:r>
          </a:p>
          <a:p>
            <a:pPr marL="0" indent="0">
              <a:lnSpc>
                <a:spcPct val="150000"/>
              </a:lnSpc>
              <a:buNone/>
            </a:pPr>
            <a:r>
              <a:rPr lang="en-US" dirty="0"/>
              <a:t>2. Allow outbound traffic in the security group for port 80 to allow internet updates</a:t>
            </a:r>
          </a:p>
          <a:p>
            <a:pPr marL="0" indent="0">
              <a:lnSpc>
                <a:spcPct val="150000"/>
              </a:lnSpc>
              <a:buNone/>
            </a:pPr>
            <a:r>
              <a:rPr lang="en-US" dirty="0"/>
              <a:t>3. The private subnet can never connect to the internet</a:t>
            </a:r>
          </a:p>
          <a:p>
            <a:pPr marL="0" indent="0">
              <a:lnSpc>
                <a:spcPct val="150000"/>
              </a:lnSpc>
              <a:buNone/>
            </a:pPr>
            <a:r>
              <a:rPr lang="en-US" dirty="0"/>
              <a:t>4. Use NAT with an elastic IP</a:t>
            </a:r>
            <a:endParaRPr lang="en-IN" dirty="0"/>
          </a:p>
        </p:txBody>
      </p:sp>
    </p:spTree>
    <p:extLst>
      <p:ext uri="{BB962C8B-B14F-4D97-AF65-F5344CB8AC3E}">
        <p14:creationId xmlns:p14="http://schemas.microsoft.com/office/powerpoint/2010/main" val="357310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AF9D-2C05-4AC3-B5E4-7D66BE7D0BF7}"/>
              </a:ext>
            </a:extLst>
          </p:cNvPr>
          <p:cNvSpPr>
            <a:spLocks noGrp="1"/>
          </p:cNvSpPr>
          <p:nvPr>
            <p:ph type="title"/>
          </p:nvPr>
        </p:nvSpPr>
        <p:spPr>
          <a:xfrm>
            <a:off x="838200" y="526732"/>
            <a:ext cx="10515600" cy="2499995"/>
          </a:xfrm>
        </p:spPr>
        <p:txBody>
          <a:bodyPr>
            <a:noAutofit/>
          </a:bodyPr>
          <a:lstStyle/>
          <a:p>
            <a:r>
              <a:rPr lang="en-US" sz="3600" dirty="0"/>
              <a:t>A user has created a VPC with two subnets: one public and one private. The user is planning to run the patch update for the instances in the private subnet. How can the instances in the private subnet connect to the internet?</a:t>
            </a:r>
            <a:br>
              <a:rPr lang="en-US" sz="3600" dirty="0"/>
            </a:br>
            <a:endParaRPr lang="en-IN" sz="3600" dirty="0"/>
          </a:p>
        </p:txBody>
      </p:sp>
      <p:sp>
        <p:nvSpPr>
          <p:cNvPr id="3" name="Content Placeholder 2">
            <a:extLst>
              <a:ext uri="{FF2B5EF4-FFF2-40B4-BE49-F238E27FC236}">
                <a16:creationId xmlns:a16="http://schemas.microsoft.com/office/drawing/2014/main" id="{05CA3DF3-1EF2-4B07-BA7F-DB9AA38DA561}"/>
              </a:ext>
            </a:extLst>
          </p:cNvPr>
          <p:cNvSpPr>
            <a:spLocks noGrp="1"/>
          </p:cNvSpPr>
          <p:nvPr>
            <p:ph idx="1"/>
          </p:nvPr>
        </p:nvSpPr>
        <p:spPr>
          <a:xfrm>
            <a:off x="838200" y="2905760"/>
            <a:ext cx="10515600" cy="3627120"/>
          </a:xfrm>
        </p:spPr>
        <p:txBody>
          <a:bodyPr>
            <a:normAutofit/>
          </a:bodyPr>
          <a:lstStyle/>
          <a:p>
            <a:pPr marL="0" indent="0">
              <a:lnSpc>
                <a:spcPct val="150000"/>
              </a:lnSpc>
              <a:buNone/>
            </a:pPr>
            <a:r>
              <a:rPr lang="en-US" dirty="0"/>
              <a:t>1. Use the internet gateway with a private IP</a:t>
            </a:r>
          </a:p>
          <a:p>
            <a:pPr marL="0" indent="0">
              <a:lnSpc>
                <a:spcPct val="150000"/>
              </a:lnSpc>
              <a:buNone/>
            </a:pPr>
            <a:r>
              <a:rPr lang="en-US" dirty="0"/>
              <a:t>2. Allow outbound traffic in the security group for port 80 to allow internet updates</a:t>
            </a:r>
          </a:p>
          <a:p>
            <a:pPr marL="0" indent="0">
              <a:lnSpc>
                <a:spcPct val="150000"/>
              </a:lnSpc>
              <a:buNone/>
            </a:pPr>
            <a:r>
              <a:rPr lang="en-US" dirty="0"/>
              <a:t>3. The private subnet can never connect to the internet</a:t>
            </a:r>
          </a:p>
          <a:p>
            <a:pPr marL="0" indent="0">
              <a:lnSpc>
                <a:spcPct val="150000"/>
              </a:lnSpc>
              <a:buNone/>
            </a:pPr>
            <a:r>
              <a:rPr lang="en-US" b="1" dirty="0">
                <a:solidFill>
                  <a:srgbClr val="00B0F0"/>
                </a:solidFill>
              </a:rPr>
              <a:t>4. Use NAT with an elastic IP</a:t>
            </a:r>
            <a:endParaRPr lang="en-IN" b="1" dirty="0">
              <a:solidFill>
                <a:srgbClr val="00B0F0"/>
              </a:solidFill>
            </a:endParaRPr>
          </a:p>
        </p:txBody>
      </p:sp>
    </p:spTree>
    <p:extLst>
      <p:ext uri="{BB962C8B-B14F-4D97-AF65-F5344CB8AC3E}">
        <p14:creationId xmlns:p14="http://schemas.microsoft.com/office/powerpoint/2010/main" val="732964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9D08-8294-4AE1-A702-21BB88902A8E}"/>
              </a:ext>
            </a:extLst>
          </p:cNvPr>
          <p:cNvSpPr>
            <a:spLocks noGrp="1"/>
          </p:cNvSpPr>
          <p:nvPr>
            <p:ph type="title"/>
          </p:nvPr>
        </p:nvSpPr>
        <p:spPr>
          <a:xfrm>
            <a:off x="838200" y="365125"/>
            <a:ext cx="10515600" cy="2530474"/>
          </a:xfrm>
        </p:spPr>
        <p:txBody>
          <a:bodyPr>
            <a:noAutofit/>
          </a:bodyPr>
          <a:lstStyle/>
          <a:p>
            <a:r>
              <a:rPr lang="en-US" sz="3600" dirty="0"/>
              <a:t>A user has created a VPC with CIDR 10.0.0.0/16. The user has created one subnet with CIDR 10.0.0.0/16 by mistake. The user is trying to create another subnet of CIDR 10.0.0.1/24. How can the user create the second subnet?</a:t>
            </a:r>
            <a:endParaRPr lang="en-IN" sz="3600" dirty="0"/>
          </a:p>
        </p:txBody>
      </p:sp>
      <p:sp>
        <p:nvSpPr>
          <p:cNvPr id="3" name="Content Placeholder 2">
            <a:extLst>
              <a:ext uri="{FF2B5EF4-FFF2-40B4-BE49-F238E27FC236}">
                <a16:creationId xmlns:a16="http://schemas.microsoft.com/office/drawing/2014/main" id="{9EDA5149-E302-45C8-9E9B-5D5E70D78E63}"/>
              </a:ext>
            </a:extLst>
          </p:cNvPr>
          <p:cNvSpPr>
            <a:spLocks noGrp="1"/>
          </p:cNvSpPr>
          <p:nvPr>
            <p:ph idx="1"/>
          </p:nvPr>
        </p:nvSpPr>
        <p:spPr>
          <a:xfrm>
            <a:off x="838200" y="3068320"/>
            <a:ext cx="10515600" cy="3596640"/>
          </a:xfrm>
        </p:spPr>
        <p:txBody>
          <a:bodyPr>
            <a:normAutofit fontScale="92500" lnSpcReduction="20000"/>
          </a:bodyPr>
          <a:lstStyle/>
          <a:p>
            <a:pPr>
              <a:lnSpc>
                <a:spcPct val="150000"/>
              </a:lnSpc>
            </a:pPr>
            <a:r>
              <a:rPr lang="en-US" dirty="0"/>
              <a:t>There is no need to update the subnet as VPC automatically adjusts the CIDR of the first subnet based on the second subnet’s CIDR</a:t>
            </a:r>
          </a:p>
          <a:p>
            <a:pPr>
              <a:lnSpc>
                <a:spcPct val="150000"/>
              </a:lnSpc>
            </a:pPr>
            <a:r>
              <a:rPr lang="en-US" dirty="0"/>
              <a:t>The user can modify the first subnet CIDR from the console</a:t>
            </a:r>
          </a:p>
          <a:p>
            <a:pPr>
              <a:lnSpc>
                <a:spcPct val="150000"/>
              </a:lnSpc>
            </a:pPr>
            <a:r>
              <a:rPr lang="en-US" dirty="0"/>
              <a:t>It is not possible to create a second subnet as one subnet with the same CIDR as the VPC has been created</a:t>
            </a:r>
          </a:p>
          <a:p>
            <a:pPr>
              <a:lnSpc>
                <a:spcPct val="150000"/>
              </a:lnSpc>
            </a:pPr>
            <a:r>
              <a:rPr lang="en-US" dirty="0"/>
              <a:t>The user can modify the first subnet CIDR with AWS CLI</a:t>
            </a:r>
            <a:endParaRPr lang="en-IN" dirty="0"/>
          </a:p>
        </p:txBody>
      </p:sp>
    </p:spTree>
    <p:extLst>
      <p:ext uri="{BB962C8B-B14F-4D97-AF65-F5344CB8AC3E}">
        <p14:creationId xmlns:p14="http://schemas.microsoft.com/office/powerpoint/2010/main" val="4005866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9D08-8294-4AE1-A702-21BB88902A8E}"/>
              </a:ext>
            </a:extLst>
          </p:cNvPr>
          <p:cNvSpPr>
            <a:spLocks noGrp="1"/>
          </p:cNvSpPr>
          <p:nvPr>
            <p:ph type="title"/>
          </p:nvPr>
        </p:nvSpPr>
        <p:spPr>
          <a:xfrm>
            <a:off x="838200" y="365125"/>
            <a:ext cx="10515600" cy="2530474"/>
          </a:xfrm>
        </p:spPr>
        <p:txBody>
          <a:bodyPr>
            <a:noAutofit/>
          </a:bodyPr>
          <a:lstStyle/>
          <a:p>
            <a:r>
              <a:rPr lang="en-US" sz="3600" dirty="0"/>
              <a:t>A user has created a VPC with CIDR 10.0.0.0/16. The user has created one subnet with CIDR 10.0.0.0/16 by mistake. The user is trying to create another subnet of CIDR 10.0.0.1/24. How can the user create the second subnet?</a:t>
            </a:r>
            <a:endParaRPr lang="en-IN" sz="3600" dirty="0"/>
          </a:p>
        </p:txBody>
      </p:sp>
      <p:sp>
        <p:nvSpPr>
          <p:cNvPr id="3" name="Content Placeholder 2">
            <a:extLst>
              <a:ext uri="{FF2B5EF4-FFF2-40B4-BE49-F238E27FC236}">
                <a16:creationId xmlns:a16="http://schemas.microsoft.com/office/drawing/2014/main" id="{9EDA5149-E302-45C8-9E9B-5D5E70D78E63}"/>
              </a:ext>
            </a:extLst>
          </p:cNvPr>
          <p:cNvSpPr>
            <a:spLocks noGrp="1"/>
          </p:cNvSpPr>
          <p:nvPr>
            <p:ph idx="1"/>
          </p:nvPr>
        </p:nvSpPr>
        <p:spPr>
          <a:xfrm>
            <a:off x="838200" y="2997200"/>
            <a:ext cx="10515600" cy="3627120"/>
          </a:xfrm>
        </p:spPr>
        <p:txBody>
          <a:bodyPr>
            <a:normAutofit fontScale="92500" lnSpcReduction="20000"/>
          </a:bodyPr>
          <a:lstStyle/>
          <a:p>
            <a:pPr>
              <a:lnSpc>
                <a:spcPct val="150000"/>
              </a:lnSpc>
            </a:pPr>
            <a:r>
              <a:rPr lang="en-US" dirty="0"/>
              <a:t>There is no need to update the subnet as VPC automatically adjusts the CIDR of the first subnet based on the second subnet’s CIDR</a:t>
            </a:r>
          </a:p>
          <a:p>
            <a:pPr>
              <a:lnSpc>
                <a:spcPct val="150000"/>
              </a:lnSpc>
            </a:pPr>
            <a:r>
              <a:rPr lang="en-US" dirty="0"/>
              <a:t>The user can modify the first subnet CIDR from the console</a:t>
            </a:r>
          </a:p>
          <a:p>
            <a:pPr>
              <a:lnSpc>
                <a:spcPct val="150000"/>
              </a:lnSpc>
            </a:pPr>
            <a:r>
              <a:rPr lang="en-US" b="1" dirty="0">
                <a:solidFill>
                  <a:srgbClr val="00B0F0"/>
                </a:solidFill>
              </a:rPr>
              <a:t>It is not possible to create a second subnet as one subnet with the same CIDR as the VPC has been created</a:t>
            </a:r>
          </a:p>
          <a:p>
            <a:pPr>
              <a:lnSpc>
                <a:spcPct val="150000"/>
              </a:lnSpc>
            </a:pPr>
            <a:r>
              <a:rPr lang="en-US" dirty="0"/>
              <a:t>The user can modify the first subnet CIDR with AWS CLI</a:t>
            </a:r>
            <a:endParaRPr lang="en-IN" dirty="0"/>
          </a:p>
        </p:txBody>
      </p:sp>
    </p:spTree>
    <p:extLst>
      <p:ext uri="{BB962C8B-B14F-4D97-AF65-F5344CB8AC3E}">
        <p14:creationId xmlns:p14="http://schemas.microsoft.com/office/powerpoint/2010/main" val="258702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E579-2A7C-40A8-8512-CD3ED09CF25E}"/>
              </a:ext>
            </a:extLst>
          </p:cNvPr>
          <p:cNvSpPr>
            <a:spLocks noGrp="1"/>
          </p:cNvSpPr>
          <p:nvPr>
            <p:ph type="title"/>
          </p:nvPr>
        </p:nvSpPr>
        <p:spPr>
          <a:xfrm>
            <a:off x="629920" y="365124"/>
            <a:ext cx="10220960" cy="3668396"/>
          </a:xfrm>
        </p:spPr>
        <p:txBody>
          <a:bodyPr>
            <a:noAutofit/>
          </a:bodyPr>
          <a:lstStyle/>
          <a:p>
            <a:r>
              <a:rPr lang="en-US" sz="3200" b="0" i="0" dirty="0">
                <a:solidFill>
                  <a:srgbClr val="1C1D1F"/>
                </a:solidFill>
                <a:effectLst/>
                <a:latin typeface="sf pro text"/>
              </a:rPr>
              <a:t>You have problems connecting via RDP into a Microsoft Windows EC2 instance you launched in your VPC, in a public subnet. You have verified that, the instance has a public IP address, and that the VPC has an Internet Gateway attached, which is properly referenced as a target in the public subnet’s route table. While checking the instance’s assigned security group and the subnet NACL you noticed that</a:t>
            </a:r>
            <a:r>
              <a:rPr lang="en-US" sz="3200" b="0" i="0" dirty="0">
                <a:solidFill>
                  <a:srgbClr val="FF0000"/>
                </a:solidFill>
                <a:effectLst/>
                <a:latin typeface="sf pro text"/>
              </a:rPr>
              <a:t>; they both allow all inbound traffic, and deny all outbound traffic</a:t>
            </a:r>
            <a:r>
              <a:rPr lang="en-US" sz="3200" b="0" i="0" dirty="0">
                <a:solidFill>
                  <a:srgbClr val="1C1D1F"/>
                </a:solidFill>
                <a:effectLst/>
                <a:latin typeface="sf pro text"/>
              </a:rPr>
              <a:t>.</a:t>
            </a:r>
            <a:endParaRPr lang="en-IN" sz="3200" dirty="0"/>
          </a:p>
        </p:txBody>
      </p:sp>
      <p:sp>
        <p:nvSpPr>
          <p:cNvPr id="3" name="Content Placeholder 2">
            <a:extLst>
              <a:ext uri="{FF2B5EF4-FFF2-40B4-BE49-F238E27FC236}">
                <a16:creationId xmlns:a16="http://schemas.microsoft.com/office/drawing/2014/main" id="{5C6654A3-90F5-43C7-AF53-09DE171EC95E}"/>
              </a:ext>
            </a:extLst>
          </p:cNvPr>
          <p:cNvSpPr>
            <a:spLocks noGrp="1"/>
          </p:cNvSpPr>
          <p:nvPr>
            <p:ph idx="1"/>
          </p:nvPr>
        </p:nvSpPr>
        <p:spPr>
          <a:xfrm>
            <a:off x="629920" y="3820160"/>
            <a:ext cx="10723880" cy="2804160"/>
          </a:xfrm>
        </p:spPr>
        <p:txBody>
          <a:bodyPr>
            <a:normAutofit fontScale="92500" lnSpcReduction="20000"/>
          </a:bodyPr>
          <a:lstStyle/>
          <a:p>
            <a:pPr marL="0" indent="0" algn="l">
              <a:buNone/>
            </a:pPr>
            <a:br>
              <a:rPr lang="en-US" b="0" i="0" dirty="0">
                <a:solidFill>
                  <a:srgbClr val="1C1D1F"/>
                </a:solidFill>
                <a:effectLst/>
                <a:latin typeface="sf pro text"/>
              </a:rPr>
            </a:br>
            <a:r>
              <a:rPr lang="en-US" b="0" i="0" dirty="0">
                <a:solidFill>
                  <a:srgbClr val="1C1D1F"/>
                </a:solidFill>
                <a:effectLst/>
                <a:latin typeface="sf pro text"/>
              </a:rPr>
              <a:t>What needs to be changed such that you can access your instance via RDP?</a:t>
            </a:r>
          </a:p>
          <a:p>
            <a:pPr marL="0" indent="0" algn="l">
              <a:buNone/>
            </a:pPr>
            <a:endParaRPr lang="en-US" b="0" i="0" dirty="0">
              <a:solidFill>
                <a:srgbClr val="1C1D1F"/>
              </a:solidFill>
              <a:effectLst/>
              <a:latin typeface="sf pro text"/>
            </a:endParaRPr>
          </a:p>
          <a:p>
            <a:pPr algn="l">
              <a:buFont typeface="+mj-lt"/>
              <a:buAutoNum type="arabicPeriod"/>
            </a:pPr>
            <a:r>
              <a:rPr lang="en-US" b="0" i="0" dirty="0">
                <a:solidFill>
                  <a:srgbClr val="1C1D1F"/>
                </a:solidFill>
                <a:effectLst/>
                <a:latin typeface="sf pro text"/>
              </a:rPr>
              <a:t>The Instance security group needs to allow outbound traffic.</a:t>
            </a:r>
          </a:p>
          <a:p>
            <a:pPr algn="l">
              <a:buFont typeface="+mj-lt"/>
              <a:buAutoNum type="arabicPeriod"/>
            </a:pPr>
            <a:r>
              <a:rPr lang="en-US" b="0" i="0" dirty="0">
                <a:solidFill>
                  <a:srgbClr val="1C1D1F"/>
                </a:solidFill>
                <a:effectLst/>
                <a:latin typeface="sf pro text"/>
              </a:rPr>
              <a:t>The Subnet N. ACL needs to allow outbound traffic.</a:t>
            </a:r>
          </a:p>
          <a:p>
            <a:pPr algn="l">
              <a:buFont typeface="+mj-lt"/>
              <a:buAutoNum type="arabicPeriod"/>
            </a:pPr>
            <a:r>
              <a:rPr lang="en-US" b="0" i="0" dirty="0">
                <a:solidFill>
                  <a:srgbClr val="1C1D1F"/>
                </a:solidFill>
                <a:effectLst/>
                <a:latin typeface="sf pro text"/>
              </a:rPr>
              <a:t>Nothing, the problem must be in the Internet gateway blocking traffic.</a:t>
            </a:r>
          </a:p>
          <a:p>
            <a:pPr algn="l">
              <a:buFont typeface="+mj-lt"/>
              <a:buAutoNum type="arabicPeriod"/>
            </a:pPr>
            <a:r>
              <a:rPr lang="en-US" b="0" i="0" dirty="0">
                <a:solidFill>
                  <a:srgbClr val="1C1D1F"/>
                </a:solidFill>
                <a:effectLst/>
                <a:latin typeface="sf pro text"/>
              </a:rPr>
              <a:t>Both security group and N ACL need to allow outbound traffic.</a:t>
            </a:r>
          </a:p>
          <a:p>
            <a:endParaRPr lang="en-IN" dirty="0"/>
          </a:p>
        </p:txBody>
      </p:sp>
    </p:spTree>
    <p:extLst>
      <p:ext uri="{BB962C8B-B14F-4D97-AF65-F5344CB8AC3E}">
        <p14:creationId xmlns:p14="http://schemas.microsoft.com/office/powerpoint/2010/main" val="2958928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E579-2A7C-40A8-8512-CD3ED09CF25E}"/>
              </a:ext>
            </a:extLst>
          </p:cNvPr>
          <p:cNvSpPr>
            <a:spLocks noGrp="1"/>
          </p:cNvSpPr>
          <p:nvPr>
            <p:ph type="title"/>
          </p:nvPr>
        </p:nvSpPr>
        <p:spPr>
          <a:xfrm>
            <a:off x="629920" y="365124"/>
            <a:ext cx="10220960" cy="3668396"/>
          </a:xfrm>
        </p:spPr>
        <p:txBody>
          <a:bodyPr>
            <a:noAutofit/>
          </a:bodyPr>
          <a:lstStyle/>
          <a:p>
            <a:r>
              <a:rPr lang="en-US" sz="3200" b="0" i="0" dirty="0">
                <a:solidFill>
                  <a:srgbClr val="1C1D1F"/>
                </a:solidFill>
                <a:effectLst/>
                <a:latin typeface="sf pro text"/>
              </a:rPr>
              <a:t>You have problems connecting via RDP into a Microsoft Windows EC2 instance you launched in your VPC, in a public subnet. You have verified that, the instance has a public IP address, and that the VPC has an Internet Gateway attached, which is properly referenced as a target in the public subnet’s route table. While checking the instance’s assigned security group and the subnet NACL you noticed that</a:t>
            </a:r>
            <a:r>
              <a:rPr lang="en-US" sz="3200" b="0" i="0" dirty="0">
                <a:solidFill>
                  <a:srgbClr val="FF0000"/>
                </a:solidFill>
                <a:effectLst/>
                <a:latin typeface="sf pro text"/>
              </a:rPr>
              <a:t>; they both allow all inbound traffic, and deny all outbound traffic</a:t>
            </a:r>
            <a:r>
              <a:rPr lang="en-US" sz="3200" b="0" i="0" dirty="0">
                <a:solidFill>
                  <a:srgbClr val="1C1D1F"/>
                </a:solidFill>
                <a:effectLst/>
                <a:latin typeface="sf pro text"/>
              </a:rPr>
              <a:t>.</a:t>
            </a:r>
            <a:endParaRPr lang="en-IN" sz="3200" dirty="0"/>
          </a:p>
        </p:txBody>
      </p:sp>
      <p:sp>
        <p:nvSpPr>
          <p:cNvPr id="3" name="Content Placeholder 2">
            <a:extLst>
              <a:ext uri="{FF2B5EF4-FFF2-40B4-BE49-F238E27FC236}">
                <a16:creationId xmlns:a16="http://schemas.microsoft.com/office/drawing/2014/main" id="{5C6654A3-90F5-43C7-AF53-09DE171EC95E}"/>
              </a:ext>
            </a:extLst>
          </p:cNvPr>
          <p:cNvSpPr>
            <a:spLocks noGrp="1"/>
          </p:cNvSpPr>
          <p:nvPr>
            <p:ph idx="1"/>
          </p:nvPr>
        </p:nvSpPr>
        <p:spPr>
          <a:xfrm>
            <a:off x="838200" y="3667759"/>
            <a:ext cx="10515600" cy="2956561"/>
          </a:xfrm>
        </p:spPr>
        <p:txBody>
          <a:bodyPr>
            <a:normAutofit fontScale="85000" lnSpcReduction="20000"/>
          </a:bodyPr>
          <a:lstStyle/>
          <a:p>
            <a:pPr marL="0" indent="0" algn="l">
              <a:buNone/>
            </a:pPr>
            <a:br>
              <a:rPr lang="en-US" b="0" i="0" dirty="0">
                <a:solidFill>
                  <a:srgbClr val="1C1D1F"/>
                </a:solidFill>
                <a:effectLst/>
                <a:latin typeface="sf pro text"/>
              </a:rPr>
            </a:br>
            <a:endParaRPr lang="en-US" b="0" i="0" dirty="0">
              <a:solidFill>
                <a:srgbClr val="1C1D1F"/>
              </a:solidFill>
              <a:effectLst/>
              <a:latin typeface="sf pro text"/>
            </a:endParaRPr>
          </a:p>
          <a:p>
            <a:pPr marL="0" indent="0" algn="l">
              <a:buNone/>
            </a:pPr>
            <a:r>
              <a:rPr lang="en-US" b="0" i="0" dirty="0">
                <a:solidFill>
                  <a:srgbClr val="1C1D1F"/>
                </a:solidFill>
                <a:effectLst/>
                <a:latin typeface="sf pro text"/>
              </a:rPr>
              <a:t>What needs to be changed such that you can access your instance via RDP?</a:t>
            </a:r>
          </a:p>
          <a:p>
            <a:pPr marL="0" indent="0" algn="l">
              <a:buNone/>
            </a:pPr>
            <a:endParaRPr lang="en-US" b="0" i="0" dirty="0">
              <a:solidFill>
                <a:srgbClr val="1C1D1F"/>
              </a:solidFill>
              <a:effectLst/>
              <a:latin typeface="sf pro text"/>
            </a:endParaRPr>
          </a:p>
          <a:p>
            <a:pPr algn="l">
              <a:buFont typeface="+mj-lt"/>
              <a:buAutoNum type="arabicPeriod"/>
            </a:pPr>
            <a:r>
              <a:rPr lang="en-US" b="0" i="0" dirty="0">
                <a:solidFill>
                  <a:srgbClr val="1C1D1F"/>
                </a:solidFill>
                <a:effectLst/>
                <a:latin typeface="sf pro text"/>
              </a:rPr>
              <a:t>The Instance security group needs to allow outbound traffic.</a:t>
            </a:r>
          </a:p>
          <a:p>
            <a:pPr algn="l">
              <a:buFont typeface="+mj-lt"/>
              <a:buAutoNum type="arabicPeriod"/>
            </a:pPr>
            <a:r>
              <a:rPr lang="en-US" b="1" i="0" dirty="0">
                <a:solidFill>
                  <a:srgbClr val="00B0F0"/>
                </a:solidFill>
                <a:effectLst/>
                <a:latin typeface="sf pro text"/>
              </a:rPr>
              <a:t>The Subnet N. ACL needs to allow outbound traffic.</a:t>
            </a:r>
          </a:p>
          <a:p>
            <a:pPr algn="l">
              <a:buFont typeface="+mj-lt"/>
              <a:buAutoNum type="arabicPeriod"/>
            </a:pPr>
            <a:r>
              <a:rPr lang="en-US" b="0" i="0" dirty="0">
                <a:solidFill>
                  <a:srgbClr val="1C1D1F"/>
                </a:solidFill>
                <a:effectLst/>
                <a:latin typeface="sf pro text"/>
              </a:rPr>
              <a:t>Nothing, the problem must be in the Internet gateway blocking traffic.</a:t>
            </a:r>
          </a:p>
          <a:p>
            <a:pPr algn="l">
              <a:buFont typeface="+mj-lt"/>
              <a:buAutoNum type="arabicPeriod"/>
            </a:pPr>
            <a:r>
              <a:rPr lang="en-US" b="0" i="0" dirty="0">
                <a:solidFill>
                  <a:srgbClr val="1C1D1F"/>
                </a:solidFill>
                <a:effectLst/>
                <a:latin typeface="sf pro text"/>
              </a:rPr>
              <a:t>Both security group and N ACL need to allow outbound traffic.</a:t>
            </a:r>
          </a:p>
          <a:p>
            <a:endParaRPr lang="en-IN" dirty="0"/>
          </a:p>
        </p:txBody>
      </p:sp>
    </p:spTree>
    <p:extLst>
      <p:ext uri="{BB962C8B-B14F-4D97-AF65-F5344CB8AC3E}">
        <p14:creationId xmlns:p14="http://schemas.microsoft.com/office/powerpoint/2010/main" val="321305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D80-0363-43F7-BF71-6B322FED5AB5}"/>
              </a:ext>
            </a:extLst>
          </p:cNvPr>
          <p:cNvSpPr>
            <a:spLocks noGrp="1"/>
          </p:cNvSpPr>
          <p:nvPr>
            <p:ph type="title"/>
          </p:nvPr>
        </p:nvSpPr>
        <p:spPr/>
        <p:txBody>
          <a:bodyPr>
            <a:noAutofit/>
          </a:bodyPr>
          <a:lstStyle/>
          <a:p>
            <a:r>
              <a:rPr lang="en-IN" sz="3600" b="0" i="0" dirty="0">
                <a:solidFill>
                  <a:srgbClr val="1C1D1F"/>
                </a:solidFill>
                <a:effectLst/>
                <a:latin typeface="sf pro text"/>
              </a:rPr>
              <a:t>What security group configuration rule is required for your bastion host, in a VPC, in order to allow SSH inbound access to a Linux Bastion host from your IP address 192.168.32.5?</a:t>
            </a:r>
            <a:endParaRPr lang="en-IN" sz="3600" dirty="0"/>
          </a:p>
        </p:txBody>
      </p:sp>
      <p:sp>
        <p:nvSpPr>
          <p:cNvPr id="3" name="Content Placeholder 2">
            <a:extLst>
              <a:ext uri="{FF2B5EF4-FFF2-40B4-BE49-F238E27FC236}">
                <a16:creationId xmlns:a16="http://schemas.microsoft.com/office/drawing/2014/main" id="{3A2BE3DC-84EC-4842-BE68-7C435E99EFF6}"/>
              </a:ext>
            </a:extLst>
          </p:cNvPr>
          <p:cNvSpPr>
            <a:spLocks noGrp="1"/>
          </p:cNvSpPr>
          <p:nvPr>
            <p:ph idx="1"/>
          </p:nvPr>
        </p:nvSpPr>
        <p:spPr>
          <a:xfrm>
            <a:off x="838200" y="3037839"/>
            <a:ext cx="10764520" cy="3139123"/>
          </a:xfrm>
        </p:spPr>
        <p:txBody>
          <a:bodyPr/>
          <a:lstStyle/>
          <a:p>
            <a:pPr algn="l">
              <a:lnSpc>
                <a:spcPct val="150000"/>
              </a:lnSpc>
              <a:buFont typeface="+mj-lt"/>
              <a:buAutoNum type="arabicPeriod"/>
            </a:pPr>
            <a:r>
              <a:rPr lang="en-IN" b="0" i="0" dirty="0">
                <a:solidFill>
                  <a:srgbClr val="1C1D1F"/>
                </a:solidFill>
                <a:effectLst/>
                <a:latin typeface="sf pro text"/>
              </a:rPr>
              <a:t>Allow Port: SSH (UDP 22), Source 192.168.32.4/30, Inbound</a:t>
            </a:r>
          </a:p>
          <a:p>
            <a:pPr algn="l">
              <a:lnSpc>
                <a:spcPct val="150000"/>
              </a:lnSpc>
              <a:buFont typeface="+mj-lt"/>
              <a:buAutoNum type="arabicPeriod"/>
            </a:pPr>
            <a:r>
              <a:rPr lang="en-IN" b="0" i="0" dirty="0">
                <a:solidFill>
                  <a:srgbClr val="1C1D1F"/>
                </a:solidFill>
                <a:effectLst/>
                <a:latin typeface="sf pro text"/>
              </a:rPr>
              <a:t>Allow Port: SSH (TCP 22), Source 192.168.32.5/31, Outbound</a:t>
            </a:r>
          </a:p>
          <a:p>
            <a:pPr algn="l">
              <a:lnSpc>
                <a:spcPct val="150000"/>
              </a:lnSpc>
              <a:buFont typeface="+mj-lt"/>
              <a:buAutoNum type="arabicPeriod"/>
            </a:pPr>
            <a:r>
              <a:rPr lang="en-IN" b="0" i="0" dirty="0">
                <a:solidFill>
                  <a:srgbClr val="1C1D1F"/>
                </a:solidFill>
                <a:effectLst/>
                <a:latin typeface="sf pro text"/>
              </a:rPr>
              <a:t>Allow Port: SSH (TCP 22), Source 192.168.32.5/0, Outbound</a:t>
            </a:r>
          </a:p>
          <a:p>
            <a:pPr algn="l">
              <a:lnSpc>
                <a:spcPct val="150000"/>
              </a:lnSpc>
              <a:buFont typeface="+mj-lt"/>
              <a:buAutoNum type="arabicPeriod"/>
            </a:pPr>
            <a:r>
              <a:rPr lang="en-IN" b="0" i="0" dirty="0">
                <a:solidFill>
                  <a:srgbClr val="1C1D1F"/>
                </a:solidFill>
                <a:effectLst/>
                <a:latin typeface="sf pro text"/>
              </a:rPr>
              <a:t>Allow Port: SSH (TCP 22), Source 192.168.32.5/32, Inbound</a:t>
            </a:r>
          </a:p>
          <a:p>
            <a:endParaRPr lang="en-IN" dirty="0"/>
          </a:p>
        </p:txBody>
      </p:sp>
    </p:spTree>
    <p:extLst>
      <p:ext uri="{BB962C8B-B14F-4D97-AF65-F5344CB8AC3E}">
        <p14:creationId xmlns:p14="http://schemas.microsoft.com/office/powerpoint/2010/main" val="118089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D80-0363-43F7-BF71-6B322FED5AB5}"/>
              </a:ext>
            </a:extLst>
          </p:cNvPr>
          <p:cNvSpPr>
            <a:spLocks noGrp="1"/>
          </p:cNvSpPr>
          <p:nvPr>
            <p:ph type="title"/>
          </p:nvPr>
        </p:nvSpPr>
        <p:spPr/>
        <p:txBody>
          <a:bodyPr>
            <a:noAutofit/>
          </a:bodyPr>
          <a:lstStyle/>
          <a:p>
            <a:r>
              <a:rPr lang="en-IN" sz="3600" b="0" i="0" dirty="0">
                <a:solidFill>
                  <a:srgbClr val="1C1D1F"/>
                </a:solidFill>
                <a:effectLst/>
                <a:latin typeface="sf pro text"/>
              </a:rPr>
              <a:t>What security group configuration rule is required for your bastion host, in a VPC, in order to allow SSH inbound access to a Linux Bastion host from your IP address 192.168.32.5?</a:t>
            </a:r>
            <a:endParaRPr lang="en-IN" sz="3600" dirty="0"/>
          </a:p>
        </p:txBody>
      </p:sp>
      <p:sp>
        <p:nvSpPr>
          <p:cNvPr id="3" name="Content Placeholder 2">
            <a:extLst>
              <a:ext uri="{FF2B5EF4-FFF2-40B4-BE49-F238E27FC236}">
                <a16:creationId xmlns:a16="http://schemas.microsoft.com/office/drawing/2014/main" id="{3A2BE3DC-84EC-4842-BE68-7C435E99EFF6}"/>
              </a:ext>
            </a:extLst>
          </p:cNvPr>
          <p:cNvSpPr>
            <a:spLocks noGrp="1"/>
          </p:cNvSpPr>
          <p:nvPr>
            <p:ph idx="1"/>
          </p:nvPr>
        </p:nvSpPr>
        <p:spPr>
          <a:xfrm>
            <a:off x="838200" y="3037839"/>
            <a:ext cx="10764520" cy="3139123"/>
          </a:xfrm>
        </p:spPr>
        <p:txBody>
          <a:bodyPr/>
          <a:lstStyle/>
          <a:p>
            <a:pPr algn="l">
              <a:lnSpc>
                <a:spcPct val="150000"/>
              </a:lnSpc>
              <a:buFont typeface="+mj-lt"/>
              <a:buAutoNum type="arabicPeriod"/>
            </a:pPr>
            <a:r>
              <a:rPr lang="en-IN" b="0" i="0" dirty="0">
                <a:solidFill>
                  <a:srgbClr val="1C1D1F"/>
                </a:solidFill>
                <a:effectLst/>
                <a:latin typeface="sf pro text"/>
              </a:rPr>
              <a:t>Allow Port: SSH (UDP 22), Source 192.168.32.4/30, Inbound</a:t>
            </a:r>
          </a:p>
          <a:p>
            <a:pPr algn="l">
              <a:lnSpc>
                <a:spcPct val="150000"/>
              </a:lnSpc>
              <a:buFont typeface="+mj-lt"/>
              <a:buAutoNum type="arabicPeriod"/>
            </a:pPr>
            <a:r>
              <a:rPr lang="en-IN" b="0" i="0" dirty="0">
                <a:solidFill>
                  <a:srgbClr val="1C1D1F"/>
                </a:solidFill>
                <a:effectLst/>
                <a:latin typeface="sf pro text"/>
              </a:rPr>
              <a:t>Allow Port: SSH (TCP 22), Source 192.168.32.5/31, Outbound</a:t>
            </a:r>
          </a:p>
          <a:p>
            <a:pPr algn="l">
              <a:lnSpc>
                <a:spcPct val="150000"/>
              </a:lnSpc>
              <a:buFont typeface="+mj-lt"/>
              <a:buAutoNum type="arabicPeriod"/>
            </a:pPr>
            <a:r>
              <a:rPr lang="en-IN" b="0" i="0" dirty="0">
                <a:solidFill>
                  <a:srgbClr val="1C1D1F"/>
                </a:solidFill>
                <a:effectLst/>
                <a:latin typeface="sf pro text"/>
              </a:rPr>
              <a:t>Allow Port: SSH (TCP 22), Source 192.168.32.5/0, Outbound</a:t>
            </a:r>
          </a:p>
          <a:p>
            <a:pPr algn="l">
              <a:lnSpc>
                <a:spcPct val="150000"/>
              </a:lnSpc>
              <a:buFont typeface="+mj-lt"/>
              <a:buAutoNum type="arabicPeriod"/>
            </a:pPr>
            <a:r>
              <a:rPr lang="en-IN" b="1" i="0" dirty="0">
                <a:solidFill>
                  <a:srgbClr val="00B0F0"/>
                </a:solidFill>
                <a:effectLst/>
                <a:latin typeface="sf pro text"/>
              </a:rPr>
              <a:t>Allow Port: SSH (TCP 22), Source 192.168.32.5/32, Inbound</a:t>
            </a:r>
          </a:p>
          <a:p>
            <a:endParaRPr lang="en-IN" dirty="0"/>
          </a:p>
        </p:txBody>
      </p:sp>
    </p:spTree>
    <p:extLst>
      <p:ext uri="{BB962C8B-B14F-4D97-AF65-F5344CB8AC3E}">
        <p14:creationId xmlns:p14="http://schemas.microsoft.com/office/powerpoint/2010/main" val="1619135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8330-6BB3-4931-BFD6-0BD1FC9AB65E}"/>
              </a:ext>
            </a:extLst>
          </p:cNvPr>
          <p:cNvSpPr>
            <a:spLocks noGrp="1"/>
          </p:cNvSpPr>
          <p:nvPr>
            <p:ph type="title"/>
          </p:nvPr>
        </p:nvSpPr>
        <p:spPr>
          <a:xfrm>
            <a:off x="838200" y="365125"/>
            <a:ext cx="10515600" cy="2764154"/>
          </a:xfrm>
        </p:spPr>
        <p:txBody>
          <a:bodyPr>
            <a:noAutofit/>
          </a:bodyPr>
          <a:lstStyle/>
          <a:p>
            <a:r>
              <a:rPr lang="en-US" sz="3600" dirty="0"/>
              <a:t>A user has setup a VPC with CIDR 10.0.0.0/16. The VPC has a private subnet (10.0.1.0/24) and a public subnet (10.0.0.0/24). The user’s data </a:t>
            </a:r>
            <a:r>
              <a:rPr lang="en-US" sz="3600" dirty="0" err="1"/>
              <a:t>centre</a:t>
            </a:r>
            <a:r>
              <a:rPr lang="en-US" sz="3600" dirty="0"/>
              <a:t> has CIDR of 10.0.54.0/24 and 10.1.0.0/24. If the private subnet wants to communicate with the data </a:t>
            </a:r>
            <a:r>
              <a:rPr lang="en-US" sz="3600" dirty="0" err="1"/>
              <a:t>centre</a:t>
            </a:r>
            <a:r>
              <a:rPr lang="en-US" sz="3600" dirty="0"/>
              <a:t>, what will happen?</a:t>
            </a:r>
            <a:br>
              <a:rPr lang="en-US" sz="3600" dirty="0"/>
            </a:br>
            <a:endParaRPr lang="en-IN" sz="3600" dirty="0"/>
          </a:p>
        </p:txBody>
      </p:sp>
      <p:sp>
        <p:nvSpPr>
          <p:cNvPr id="3" name="Content Placeholder 2">
            <a:extLst>
              <a:ext uri="{FF2B5EF4-FFF2-40B4-BE49-F238E27FC236}">
                <a16:creationId xmlns:a16="http://schemas.microsoft.com/office/drawing/2014/main" id="{9ECB9B82-DF9E-4492-8459-EE8DC82A3DEB}"/>
              </a:ext>
            </a:extLst>
          </p:cNvPr>
          <p:cNvSpPr>
            <a:spLocks noGrp="1"/>
          </p:cNvSpPr>
          <p:nvPr>
            <p:ph idx="1"/>
          </p:nvPr>
        </p:nvSpPr>
        <p:spPr>
          <a:xfrm>
            <a:off x="838200" y="3291839"/>
            <a:ext cx="10515600" cy="3201035"/>
          </a:xfrm>
        </p:spPr>
        <p:txBody>
          <a:bodyPr>
            <a:normAutofit/>
          </a:bodyPr>
          <a:lstStyle/>
          <a:p>
            <a:r>
              <a:rPr lang="en-US" dirty="0"/>
              <a:t>It will allow traffic communication on both the CIDRs of the data </a:t>
            </a:r>
            <a:r>
              <a:rPr lang="en-US" dirty="0" err="1"/>
              <a:t>centre</a:t>
            </a:r>
            <a:endParaRPr lang="en-US" dirty="0"/>
          </a:p>
          <a:p>
            <a:r>
              <a:rPr lang="en-US" dirty="0"/>
              <a:t>It will not allow traffic with data </a:t>
            </a:r>
            <a:r>
              <a:rPr lang="en-US" dirty="0" err="1"/>
              <a:t>centre</a:t>
            </a:r>
            <a:r>
              <a:rPr lang="en-US" dirty="0"/>
              <a:t> on CIDR 10.1.0.0/24 but allows traffic communication on 10.0.54.0/24</a:t>
            </a:r>
          </a:p>
          <a:p>
            <a:r>
              <a:rPr lang="en-US" dirty="0"/>
              <a:t>It will not allow traffic communication on any of the data </a:t>
            </a:r>
            <a:r>
              <a:rPr lang="en-US" dirty="0" err="1"/>
              <a:t>centre</a:t>
            </a:r>
            <a:r>
              <a:rPr lang="en-US" dirty="0"/>
              <a:t> CIDRs</a:t>
            </a:r>
          </a:p>
          <a:p>
            <a:r>
              <a:rPr lang="en-US" dirty="0"/>
              <a:t>It will allow traffic with data </a:t>
            </a:r>
            <a:r>
              <a:rPr lang="en-US" dirty="0" err="1"/>
              <a:t>centre</a:t>
            </a:r>
            <a:r>
              <a:rPr lang="en-US" dirty="0"/>
              <a:t> on CIDR 10.1.0.0/24 but does not allow on 10.0.54.0/24</a:t>
            </a:r>
            <a:endParaRPr lang="en-IN" dirty="0"/>
          </a:p>
        </p:txBody>
      </p:sp>
    </p:spTree>
    <p:extLst>
      <p:ext uri="{BB962C8B-B14F-4D97-AF65-F5344CB8AC3E}">
        <p14:creationId xmlns:p14="http://schemas.microsoft.com/office/powerpoint/2010/main" val="1816585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8330-6BB3-4931-BFD6-0BD1FC9AB65E}"/>
              </a:ext>
            </a:extLst>
          </p:cNvPr>
          <p:cNvSpPr>
            <a:spLocks noGrp="1"/>
          </p:cNvSpPr>
          <p:nvPr>
            <p:ph type="title"/>
          </p:nvPr>
        </p:nvSpPr>
        <p:spPr>
          <a:xfrm>
            <a:off x="838200" y="365125"/>
            <a:ext cx="10515600" cy="2764154"/>
          </a:xfrm>
        </p:spPr>
        <p:txBody>
          <a:bodyPr>
            <a:noAutofit/>
          </a:bodyPr>
          <a:lstStyle/>
          <a:p>
            <a:r>
              <a:rPr lang="en-US" sz="3600" dirty="0"/>
              <a:t>A user has setup a VPC with CIDR 10.0.0.0/16. The VPC has a private subnet (10.0.1.0/24) and a public subnet (10.0.0.0/24). The user’s data </a:t>
            </a:r>
            <a:r>
              <a:rPr lang="en-US" sz="3600" dirty="0" err="1"/>
              <a:t>centre</a:t>
            </a:r>
            <a:r>
              <a:rPr lang="en-US" sz="3600" dirty="0"/>
              <a:t> has CIDR of 10.0.54.0/24 and 10.1.0.0/24. If the private subnet wants to communicate with the data </a:t>
            </a:r>
            <a:r>
              <a:rPr lang="en-US" sz="3600" dirty="0" err="1"/>
              <a:t>centre</a:t>
            </a:r>
            <a:r>
              <a:rPr lang="en-US" sz="3600" dirty="0"/>
              <a:t>, what will happen?</a:t>
            </a:r>
            <a:br>
              <a:rPr lang="en-US" sz="3600" dirty="0"/>
            </a:br>
            <a:endParaRPr lang="en-IN" sz="3600" dirty="0"/>
          </a:p>
        </p:txBody>
      </p:sp>
      <p:sp>
        <p:nvSpPr>
          <p:cNvPr id="3" name="Content Placeholder 2">
            <a:extLst>
              <a:ext uri="{FF2B5EF4-FFF2-40B4-BE49-F238E27FC236}">
                <a16:creationId xmlns:a16="http://schemas.microsoft.com/office/drawing/2014/main" id="{9ECB9B82-DF9E-4492-8459-EE8DC82A3DEB}"/>
              </a:ext>
            </a:extLst>
          </p:cNvPr>
          <p:cNvSpPr>
            <a:spLocks noGrp="1"/>
          </p:cNvSpPr>
          <p:nvPr>
            <p:ph idx="1"/>
          </p:nvPr>
        </p:nvSpPr>
        <p:spPr>
          <a:xfrm>
            <a:off x="838200" y="3291839"/>
            <a:ext cx="10515600" cy="3201035"/>
          </a:xfrm>
        </p:spPr>
        <p:txBody>
          <a:bodyPr>
            <a:normAutofit/>
          </a:bodyPr>
          <a:lstStyle/>
          <a:p>
            <a:r>
              <a:rPr lang="en-US" dirty="0"/>
              <a:t>It will allow traffic communication on both the CIDRs of the data </a:t>
            </a:r>
            <a:r>
              <a:rPr lang="en-US" dirty="0" err="1"/>
              <a:t>centre</a:t>
            </a:r>
            <a:endParaRPr lang="en-US" dirty="0"/>
          </a:p>
          <a:p>
            <a:r>
              <a:rPr lang="en-US" dirty="0"/>
              <a:t>It will not allow traffic with data </a:t>
            </a:r>
            <a:r>
              <a:rPr lang="en-US" dirty="0" err="1"/>
              <a:t>centre</a:t>
            </a:r>
            <a:r>
              <a:rPr lang="en-US" dirty="0"/>
              <a:t> on CIDR 10.1.0.0/24 but allows traffic communication on 10.0.54.0/24</a:t>
            </a:r>
          </a:p>
          <a:p>
            <a:r>
              <a:rPr lang="en-US" dirty="0"/>
              <a:t>It will not allow traffic communication on any of the data </a:t>
            </a:r>
            <a:r>
              <a:rPr lang="en-US" dirty="0" err="1"/>
              <a:t>centre</a:t>
            </a:r>
            <a:r>
              <a:rPr lang="en-US" dirty="0"/>
              <a:t> CIDRs</a:t>
            </a:r>
          </a:p>
          <a:p>
            <a:r>
              <a:rPr lang="en-US" b="1" dirty="0">
                <a:solidFill>
                  <a:srgbClr val="00B0F0"/>
                </a:solidFill>
              </a:rPr>
              <a:t>It will allow traffic with data </a:t>
            </a:r>
            <a:r>
              <a:rPr lang="en-US" b="1" dirty="0" err="1">
                <a:solidFill>
                  <a:srgbClr val="00B0F0"/>
                </a:solidFill>
              </a:rPr>
              <a:t>centre</a:t>
            </a:r>
            <a:r>
              <a:rPr lang="en-US" b="1" dirty="0">
                <a:solidFill>
                  <a:srgbClr val="00B0F0"/>
                </a:solidFill>
              </a:rPr>
              <a:t> on CIDR 10.1.0.0/24 but does not allow on 10.0.54.0/24</a:t>
            </a:r>
            <a:endParaRPr lang="en-IN" b="1" dirty="0">
              <a:solidFill>
                <a:srgbClr val="00B0F0"/>
              </a:solidFill>
            </a:endParaRPr>
          </a:p>
        </p:txBody>
      </p:sp>
    </p:spTree>
    <p:extLst>
      <p:ext uri="{BB962C8B-B14F-4D97-AF65-F5344CB8AC3E}">
        <p14:creationId xmlns:p14="http://schemas.microsoft.com/office/powerpoint/2010/main" val="245932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8BE5-8173-4A03-8369-CDB79F853BB3}"/>
              </a:ext>
            </a:extLst>
          </p:cNvPr>
          <p:cNvSpPr>
            <a:spLocks noGrp="1"/>
          </p:cNvSpPr>
          <p:nvPr>
            <p:ph type="title"/>
          </p:nvPr>
        </p:nvSpPr>
        <p:spPr/>
        <p:txBody>
          <a:bodyPr>
            <a:normAutofit/>
          </a:bodyPr>
          <a:lstStyle/>
          <a:p>
            <a:r>
              <a:rPr lang="en-US" sz="3600" b="0" i="0" dirty="0">
                <a:solidFill>
                  <a:srgbClr val="1C1D1F"/>
                </a:solidFill>
                <a:effectLst/>
                <a:latin typeface="sf pro text"/>
              </a:rPr>
              <a:t>Which of the below statements is true for any VPC security group, by default, when it is created?</a:t>
            </a:r>
            <a:endParaRPr lang="en-IN" sz="3600" dirty="0"/>
          </a:p>
        </p:txBody>
      </p:sp>
      <p:sp>
        <p:nvSpPr>
          <p:cNvPr id="3" name="Content Placeholder 2">
            <a:extLst>
              <a:ext uri="{FF2B5EF4-FFF2-40B4-BE49-F238E27FC236}">
                <a16:creationId xmlns:a16="http://schemas.microsoft.com/office/drawing/2014/main" id="{5BB7841C-65EC-4FDF-ACD6-72125624DEA4}"/>
              </a:ext>
            </a:extLst>
          </p:cNvPr>
          <p:cNvSpPr>
            <a:spLocks noGrp="1"/>
          </p:cNvSpPr>
          <p:nvPr>
            <p:ph idx="1"/>
          </p:nvPr>
        </p:nvSpPr>
        <p:spPr/>
        <p:txBody>
          <a:bodyPr/>
          <a:lstStyle/>
          <a:p>
            <a:pPr algn="l">
              <a:lnSpc>
                <a:spcPct val="150000"/>
              </a:lnSpc>
              <a:buFont typeface="+mj-lt"/>
              <a:buAutoNum type="arabicPeriod"/>
            </a:pPr>
            <a:r>
              <a:rPr lang="en-US" b="0" i="0" dirty="0">
                <a:solidFill>
                  <a:srgbClr val="1C1D1F"/>
                </a:solidFill>
                <a:effectLst/>
                <a:latin typeface="sf pro text"/>
              </a:rPr>
              <a:t> All inbound traffic rule will be explicitly denied</a:t>
            </a:r>
          </a:p>
          <a:p>
            <a:pPr algn="l">
              <a:lnSpc>
                <a:spcPct val="150000"/>
              </a:lnSpc>
              <a:buFont typeface="+mj-lt"/>
              <a:buAutoNum type="arabicPeriod"/>
            </a:pPr>
            <a:r>
              <a:rPr lang="en-US" b="0" i="0" dirty="0">
                <a:solidFill>
                  <a:srgbClr val="1C1D1F"/>
                </a:solidFill>
                <a:effectLst/>
                <a:latin typeface="sf pro text"/>
              </a:rPr>
              <a:t> All inbound traffic is allowed by default</a:t>
            </a:r>
          </a:p>
          <a:p>
            <a:pPr algn="l">
              <a:lnSpc>
                <a:spcPct val="150000"/>
              </a:lnSpc>
              <a:buFont typeface="+mj-lt"/>
              <a:buAutoNum type="arabicPeriod"/>
            </a:pPr>
            <a:r>
              <a:rPr lang="en-US" b="1" i="0" dirty="0">
                <a:solidFill>
                  <a:srgbClr val="00B0F0"/>
                </a:solidFill>
                <a:effectLst/>
                <a:latin typeface="sf pro text"/>
              </a:rPr>
              <a:t> All outbound traffic is allowed by default</a:t>
            </a:r>
          </a:p>
          <a:p>
            <a:pPr algn="l">
              <a:lnSpc>
                <a:spcPct val="150000"/>
              </a:lnSpc>
              <a:buFont typeface="+mj-lt"/>
              <a:buAutoNum type="arabicPeriod"/>
            </a:pPr>
            <a:r>
              <a:rPr lang="en-US" b="0" i="0" dirty="0">
                <a:solidFill>
                  <a:srgbClr val="1C1D1F"/>
                </a:solidFill>
                <a:effectLst/>
                <a:latin typeface="sf pro text"/>
              </a:rPr>
              <a:t> Traffic to the internet gateway is allowed by default</a:t>
            </a:r>
          </a:p>
          <a:p>
            <a:endParaRPr lang="en-IN" dirty="0"/>
          </a:p>
        </p:txBody>
      </p:sp>
    </p:spTree>
    <p:extLst>
      <p:ext uri="{BB962C8B-B14F-4D97-AF65-F5344CB8AC3E}">
        <p14:creationId xmlns:p14="http://schemas.microsoft.com/office/powerpoint/2010/main" val="3172791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CB4F-B505-45D5-AF7A-26ECE6044279}"/>
              </a:ext>
            </a:extLst>
          </p:cNvPr>
          <p:cNvSpPr>
            <a:spLocks noGrp="1"/>
          </p:cNvSpPr>
          <p:nvPr>
            <p:ph type="title"/>
          </p:nvPr>
        </p:nvSpPr>
        <p:spPr>
          <a:xfrm>
            <a:off x="838200" y="365125"/>
            <a:ext cx="10515600" cy="2225675"/>
          </a:xfrm>
        </p:spPr>
        <p:txBody>
          <a:bodyPr>
            <a:normAutofit fontScale="90000"/>
          </a:bodyPr>
          <a:lstStyle/>
          <a:p>
            <a:r>
              <a:rPr lang="en-IN" sz="4000" dirty="0"/>
              <a:t>Which two components provide connectivity with external networks? When attached to an Amazon VPC which two components provide connectivity with external networks? </a:t>
            </a:r>
            <a:r>
              <a:rPr lang="en-IN" sz="4000" b="1" dirty="0"/>
              <a:t>Choose 2 answers</a:t>
            </a:r>
            <a:br>
              <a:rPr lang="en-IN" dirty="0"/>
            </a:br>
            <a:endParaRPr lang="en-IN" dirty="0"/>
          </a:p>
        </p:txBody>
      </p:sp>
      <p:sp>
        <p:nvSpPr>
          <p:cNvPr id="3" name="Content Placeholder 2">
            <a:extLst>
              <a:ext uri="{FF2B5EF4-FFF2-40B4-BE49-F238E27FC236}">
                <a16:creationId xmlns:a16="http://schemas.microsoft.com/office/drawing/2014/main" id="{7B5DA8CA-A238-47BB-990C-34D14FD95B11}"/>
              </a:ext>
            </a:extLst>
          </p:cNvPr>
          <p:cNvSpPr>
            <a:spLocks noGrp="1"/>
          </p:cNvSpPr>
          <p:nvPr>
            <p:ph idx="1"/>
          </p:nvPr>
        </p:nvSpPr>
        <p:spPr>
          <a:xfrm>
            <a:off x="660400" y="2844800"/>
            <a:ext cx="10693400" cy="3332162"/>
          </a:xfrm>
        </p:spPr>
        <p:txBody>
          <a:bodyPr/>
          <a:lstStyle/>
          <a:p>
            <a:pPr marL="0" indent="0">
              <a:lnSpc>
                <a:spcPct val="150000"/>
              </a:lnSpc>
              <a:buNone/>
            </a:pPr>
            <a:r>
              <a:rPr lang="en-IN" dirty="0"/>
              <a:t>1. Elastic IPs (EIP) </a:t>
            </a:r>
          </a:p>
          <a:p>
            <a:pPr marL="0" indent="0">
              <a:lnSpc>
                <a:spcPct val="150000"/>
              </a:lnSpc>
              <a:buNone/>
            </a:pPr>
            <a:r>
              <a:rPr lang="en-IN" dirty="0"/>
              <a:t>2. NAT Gateway (NAT)</a:t>
            </a:r>
          </a:p>
          <a:p>
            <a:pPr marL="0" indent="0">
              <a:lnSpc>
                <a:spcPct val="150000"/>
              </a:lnSpc>
              <a:buNone/>
            </a:pPr>
            <a:r>
              <a:rPr lang="en-IN" dirty="0"/>
              <a:t>3. Internet Gateway (IGW)</a:t>
            </a:r>
          </a:p>
          <a:p>
            <a:pPr marL="0" indent="0">
              <a:lnSpc>
                <a:spcPct val="150000"/>
              </a:lnSpc>
              <a:buNone/>
            </a:pPr>
            <a:r>
              <a:rPr lang="en-IN" dirty="0"/>
              <a:t>4. Virtual Private Gateway (VGW)</a:t>
            </a:r>
          </a:p>
        </p:txBody>
      </p:sp>
    </p:spTree>
    <p:extLst>
      <p:ext uri="{BB962C8B-B14F-4D97-AF65-F5344CB8AC3E}">
        <p14:creationId xmlns:p14="http://schemas.microsoft.com/office/powerpoint/2010/main" val="2732012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CB4F-B505-45D5-AF7A-26ECE6044279}"/>
              </a:ext>
            </a:extLst>
          </p:cNvPr>
          <p:cNvSpPr>
            <a:spLocks noGrp="1"/>
          </p:cNvSpPr>
          <p:nvPr>
            <p:ph type="title"/>
          </p:nvPr>
        </p:nvSpPr>
        <p:spPr>
          <a:xfrm>
            <a:off x="838200" y="365125"/>
            <a:ext cx="10515600" cy="2225675"/>
          </a:xfrm>
        </p:spPr>
        <p:txBody>
          <a:bodyPr>
            <a:normAutofit fontScale="90000"/>
          </a:bodyPr>
          <a:lstStyle/>
          <a:p>
            <a:r>
              <a:rPr lang="en-IN" sz="4000" dirty="0"/>
              <a:t>Which two components provide connectivity with external networks? When attached to an Amazon VPC which two components provide connectivity with external networks? </a:t>
            </a:r>
            <a:r>
              <a:rPr lang="en-IN" sz="4000" b="1" dirty="0"/>
              <a:t>Choose 2 answers</a:t>
            </a:r>
            <a:br>
              <a:rPr lang="en-IN" dirty="0"/>
            </a:br>
            <a:endParaRPr lang="en-IN" dirty="0"/>
          </a:p>
        </p:txBody>
      </p:sp>
      <p:sp>
        <p:nvSpPr>
          <p:cNvPr id="3" name="Content Placeholder 2">
            <a:extLst>
              <a:ext uri="{FF2B5EF4-FFF2-40B4-BE49-F238E27FC236}">
                <a16:creationId xmlns:a16="http://schemas.microsoft.com/office/drawing/2014/main" id="{7B5DA8CA-A238-47BB-990C-34D14FD95B11}"/>
              </a:ext>
            </a:extLst>
          </p:cNvPr>
          <p:cNvSpPr>
            <a:spLocks noGrp="1"/>
          </p:cNvSpPr>
          <p:nvPr>
            <p:ph idx="1"/>
          </p:nvPr>
        </p:nvSpPr>
        <p:spPr>
          <a:xfrm>
            <a:off x="660400" y="2844800"/>
            <a:ext cx="10693400" cy="3332162"/>
          </a:xfrm>
        </p:spPr>
        <p:txBody>
          <a:bodyPr/>
          <a:lstStyle/>
          <a:p>
            <a:pPr marL="0" indent="0">
              <a:lnSpc>
                <a:spcPct val="150000"/>
              </a:lnSpc>
              <a:buNone/>
            </a:pPr>
            <a:r>
              <a:rPr lang="en-IN" dirty="0"/>
              <a:t>1. Elastic IPs (EIP) </a:t>
            </a:r>
          </a:p>
          <a:p>
            <a:pPr marL="0" indent="0">
              <a:lnSpc>
                <a:spcPct val="150000"/>
              </a:lnSpc>
              <a:buNone/>
            </a:pPr>
            <a:r>
              <a:rPr lang="en-IN" dirty="0"/>
              <a:t>2. NAT Gateway (NAT)</a:t>
            </a:r>
          </a:p>
          <a:p>
            <a:pPr marL="0" indent="0">
              <a:lnSpc>
                <a:spcPct val="150000"/>
              </a:lnSpc>
              <a:buNone/>
            </a:pPr>
            <a:r>
              <a:rPr lang="en-IN" b="1" dirty="0">
                <a:solidFill>
                  <a:srgbClr val="00B0F0"/>
                </a:solidFill>
              </a:rPr>
              <a:t>3. Internet Gateway (IGW)</a:t>
            </a:r>
          </a:p>
          <a:p>
            <a:pPr marL="0" indent="0">
              <a:lnSpc>
                <a:spcPct val="150000"/>
              </a:lnSpc>
              <a:buNone/>
            </a:pPr>
            <a:r>
              <a:rPr lang="en-IN" b="1" dirty="0">
                <a:solidFill>
                  <a:srgbClr val="00B0F0"/>
                </a:solidFill>
              </a:rPr>
              <a:t>4. Virtual Private Gateway (VGW)</a:t>
            </a:r>
          </a:p>
        </p:txBody>
      </p:sp>
    </p:spTree>
    <p:extLst>
      <p:ext uri="{BB962C8B-B14F-4D97-AF65-F5344CB8AC3E}">
        <p14:creationId xmlns:p14="http://schemas.microsoft.com/office/powerpoint/2010/main" val="68271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D47D-F518-4C2F-9410-FE43A9D14872}"/>
              </a:ext>
            </a:extLst>
          </p:cNvPr>
          <p:cNvSpPr>
            <a:spLocks noGrp="1"/>
          </p:cNvSpPr>
          <p:nvPr>
            <p:ph type="title"/>
          </p:nvPr>
        </p:nvSpPr>
        <p:spPr/>
        <p:txBody>
          <a:bodyPr>
            <a:noAutofit/>
          </a:bodyPr>
          <a:lstStyle/>
          <a:p>
            <a:r>
              <a:rPr lang="en-US" sz="3600" b="0" i="0" dirty="0">
                <a:solidFill>
                  <a:srgbClr val="1C1D1F"/>
                </a:solidFill>
                <a:effectLst/>
                <a:latin typeface="sf pro text"/>
              </a:rPr>
              <a:t>Which of the below statements is true for a default security group in a default VPC, by default, when it is created? (Choose two)</a:t>
            </a:r>
            <a:endParaRPr lang="en-IN" sz="3600" dirty="0"/>
          </a:p>
        </p:txBody>
      </p:sp>
      <p:sp>
        <p:nvSpPr>
          <p:cNvPr id="3" name="Content Placeholder 2">
            <a:extLst>
              <a:ext uri="{FF2B5EF4-FFF2-40B4-BE49-F238E27FC236}">
                <a16:creationId xmlns:a16="http://schemas.microsoft.com/office/drawing/2014/main" id="{F7107B26-1FE1-4744-BA64-8F30E6C3A053}"/>
              </a:ext>
            </a:extLst>
          </p:cNvPr>
          <p:cNvSpPr>
            <a:spLocks noGrp="1"/>
          </p:cNvSpPr>
          <p:nvPr>
            <p:ph idx="1"/>
          </p:nvPr>
        </p:nvSpPr>
        <p:spPr>
          <a:xfrm>
            <a:off x="406400" y="2600959"/>
            <a:ext cx="10947400" cy="3576003"/>
          </a:xfrm>
        </p:spPr>
        <p:txBody>
          <a:bodyPr>
            <a:normAutofit lnSpcReduction="10000"/>
          </a:bodyPr>
          <a:lstStyle/>
          <a:p>
            <a:pPr algn="l">
              <a:lnSpc>
                <a:spcPct val="150000"/>
              </a:lnSpc>
              <a:buFont typeface="+mj-lt"/>
              <a:buAutoNum type="arabicPeriod"/>
            </a:pPr>
            <a:r>
              <a:rPr lang="en-US" b="0" i="0" dirty="0">
                <a:solidFill>
                  <a:srgbClr val="1C1D1F"/>
                </a:solidFill>
                <a:effectLst/>
                <a:latin typeface="sf pro text"/>
              </a:rPr>
              <a:t>It will have an inbound rule that allows all traffic sourced from the security group itself</a:t>
            </a:r>
          </a:p>
          <a:p>
            <a:pPr algn="l">
              <a:lnSpc>
                <a:spcPct val="150000"/>
              </a:lnSpc>
              <a:buFont typeface="+mj-lt"/>
              <a:buAutoNum type="arabicPeriod"/>
            </a:pPr>
            <a:r>
              <a:rPr lang="en-US" b="0" i="0" dirty="0">
                <a:solidFill>
                  <a:srgbClr val="1C1D1F"/>
                </a:solidFill>
                <a:effectLst/>
                <a:latin typeface="sf pro text"/>
              </a:rPr>
              <a:t>It will have all inbound traffic allowed by default</a:t>
            </a:r>
          </a:p>
          <a:p>
            <a:pPr algn="l">
              <a:lnSpc>
                <a:spcPct val="150000"/>
              </a:lnSpc>
              <a:buFont typeface="+mj-lt"/>
              <a:buAutoNum type="arabicPeriod"/>
            </a:pPr>
            <a:r>
              <a:rPr lang="en-US" b="0" i="0" dirty="0">
                <a:solidFill>
                  <a:srgbClr val="1C1D1F"/>
                </a:solidFill>
                <a:effectLst/>
                <a:latin typeface="sf pro text"/>
              </a:rPr>
              <a:t>It will have all outbound traffic allowed by default</a:t>
            </a:r>
          </a:p>
          <a:p>
            <a:pPr algn="l">
              <a:lnSpc>
                <a:spcPct val="150000"/>
              </a:lnSpc>
              <a:buFont typeface="+mj-lt"/>
              <a:buAutoNum type="arabicPeriod"/>
            </a:pPr>
            <a:r>
              <a:rPr lang="en-US" b="0" i="0" dirty="0">
                <a:solidFill>
                  <a:srgbClr val="1C1D1F"/>
                </a:solidFill>
                <a:effectLst/>
                <a:latin typeface="sf pro text"/>
              </a:rPr>
              <a:t>It will by default allow traffic to the internet gateway</a:t>
            </a:r>
          </a:p>
          <a:p>
            <a:endParaRPr lang="en-IN" dirty="0"/>
          </a:p>
        </p:txBody>
      </p:sp>
    </p:spTree>
    <p:extLst>
      <p:ext uri="{BB962C8B-B14F-4D97-AF65-F5344CB8AC3E}">
        <p14:creationId xmlns:p14="http://schemas.microsoft.com/office/powerpoint/2010/main" val="80018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D47D-F518-4C2F-9410-FE43A9D14872}"/>
              </a:ext>
            </a:extLst>
          </p:cNvPr>
          <p:cNvSpPr>
            <a:spLocks noGrp="1"/>
          </p:cNvSpPr>
          <p:nvPr>
            <p:ph type="title"/>
          </p:nvPr>
        </p:nvSpPr>
        <p:spPr/>
        <p:txBody>
          <a:bodyPr>
            <a:noAutofit/>
          </a:bodyPr>
          <a:lstStyle/>
          <a:p>
            <a:r>
              <a:rPr lang="en-US" sz="3600" b="0" i="0" dirty="0">
                <a:solidFill>
                  <a:srgbClr val="1C1D1F"/>
                </a:solidFill>
                <a:effectLst/>
                <a:latin typeface="sf pro text"/>
              </a:rPr>
              <a:t>Which of the below statements is true for a default security group in a default VPC, by default, when it is created? (Choose two)</a:t>
            </a:r>
            <a:endParaRPr lang="en-IN" sz="3600" dirty="0"/>
          </a:p>
        </p:txBody>
      </p:sp>
      <p:sp>
        <p:nvSpPr>
          <p:cNvPr id="3" name="Content Placeholder 2">
            <a:extLst>
              <a:ext uri="{FF2B5EF4-FFF2-40B4-BE49-F238E27FC236}">
                <a16:creationId xmlns:a16="http://schemas.microsoft.com/office/drawing/2014/main" id="{F7107B26-1FE1-4744-BA64-8F30E6C3A053}"/>
              </a:ext>
            </a:extLst>
          </p:cNvPr>
          <p:cNvSpPr>
            <a:spLocks noGrp="1"/>
          </p:cNvSpPr>
          <p:nvPr>
            <p:ph idx="1"/>
          </p:nvPr>
        </p:nvSpPr>
        <p:spPr>
          <a:xfrm>
            <a:off x="406400" y="2600959"/>
            <a:ext cx="10947400" cy="3576003"/>
          </a:xfrm>
        </p:spPr>
        <p:txBody>
          <a:bodyPr>
            <a:normAutofit lnSpcReduction="10000"/>
          </a:bodyPr>
          <a:lstStyle/>
          <a:p>
            <a:pPr algn="l">
              <a:lnSpc>
                <a:spcPct val="150000"/>
              </a:lnSpc>
              <a:buFont typeface="+mj-lt"/>
              <a:buAutoNum type="arabicPeriod"/>
            </a:pPr>
            <a:r>
              <a:rPr lang="en-US" b="1" i="0" dirty="0">
                <a:solidFill>
                  <a:srgbClr val="00B0F0"/>
                </a:solidFill>
                <a:effectLst/>
                <a:latin typeface="sf pro text"/>
              </a:rPr>
              <a:t>It will have an inbound rule that allows all traffic sourced from the security group itself</a:t>
            </a:r>
          </a:p>
          <a:p>
            <a:pPr algn="l">
              <a:lnSpc>
                <a:spcPct val="150000"/>
              </a:lnSpc>
              <a:buFont typeface="+mj-lt"/>
              <a:buAutoNum type="arabicPeriod"/>
            </a:pPr>
            <a:r>
              <a:rPr lang="en-US" b="0" i="0" dirty="0">
                <a:solidFill>
                  <a:srgbClr val="1C1D1F"/>
                </a:solidFill>
                <a:effectLst/>
                <a:latin typeface="sf pro text"/>
              </a:rPr>
              <a:t>It will have all inbound traffic allowed by default</a:t>
            </a:r>
          </a:p>
          <a:p>
            <a:pPr algn="l">
              <a:lnSpc>
                <a:spcPct val="150000"/>
              </a:lnSpc>
              <a:buFont typeface="+mj-lt"/>
              <a:buAutoNum type="arabicPeriod"/>
            </a:pPr>
            <a:r>
              <a:rPr lang="en-US" b="1" i="0" dirty="0">
                <a:solidFill>
                  <a:srgbClr val="00B0F0"/>
                </a:solidFill>
                <a:effectLst/>
                <a:latin typeface="sf pro text"/>
              </a:rPr>
              <a:t>It will have all outbound traffic allowed by default</a:t>
            </a:r>
          </a:p>
          <a:p>
            <a:pPr algn="l">
              <a:lnSpc>
                <a:spcPct val="150000"/>
              </a:lnSpc>
              <a:buFont typeface="+mj-lt"/>
              <a:buAutoNum type="arabicPeriod"/>
            </a:pPr>
            <a:r>
              <a:rPr lang="en-US" b="0" i="0" dirty="0">
                <a:solidFill>
                  <a:srgbClr val="1C1D1F"/>
                </a:solidFill>
                <a:effectLst/>
                <a:latin typeface="sf pro text"/>
              </a:rPr>
              <a:t>It will by default allow traffic to the internet gateway</a:t>
            </a:r>
          </a:p>
          <a:p>
            <a:endParaRPr lang="en-IN" dirty="0"/>
          </a:p>
        </p:txBody>
      </p:sp>
    </p:spTree>
    <p:extLst>
      <p:ext uri="{BB962C8B-B14F-4D97-AF65-F5344CB8AC3E}">
        <p14:creationId xmlns:p14="http://schemas.microsoft.com/office/powerpoint/2010/main" val="1965554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7037-47F6-47DE-9F3B-1CF463C0084D}"/>
              </a:ext>
            </a:extLst>
          </p:cNvPr>
          <p:cNvSpPr>
            <a:spLocks noGrp="1"/>
          </p:cNvSpPr>
          <p:nvPr>
            <p:ph type="title"/>
          </p:nvPr>
        </p:nvSpPr>
        <p:spPr>
          <a:xfrm>
            <a:off x="838200" y="365125"/>
            <a:ext cx="10515600" cy="3140075"/>
          </a:xfrm>
        </p:spPr>
        <p:txBody>
          <a:bodyPr>
            <a:noAutofit/>
          </a:bodyPr>
          <a:lstStyle/>
          <a:p>
            <a:r>
              <a:rPr lang="en-US" sz="3600" dirty="0"/>
              <a:t>A user has created a VPC with public and private subnets using the VPC Wizard. The VPC has CIDR 20.0.0.0/16. The private subnet uses CIDR 20.0.0.0/24. Which of the below mentioned entries are required in the main route table to allow the instances in VPC to communicate with each other?</a:t>
            </a:r>
            <a:endParaRPr lang="en-IN" sz="3600" dirty="0"/>
          </a:p>
        </p:txBody>
      </p:sp>
      <p:sp>
        <p:nvSpPr>
          <p:cNvPr id="3" name="Content Placeholder 2">
            <a:extLst>
              <a:ext uri="{FF2B5EF4-FFF2-40B4-BE49-F238E27FC236}">
                <a16:creationId xmlns:a16="http://schemas.microsoft.com/office/drawing/2014/main" id="{6B5FC543-E41A-49FE-81E5-319A0699B675}"/>
              </a:ext>
            </a:extLst>
          </p:cNvPr>
          <p:cNvSpPr>
            <a:spLocks noGrp="1"/>
          </p:cNvSpPr>
          <p:nvPr>
            <p:ph idx="1"/>
          </p:nvPr>
        </p:nvSpPr>
        <p:spPr>
          <a:xfrm>
            <a:off x="838200" y="3505200"/>
            <a:ext cx="10515600" cy="3140074"/>
          </a:xfrm>
        </p:spPr>
        <p:txBody>
          <a:bodyPr>
            <a:normAutofit lnSpcReduction="10000"/>
          </a:bodyPr>
          <a:lstStyle/>
          <a:p>
            <a:pPr marL="0" indent="0">
              <a:lnSpc>
                <a:spcPct val="170000"/>
              </a:lnSpc>
              <a:buNone/>
            </a:pPr>
            <a:r>
              <a:rPr lang="en-US" dirty="0"/>
              <a:t>1. Destination : 20.0.0.0/24 and Target : VPC</a:t>
            </a:r>
          </a:p>
          <a:p>
            <a:pPr marL="0" indent="0">
              <a:lnSpc>
                <a:spcPct val="170000"/>
              </a:lnSpc>
              <a:buNone/>
            </a:pPr>
            <a:r>
              <a:rPr lang="en-US" dirty="0"/>
              <a:t>2. Destination : 20.0.0.0/16 and Target : ALL</a:t>
            </a:r>
          </a:p>
          <a:p>
            <a:pPr marL="0" indent="0">
              <a:lnSpc>
                <a:spcPct val="170000"/>
              </a:lnSpc>
              <a:buNone/>
            </a:pPr>
            <a:r>
              <a:rPr lang="en-US" dirty="0"/>
              <a:t>3. Destination : 20.0.0.0/0 and Target : ALL</a:t>
            </a:r>
          </a:p>
          <a:p>
            <a:pPr marL="0" indent="0">
              <a:lnSpc>
                <a:spcPct val="170000"/>
              </a:lnSpc>
              <a:buNone/>
            </a:pPr>
            <a:r>
              <a:rPr lang="en-US" dirty="0"/>
              <a:t>4. Destination : 20.0.0.0/16 and Target : Local</a:t>
            </a:r>
            <a:endParaRPr lang="en-IN" dirty="0"/>
          </a:p>
        </p:txBody>
      </p:sp>
    </p:spTree>
    <p:extLst>
      <p:ext uri="{BB962C8B-B14F-4D97-AF65-F5344CB8AC3E}">
        <p14:creationId xmlns:p14="http://schemas.microsoft.com/office/powerpoint/2010/main" val="270671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7037-47F6-47DE-9F3B-1CF463C0084D}"/>
              </a:ext>
            </a:extLst>
          </p:cNvPr>
          <p:cNvSpPr>
            <a:spLocks noGrp="1"/>
          </p:cNvSpPr>
          <p:nvPr>
            <p:ph type="title"/>
          </p:nvPr>
        </p:nvSpPr>
        <p:spPr>
          <a:xfrm>
            <a:off x="838200" y="365125"/>
            <a:ext cx="10515600" cy="3140075"/>
          </a:xfrm>
        </p:spPr>
        <p:txBody>
          <a:bodyPr>
            <a:noAutofit/>
          </a:bodyPr>
          <a:lstStyle/>
          <a:p>
            <a:r>
              <a:rPr lang="en-US" sz="3600" dirty="0"/>
              <a:t>A user has created a VPC with public and private subnets using the VPC Wizard. The VPC has CIDR 20.0.0.0/16. The private subnet uses CIDR 20.0.0.0/24. Which of the below mentioned entries are required in the main route table to allow the instances in VPC to communicate with each other?</a:t>
            </a:r>
            <a:endParaRPr lang="en-IN" sz="3600" dirty="0"/>
          </a:p>
        </p:txBody>
      </p:sp>
      <p:sp>
        <p:nvSpPr>
          <p:cNvPr id="3" name="Content Placeholder 2">
            <a:extLst>
              <a:ext uri="{FF2B5EF4-FFF2-40B4-BE49-F238E27FC236}">
                <a16:creationId xmlns:a16="http://schemas.microsoft.com/office/drawing/2014/main" id="{6B5FC543-E41A-49FE-81E5-319A0699B675}"/>
              </a:ext>
            </a:extLst>
          </p:cNvPr>
          <p:cNvSpPr>
            <a:spLocks noGrp="1"/>
          </p:cNvSpPr>
          <p:nvPr>
            <p:ph idx="1"/>
          </p:nvPr>
        </p:nvSpPr>
        <p:spPr>
          <a:xfrm>
            <a:off x="965200" y="3505200"/>
            <a:ext cx="10388600" cy="3140074"/>
          </a:xfrm>
        </p:spPr>
        <p:txBody>
          <a:bodyPr/>
          <a:lstStyle/>
          <a:p>
            <a:pPr marL="0" indent="0">
              <a:lnSpc>
                <a:spcPct val="150000"/>
              </a:lnSpc>
              <a:buNone/>
            </a:pPr>
            <a:r>
              <a:rPr lang="en-US" dirty="0"/>
              <a:t>1. Destination : 20.0.0.0/24 and Target : VPC</a:t>
            </a:r>
          </a:p>
          <a:p>
            <a:pPr marL="0" indent="0">
              <a:lnSpc>
                <a:spcPct val="150000"/>
              </a:lnSpc>
              <a:buNone/>
            </a:pPr>
            <a:r>
              <a:rPr lang="en-US" dirty="0"/>
              <a:t>2. Destination : 20.0.0.0/16 and Target : ALL</a:t>
            </a:r>
          </a:p>
          <a:p>
            <a:pPr marL="0" indent="0">
              <a:lnSpc>
                <a:spcPct val="150000"/>
              </a:lnSpc>
              <a:buNone/>
            </a:pPr>
            <a:r>
              <a:rPr lang="en-US" dirty="0"/>
              <a:t>3. Destination : 20.0.0.0/0 and Target : ALL</a:t>
            </a:r>
          </a:p>
          <a:p>
            <a:pPr marL="0" indent="0">
              <a:lnSpc>
                <a:spcPct val="150000"/>
              </a:lnSpc>
              <a:buNone/>
            </a:pPr>
            <a:r>
              <a:rPr lang="en-US" dirty="0"/>
              <a:t>4. </a:t>
            </a:r>
            <a:r>
              <a:rPr lang="en-US" b="1" dirty="0">
                <a:solidFill>
                  <a:srgbClr val="00B0F0"/>
                </a:solidFill>
              </a:rPr>
              <a:t>Destination : 20.0.0.0/16 and Target : Local</a:t>
            </a:r>
            <a:endParaRPr lang="en-IN" b="1" dirty="0">
              <a:solidFill>
                <a:srgbClr val="00B0F0"/>
              </a:solidFill>
            </a:endParaRPr>
          </a:p>
        </p:txBody>
      </p:sp>
    </p:spTree>
    <p:extLst>
      <p:ext uri="{BB962C8B-B14F-4D97-AF65-F5344CB8AC3E}">
        <p14:creationId xmlns:p14="http://schemas.microsoft.com/office/powerpoint/2010/main" val="27661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05A1-8A33-4489-A2F9-31709C9157EB}"/>
              </a:ext>
            </a:extLst>
          </p:cNvPr>
          <p:cNvSpPr>
            <a:spLocks noGrp="1"/>
          </p:cNvSpPr>
          <p:nvPr>
            <p:ph type="title"/>
          </p:nvPr>
        </p:nvSpPr>
        <p:spPr>
          <a:xfrm>
            <a:off x="838200" y="365125"/>
            <a:ext cx="10515600" cy="2723514"/>
          </a:xfrm>
        </p:spPr>
        <p:txBody>
          <a:bodyPr>
            <a:noAutofit/>
          </a:bodyPr>
          <a:lstStyle/>
          <a:p>
            <a:r>
              <a:rPr lang="en-US" sz="3600" dirty="0"/>
              <a:t>A user has created a VPC with CIDR 10.0.0.0/24. The user has created a public subnet with CIDR 10.0.0.0/25. The user is trying to create the private subnet with CIDR 10.0.0.128/25. Which of the below mentioned statements is true in this scenario?</a:t>
            </a:r>
            <a:br>
              <a:rPr lang="en-US" sz="3600" dirty="0"/>
            </a:br>
            <a:endParaRPr lang="en-IN" sz="3600" dirty="0"/>
          </a:p>
        </p:txBody>
      </p:sp>
      <p:sp>
        <p:nvSpPr>
          <p:cNvPr id="3" name="Content Placeholder 2">
            <a:extLst>
              <a:ext uri="{FF2B5EF4-FFF2-40B4-BE49-F238E27FC236}">
                <a16:creationId xmlns:a16="http://schemas.microsoft.com/office/drawing/2014/main" id="{66A2D0FC-2194-4905-9E83-944D33753AC0}"/>
              </a:ext>
            </a:extLst>
          </p:cNvPr>
          <p:cNvSpPr>
            <a:spLocks noGrp="1"/>
          </p:cNvSpPr>
          <p:nvPr>
            <p:ph idx="1"/>
          </p:nvPr>
        </p:nvSpPr>
        <p:spPr>
          <a:xfrm>
            <a:off x="838200" y="3088639"/>
            <a:ext cx="10205720" cy="3606801"/>
          </a:xfrm>
        </p:spPr>
        <p:txBody>
          <a:bodyPr>
            <a:normAutofit/>
          </a:bodyPr>
          <a:lstStyle/>
          <a:p>
            <a:r>
              <a:rPr lang="en-US" dirty="0"/>
              <a:t>It will not allow the user to create the private subnet due to a CIDR overlap</a:t>
            </a:r>
          </a:p>
          <a:p>
            <a:r>
              <a:rPr lang="en-US" dirty="0"/>
              <a:t>It will allow the user to create a private subnet with CIDR as 10.0.0.128/25</a:t>
            </a:r>
          </a:p>
          <a:p>
            <a:r>
              <a:rPr lang="en-US" dirty="0"/>
              <a:t>This statement is wrong as AWS does not allow CIDR 10.0.0.0/25</a:t>
            </a:r>
          </a:p>
          <a:p>
            <a:r>
              <a:rPr lang="en-US" dirty="0"/>
              <a:t>It will not allow the user to create a private subnet due to a wrong CIDR range</a:t>
            </a:r>
            <a:endParaRPr lang="en-IN" dirty="0"/>
          </a:p>
        </p:txBody>
      </p:sp>
    </p:spTree>
    <p:extLst>
      <p:ext uri="{BB962C8B-B14F-4D97-AF65-F5344CB8AC3E}">
        <p14:creationId xmlns:p14="http://schemas.microsoft.com/office/powerpoint/2010/main" val="180409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05A1-8A33-4489-A2F9-31709C9157EB}"/>
              </a:ext>
            </a:extLst>
          </p:cNvPr>
          <p:cNvSpPr>
            <a:spLocks noGrp="1"/>
          </p:cNvSpPr>
          <p:nvPr>
            <p:ph type="title"/>
          </p:nvPr>
        </p:nvSpPr>
        <p:spPr>
          <a:xfrm>
            <a:off x="838200" y="365125"/>
            <a:ext cx="10515600" cy="2723514"/>
          </a:xfrm>
        </p:spPr>
        <p:txBody>
          <a:bodyPr>
            <a:noAutofit/>
          </a:bodyPr>
          <a:lstStyle/>
          <a:p>
            <a:r>
              <a:rPr lang="en-US" sz="3600" dirty="0"/>
              <a:t>A user has created a VPC with CIDR 10.0.0.0/24. The user has created a public subnet with CIDR 10.0.0.0/25. The user is trying to create the private subnet with CIDR 10.0.0.128/25. Which of the below mentioned statements is true in this scenario?</a:t>
            </a:r>
            <a:br>
              <a:rPr lang="en-US" sz="3600" dirty="0"/>
            </a:br>
            <a:endParaRPr lang="en-IN" sz="3600" dirty="0"/>
          </a:p>
        </p:txBody>
      </p:sp>
      <p:sp>
        <p:nvSpPr>
          <p:cNvPr id="3" name="Content Placeholder 2">
            <a:extLst>
              <a:ext uri="{FF2B5EF4-FFF2-40B4-BE49-F238E27FC236}">
                <a16:creationId xmlns:a16="http://schemas.microsoft.com/office/drawing/2014/main" id="{66A2D0FC-2194-4905-9E83-944D33753AC0}"/>
              </a:ext>
            </a:extLst>
          </p:cNvPr>
          <p:cNvSpPr>
            <a:spLocks noGrp="1"/>
          </p:cNvSpPr>
          <p:nvPr>
            <p:ph idx="1"/>
          </p:nvPr>
        </p:nvSpPr>
        <p:spPr>
          <a:xfrm>
            <a:off x="838200" y="3088639"/>
            <a:ext cx="10205720" cy="3606801"/>
          </a:xfrm>
        </p:spPr>
        <p:txBody>
          <a:bodyPr>
            <a:normAutofit/>
          </a:bodyPr>
          <a:lstStyle/>
          <a:p>
            <a:r>
              <a:rPr lang="en-US" dirty="0"/>
              <a:t>It will not allow the user to create the private subnet due to a CIDR overlap</a:t>
            </a:r>
          </a:p>
          <a:p>
            <a:r>
              <a:rPr lang="en-US" b="1" dirty="0">
                <a:solidFill>
                  <a:srgbClr val="00B0F0"/>
                </a:solidFill>
              </a:rPr>
              <a:t>It will allow the user to create a private subnet with CIDR as 10.0.0.128/25</a:t>
            </a:r>
          </a:p>
          <a:p>
            <a:r>
              <a:rPr lang="en-US" dirty="0"/>
              <a:t>This statement is wrong as AWS does not allow CIDR 10.0.0.0/25</a:t>
            </a:r>
          </a:p>
          <a:p>
            <a:r>
              <a:rPr lang="en-US" dirty="0"/>
              <a:t>It will not allow the user to create a private subnet due to a wrong CIDR range</a:t>
            </a:r>
            <a:endParaRPr lang="en-IN" dirty="0"/>
          </a:p>
        </p:txBody>
      </p:sp>
    </p:spTree>
    <p:extLst>
      <p:ext uri="{BB962C8B-B14F-4D97-AF65-F5344CB8AC3E}">
        <p14:creationId xmlns:p14="http://schemas.microsoft.com/office/powerpoint/2010/main" val="3688715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2762</Words>
  <Application>Microsoft Office PowerPoint</Application>
  <PresentationFormat>Widescreen</PresentationFormat>
  <Paragraphs>162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sf pro text</vt:lpstr>
      <vt:lpstr>Office Theme</vt:lpstr>
      <vt:lpstr>VPC Quiz</vt:lpstr>
      <vt:lpstr>Which of the below statements is true for any VPC security group, by default, when it is created?</vt:lpstr>
      <vt:lpstr>Which of the below statements is true for any VPC security group, by default, when it is created?</vt:lpstr>
      <vt:lpstr>Which of the below statements is true for a default security group in a default VPC, by default, when it is created? (Choose two)</vt:lpstr>
      <vt:lpstr>Which of the below statements is true for a default security group in a default VPC, by default, when it is created? (Choose two)</vt:lpstr>
      <vt:lpstr>A user has created a VPC with public and private subnets using the VPC Wizard. The VPC has CIDR 20.0.0.0/16. The private subnet uses CIDR 20.0.0.0/24. Which of the below mentioned entries are required in the main route table to allow the instances in VPC to communicate with each other?</vt:lpstr>
      <vt:lpstr>A user has created a VPC with public and private subnets using the VPC Wizard. The VPC has CIDR 20.0.0.0/16. The private subnet uses CIDR 20.0.0.0/24. Which of the below mentioned entries are required in the main route table to allow the instances in VPC to communicate with each other?</vt:lpstr>
      <vt:lpstr>A user has created a VPC with CIDR 10.0.0.0/24. The user has created a public subnet with CIDR 10.0.0.0/25. The user is trying to create the private subnet with CIDR 10.0.0.128/25. Which of the below mentioned statements is true in this scenario? </vt:lpstr>
      <vt:lpstr>A user has created a VPC with CIDR 10.0.0.0/24. The user has created a public subnet with CIDR 10.0.0.0/25. The user is trying to create the private subnet with CIDR 10.0.0.128/25. Which of the below mentioned statements is true in this scenario? </vt:lpstr>
      <vt:lpstr>You have created a VPC with CIDR 10.0.0.0/24. The VPC has two subnets: public (10.0.0.0/25) and private (10.0.0.128/25). How to increase the CIDR range your VPC CIDR block.</vt:lpstr>
      <vt:lpstr>You have created a VPC with CIDR 10.0.0.0/24. The VPC has two subnets: public (10.0.0.0/25) and private (10.0.0.128/25). How to increase the CIDR range your VPC CIDR block.</vt:lpstr>
      <vt:lpstr>A company wants to implement their website in a virtual private cloud (VPC). The web tier will use an Auto Scaling group across multiple Availability Zones (AZs). The database will use Multi-AZ RDS MySQL and should not be publicly accessible.</vt:lpstr>
      <vt:lpstr>A company wants to implement their website in a virtual private cloud (VPC). The web tier will use an Auto Scaling group across multiple Availability Zones (AZs). The database will use Multi-AZ RDS MySQL and should not be publicly accessible.</vt:lpstr>
      <vt:lpstr>You have created an EC2 instance in a subnet within a VPC. You want to delete the subnet and change it with a bigger CIDR block. What will happen in this scenario?</vt:lpstr>
      <vt:lpstr>You have created an EC2 instance in a subnet within a VPC. You want to delete the subnet and change it with a bigger CIDR block. What will happen in this scenario?</vt:lpstr>
      <vt:lpstr>One of your company’s AWS developers needs to build a test environment. He has created a VPC with CIDR 10.0.0.0/24. Within that VPC, he created a public subnet of CIDR 10.0.0.0/25 and a private subnet of CIDR 10.0.0.128/25. He, then, launched one instance in the private subnet and one instance in the public subnet. </vt:lpstr>
      <vt:lpstr>One of your company’s AWS developers needs to build a test environment. He has created a VPC with CIDR 10.0.0.0/24. Within that VPC, he created a public subnet of CIDR 10.0.0.0/25 and a private subnet of CIDR 10.0.0.128/25. He, then, launched one instance in the private subnet and one instance in the public subnet. </vt:lpstr>
      <vt:lpstr>A user has created a VPC with a subnet and a security group. The user has launched an instance in that subnet and attached a public IP. The user is still unable to connect to the instance. The internet gateway has also been created. What can be the reason for the error?</vt:lpstr>
      <vt:lpstr>A user has created a VPC with a subnet and a security group. The user has launched an instance in that subnet and attached a public IP. The user is still unable to connect to the instance. The internet gateway has also been created. What can be the reason for the error?</vt:lpstr>
      <vt:lpstr>A user has created a VPC with two subnets: one public and one private. The user is planning to run the patch update for the instances in the private subnet. How can the instances in the private subnet connect to the internet? </vt:lpstr>
      <vt:lpstr>A user has created a VPC with two subnets: one public and one private. The user is planning to run the patch update for the instances in the private subnet. How can the instances in the private subnet connect to the internet? </vt:lpstr>
      <vt:lpstr>A user has created a VPC with CIDR 10.0.0.0/16. The user has created one subnet with CIDR 10.0.0.0/16 by mistake. The user is trying to create another subnet of CIDR 10.0.0.1/24. How can the user create the second subnet?</vt:lpstr>
      <vt:lpstr>A user has created a VPC with CIDR 10.0.0.0/16. The user has created one subnet with CIDR 10.0.0.0/16 by mistake. The user is trying to create another subnet of CIDR 10.0.0.1/24. How can the user create the second subnet?</vt:lpstr>
      <vt:lpstr>You have problems connecting via RDP into a Microsoft Windows EC2 instance you launched in your VPC, in a public subnet. You have verified that, the instance has a public IP address, and that the VPC has an Internet Gateway attached, which is properly referenced as a target in the public subnet’s route table. While checking the instance’s assigned security group and the subnet NACL you noticed that; they both allow all inbound traffic, and deny all outbound traffic.</vt:lpstr>
      <vt:lpstr>You have problems connecting via RDP into a Microsoft Windows EC2 instance you launched in your VPC, in a public subnet. You have verified that, the instance has a public IP address, and that the VPC has an Internet Gateway attached, which is properly referenced as a target in the public subnet’s route table. While checking the instance’s assigned security group and the subnet NACL you noticed that; they both allow all inbound traffic, and deny all outbound traffic.</vt:lpstr>
      <vt:lpstr>What security group configuration rule is required for your bastion host, in a VPC, in order to allow SSH inbound access to a Linux Bastion host from your IP address 192.168.32.5?</vt:lpstr>
      <vt:lpstr>What security group configuration rule is required for your bastion host, in a VPC, in order to allow SSH inbound access to a Linux Bastion host from your IP address 192.168.32.5?</vt:lpstr>
      <vt:lpstr>A user has setup a VPC with CIDR 10.0.0.0/16. The VPC has a private subnet (10.0.1.0/24) and a public subnet (10.0.0.0/24). The user’s data centre has CIDR of 10.0.54.0/24 and 10.1.0.0/24. If the private subnet wants to communicate with the data centre, what will happen? </vt:lpstr>
      <vt:lpstr>A user has setup a VPC with CIDR 10.0.0.0/16. The VPC has a private subnet (10.0.1.0/24) and a public subnet (10.0.0.0/24). The user’s data centre has CIDR of 10.0.54.0/24 and 10.1.0.0/24. If the private subnet wants to communicate with the data centre, what will happen? </vt:lpstr>
      <vt:lpstr>Which two components provide connectivity with external networks? When attached to an Amazon VPC which two components provide connectivity with external networks? Choose 2 answers </vt:lpstr>
      <vt:lpstr>Which two components provide connectivity with external networks? When attached to an Amazon VPC which two components provide connectivity with external networks? Choose 2 answers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 Parida</dc:creator>
  <cp:lastModifiedBy>Nirmal Parida</cp:lastModifiedBy>
  <cp:revision>55</cp:revision>
  <dcterms:created xsi:type="dcterms:W3CDTF">2022-01-29T12:22:11Z</dcterms:created>
  <dcterms:modified xsi:type="dcterms:W3CDTF">2022-05-26T04:46:45Z</dcterms:modified>
</cp:coreProperties>
</file>