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F943-B3A8-4A09-B878-D520CD63A0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6C9A60-5DF3-4DD3-A044-2AB0E6F2A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88B0F-D27C-48D0-B925-BC4E2BADD483}"/>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5" name="Footer Placeholder 4">
            <a:extLst>
              <a:ext uri="{FF2B5EF4-FFF2-40B4-BE49-F238E27FC236}">
                <a16:creationId xmlns:a16="http://schemas.microsoft.com/office/drawing/2014/main" id="{75D062AE-C27D-4371-9B11-DFE46407A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15BD9-03E6-40BE-8DE4-2EAB3357C95D}"/>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268356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3A1F-8C06-4DDB-B595-E04E17411E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16166C-BD52-4D75-9CE0-5CACB7DAA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850F3-62C7-4C3E-A8CC-135B71EC59D3}"/>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5" name="Footer Placeholder 4">
            <a:extLst>
              <a:ext uri="{FF2B5EF4-FFF2-40B4-BE49-F238E27FC236}">
                <a16:creationId xmlns:a16="http://schemas.microsoft.com/office/drawing/2014/main" id="{38D133CD-C5D2-45D3-B23B-C7F050506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F1501-1B0C-4FEA-84F9-E6D4932C4D8C}"/>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427375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BFB081-F684-4871-A371-EE454F4FF7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CCC3A2-1EEF-43DC-BB19-A36EB995F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57459-A320-4D42-AA93-5039E92DB880}"/>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5" name="Footer Placeholder 4">
            <a:extLst>
              <a:ext uri="{FF2B5EF4-FFF2-40B4-BE49-F238E27FC236}">
                <a16:creationId xmlns:a16="http://schemas.microsoft.com/office/drawing/2014/main" id="{866CA628-0997-4DDF-A07F-80537B6D1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AACFC-42A7-4822-B060-206E9E779A65}"/>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24189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697-667E-463E-BB72-E82E26C18F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123E6-D7A2-417B-84E7-2A8A59AAA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D0C00-F9EF-49DE-997E-E826E85CE53C}"/>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5" name="Footer Placeholder 4">
            <a:extLst>
              <a:ext uri="{FF2B5EF4-FFF2-40B4-BE49-F238E27FC236}">
                <a16:creationId xmlns:a16="http://schemas.microsoft.com/office/drawing/2014/main" id="{4145A05C-01F9-43E8-91D0-5B3300272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08F9B-2C96-4D99-A3B3-82C6B9443DB4}"/>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218291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E5FA-7FCA-42B9-B767-6E1E4FEE1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6059CE-5F8D-4C27-B646-FE9095E28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984CB6-3307-4C3D-AEEF-377CF6F37352}"/>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5" name="Footer Placeholder 4">
            <a:extLst>
              <a:ext uri="{FF2B5EF4-FFF2-40B4-BE49-F238E27FC236}">
                <a16:creationId xmlns:a16="http://schemas.microsoft.com/office/drawing/2014/main" id="{C5F37C1E-CBDE-42CA-956F-A334A624F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C7F98-F30F-45F0-AFFA-6D49AA02DFD3}"/>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106759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092D-42B9-4696-A510-0A3BF87A2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E7615-C6B2-4FE2-9980-7D04E1D89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F08271-0F6F-4E2D-BD15-BEBF86E57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1BFB46-A80C-4837-8CCF-3752ACE2F75A}"/>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6" name="Footer Placeholder 5">
            <a:extLst>
              <a:ext uri="{FF2B5EF4-FFF2-40B4-BE49-F238E27FC236}">
                <a16:creationId xmlns:a16="http://schemas.microsoft.com/office/drawing/2014/main" id="{933376D9-0CA7-4827-9AE0-CE12DDA66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66143-8C7E-4252-96B3-7DFDDE42838D}"/>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91865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11DD-E319-4796-99C9-658E0AA12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55CCF-95AC-429F-88D9-B3E6BAE31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BC291-8FFF-421F-BF90-1313F47E91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FF93D-C81F-4B55-9D1A-A87CE172F3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4A071-524E-418E-B6B6-C1CC3555A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E4CCFF-06E0-46AD-9747-9E60EF562FAA}"/>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8" name="Footer Placeholder 7">
            <a:extLst>
              <a:ext uri="{FF2B5EF4-FFF2-40B4-BE49-F238E27FC236}">
                <a16:creationId xmlns:a16="http://schemas.microsoft.com/office/drawing/2014/main" id="{B173EE3E-1E0E-40A4-88C0-13F7022109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CD7959-07DC-409E-8F61-8077FBFB5016}"/>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167340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539F-7425-472C-B587-7481B1D8DB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9D731B-6B0E-4592-B01C-8B3D81370289}"/>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4" name="Footer Placeholder 3">
            <a:extLst>
              <a:ext uri="{FF2B5EF4-FFF2-40B4-BE49-F238E27FC236}">
                <a16:creationId xmlns:a16="http://schemas.microsoft.com/office/drawing/2014/main" id="{5E8EBF35-C4B9-49D3-A917-AAC8428758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CF17E8-6863-415E-BA24-2545A4B2DE02}"/>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68365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18EA6B-7354-4E1B-9010-4F0D1EAB3A27}"/>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3" name="Footer Placeholder 2">
            <a:extLst>
              <a:ext uri="{FF2B5EF4-FFF2-40B4-BE49-F238E27FC236}">
                <a16:creationId xmlns:a16="http://schemas.microsoft.com/office/drawing/2014/main" id="{C23C7FA6-FBCA-4CC8-A990-D6DCD55C93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B7DD29-4BFE-4EBB-B65F-CB1045B929C0}"/>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304817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53F7-2F6A-4677-A1B0-E928CD1F9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5B651B-B494-4508-B771-FD4D50AD4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DCF5DA-16CC-4B1D-94DA-1E4DF87AD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DD9C-6642-400E-AE7D-4EBE7432D61C}"/>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6" name="Footer Placeholder 5">
            <a:extLst>
              <a:ext uri="{FF2B5EF4-FFF2-40B4-BE49-F238E27FC236}">
                <a16:creationId xmlns:a16="http://schemas.microsoft.com/office/drawing/2014/main" id="{D7264A20-E003-4D62-AC6A-DFC474C81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D4316-67BC-4C3B-9BE9-E14EA786339C}"/>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11413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6282-E3C7-4298-B787-CB6D3460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FA458F-94A6-47AF-8336-80A2740EC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4D60D5-DCEC-4AC0-8B10-FFC94063B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01892-1074-40A1-9FB9-C79541866C52}"/>
              </a:ext>
            </a:extLst>
          </p:cNvPr>
          <p:cNvSpPr>
            <a:spLocks noGrp="1"/>
          </p:cNvSpPr>
          <p:nvPr>
            <p:ph type="dt" sz="half" idx="10"/>
          </p:nvPr>
        </p:nvSpPr>
        <p:spPr/>
        <p:txBody>
          <a:bodyPr/>
          <a:lstStyle/>
          <a:p>
            <a:fld id="{B7BF0A84-A77C-4F30-8B65-CF7F0B4F369D}" type="datetimeFigureOut">
              <a:rPr lang="en-IN" smtClean="0"/>
              <a:t>09-01-2022</a:t>
            </a:fld>
            <a:endParaRPr lang="en-IN"/>
          </a:p>
        </p:txBody>
      </p:sp>
      <p:sp>
        <p:nvSpPr>
          <p:cNvPr id="6" name="Footer Placeholder 5">
            <a:extLst>
              <a:ext uri="{FF2B5EF4-FFF2-40B4-BE49-F238E27FC236}">
                <a16:creationId xmlns:a16="http://schemas.microsoft.com/office/drawing/2014/main" id="{6BF1FCED-D973-438E-B473-C58826B3D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71E98E-AFA9-46CA-8413-BB6B0E26E18B}"/>
              </a:ext>
            </a:extLst>
          </p:cNvPr>
          <p:cNvSpPr>
            <a:spLocks noGrp="1"/>
          </p:cNvSpPr>
          <p:nvPr>
            <p:ph type="sldNum" sz="quarter" idx="12"/>
          </p:nvPr>
        </p:nvSpPr>
        <p:spPr/>
        <p:txBody>
          <a:bodyPr/>
          <a:lstStyle/>
          <a:p>
            <a:fld id="{FA073FFB-237D-40F3-89C6-B29E2C9F8C17}" type="slidenum">
              <a:rPr lang="en-IN" smtClean="0"/>
              <a:t>‹#›</a:t>
            </a:fld>
            <a:endParaRPr lang="en-IN"/>
          </a:p>
        </p:txBody>
      </p:sp>
    </p:spTree>
    <p:extLst>
      <p:ext uri="{BB962C8B-B14F-4D97-AF65-F5344CB8AC3E}">
        <p14:creationId xmlns:p14="http://schemas.microsoft.com/office/powerpoint/2010/main" val="280027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B9F76-8CC6-47D7-A736-3F5E41378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45CC5F-F146-4EE7-802C-2132ADE5B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47534-D9F9-4DB6-BFAB-E9D48BC60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F0A84-A77C-4F30-8B65-CF7F0B4F369D}" type="datetimeFigureOut">
              <a:rPr lang="en-IN" smtClean="0"/>
              <a:t>09-01-2022</a:t>
            </a:fld>
            <a:endParaRPr lang="en-IN"/>
          </a:p>
        </p:txBody>
      </p:sp>
      <p:sp>
        <p:nvSpPr>
          <p:cNvPr id="5" name="Footer Placeholder 4">
            <a:extLst>
              <a:ext uri="{FF2B5EF4-FFF2-40B4-BE49-F238E27FC236}">
                <a16:creationId xmlns:a16="http://schemas.microsoft.com/office/drawing/2014/main" id="{75973184-CDA5-4E07-B268-84FC6ED72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F3D8A9-5993-4614-B669-53B880B70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73FFB-237D-40F3-89C6-B29E2C9F8C17}" type="slidenum">
              <a:rPr lang="en-IN" smtClean="0"/>
              <a:t>‹#›</a:t>
            </a:fld>
            <a:endParaRPr lang="en-IN"/>
          </a:p>
        </p:txBody>
      </p:sp>
    </p:spTree>
    <p:extLst>
      <p:ext uri="{BB962C8B-B14F-4D97-AF65-F5344CB8AC3E}">
        <p14:creationId xmlns:p14="http://schemas.microsoft.com/office/powerpoint/2010/main" val="1543692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E2DC-AF36-4470-A22B-051C40A49D74}"/>
              </a:ext>
            </a:extLst>
          </p:cNvPr>
          <p:cNvSpPr>
            <a:spLocks noGrp="1"/>
          </p:cNvSpPr>
          <p:nvPr>
            <p:ph type="ctrTitle"/>
          </p:nvPr>
        </p:nvSpPr>
        <p:spPr>
          <a:xfrm>
            <a:off x="314960" y="299403"/>
            <a:ext cx="9621520" cy="1102677"/>
          </a:xfrm>
        </p:spPr>
        <p:txBody>
          <a:bodyPr/>
          <a:lstStyle/>
          <a:p>
            <a:r>
              <a:rPr lang="en-US" dirty="0"/>
              <a:t>IAM </a:t>
            </a:r>
            <a:endParaRPr lang="en-IN" dirty="0"/>
          </a:p>
        </p:txBody>
      </p:sp>
      <p:sp>
        <p:nvSpPr>
          <p:cNvPr id="3" name="Subtitle 2">
            <a:extLst>
              <a:ext uri="{FF2B5EF4-FFF2-40B4-BE49-F238E27FC236}">
                <a16:creationId xmlns:a16="http://schemas.microsoft.com/office/drawing/2014/main" id="{B9BD95DD-9E36-4456-A725-736EDA08B321}"/>
              </a:ext>
            </a:extLst>
          </p:cNvPr>
          <p:cNvSpPr>
            <a:spLocks noGrp="1"/>
          </p:cNvSpPr>
          <p:nvPr>
            <p:ph type="subTitle" idx="1"/>
          </p:nvPr>
        </p:nvSpPr>
        <p:spPr>
          <a:xfrm>
            <a:off x="314960" y="1503680"/>
            <a:ext cx="10353040" cy="3754120"/>
          </a:xfrm>
        </p:spPr>
        <p:txBody>
          <a:bodyPr/>
          <a:lstStyle/>
          <a:p>
            <a:pPr marL="342900" indent="-342900" algn="l">
              <a:buFont typeface="Arial" panose="020B0604020202020204" pitchFamily="34" charset="0"/>
              <a:buChar char="•"/>
            </a:pPr>
            <a:r>
              <a:rPr lang="en-US" dirty="0"/>
              <a:t>What is IAM</a:t>
            </a:r>
          </a:p>
          <a:p>
            <a:pPr marL="342900" indent="-342900" algn="l">
              <a:buFont typeface="Arial" panose="020B0604020202020204" pitchFamily="34" charset="0"/>
              <a:buChar char="•"/>
            </a:pPr>
            <a:r>
              <a:rPr lang="en-IN" b="0" i="0" u="none" strike="noStrike" dirty="0">
                <a:solidFill>
                  <a:srgbClr val="16191F"/>
                </a:solidFill>
                <a:effectLst/>
                <a:latin typeface="Amazon Ember"/>
              </a:rPr>
              <a:t>IAM features</a:t>
            </a:r>
          </a:p>
          <a:p>
            <a:pPr marL="342900" indent="-342900" algn="l">
              <a:buFont typeface="Arial" panose="020B0604020202020204" pitchFamily="34" charset="0"/>
              <a:buChar char="•"/>
            </a:pPr>
            <a:r>
              <a:rPr lang="en-US" dirty="0"/>
              <a:t>IAM Terms</a:t>
            </a:r>
          </a:p>
          <a:p>
            <a:pPr marL="342900" indent="-342900" algn="l">
              <a:buFont typeface="Arial" panose="020B0604020202020204" pitchFamily="34" charset="0"/>
              <a:buChar char="•"/>
            </a:pPr>
            <a:r>
              <a:rPr lang="en-IN" dirty="0"/>
              <a:t>Root User</a:t>
            </a:r>
            <a:endParaRPr lang="en-IN" b="0" i="0" u="none" strike="noStrike" dirty="0">
              <a:solidFill>
                <a:srgbClr val="16191F"/>
              </a:solidFill>
              <a:effectLst/>
              <a:latin typeface="Amazon Ember"/>
            </a:endParaRPr>
          </a:p>
          <a:p>
            <a:pPr marL="342900" indent="-342900" algn="l">
              <a:buFont typeface="Arial" panose="020B0604020202020204" pitchFamily="34" charset="0"/>
              <a:buChar char="•"/>
            </a:pPr>
            <a:r>
              <a:rPr lang="en-US" dirty="0"/>
              <a:t>IAM user</a:t>
            </a:r>
          </a:p>
          <a:p>
            <a:pPr marL="342900" indent="-342900" algn="l">
              <a:buFont typeface="Arial" panose="020B0604020202020204" pitchFamily="34" charset="0"/>
              <a:buChar char="•"/>
            </a:pPr>
            <a:r>
              <a:rPr lang="en-IN" dirty="0"/>
              <a:t>IAM group</a:t>
            </a:r>
          </a:p>
          <a:p>
            <a:pPr marL="342900" indent="-342900" algn="l">
              <a:buFont typeface="Arial" panose="020B0604020202020204" pitchFamily="34" charset="0"/>
              <a:buChar char="•"/>
            </a:pPr>
            <a:r>
              <a:rPr lang="en-US" dirty="0"/>
              <a:t>IAM Roles</a:t>
            </a:r>
            <a:endParaRPr lang="en-IN" dirty="0"/>
          </a:p>
        </p:txBody>
      </p:sp>
    </p:spTree>
    <p:extLst>
      <p:ext uri="{BB962C8B-B14F-4D97-AF65-F5344CB8AC3E}">
        <p14:creationId xmlns:p14="http://schemas.microsoft.com/office/powerpoint/2010/main" val="87091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6ED1-D6E0-420F-904F-A4426D37CC56}"/>
              </a:ext>
            </a:extLst>
          </p:cNvPr>
          <p:cNvSpPr>
            <a:spLocks noGrp="1"/>
          </p:cNvSpPr>
          <p:nvPr>
            <p:ph type="title"/>
          </p:nvPr>
        </p:nvSpPr>
        <p:spPr/>
        <p:txBody>
          <a:bodyPr/>
          <a:lstStyle/>
          <a:p>
            <a:r>
              <a:rPr lang="en-IN" dirty="0"/>
              <a:t>IAM group</a:t>
            </a:r>
          </a:p>
        </p:txBody>
      </p:sp>
      <p:sp>
        <p:nvSpPr>
          <p:cNvPr id="3" name="Content Placeholder 2">
            <a:extLst>
              <a:ext uri="{FF2B5EF4-FFF2-40B4-BE49-F238E27FC236}">
                <a16:creationId xmlns:a16="http://schemas.microsoft.com/office/drawing/2014/main" id="{B7107C64-A26A-4055-97DD-436A3F29BC0C}"/>
              </a:ext>
            </a:extLst>
          </p:cNvPr>
          <p:cNvSpPr>
            <a:spLocks noGrp="1"/>
          </p:cNvSpPr>
          <p:nvPr>
            <p:ph idx="1"/>
          </p:nvPr>
        </p:nvSpPr>
        <p:spPr>
          <a:xfrm>
            <a:off x="838200" y="1825625"/>
            <a:ext cx="7953375" cy="3620136"/>
          </a:xfrm>
        </p:spPr>
        <p:txBody>
          <a:bodyPr>
            <a:normAutofit fontScale="77500" lnSpcReduction="20000"/>
          </a:bodyPr>
          <a:lstStyle/>
          <a:p>
            <a:r>
              <a:rPr lang="en-US" dirty="0"/>
              <a:t>IAM group is a collection of IAM users</a:t>
            </a:r>
          </a:p>
          <a:p>
            <a:r>
              <a:rPr lang="en-US" dirty="0"/>
              <a:t>IAM groups can be used to specify permissions for a collection of users sharing the same job function making it easier to manage</a:t>
            </a:r>
          </a:p>
          <a:p>
            <a:r>
              <a:rPr lang="en-US" dirty="0"/>
              <a:t>A group is a way to attach policies to multiple users at one time</a:t>
            </a:r>
          </a:p>
          <a:p>
            <a:r>
              <a:rPr lang="en-US" dirty="0"/>
              <a:t>A group can have multiple users, while a user can belong to multiple groups (10 max)</a:t>
            </a:r>
          </a:p>
          <a:p>
            <a:r>
              <a:rPr lang="en-US" dirty="0"/>
              <a:t>Renaming of a group name or path, IAM handles the renaming w.r.t to policies attached to the group, unique ids, users within the group. However, IAM does not update the policies where the group is mentioned as a resource and must be handled manually</a:t>
            </a:r>
          </a:p>
          <a:p>
            <a:r>
              <a:rPr lang="en-US" dirty="0"/>
              <a:t>Deletion of the groups requires you to detach users and managed policies and delete any inline policies before deleting the group.</a:t>
            </a:r>
            <a:endParaRPr lang="en-IN" dirty="0"/>
          </a:p>
        </p:txBody>
      </p:sp>
      <p:pic>
        <p:nvPicPr>
          <p:cNvPr id="2050" name="Picture 2" descr="&#10;        Users can be organized into groups to make it easier to manage permissions, because&#10;          users have the permissions assigned to a group.&#10;      ">
            <a:extLst>
              <a:ext uri="{FF2B5EF4-FFF2-40B4-BE49-F238E27FC236}">
                <a16:creationId xmlns:a16="http://schemas.microsoft.com/office/drawing/2014/main" id="{6EA7F0D8-7EEA-4641-AF1F-0CEC3BA2C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575" y="1825625"/>
            <a:ext cx="340042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7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2103-C6C2-487B-9B06-39CE0E9A6A68}"/>
              </a:ext>
            </a:extLst>
          </p:cNvPr>
          <p:cNvSpPr>
            <a:spLocks noGrp="1"/>
          </p:cNvSpPr>
          <p:nvPr>
            <p:ph type="title"/>
          </p:nvPr>
        </p:nvSpPr>
        <p:spPr/>
        <p:txBody>
          <a:bodyPr/>
          <a:lstStyle/>
          <a:p>
            <a:r>
              <a:rPr lang="en-US" dirty="0"/>
              <a:t>IAM Roles</a:t>
            </a:r>
            <a:endParaRPr lang="en-IN" dirty="0"/>
          </a:p>
        </p:txBody>
      </p:sp>
      <p:sp>
        <p:nvSpPr>
          <p:cNvPr id="3" name="Content Placeholder 2">
            <a:extLst>
              <a:ext uri="{FF2B5EF4-FFF2-40B4-BE49-F238E27FC236}">
                <a16:creationId xmlns:a16="http://schemas.microsoft.com/office/drawing/2014/main" id="{08E5A477-D47C-4906-99DE-29C2E7F14762}"/>
              </a:ext>
            </a:extLst>
          </p:cNvPr>
          <p:cNvSpPr>
            <a:spLocks noGrp="1"/>
          </p:cNvSpPr>
          <p:nvPr>
            <p:ph idx="1"/>
          </p:nvPr>
        </p:nvSpPr>
        <p:spPr/>
        <p:txBody>
          <a:bodyPr>
            <a:normAutofit fontScale="92500" lnSpcReduction="20000"/>
          </a:bodyPr>
          <a:lstStyle/>
          <a:p>
            <a:r>
              <a:rPr lang="en-US" dirty="0"/>
              <a:t>An IAM role is similar to an IAM user, in that it is an AWS identity with permission policies that determine what the identity can and cannot do in AWS</a:t>
            </a:r>
          </a:p>
          <a:p>
            <a:r>
              <a:rPr lang="en-US" dirty="0"/>
              <a:t>IAM role is not intended to be uniquely associated with a particular user, group or service and is intended to be assumable by anyone who needs it.</a:t>
            </a:r>
          </a:p>
          <a:p>
            <a:r>
              <a:rPr lang="en-US" dirty="0"/>
              <a:t>Role does not have any credentials associated with it</a:t>
            </a:r>
          </a:p>
          <a:p>
            <a:r>
              <a:rPr lang="en-US" dirty="0"/>
              <a:t>Role helps in access delegation to grant permissions to someone that allows access to resources that you control</a:t>
            </a:r>
          </a:p>
          <a:p>
            <a:r>
              <a:rPr lang="en-US" dirty="0"/>
              <a:t>Roles can help to prevent accidental access to or modification of sensitive resources</a:t>
            </a:r>
          </a:p>
          <a:p>
            <a:r>
              <a:rPr lang="en-US" dirty="0"/>
              <a:t>Modification of a Role can be done anytime and the changes are reflected across all the entities associated with the Role immediately</a:t>
            </a:r>
            <a:endParaRPr lang="en-IN" dirty="0"/>
          </a:p>
        </p:txBody>
      </p:sp>
    </p:spTree>
    <p:extLst>
      <p:ext uri="{BB962C8B-B14F-4D97-AF65-F5344CB8AC3E}">
        <p14:creationId xmlns:p14="http://schemas.microsoft.com/office/powerpoint/2010/main" val="274770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761A-9637-457D-8B47-58BF3762B29A}"/>
              </a:ext>
            </a:extLst>
          </p:cNvPr>
          <p:cNvSpPr>
            <a:spLocks noGrp="1"/>
          </p:cNvSpPr>
          <p:nvPr>
            <p:ph type="title"/>
          </p:nvPr>
        </p:nvSpPr>
        <p:spPr/>
        <p:txBody>
          <a:bodyPr/>
          <a:lstStyle/>
          <a:p>
            <a:r>
              <a:rPr lang="en-US" dirty="0"/>
              <a:t>Roles for Amazon EC2</a:t>
            </a:r>
            <a:endParaRPr lang="en-IN" dirty="0"/>
          </a:p>
        </p:txBody>
      </p:sp>
      <p:sp>
        <p:nvSpPr>
          <p:cNvPr id="3" name="Content Placeholder 2">
            <a:extLst>
              <a:ext uri="{FF2B5EF4-FFF2-40B4-BE49-F238E27FC236}">
                <a16:creationId xmlns:a16="http://schemas.microsoft.com/office/drawing/2014/main" id="{CA6AD9F5-530E-4780-BFF1-1D2C961032C5}"/>
              </a:ext>
            </a:extLst>
          </p:cNvPr>
          <p:cNvSpPr>
            <a:spLocks noGrp="1"/>
          </p:cNvSpPr>
          <p:nvPr>
            <p:ph idx="1"/>
          </p:nvPr>
        </p:nvSpPr>
        <p:spPr/>
        <p:txBody>
          <a:bodyPr/>
          <a:lstStyle/>
          <a:p>
            <a:r>
              <a:rPr lang="en-US" dirty="0"/>
              <a:t>If you run applications on Amazon EC2 instances and those applications need access to AWS resources, you can provide temporary security credentials to your instances when you launch them. </a:t>
            </a:r>
          </a:p>
          <a:p>
            <a:r>
              <a:rPr lang="en-US" dirty="0"/>
              <a:t>These temporary security credentials are available to </a:t>
            </a:r>
            <a:r>
              <a:rPr lang="en-US" b="1" dirty="0"/>
              <a:t>all applications </a:t>
            </a:r>
            <a:r>
              <a:rPr lang="en-US" dirty="0"/>
              <a:t>that run on the instance</a:t>
            </a:r>
          </a:p>
        </p:txBody>
      </p:sp>
    </p:spTree>
    <p:extLst>
      <p:ext uri="{BB962C8B-B14F-4D97-AF65-F5344CB8AC3E}">
        <p14:creationId xmlns:p14="http://schemas.microsoft.com/office/powerpoint/2010/main" val="25514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2EE1-1A90-450E-9B31-FDF0F3FF1604}"/>
              </a:ext>
            </a:extLst>
          </p:cNvPr>
          <p:cNvSpPr>
            <a:spLocks noGrp="1"/>
          </p:cNvSpPr>
          <p:nvPr>
            <p:ph type="title"/>
          </p:nvPr>
        </p:nvSpPr>
        <p:spPr/>
        <p:txBody>
          <a:bodyPr/>
          <a:lstStyle/>
          <a:p>
            <a:r>
              <a:rPr lang="en-US" dirty="0"/>
              <a:t>IAM - Identity and Access Management </a:t>
            </a:r>
            <a:endParaRPr lang="en-IN" dirty="0"/>
          </a:p>
        </p:txBody>
      </p:sp>
      <p:sp>
        <p:nvSpPr>
          <p:cNvPr id="3" name="Content Placeholder 2">
            <a:extLst>
              <a:ext uri="{FF2B5EF4-FFF2-40B4-BE49-F238E27FC236}">
                <a16:creationId xmlns:a16="http://schemas.microsoft.com/office/drawing/2014/main" id="{CBAFDC8C-FE90-44A2-94BD-04ABEAA830B0}"/>
              </a:ext>
            </a:extLst>
          </p:cNvPr>
          <p:cNvSpPr>
            <a:spLocks noGrp="1"/>
          </p:cNvSpPr>
          <p:nvPr>
            <p:ph idx="1"/>
          </p:nvPr>
        </p:nvSpPr>
        <p:spPr/>
        <p:txBody>
          <a:bodyPr/>
          <a:lstStyle/>
          <a:p>
            <a:r>
              <a:rPr lang="en-US" dirty="0"/>
              <a:t>AWS Identity and Access Management (IAM) enables you to manage access to AWS services and resources securely. </a:t>
            </a:r>
          </a:p>
          <a:p>
            <a:r>
              <a:rPr lang="en-US" dirty="0"/>
              <a:t>Using IAM, you can create and manage AWS users and groups, and use permissions to allow and deny their access to AWS resources</a:t>
            </a:r>
          </a:p>
          <a:p>
            <a:r>
              <a:rPr lang="en-US" dirty="0"/>
              <a:t>IAM is used to control</a:t>
            </a:r>
          </a:p>
          <a:p>
            <a:pPr lvl="1"/>
            <a:r>
              <a:rPr lang="en-US" dirty="0">
                <a:solidFill>
                  <a:srgbClr val="0070C0"/>
                </a:solidFill>
              </a:rPr>
              <a:t>Identity</a:t>
            </a:r>
            <a:r>
              <a:rPr lang="en-US" dirty="0"/>
              <a:t> – who can use your AWS resources (authentication)</a:t>
            </a:r>
          </a:p>
          <a:p>
            <a:pPr lvl="1"/>
            <a:r>
              <a:rPr lang="en-US" dirty="0">
                <a:solidFill>
                  <a:srgbClr val="0070C0"/>
                </a:solidFill>
              </a:rPr>
              <a:t>Access</a:t>
            </a:r>
            <a:r>
              <a:rPr lang="en-US" dirty="0"/>
              <a:t> – what resources they can use and in what ways (authorization)</a:t>
            </a:r>
            <a:endParaRPr lang="en-IN" dirty="0"/>
          </a:p>
          <a:p>
            <a:r>
              <a:rPr lang="en-US" dirty="0"/>
              <a:t>Using IAM, multiple IAM users, groups, roles can be created in an AWS account.</a:t>
            </a:r>
          </a:p>
        </p:txBody>
      </p:sp>
    </p:spTree>
    <p:extLst>
      <p:ext uri="{BB962C8B-B14F-4D97-AF65-F5344CB8AC3E}">
        <p14:creationId xmlns:p14="http://schemas.microsoft.com/office/powerpoint/2010/main" val="366891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2209-F5EB-4ECA-90E9-1B37DC5004E0}"/>
              </a:ext>
            </a:extLst>
          </p:cNvPr>
          <p:cNvSpPr>
            <a:spLocks noGrp="1"/>
          </p:cNvSpPr>
          <p:nvPr>
            <p:ph type="title"/>
          </p:nvPr>
        </p:nvSpPr>
        <p:spPr>
          <a:xfrm>
            <a:off x="345440" y="365125"/>
            <a:ext cx="11008360" cy="1325563"/>
          </a:xfrm>
        </p:spPr>
        <p:txBody>
          <a:bodyPr/>
          <a:lstStyle/>
          <a:p>
            <a:r>
              <a:rPr lang="en-IN" b="0" i="0" u="none" strike="noStrike" dirty="0">
                <a:solidFill>
                  <a:srgbClr val="16191F"/>
                </a:solidFill>
                <a:effectLst/>
                <a:latin typeface="Amazon Ember"/>
              </a:rPr>
              <a:t>IAM features</a:t>
            </a:r>
            <a:endParaRPr lang="en-IN" dirty="0"/>
          </a:p>
        </p:txBody>
      </p:sp>
      <p:sp>
        <p:nvSpPr>
          <p:cNvPr id="3" name="Content Placeholder 2">
            <a:extLst>
              <a:ext uri="{FF2B5EF4-FFF2-40B4-BE49-F238E27FC236}">
                <a16:creationId xmlns:a16="http://schemas.microsoft.com/office/drawing/2014/main" id="{CA3156CE-4244-4DE4-9C7F-95E47E049F12}"/>
              </a:ext>
            </a:extLst>
          </p:cNvPr>
          <p:cNvSpPr>
            <a:spLocks noGrp="1"/>
          </p:cNvSpPr>
          <p:nvPr>
            <p:ph idx="1"/>
          </p:nvPr>
        </p:nvSpPr>
        <p:spPr>
          <a:xfrm>
            <a:off x="213360" y="1452880"/>
            <a:ext cx="11633200" cy="5039995"/>
          </a:xfrm>
        </p:spPr>
        <p:txBody>
          <a:bodyPr>
            <a:normAutofit lnSpcReduction="10000"/>
          </a:bodyPr>
          <a:lstStyle/>
          <a:p>
            <a:r>
              <a:rPr lang="en-US" dirty="0"/>
              <a:t>Shared access to your AWS account</a:t>
            </a:r>
          </a:p>
          <a:p>
            <a:pPr lvl="1"/>
            <a:r>
              <a:rPr lang="en-US" dirty="0"/>
              <a:t>You can grant other people permission to administer and use resources in your AWS account without having to share your credentials (password or access key)</a:t>
            </a:r>
          </a:p>
          <a:p>
            <a:r>
              <a:rPr lang="en-US" dirty="0"/>
              <a:t>Granular permissions</a:t>
            </a:r>
          </a:p>
          <a:p>
            <a:pPr lvl="1"/>
            <a:r>
              <a:rPr lang="en-US" dirty="0"/>
              <a:t>You can grant different permissions to different people for different resources. </a:t>
            </a:r>
          </a:p>
          <a:p>
            <a:r>
              <a:rPr lang="en-US" dirty="0"/>
              <a:t>Secure access to AWS resources for applications that run on AWS Amazon</a:t>
            </a:r>
          </a:p>
          <a:p>
            <a:r>
              <a:rPr lang="en-US" dirty="0"/>
              <a:t>Multi-factor authentication (MFA)</a:t>
            </a:r>
          </a:p>
          <a:p>
            <a:pPr lvl="1"/>
            <a:r>
              <a:rPr lang="en-US" dirty="0"/>
              <a:t>You can add two-factor authentication to your account and to individual users for extra security. </a:t>
            </a:r>
          </a:p>
          <a:p>
            <a:r>
              <a:rPr lang="en-US" dirty="0"/>
              <a:t>Identity federation</a:t>
            </a:r>
          </a:p>
          <a:p>
            <a:pPr lvl="1"/>
            <a:r>
              <a:rPr lang="en-US" dirty="0"/>
              <a:t>You can allow users who already have passwords elsewhere—for example, in your corporate network or with an internet identity provider—to get temporary access to your AWS account.</a:t>
            </a:r>
            <a:endParaRPr lang="en-IN" dirty="0"/>
          </a:p>
        </p:txBody>
      </p:sp>
    </p:spTree>
    <p:extLst>
      <p:ext uri="{BB962C8B-B14F-4D97-AF65-F5344CB8AC3E}">
        <p14:creationId xmlns:p14="http://schemas.microsoft.com/office/powerpoint/2010/main" val="176163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1CC6-988B-402B-B179-0B4060B6711A}"/>
              </a:ext>
            </a:extLst>
          </p:cNvPr>
          <p:cNvSpPr>
            <a:spLocks noGrp="1"/>
          </p:cNvSpPr>
          <p:nvPr>
            <p:ph type="title"/>
          </p:nvPr>
        </p:nvSpPr>
        <p:spPr>
          <a:xfrm>
            <a:off x="640080" y="365125"/>
            <a:ext cx="10713720" cy="1325563"/>
          </a:xfrm>
        </p:spPr>
        <p:txBody>
          <a:bodyPr/>
          <a:lstStyle/>
          <a:p>
            <a:r>
              <a:rPr lang="en-IN" b="0" i="0" u="none" strike="noStrike" dirty="0">
                <a:solidFill>
                  <a:srgbClr val="16191F"/>
                </a:solidFill>
                <a:effectLst/>
                <a:latin typeface="Amazon Ember"/>
              </a:rPr>
              <a:t>IAM features</a:t>
            </a:r>
            <a:endParaRPr lang="en-IN" dirty="0"/>
          </a:p>
        </p:txBody>
      </p:sp>
      <p:sp>
        <p:nvSpPr>
          <p:cNvPr id="3" name="Content Placeholder 2">
            <a:extLst>
              <a:ext uri="{FF2B5EF4-FFF2-40B4-BE49-F238E27FC236}">
                <a16:creationId xmlns:a16="http://schemas.microsoft.com/office/drawing/2014/main" id="{0947210D-3B3B-4468-A683-BFEC0CCD993B}"/>
              </a:ext>
            </a:extLst>
          </p:cNvPr>
          <p:cNvSpPr>
            <a:spLocks noGrp="1"/>
          </p:cNvSpPr>
          <p:nvPr>
            <p:ph idx="1"/>
          </p:nvPr>
        </p:nvSpPr>
        <p:spPr>
          <a:xfrm>
            <a:off x="304800" y="1690688"/>
            <a:ext cx="11259820" cy="4948555"/>
          </a:xfrm>
        </p:spPr>
        <p:txBody>
          <a:bodyPr>
            <a:normAutofit fontScale="92500" lnSpcReduction="10000"/>
          </a:bodyPr>
          <a:lstStyle/>
          <a:p>
            <a:r>
              <a:rPr lang="en-US" dirty="0"/>
              <a:t>PCI DSS Compliance</a:t>
            </a:r>
          </a:p>
          <a:p>
            <a:pPr lvl="1"/>
            <a:r>
              <a:rPr lang="en-US" dirty="0"/>
              <a:t>IAM supports the processing, storage, and transmission of credit card data by a merchant or service provider, and has been validated as being compliant with Payment Card Industry (PCI) Data Security Standard (DSS).</a:t>
            </a:r>
          </a:p>
          <a:p>
            <a:r>
              <a:rPr lang="en-US" dirty="0"/>
              <a:t>Integrated with many AWS services</a:t>
            </a:r>
          </a:p>
          <a:p>
            <a:r>
              <a:rPr lang="en-US" dirty="0"/>
              <a:t>Most services can integrate with IAM</a:t>
            </a:r>
          </a:p>
          <a:p>
            <a:r>
              <a:rPr lang="en-US" dirty="0"/>
              <a:t>Eventually Consistent</a:t>
            </a:r>
          </a:p>
          <a:p>
            <a:pPr lvl="1"/>
            <a:r>
              <a:rPr lang="en-US" dirty="0"/>
              <a:t>IAM, like many other AWS services, is eventually consistent. </a:t>
            </a:r>
          </a:p>
          <a:p>
            <a:pPr lvl="1"/>
            <a:r>
              <a:rPr lang="en-US" dirty="0"/>
              <a:t>IAM achieves high availability by replicating data across multiple servers within Amazon's data centers around the world. </a:t>
            </a:r>
          </a:p>
          <a:p>
            <a:r>
              <a:rPr lang="en-US" dirty="0"/>
              <a:t>Free to use</a:t>
            </a:r>
          </a:p>
          <a:p>
            <a:pPr lvl="1"/>
            <a:r>
              <a:rPr lang="en-US" dirty="0"/>
              <a:t>AWS Identity and Access Management (IAM) and AWS Security Token Service (AWS STS) are features of your AWS account offered at no additional charge.</a:t>
            </a:r>
            <a:endParaRPr lang="en-IN" dirty="0"/>
          </a:p>
        </p:txBody>
      </p:sp>
    </p:spTree>
    <p:extLst>
      <p:ext uri="{BB962C8B-B14F-4D97-AF65-F5344CB8AC3E}">
        <p14:creationId xmlns:p14="http://schemas.microsoft.com/office/powerpoint/2010/main" val="150694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E029-212E-42AA-A05E-5A37B787DB21}"/>
              </a:ext>
            </a:extLst>
          </p:cNvPr>
          <p:cNvSpPr>
            <a:spLocks noGrp="1"/>
          </p:cNvSpPr>
          <p:nvPr>
            <p:ph type="title"/>
          </p:nvPr>
        </p:nvSpPr>
        <p:spPr>
          <a:xfrm>
            <a:off x="172720" y="365125"/>
            <a:ext cx="11181080" cy="1325563"/>
          </a:xfrm>
        </p:spPr>
        <p:txBody>
          <a:bodyPr/>
          <a:lstStyle/>
          <a:p>
            <a:r>
              <a:rPr lang="en-US" dirty="0"/>
              <a:t>IAM Terms</a:t>
            </a:r>
            <a:endParaRPr lang="en-IN" dirty="0"/>
          </a:p>
        </p:txBody>
      </p:sp>
      <p:sp>
        <p:nvSpPr>
          <p:cNvPr id="3" name="Content Placeholder 2">
            <a:extLst>
              <a:ext uri="{FF2B5EF4-FFF2-40B4-BE49-F238E27FC236}">
                <a16:creationId xmlns:a16="http://schemas.microsoft.com/office/drawing/2014/main" id="{FDB63930-3202-4663-9331-4E53DB2EDAE5}"/>
              </a:ext>
            </a:extLst>
          </p:cNvPr>
          <p:cNvSpPr>
            <a:spLocks noGrp="1"/>
          </p:cNvSpPr>
          <p:nvPr>
            <p:ph idx="1"/>
          </p:nvPr>
        </p:nvSpPr>
        <p:spPr>
          <a:xfrm>
            <a:off x="172720" y="1595120"/>
            <a:ext cx="11181080" cy="4581843"/>
          </a:xfrm>
        </p:spPr>
        <p:txBody>
          <a:bodyPr>
            <a:normAutofit lnSpcReduction="10000"/>
          </a:bodyPr>
          <a:lstStyle/>
          <a:p>
            <a:r>
              <a:rPr lang="en-US" dirty="0"/>
              <a:t>IAM Resources</a:t>
            </a:r>
          </a:p>
          <a:p>
            <a:pPr lvl="1"/>
            <a:r>
              <a:rPr lang="en-US" dirty="0"/>
              <a:t>The user, group, role, policy, and identity provider objects that are stored in IAM. </a:t>
            </a:r>
          </a:p>
          <a:p>
            <a:r>
              <a:rPr lang="en-US" dirty="0"/>
              <a:t>IAM Identities</a:t>
            </a:r>
          </a:p>
          <a:p>
            <a:pPr lvl="1"/>
            <a:r>
              <a:rPr lang="en-US" dirty="0"/>
              <a:t>The IAM resource objects that are used to identify and group. You can attach a policy to an IAM identity. These include users, groups, and roles.</a:t>
            </a:r>
          </a:p>
          <a:p>
            <a:r>
              <a:rPr lang="en-US" dirty="0"/>
              <a:t>IAM Entities</a:t>
            </a:r>
          </a:p>
          <a:p>
            <a:pPr lvl="1"/>
            <a:r>
              <a:rPr lang="en-US" dirty="0"/>
              <a:t>The IAM resource objects that AWS uses for authentication. These include IAM users and roles.</a:t>
            </a:r>
          </a:p>
          <a:p>
            <a:r>
              <a:rPr lang="en-US" dirty="0"/>
              <a:t>Principals</a:t>
            </a:r>
          </a:p>
          <a:p>
            <a:pPr lvl="1"/>
            <a:r>
              <a:rPr lang="en-US" dirty="0"/>
              <a:t>A person or application that uses the AWS account root user, an IAM user, or an IAM role to sign in and make requests to AWS. Principals include federated users and assumed roles.</a:t>
            </a:r>
            <a:endParaRPr lang="en-IN" dirty="0"/>
          </a:p>
        </p:txBody>
      </p:sp>
    </p:spTree>
    <p:extLst>
      <p:ext uri="{BB962C8B-B14F-4D97-AF65-F5344CB8AC3E}">
        <p14:creationId xmlns:p14="http://schemas.microsoft.com/office/powerpoint/2010/main" val="327814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5F1A-0DBF-4EEE-8C53-F765744262CB}"/>
              </a:ext>
            </a:extLst>
          </p:cNvPr>
          <p:cNvSpPr>
            <a:spLocks noGrp="1"/>
          </p:cNvSpPr>
          <p:nvPr>
            <p:ph type="title"/>
          </p:nvPr>
        </p:nvSpPr>
        <p:spPr>
          <a:xfrm>
            <a:off x="457200" y="365125"/>
            <a:ext cx="10896600" cy="1325563"/>
          </a:xfrm>
        </p:spPr>
        <p:txBody>
          <a:bodyPr/>
          <a:lstStyle/>
          <a:p>
            <a:r>
              <a:rPr lang="en-US" dirty="0"/>
              <a:t>IAM Terms</a:t>
            </a:r>
            <a:endParaRPr lang="en-IN" dirty="0"/>
          </a:p>
        </p:txBody>
      </p:sp>
      <p:sp>
        <p:nvSpPr>
          <p:cNvPr id="3" name="Content Placeholder 2">
            <a:extLst>
              <a:ext uri="{FF2B5EF4-FFF2-40B4-BE49-F238E27FC236}">
                <a16:creationId xmlns:a16="http://schemas.microsoft.com/office/drawing/2014/main" id="{7C5BD500-06E5-4AE9-8021-B6C79A17C411}"/>
              </a:ext>
            </a:extLst>
          </p:cNvPr>
          <p:cNvSpPr>
            <a:spLocks noGrp="1"/>
          </p:cNvSpPr>
          <p:nvPr>
            <p:ph idx="1"/>
          </p:nvPr>
        </p:nvSpPr>
        <p:spPr>
          <a:xfrm>
            <a:off x="457200" y="1825625"/>
            <a:ext cx="10896600" cy="4351338"/>
          </a:xfrm>
        </p:spPr>
        <p:txBody>
          <a:bodyPr/>
          <a:lstStyle/>
          <a:p>
            <a:pPr algn="l"/>
            <a:r>
              <a:rPr lang="en-US" b="0" i="0" u="none" strike="noStrike" dirty="0">
                <a:solidFill>
                  <a:srgbClr val="16191F"/>
                </a:solidFill>
                <a:effectLst/>
                <a:latin typeface="Amazon Ember"/>
              </a:rPr>
              <a:t>Authentication</a:t>
            </a:r>
          </a:p>
          <a:p>
            <a:pPr lvl="1"/>
            <a:r>
              <a:rPr lang="en-US" dirty="0">
                <a:solidFill>
                  <a:srgbClr val="16191F"/>
                </a:solidFill>
                <a:latin typeface="Amazon Ember"/>
              </a:rPr>
              <a:t>W</a:t>
            </a:r>
            <a:r>
              <a:rPr lang="en-US" b="0" i="0" u="none" strike="noStrike" dirty="0">
                <a:solidFill>
                  <a:srgbClr val="16191F"/>
                </a:solidFill>
                <a:effectLst/>
                <a:latin typeface="Amazon Ember"/>
              </a:rPr>
              <a:t>ho can use your AWS resources</a:t>
            </a:r>
          </a:p>
          <a:p>
            <a:pPr lvl="1"/>
            <a:r>
              <a:rPr lang="en-US" b="0" i="0" u="none" strike="noStrike" dirty="0">
                <a:solidFill>
                  <a:srgbClr val="16191F"/>
                </a:solidFill>
                <a:effectLst/>
                <a:latin typeface="Amazon Ember"/>
              </a:rPr>
              <a:t>A principal must be authenticated using their credentials. </a:t>
            </a:r>
          </a:p>
          <a:p>
            <a:pPr lvl="1"/>
            <a:r>
              <a:rPr lang="en-US" b="0" i="0" u="none" strike="noStrike" dirty="0">
                <a:solidFill>
                  <a:srgbClr val="16191F"/>
                </a:solidFill>
                <a:effectLst/>
                <a:latin typeface="Amazon Ember"/>
              </a:rPr>
              <a:t>Amazon S3 and AWS STS, allow a few requests from anonymous users. However, they are the exception to the rule.</a:t>
            </a:r>
          </a:p>
          <a:p>
            <a:r>
              <a:rPr lang="en-IN" b="0" i="0" u="none" strike="noStrike" dirty="0">
                <a:solidFill>
                  <a:srgbClr val="16191F"/>
                </a:solidFill>
                <a:effectLst/>
                <a:latin typeface="Amazon Ember"/>
              </a:rPr>
              <a:t>Authorization</a:t>
            </a:r>
          </a:p>
          <a:p>
            <a:pPr lvl="1"/>
            <a:r>
              <a:rPr lang="en-US" dirty="0">
                <a:solidFill>
                  <a:srgbClr val="16191F"/>
                </a:solidFill>
                <a:latin typeface="Amazon Ember"/>
              </a:rPr>
              <a:t>What resources you can use and in which ways</a:t>
            </a:r>
          </a:p>
          <a:p>
            <a:pPr lvl="1"/>
            <a:r>
              <a:rPr lang="en-US" dirty="0"/>
              <a:t>AWS check attached policies that apply to the request. </a:t>
            </a:r>
          </a:p>
          <a:p>
            <a:pPr lvl="1"/>
            <a:r>
              <a:rPr lang="en-US" dirty="0"/>
              <a:t>It determines whether to allow or deny the request. </a:t>
            </a:r>
          </a:p>
          <a:p>
            <a:pPr lvl="1"/>
            <a:r>
              <a:rPr lang="en-US" dirty="0"/>
              <a:t>Policies are stored in AWS as JSON documents format</a:t>
            </a:r>
            <a:endParaRPr lang="en-IN" dirty="0"/>
          </a:p>
        </p:txBody>
      </p:sp>
    </p:spTree>
    <p:extLst>
      <p:ext uri="{BB962C8B-B14F-4D97-AF65-F5344CB8AC3E}">
        <p14:creationId xmlns:p14="http://schemas.microsoft.com/office/powerpoint/2010/main" val="310231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65A0-1C8C-463B-B45C-8D9682DAAFAE}"/>
              </a:ext>
            </a:extLst>
          </p:cNvPr>
          <p:cNvSpPr>
            <a:spLocks noGrp="1"/>
          </p:cNvSpPr>
          <p:nvPr>
            <p:ph type="title"/>
          </p:nvPr>
        </p:nvSpPr>
        <p:spPr/>
        <p:txBody>
          <a:bodyPr/>
          <a:lstStyle/>
          <a:p>
            <a:r>
              <a:rPr lang="en-US" dirty="0"/>
              <a:t>How IAM works…</a:t>
            </a:r>
            <a:endParaRPr lang="en-IN" dirty="0"/>
          </a:p>
        </p:txBody>
      </p:sp>
      <p:pic>
        <p:nvPicPr>
          <p:cNvPr id="1026" name="Picture 2" descr="&#10;      IntroToIAM_Diagram&#10;    ">
            <a:extLst>
              <a:ext uri="{FF2B5EF4-FFF2-40B4-BE49-F238E27FC236}">
                <a16:creationId xmlns:a16="http://schemas.microsoft.com/office/drawing/2014/main" id="{0FB162F6-5A74-4C0E-938B-469BA5095E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8684" y="1275391"/>
            <a:ext cx="6082036" cy="539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91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A8B4-E14A-4655-B72F-DD335A368F91}"/>
              </a:ext>
            </a:extLst>
          </p:cNvPr>
          <p:cNvSpPr>
            <a:spLocks noGrp="1"/>
          </p:cNvSpPr>
          <p:nvPr>
            <p:ph type="title"/>
          </p:nvPr>
        </p:nvSpPr>
        <p:spPr/>
        <p:txBody>
          <a:bodyPr/>
          <a:lstStyle/>
          <a:p>
            <a:r>
              <a:rPr lang="en-IN" dirty="0"/>
              <a:t>Root User</a:t>
            </a:r>
          </a:p>
        </p:txBody>
      </p:sp>
      <p:sp>
        <p:nvSpPr>
          <p:cNvPr id="3" name="Content Placeholder 2">
            <a:extLst>
              <a:ext uri="{FF2B5EF4-FFF2-40B4-BE49-F238E27FC236}">
                <a16:creationId xmlns:a16="http://schemas.microsoft.com/office/drawing/2014/main" id="{3C93AA3E-3176-4DD8-9C16-96AD7191AD12}"/>
              </a:ext>
            </a:extLst>
          </p:cNvPr>
          <p:cNvSpPr>
            <a:spLocks noGrp="1"/>
          </p:cNvSpPr>
          <p:nvPr>
            <p:ph idx="1"/>
          </p:nvPr>
        </p:nvSpPr>
        <p:spPr/>
        <p:txBody>
          <a:bodyPr/>
          <a:lstStyle/>
          <a:p>
            <a:r>
              <a:rPr lang="en-US" dirty="0"/>
              <a:t>When you create an AWS account, you create an AWS account root user.</a:t>
            </a:r>
          </a:p>
          <a:p>
            <a:r>
              <a:rPr lang="en-US" dirty="0"/>
              <a:t>Root Account Credentials are the </a:t>
            </a:r>
            <a:r>
              <a:rPr lang="en-US" dirty="0">
                <a:solidFill>
                  <a:srgbClr val="00B0F0"/>
                </a:solidFill>
              </a:rPr>
              <a:t>email address </a:t>
            </a:r>
            <a:r>
              <a:rPr lang="en-US" dirty="0"/>
              <a:t>and </a:t>
            </a:r>
            <a:r>
              <a:rPr lang="en-US" dirty="0">
                <a:solidFill>
                  <a:srgbClr val="00B0F0"/>
                </a:solidFill>
              </a:rPr>
              <a:t>password</a:t>
            </a:r>
            <a:r>
              <a:rPr lang="en-US" dirty="0"/>
              <a:t> with which you sign-in into the AWS account</a:t>
            </a:r>
          </a:p>
          <a:p>
            <a:r>
              <a:rPr lang="en-US" dirty="0"/>
              <a:t>Root Credentials has full unrestricted access to AWS account including the account security credentials which include sensitive information</a:t>
            </a:r>
          </a:p>
          <a:p>
            <a:r>
              <a:rPr lang="en-US" dirty="0"/>
              <a:t>Do not use or share the Root account once the AWS account is created, instead create a separate user with admin privilege</a:t>
            </a:r>
          </a:p>
          <a:p>
            <a:endParaRPr lang="en-IN" dirty="0"/>
          </a:p>
        </p:txBody>
      </p:sp>
    </p:spTree>
    <p:extLst>
      <p:ext uri="{BB962C8B-B14F-4D97-AF65-F5344CB8AC3E}">
        <p14:creationId xmlns:p14="http://schemas.microsoft.com/office/powerpoint/2010/main" val="4546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7D82-CA17-4E3B-8B00-2F66AA565930}"/>
              </a:ext>
            </a:extLst>
          </p:cNvPr>
          <p:cNvSpPr>
            <a:spLocks noGrp="1"/>
          </p:cNvSpPr>
          <p:nvPr>
            <p:ph type="title"/>
          </p:nvPr>
        </p:nvSpPr>
        <p:spPr/>
        <p:txBody>
          <a:bodyPr/>
          <a:lstStyle/>
          <a:p>
            <a:r>
              <a:rPr lang="en-US" dirty="0"/>
              <a:t>IAM user</a:t>
            </a:r>
            <a:endParaRPr lang="en-IN" dirty="0"/>
          </a:p>
        </p:txBody>
      </p:sp>
      <p:sp>
        <p:nvSpPr>
          <p:cNvPr id="3" name="Content Placeholder 2">
            <a:extLst>
              <a:ext uri="{FF2B5EF4-FFF2-40B4-BE49-F238E27FC236}">
                <a16:creationId xmlns:a16="http://schemas.microsoft.com/office/drawing/2014/main" id="{315FAA30-C787-4FA6-860D-26EB17D2ED11}"/>
              </a:ext>
            </a:extLst>
          </p:cNvPr>
          <p:cNvSpPr>
            <a:spLocks noGrp="1"/>
          </p:cNvSpPr>
          <p:nvPr>
            <p:ph idx="1"/>
          </p:nvPr>
        </p:nvSpPr>
        <p:spPr/>
        <p:txBody>
          <a:bodyPr>
            <a:normAutofit/>
          </a:bodyPr>
          <a:lstStyle/>
          <a:p>
            <a:r>
              <a:rPr lang="en-US" dirty="0"/>
              <a:t>IAM user represents the person or service who uses the access the AWS account.</a:t>
            </a:r>
          </a:p>
          <a:p>
            <a:r>
              <a:rPr lang="en-US" dirty="0"/>
              <a:t>User credentials can consist of the following</a:t>
            </a:r>
          </a:p>
          <a:p>
            <a:pPr lvl="1"/>
            <a:r>
              <a:rPr lang="en-US" dirty="0"/>
              <a:t>User name, password to access AWS Management Console</a:t>
            </a:r>
          </a:p>
          <a:p>
            <a:pPr lvl="1"/>
            <a:r>
              <a:rPr lang="en-US" dirty="0"/>
              <a:t>Access Key/Secret Access Key to access AWS services through API, CLI or SDK</a:t>
            </a:r>
          </a:p>
          <a:p>
            <a:r>
              <a:rPr lang="en-US" dirty="0"/>
              <a:t>IAM user starts with no permissions and is not authorized to perform any AWS actions on any AWS resources and should be granted permissions as per the job function requirement</a:t>
            </a:r>
          </a:p>
          <a:p>
            <a:r>
              <a:rPr lang="en-US" dirty="0"/>
              <a:t>Each IAM user is associated with one and only one AWS account.</a:t>
            </a:r>
            <a:endParaRPr lang="en-IN" dirty="0"/>
          </a:p>
        </p:txBody>
      </p:sp>
    </p:spTree>
    <p:extLst>
      <p:ext uri="{BB962C8B-B14F-4D97-AF65-F5344CB8AC3E}">
        <p14:creationId xmlns:p14="http://schemas.microsoft.com/office/powerpoint/2010/main" val="3128063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1031</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Amazon Ember</vt:lpstr>
      <vt:lpstr>Arial</vt:lpstr>
      <vt:lpstr>Calibri</vt:lpstr>
      <vt:lpstr>Calibri Light</vt:lpstr>
      <vt:lpstr>Office Theme</vt:lpstr>
      <vt:lpstr>IAM </vt:lpstr>
      <vt:lpstr>IAM - Identity and Access Management </vt:lpstr>
      <vt:lpstr>IAM features</vt:lpstr>
      <vt:lpstr>IAM features</vt:lpstr>
      <vt:lpstr>IAM Terms</vt:lpstr>
      <vt:lpstr>IAM Terms</vt:lpstr>
      <vt:lpstr>How IAM works…</vt:lpstr>
      <vt:lpstr>Root User</vt:lpstr>
      <vt:lpstr>IAM user</vt:lpstr>
      <vt:lpstr>IAM group</vt:lpstr>
      <vt:lpstr>IAM Roles</vt:lpstr>
      <vt:lpstr>Roles for Amazon EC2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 </dc:title>
  <dc:creator>Nirmal Parida</dc:creator>
  <cp:lastModifiedBy>Nirmal Parida</cp:lastModifiedBy>
  <cp:revision>11</cp:revision>
  <dcterms:created xsi:type="dcterms:W3CDTF">2021-08-01T10:49:45Z</dcterms:created>
  <dcterms:modified xsi:type="dcterms:W3CDTF">2022-01-09T13:26:37Z</dcterms:modified>
</cp:coreProperties>
</file>