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3108-54CC-43D6-8740-34230AD2CE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37B1F-F698-4007-B9E8-A3ACFAFE81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113CD9-2242-41F0-9473-8E70B66B357D}"/>
              </a:ext>
            </a:extLst>
          </p:cNvPr>
          <p:cNvSpPr>
            <a:spLocks noGrp="1"/>
          </p:cNvSpPr>
          <p:nvPr>
            <p:ph type="dt" sz="half" idx="10"/>
          </p:nvPr>
        </p:nvSpPr>
        <p:spPr/>
        <p:txBody>
          <a:bodyPr/>
          <a:lstStyle/>
          <a:p>
            <a:fld id="{9BEECB23-50BF-4A98-BF5B-83BCBDD6DCAE}" type="datetimeFigureOut">
              <a:rPr lang="en-IN" smtClean="0"/>
              <a:t>08-03-2022</a:t>
            </a:fld>
            <a:endParaRPr lang="en-IN" dirty="0"/>
          </a:p>
        </p:txBody>
      </p:sp>
      <p:sp>
        <p:nvSpPr>
          <p:cNvPr id="5" name="Footer Placeholder 4">
            <a:extLst>
              <a:ext uri="{FF2B5EF4-FFF2-40B4-BE49-F238E27FC236}">
                <a16:creationId xmlns:a16="http://schemas.microsoft.com/office/drawing/2014/main" id="{09926827-FF33-4FB8-967D-FF2F99EAC9D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8C98AC3-39AB-471D-A402-EAB33F648427}"/>
              </a:ext>
            </a:extLst>
          </p:cNvPr>
          <p:cNvSpPr>
            <a:spLocks noGrp="1"/>
          </p:cNvSpPr>
          <p:nvPr>
            <p:ph type="sldNum" sz="quarter" idx="12"/>
          </p:nvPr>
        </p:nvSpPr>
        <p:spPr/>
        <p:txBody>
          <a:bodyPr/>
          <a:lstStyle/>
          <a:p>
            <a:fld id="{8FF1B89B-FAAC-404C-B587-986E695FFD4A}" type="slidenum">
              <a:rPr lang="en-IN" smtClean="0"/>
              <a:t>‹#›</a:t>
            </a:fld>
            <a:endParaRPr lang="en-IN" dirty="0"/>
          </a:p>
        </p:txBody>
      </p:sp>
    </p:spTree>
    <p:extLst>
      <p:ext uri="{BB962C8B-B14F-4D97-AF65-F5344CB8AC3E}">
        <p14:creationId xmlns:p14="http://schemas.microsoft.com/office/powerpoint/2010/main" val="231534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39E1-3F8B-47AB-8712-C569CFF178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53FDA6-B385-463E-A795-339CDB2AC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0295D-01DB-4EC9-BF36-EE6094C23B3D}"/>
              </a:ext>
            </a:extLst>
          </p:cNvPr>
          <p:cNvSpPr>
            <a:spLocks noGrp="1"/>
          </p:cNvSpPr>
          <p:nvPr>
            <p:ph type="dt" sz="half" idx="10"/>
          </p:nvPr>
        </p:nvSpPr>
        <p:spPr/>
        <p:txBody>
          <a:bodyPr/>
          <a:lstStyle/>
          <a:p>
            <a:fld id="{9BEECB23-50BF-4A98-BF5B-83BCBDD6DCAE}" type="datetimeFigureOut">
              <a:rPr lang="en-IN" smtClean="0"/>
              <a:t>08-03-2022</a:t>
            </a:fld>
            <a:endParaRPr lang="en-IN" dirty="0"/>
          </a:p>
        </p:txBody>
      </p:sp>
      <p:sp>
        <p:nvSpPr>
          <p:cNvPr id="5" name="Footer Placeholder 4">
            <a:extLst>
              <a:ext uri="{FF2B5EF4-FFF2-40B4-BE49-F238E27FC236}">
                <a16:creationId xmlns:a16="http://schemas.microsoft.com/office/drawing/2014/main" id="{E04B3091-2951-4C38-B3C3-47052A22BA3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4EF2871-7822-409E-99A4-72AB86DBF36B}"/>
              </a:ext>
            </a:extLst>
          </p:cNvPr>
          <p:cNvSpPr>
            <a:spLocks noGrp="1"/>
          </p:cNvSpPr>
          <p:nvPr>
            <p:ph type="sldNum" sz="quarter" idx="12"/>
          </p:nvPr>
        </p:nvSpPr>
        <p:spPr/>
        <p:txBody>
          <a:bodyPr/>
          <a:lstStyle/>
          <a:p>
            <a:fld id="{8FF1B89B-FAAC-404C-B587-986E695FFD4A}" type="slidenum">
              <a:rPr lang="en-IN" smtClean="0"/>
              <a:t>‹#›</a:t>
            </a:fld>
            <a:endParaRPr lang="en-IN" dirty="0"/>
          </a:p>
        </p:txBody>
      </p:sp>
    </p:spTree>
    <p:extLst>
      <p:ext uri="{BB962C8B-B14F-4D97-AF65-F5344CB8AC3E}">
        <p14:creationId xmlns:p14="http://schemas.microsoft.com/office/powerpoint/2010/main" val="65020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4149B-9D19-4E62-8710-F9E542DEE7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FC7E5-51CC-4987-B450-81C1F607D7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998492-76ED-4B38-A203-4119BA7B56D4}"/>
              </a:ext>
            </a:extLst>
          </p:cNvPr>
          <p:cNvSpPr>
            <a:spLocks noGrp="1"/>
          </p:cNvSpPr>
          <p:nvPr>
            <p:ph type="dt" sz="half" idx="10"/>
          </p:nvPr>
        </p:nvSpPr>
        <p:spPr/>
        <p:txBody>
          <a:bodyPr/>
          <a:lstStyle/>
          <a:p>
            <a:fld id="{9BEECB23-50BF-4A98-BF5B-83BCBDD6DCAE}" type="datetimeFigureOut">
              <a:rPr lang="en-IN" smtClean="0"/>
              <a:t>08-03-2022</a:t>
            </a:fld>
            <a:endParaRPr lang="en-IN" dirty="0"/>
          </a:p>
        </p:txBody>
      </p:sp>
      <p:sp>
        <p:nvSpPr>
          <p:cNvPr id="5" name="Footer Placeholder 4">
            <a:extLst>
              <a:ext uri="{FF2B5EF4-FFF2-40B4-BE49-F238E27FC236}">
                <a16:creationId xmlns:a16="http://schemas.microsoft.com/office/drawing/2014/main" id="{C8149B45-44E9-416E-AF22-73D28E66297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37E514-6D32-4F77-B0C9-2190705AD583}"/>
              </a:ext>
            </a:extLst>
          </p:cNvPr>
          <p:cNvSpPr>
            <a:spLocks noGrp="1"/>
          </p:cNvSpPr>
          <p:nvPr>
            <p:ph type="sldNum" sz="quarter" idx="12"/>
          </p:nvPr>
        </p:nvSpPr>
        <p:spPr/>
        <p:txBody>
          <a:bodyPr/>
          <a:lstStyle/>
          <a:p>
            <a:fld id="{8FF1B89B-FAAC-404C-B587-986E695FFD4A}" type="slidenum">
              <a:rPr lang="en-IN" smtClean="0"/>
              <a:t>‹#›</a:t>
            </a:fld>
            <a:endParaRPr lang="en-IN" dirty="0"/>
          </a:p>
        </p:txBody>
      </p:sp>
    </p:spTree>
    <p:extLst>
      <p:ext uri="{BB962C8B-B14F-4D97-AF65-F5344CB8AC3E}">
        <p14:creationId xmlns:p14="http://schemas.microsoft.com/office/powerpoint/2010/main" val="181556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CBA2-66A6-4E27-B6FD-478F8FBE7D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76ABFF-64B6-4F8A-803F-81C94D8432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DE121E-4C68-4506-8413-213922F83D66}"/>
              </a:ext>
            </a:extLst>
          </p:cNvPr>
          <p:cNvSpPr>
            <a:spLocks noGrp="1"/>
          </p:cNvSpPr>
          <p:nvPr>
            <p:ph type="dt" sz="half" idx="10"/>
          </p:nvPr>
        </p:nvSpPr>
        <p:spPr/>
        <p:txBody>
          <a:bodyPr/>
          <a:lstStyle/>
          <a:p>
            <a:fld id="{9BEECB23-50BF-4A98-BF5B-83BCBDD6DCAE}" type="datetimeFigureOut">
              <a:rPr lang="en-IN" smtClean="0"/>
              <a:t>08-03-2022</a:t>
            </a:fld>
            <a:endParaRPr lang="en-IN" dirty="0"/>
          </a:p>
        </p:txBody>
      </p:sp>
      <p:sp>
        <p:nvSpPr>
          <p:cNvPr id="5" name="Footer Placeholder 4">
            <a:extLst>
              <a:ext uri="{FF2B5EF4-FFF2-40B4-BE49-F238E27FC236}">
                <a16:creationId xmlns:a16="http://schemas.microsoft.com/office/drawing/2014/main" id="{41743651-468D-4DDA-BD23-E8701FC905E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5D03C4-4480-465A-9C60-F26AB000430C}"/>
              </a:ext>
            </a:extLst>
          </p:cNvPr>
          <p:cNvSpPr>
            <a:spLocks noGrp="1"/>
          </p:cNvSpPr>
          <p:nvPr>
            <p:ph type="sldNum" sz="quarter" idx="12"/>
          </p:nvPr>
        </p:nvSpPr>
        <p:spPr/>
        <p:txBody>
          <a:bodyPr/>
          <a:lstStyle/>
          <a:p>
            <a:fld id="{8FF1B89B-FAAC-404C-B587-986E695FFD4A}" type="slidenum">
              <a:rPr lang="en-IN" smtClean="0"/>
              <a:t>‹#›</a:t>
            </a:fld>
            <a:endParaRPr lang="en-IN" dirty="0"/>
          </a:p>
        </p:txBody>
      </p:sp>
    </p:spTree>
    <p:extLst>
      <p:ext uri="{BB962C8B-B14F-4D97-AF65-F5344CB8AC3E}">
        <p14:creationId xmlns:p14="http://schemas.microsoft.com/office/powerpoint/2010/main" val="362260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D5AE-28B0-41E6-B663-8401E41F0D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12A57C-D4FC-4841-AFC0-66027E5F41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9AFFAF-E031-42DD-8910-1F5EBB29A6BD}"/>
              </a:ext>
            </a:extLst>
          </p:cNvPr>
          <p:cNvSpPr>
            <a:spLocks noGrp="1"/>
          </p:cNvSpPr>
          <p:nvPr>
            <p:ph type="dt" sz="half" idx="10"/>
          </p:nvPr>
        </p:nvSpPr>
        <p:spPr/>
        <p:txBody>
          <a:bodyPr/>
          <a:lstStyle/>
          <a:p>
            <a:fld id="{9BEECB23-50BF-4A98-BF5B-83BCBDD6DCAE}" type="datetimeFigureOut">
              <a:rPr lang="en-IN" smtClean="0"/>
              <a:t>08-03-2022</a:t>
            </a:fld>
            <a:endParaRPr lang="en-IN" dirty="0"/>
          </a:p>
        </p:txBody>
      </p:sp>
      <p:sp>
        <p:nvSpPr>
          <p:cNvPr id="5" name="Footer Placeholder 4">
            <a:extLst>
              <a:ext uri="{FF2B5EF4-FFF2-40B4-BE49-F238E27FC236}">
                <a16:creationId xmlns:a16="http://schemas.microsoft.com/office/drawing/2014/main" id="{5AE7A087-5517-4BD9-9DF4-F6E6807600E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1F82803-378E-42EF-A5C6-2F180F24DBBF}"/>
              </a:ext>
            </a:extLst>
          </p:cNvPr>
          <p:cNvSpPr>
            <a:spLocks noGrp="1"/>
          </p:cNvSpPr>
          <p:nvPr>
            <p:ph type="sldNum" sz="quarter" idx="12"/>
          </p:nvPr>
        </p:nvSpPr>
        <p:spPr/>
        <p:txBody>
          <a:bodyPr/>
          <a:lstStyle/>
          <a:p>
            <a:fld id="{8FF1B89B-FAAC-404C-B587-986E695FFD4A}" type="slidenum">
              <a:rPr lang="en-IN" smtClean="0"/>
              <a:t>‹#›</a:t>
            </a:fld>
            <a:endParaRPr lang="en-IN" dirty="0"/>
          </a:p>
        </p:txBody>
      </p:sp>
    </p:spTree>
    <p:extLst>
      <p:ext uri="{BB962C8B-B14F-4D97-AF65-F5344CB8AC3E}">
        <p14:creationId xmlns:p14="http://schemas.microsoft.com/office/powerpoint/2010/main" val="184870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BB05-4CB9-4429-A85A-3069D5EFC0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3EE1B1-2333-42D9-9457-ED6CA52811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044FFF-66FB-4599-979E-916973F061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4DE733-C835-4ACB-8C01-BA05ABF9F6BA}"/>
              </a:ext>
            </a:extLst>
          </p:cNvPr>
          <p:cNvSpPr>
            <a:spLocks noGrp="1"/>
          </p:cNvSpPr>
          <p:nvPr>
            <p:ph type="dt" sz="half" idx="10"/>
          </p:nvPr>
        </p:nvSpPr>
        <p:spPr/>
        <p:txBody>
          <a:bodyPr/>
          <a:lstStyle/>
          <a:p>
            <a:fld id="{9BEECB23-50BF-4A98-BF5B-83BCBDD6DCAE}" type="datetimeFigureOut">
              <a:rPr lang="en-IN" smtClean="0"/>
              <a:t>08-03-2022</a:t>
            </a:fld>
            <a:endParaRPr lang="en-IN" dirty="0"/>
          </a:p>
        </p:txBody>
      </p:sp>
      <p:sp>
        <p:nvSpPr>
          <p:cNvPr id="6" name="Footer Placeholder 5">
            <a:extLst>
              <a:ext uri="{FF2B5EF4-FFF2-40B4-BE49-F238E27FC236}">
                <a16:creationId xmlns:a16="http://schemas.microsoft.com/office/drawing/2014/main" id="{A80F03DD-0B28-46BB-8E64-DDB6C590108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5545D9A-FAAB-49FD-A62A-5D2FC5FCCFFB}"/>
              </a:ext>
            </a:extLst>
          </p:cNvPr>
          <p:cNvSpPr>
            <a:spLocks noGrp="1"/>
          </p:cNvSpPr>
          <p:nvPr>
            <p:ph type="sldNum" sz="quarter" idx="12"/>
          </p:nvPr>
        </p:nvSpPr>
        <p:spPr/>
        <p:txBody>
          <a:bodyPr/>
          <a:lstStyle/>
          <a:p>
            <a:fld id="{8FF1B89B-FAAC-404C-B587-986E695FFD4A}" type="slidenum">
              <a:rPr lang="en-IN" smtClean="0"/>
              <a:t>‹#›</a:t>
            </a:fld>
            <a:endParaRPr lang="en-IN" dirty="0"/>
          </a:p>
        </p:txBody>
      </p:sp>
    </p:spTree>
    <p:extLst>
      <p:ext uri="{BB962C8B-B14F-4D97-AF65-F5344CB8AC3E}">
        <p14:creationId xmlns:p14="http://schemas.microsoft.com/office/powerpoint/2010/main" val="80348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5BF8-FA88-4756-A234-49298783DE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C905C9-8180-46CE-8E62-E473CDEEF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1A1FD-A6DC-4870-9220-2635EDBD37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2E7844-9FE4-44D3-8B2F-B634D3A9F2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2A81A6-E067-4E9F-8F97-A75C6CBBDE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985AE3-24AC-4ED3-9FF5-82804CBD0E2D}"/>
              </a:ext>
            </a:extLst>
          </p:cNvPr>
          <p:cNvSpPr>
            <a:spLocks noGrp="1"/>
          </p:cNvSpPr>
          <p:nvPr>
            <p:ph type="dt" sz="half" idx="10"/>
          </p:nvPr>
        </p:nvSpPr>
        <p:spPr/>
        <p:txBody>
          <a:bodyPr/>
          <a:lstStyle/>
          <a:p>
            <a:fld id="{9BEECB23-50BF-4A98-BF5B-83BCBDD6DCAE}" type="datetimeFigureOut">
              <a:rPr lang="en-IN" smtClean="0"/>
              <a:t>08-03-2022</a:t>
            </a:fld>
            <a:endParaRPr lang="en-IN" dirty="0"/>
          </a:p>
        </p:txBody>
      </p:sp>
      <p:sp>
        <p:nvSpPr>
          <p:cNvPr id="8" name="Footer Placeholder 7">
            <a:extLst>
              <a:ext uri="{FF2B5EF4-FFF2-40B4-BE49-F238E27FC236}">
                <a16:creationId xmlns:a16="http://schemas.microsoft.com/office/drawing/2014/main" id="{CA1E136E-BE4B-429F-A475-E297ACD1ABA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B9556A6-982F-4264-ABCC-AA443DC12E15}"/>
              </a:ext>
            </a:extLst>
          </p:cNvPr>
          <p:cNvSpPr>
            <a:spLocks noGrp="1"/>
          </p:cNvSpPr>
          <p:nvPr>
            <p:ph type="sldNum" sz="quarter" idx="12"/>
          </p:nvPr>
        </p:nvSpPr>
        <p:spPr/>
        <p:txBody>
          <a:bodyPr/>
          <a:lstStyle/>
          <a:p>
            <a:fld id="{8FF1B89B-FAAC-404C-B587-986E695FFD4A}" type="slidenum">
              <a:rPr lang="en-IN" smtClean="0"/>
              <a:t>‹#›</a:t>
            </a:fld>
            <a:endParaRPr lang="en-IN" dirty="0"/>
          </a:p>
        </p:txBody>
      </p:sp>
    </p:spTree>
    <p:extLst>
      <p:ext uri="{BB962C8B-B14F-4D97-AF65-F5344CB8AC3E}">
        <p14:creationId xmlns:p14="http://schemas.microsoft.com/office/powerpoint/2010/main" val="266873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0F91-AAB8-4C0F-AFA0-928D8A5A65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077E25-27D3-4873-B251-557E18825F4C}"/>
              </a:ext>
            </a:extLst>
          </p:cNvPr>
          <p:cNvSpPr>
            <a:spLocks noGrp="1"/>
          </p:cNvSpPr>
          <p:nvPr>
            <p:ph type="dt" sz="half" idx="10"/>
          </p:nvPr>
        </p:nvSpPr>
        <p:spPr/>
        <p:txBody>
          <a:bodyPr/>
          <a:lstStyle/>
          <a:p>
            <a:fld id="{9BEECB23-50BF-4A98-BF5B-83BCBDD6DCAE}" type="datetimeFigureOut">
              <a:rPr lang="en-IN" smtClean="0"/>
              <a:t>08-03-2022</a:t>
            </a:fld>
            <a:endParaRPr lang="en-IN" dirty="0"/>
          </a:p>
        </p:txBody>
      </p:sp>
      <p:sp>
        <p:nvSpPr>
          <p:cNvPr id="4" name="Footer Placeholder 3">
            <a:extLst>
              <a:ext uri="{FF2B5EF4-FFF2-40B4-BE49-F238E27FC236}">
                <a16:creationId xmlns:a16="http://schemas.microsoft.com/office/drawing/2014/main" id="{6BABEEA9-EDEA-43DD-91A8-16428E19BCB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7F2EE58-BD1E-4A9C-933A-10EC2E2670AB}"/>
              </a:ext>
            </a:extLst>
          </p:cNvPr>
          <p:cNvSpPr>
            <a:spLocks noGrp="1"/>
          </p:cNvSpPr>
          <p:nvPr>
            <p:ph type="sldNum" sz="quarter" idx="12"/>
          </p:nvPr>
        </p:nvSpPr>
        <p:spPr/>
        <p:txBody>
          <a:bodyPr/>
          <a:lstStyle/>
          <a:p>
            <a:fld id="{8FF1B89B-FAAC-404C-B587-986E695FFD4A}" type="slidenum">
              <a:rPr lang="en-IN" smtClean="0"/>
              <a:t>‹#›</a:t>
            </a:fld>
            <a:endParaRPr lang="en-IN" dirty="0"/>
          </a:p>
        </p:txBody>
      </p:sp>
    </p:spTree>
    <p:extLst>
      <p:ext uri="{BB962C8B-B14F-4D97-AF65-F5344CB8AC3E}">
        <p14:creationId xmlns:p14="http://schemas.microsoft.com/office/powerpoint/2010/main" val="143091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25822-B318-491E-8137-4513EBDEC3FF}"/>
              </a:ext>
            </a:extLst>
          </p:cNvPr>
          <p:cNvSpPr>
            <a:spLocks noGrp="1"/>
          </p:cNvSpPr>
          <p:nvPr>
            <p:ph type="dt" sz="half" idx="10"/>
          </p:nvPr>
        </p:nvSpPr>
        <p:spPr/>
        <p:txBody>
          <a:bodyPr/>
          <a:lstStyle/>
          <a:p>
            <a:fld id="{9BEECB23-50BF-4A98-BF5B-83BCBDD6DCAE}" type="datetimeFigureOut">
              <a:rPr lang="en-IN" smtClean="0"/>
              <a:t>08-03-2022</a:t>
            </a:fld>
            <a:endParaRPr lang="en-IN" dirty="0"/>
          </a:p>
        </p:txBody>
      </p:sp>
      <p:sp>
        <p:nvSpPr>
          <p:cNvPr id="3" name="Footer Placeholder 2">
            <a:extLst>
              <a:ext uri="{FF2B5EF4-FFF2-40B4-BE49-F238E27FC236}">
                <a16:creationId xmlns:a16="http://schemas.microsoft.com/office/drawing/2014/main" id="{B1CBCBC5-D5C1-464F-A04B-4D9CE5880CE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C3E2EAA-93B6-46B3-8A82-1EB986F962BD}"/>
              </a:ext>
            </a:extLst>
          </p:cNvPr>
          <p:cNvSpPr>
            <a:spLocks noGrp="1"/>
          </p:cNvSpPr>
          <p:nvPr>
            <p:ph type="sldNum" sz="quarter" idx="12"/>
          </p:nvPr>
        </p:nvSpPr>
        <p:spPr/>
        <p:txBody>
          <a:bodyPr/>
          <a:lstStyle/>
          <a:p>
            <a:fld id="{8FF1B89B-FAAC-404C-B587-986E695FFD4A}" type="slidenum">
              <a:rPr lang="en-IN" smtClean="0"/>
              <a:t>‹#›</a:t>
            </a:fld>
            <a:endParaRPr lang="en-IN" dirty="0"/>
          </a:p>
        </p:txBody>
      </p:sp>
    </p:spTree>
    <p:extLst>
      <p:ext uri="{BB962C8B-B14F-4D97-AF65-F5344CB8AC3E}">
        <p14:creationId xmlns:p14="http://schemas.microsoft.com/office/powerpoint/2010/main" val="136820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A2F8-AE38-47E3-ABC4-DBCE9A9B2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F85C55-1687-4E50-A698-F4B12560B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2AD772-EBA3-4E6E-AB9D-22DD88607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87E7D-9461-4BA1-A202-76CF163AEC3D}"/>
              </a:ext>
            </a:extLst>
          </p:cNvPr>
          <p:cNvSpPr>
            <a:spLocks noGrp="1"/>
          </p:cNvSpPr>
          <p:nvPr>
            <p:ph type="dt" sz="half" idx="10"/>
          </p:nvPr>
        </p:nvSpPr>
        <p:spPr/>
        <p:txBody>
          <a:bodyPr/>
          <a:lstStyle/>
          <a:p>
            <a:fld id="{9BEECB23-50BF-4A98-BF5B-83BCBDD6DCAE}" type="datetimeFigureOut">
              <a:rPr lang="en-IN" smtClean="0"/>
              <a:t>08-03-2022</a:t>
            </a:fld>
            <a:endParaRPr lang="en-IN" dirty="0"/>
          </a:p>
        </p:txBody>
      </p:sp>
      <p:sp>
        <p:nvSpPr>
          <p:cNvPr id="6" name="Footer Placeholder 5">
            <a:extLst>
              <a:ext uri="{FF2B5EF4-FFF2-40B4-BE49-F238E27FC236}">
                <a16:creationId xmlns:a16="http://schemas.microsoft.com/office/drawing/2014/main" id="{B11F802C-2025-488A-B62B-C7D2DE219CC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4208D3D-2A82-4259-A883-7ABB3B12637C}"/>
              </a:ext>
            </a:extLst>
          </p:cNvPr>
          <p:cNvSpPr>
            <a:spLocks noGrp="1"/>
          </p:cNvSpPr>
          <p:nvPr>
            <p:ph type="sldNum" sz="quarter" idx="12"/>
          </p:nvPr>
        </p:nvSpPr>
        <p:spPr/>
        <p:txBody>
          <a:bodyPr/>
          <a:lstStyle/>
          <a:p>
            <a:fld id="{8FF1B89B-FAAC-404C-B587-986E695FFD4A}" type="slidenum">
              <a:rPr lang="en-IN" smtClean="0"/>
              <a:t>‹#›</a:t>
            </a:fld>
            <a:endParaRPr lang="en-IN" dirty="0"/>
          </a:p>
        </p:txBody>
      </p:sp>
    </p:spTree>
    <p:extLst>
      <p:ext uri="{BB962C8B-B14F-4D97-AF65-F5344CB8AC3E}">
        <p14:creationId xmlns:p14="http://schemas.microsoft.com/office/powerpoint/2010/main" val="289387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DC29-EEEC-49AC-9762-97AFD87BD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139C64-D03A-4C02-91C7-73534500E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1753C56-0C12-47CD-A514-45E4A456C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68AAC-F438-49E7-9EE8-BEDD3E0C010D}"/>
              </a:ext>
            </a:extLst>
          </p:cNvPr>
          <p:cNvSpPr>
            <a:spLocks noGrp="1"/>
          </p:cNvSpPr>
          <p:nvPr>
            <p:ph type="dt" sz="half" idx="10"/>
          </p:nvPr>
        </p:nvSpPr>
        <p:spPr/>
        <p:txBody>
          <a:bodyPr/>
          <a:lstStyle/>
          <a:p>
            <a:fld id="{9BEECB23-50BF-4A98-BF5B-83BCBDD6DCAE}" type="datetimeFigureOut">
              <a:rPr lang="en-IN" smtClean="0"/>
              <a:t>08-03-2022</a:t>
            </a:fld>
            <a:endParaRPr lang="en-IN" dirty="0"/>
          </a:p>
        </p:txBody>
      </p:sp>
      <p:sp>
        <p:nvSpPr>
          <p:cNvPr id="6" name="Footer Placeholder 5">
            <a:extLst>
              <a:ext uri="{FF2B5EF4-FFF2-40B4-BE49-F238E27FC236}">
                <a16:creationId xmlns:a16="http://schemas.microsoft.com/office/drawing/2014/main" id="{85A54DAD-47A3-4D9F-ACD9-F53B75BAC12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E5E1452-1602-4C36-8E16-0B3ADBB780E6}"/>
              </a:ext>
            </a:extLst>
          </p:cNvPr>
          <p:cNvSpPr>
            <a:spLocks noGrp="1"/>
          </p:cNvSpPr>
          <p:nvPr>
            <p:ph type="sldNum" sz="quarter" idx="12"/>
          </p:nvPr>
        </p:nvSpPr>
        <p:spPr/>
        <p:txBody>
          <a:bodyPr/>
          <a:lstStyle/>
          <a:p>
            <a:fld id="{8FF1B89B-FAAC-404C-B587-986E695FFD4A}" type="slidenum">
              <a:rPr lang="en-IN" smtClean="0"/>
              <a:t>‹#›</a:t>
            </a:fld>
            <a:endParaRPr lang="en-IN" dirty="0"/>
          </a:p>
        </p:txBody>
      </p:sp>
    </p:spTree>
    <p:extLst>
      <p:ext uri="{BB962C8B-B14F-4D97-AF65-F5344CB8AC3E}">
        <p14:creationId xmlns:p14="http://schemas.microsoft.com/office/powerpoint/2010/main" val="401779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446028-5DC6-4896-A2B4-13BB9C5E18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020985-7317-4319-A4B9-A97D940065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9709AB-2536-430B-9613-00EC351D8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ECB23-50BF-4A98-BF5B-83BCBDD6DCAE}" type="datetimeFigureOut">
              <a:rPr lang="en-IN" smtClean="0"/>
              <a:t>08-03-2022</a:t>
            </a:fld>
            <a:endParaRPr lang="en-IN" dirty="0"/>
          </a:p>
        </p:txBody>
      </p:sp>
      <p:sp>
        <p:nvSpPr>
          <p:cNvPr id="5" name="Footer Placeholder 4">
            <a:extLst>
              <a:ext uri="{FF2B5EF4-FFF2-40B4-BE49-F238E27FC236}">
                <a16:creationId xmlns:a16="http://schemas.microsoft.com/office/drawing/2014/main" id="{39E0A8BD-D0B4-4548-8498-98AC4C076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6E041C4-21F6-4F16-A147-6302A56BC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1B89B-FAAC-404C-B587-986E695FFD4A}" type="slidenum">
              <a:rPr lang="en-IN" smtClean="0"/>
              <a:t>‹#›</a:t>
            </a:fld>
            <a:endParaRPr lang="en-IN" dirty="0"/>
          </a:p>
        </p:txBody>
      </p:sp>
    </p:spTree>
    <p:extLst>
      <p:ext uri="{BB962C8B-B14F-4D97-AF65-F5344CB8AC3E}">
        <p14:creationId xmlns:p14="http://schemas.microsoft.com/office/powerpoint/2010/main" val="204512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3-accelerate-speedtest.s3-accelerate.amazonaws.com/en/accelerate-speed-compars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A926-B566-43B1-BD1A-7801D26FB808}"/>
              </a:ext>
            </a:extLst>
          </p:cNvPr>
          <p:cNvSpPr>
            <a:spLocks noGrp="1"/>
          </p:cNvSpPr>
          <p:nvPr>
            <p:ph type="ctrTitle"/>
          </p:nvPr>
        </p:nvSpPr>
        <p:spPr>
          <a:xfrm>
            <a:off x="243840" y="228283"/>
            <a:ext cx="10068560" cy="838517"/>
          </a:xfrm>
        </p:spPr>
        <p:txBody>
          <a:bodyPr>
            <a:normAutofit/>
          </a:bodyPr>
          <a:lstStyle/>
          <a:p>
            <a:pPr algn="l"/>
            <a:r>
              <a:rPr lang="en-IN" sz="3200" b="1" i="0" u="none" strike="noStrike" baseline="0" dirty="0">
                <a:solidFill>
                  <a:srgbClr val="000000"/>
                </a:solidFill>
                <a:latin typeface="Arial" panose="020B0604020202020204" pitchFamily="34" charset="0"/>
              </a:rPr>
              <a:t>Simple Storage Service (S3)</a:t>
            </a:r>
            <a:endParaRPr lang="en-IN" sz="3200" dirty="0"/>
          </a:p>
        </p:txBody>
      </p:sp>
      <p:sp>
        <p:nvSpPr>
          <p:cNvPr id="3" name="Subtitle 2">
            <a:extLst>
              <a:ext uri="{FF2B5EF4-FFF2-40B4-BE49-F238E27FC236}">
                <a16:creationId xmlns:a16="http://schemas.microsoft.com/office/drawing/2014/main" id="{401C99AA-7315-4333-94CC-245DF200B04C}"/>
              </a:ext>
            </a:extLst>
          </p:cNvPr>
          <p:cNvSpPr>
            <a:spLocks noGrp="1"/>
          </p:cNvSpPr>
          <p:nvPr>
            <p:ph type="subTitle" idx="1"/>
          </p:nvPr>
        </p:nvSpPr>
        <p:spPr>
          <a:xfrm>
            <a:off x="243840" y="1473200"/>
            <a:ext cx="10322560" cy="5516880"/>
          </a:xfrm>
        </p:spPr>
        <p:txBody>
          <a:bodyPr>
            <a:noAutofit/>
          </a:bodyPr>
          <a:lstStyle/>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Introduction</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Object Storage versus Traditional Block and File Storage</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Amazon Simple Storage Service (Amazon S3) Basics</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Buckets and Objects</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Amazon S3 Operations</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Storage Classes</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Durability and Availability</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Data Consistency</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Static Website Hosting</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CORS - Explained</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Amazon S3 Advanced Features</a:t>
            </a:r>
          </a:p>
        </p:txBody>
      </p:sp>
    </p:spTree>
    <p:extLst>
      <p:ext uri="{BB962C8B-B14F-4D97-AF65-F5344CB8AC3E}">
        <p14:creationId xmlns:p14="http://schemas.microsoft.com/office/powerpoint/2010/main" val="328010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68CA-563A-41C0-B99F-0FE7D917A4B0}"/>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Durability and Availability</a:t>
            </a:r>
            <a:endParaRPr lang="en-IN" dirty="0"/>
          </a:p>
        </p:txBody>
      </p:sp>
      <p:sp>
        <p:nvSpPr>
          <p:cNvPr id="3" name="Content Placeholder 2">
            <a:extLst>
              <a:ext uri="{FF2B5EF4-FFF2-40B4-BE49-F238E27FC236}">
                <a16:creationId xmlns:a16="http://schemas.microsoft.com/office/drawing/2014/main" id="{2E3F011E-C744-410C-BC5F-2D77125622F8}"/>
              </a:ext>
            </a:extLst>
          </p:cNvPr>
          <p:cNvSpPr>
            <a:spLocks noGrp="1"/>
          </p:cNvSpPr>
          <p:nvPr>
            <p:ph idx="1"/>
          </p:nvPr>
        </p:nvSpPr>
        <p:spPr>
          <a:xfrm>
            <a:off x="838200" y="1825624"/>
            <a:ext cx="10977880" cy="4524375"/>
          </a:xfrm>
        </p:spPr>
        <p:txBody>
          <a:bodyPr>
            <a:normAutofit lnSpcReduction="10000"/>
          </a:bodyPr>
          <a:lstStyle/>
          <a:p>
            <a:r>
              <a:rPr lang="en-US" b="1" dirty="0"/>
              <a:t>Durability</a:t>
            </a:r>
            <a:r>
              <a:rPr lang="en-US" dirty="0"/>
              <a:t> addresses the question, “Will my data still be there in the future?” </a:t>
            </a:r>
          </a:p>
          <a:p>
            <a:r>
              <a:rPr lang="en-US" b="1" dirty="0"/>
              <a:t>Availability</a:t>
            </a:r>
            <a:r>
              <a:rPr lang="en-US" dirty="0"/>
              <a:t> addresses the question, “Can I access my data right now?” </a:t>
            </a:r>
          </a:p>
          <a:p>
            <a:r>
              <a:rPr lang="en-US" dirty="0"/>
              <a:t>Amazon S3 is designed to provide both very high durability and very high availability for your data.</a:t>
            </a:r>
          </a:p>
          <a:p>
            <a:r>
              <a:rPr lang="en-US" dirty="0"/>
              <a:t>Amazon S3 </a:t>
            </a:r>
            <a:r>
              <a:rPr lang="en-US" b="1" dirty="0"/>
              <a:t>standard storage </a:t>
            </a:r>
            <a:r>
              <a:rPr lang="en-US" dirty="0"/>
              <a:t>is designed for </a:t>
            </a:r>
            <a:r>
              <a:rPr lang="en-US" b="1" dirty="0"/>
              <a:t>99.999999999% </a:t>
            </a:r>
            <a:r>
              <a:rPr lang="en-US" dirty="0"/>
              <a:t>durability and </a:t>
            </a:r>
            <a:r>
              <a:rPr lang="en-US" b="1" dirty="0"/>
              <a:t>99.99% </a:t>
            </a:r>
            <a:r>
              <a:rPr lang="en-US" dirty="0"/>
              <a:t>availability of objects over a given year. </a:t>
            </a:r>
          </a:p>
          <a:p>
            <a:pPr lvl="1"/>
            <a:r>
              <a:rPr lang="en-US" dirty="0"/>
              <a:t>For example, if you store 10,000 objects with Amazon S3, you can on average expect to incur a loss of a single object once every 10,000,000 years. Amazon S3 achieves high durability by automatically storing data redundantly on multiple devices in multiple facilities within a region.</a:t>
            </a:r>
            <a:endParaRPr lang="en-IN" dirty="0"/>
          </a:p>
        </p:txBody>
      </p:sp>
    </p:spTree>
    <p:extLst>
      <p:ext uri="{BB962C8B-B14F-4D97-AF65-F5344CB8AC3E}">
        <p14:creationId xmlns:p14="http://schemas.microsoft.com/office/powerpoint/2010/main" val="133755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F2BB-FFA8-4010-A8EC-2319CEC5CC7E}"/>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Storage Classes</a:t>
            </a:r>
            <a:br>
              <a:rPr lang="en-IN" dirty="0">
                <a:latin typeface="Verdana" panose="020B0604030504040204" pitchFamily="34" charset="0"/>
                <a:ea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B8881F65-1337-488A-80CA-16BBA4D535D7}"/>
              </a:ext>
            </a:extLst>
          </p:cNvPr>
          <p:cNvSpPr>
            <a:spLocks noGrp="1"/>
          </p:cNvSpPr>
          <p:nvPr>
            <p:ph idx="1"/>
          </p:nvPr>
        </p:nvSpPr>
        <p:spPr/>
        <p:txBody>
          <a:bodyPr/>
          <a:lstStyle/>
          <a:p>
            <a:r>
              <a:rPr lang="en-US" dirty="0"/>
              <a:t>Amazon S3 offers a range of storage classes suitable for various use cases.</a:t>
            </a:r>
          </a:p>
          <a:p>
            <a:r>
              <a:rPr lang="en-IN" dirty="0"/>
              <a:t>https://aws.amazon.com/s3/storage-classes/</a:t>
            </a:r>
          </a:p>
        </p:txBody>
      </p:sp>
    </p:spTree>
    <p:extLst>
      <p:ext uri="{BB962C8B-B14F-4D97-AF65-F5344CB8AC3E}">
        <p14:creationId xmlns:p14="http://schemas.microsoft.com/office/powerpoint/2010/main" val="76486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752E-F78C-4A02-AD22-39135457947B}"/>
              </a:ext>
            </a:extLst>
          </p:cNvPr>
          <p:cNvSpPr>
            <a:spLocks noGrp="1"/>
          </p:cNvSpPr>
          <p:nvPr>
            <p:ph type="title"/>
          </p:nvPr>
        </p:nvSpPr>
        <p:spPr>
          <a:xfrm>
            <a:off x="243840" y="365125"/>
            <a:ext cx="11109960" cy="1325563"/>
          </a:xfrm>
        </p:spPr>
        <p:txBody>
          <a:bodyPr/>
          <a:lstStyle/>
          <a:p>
            <a:r>
              <a:rPr lang="en-IN" dirty="0">
                <a:latin typeface="Verdana" panose="020B0604030504040204" pitchFamily="34" charset="0"/>
                <a:ea typeface="Verdana" panose="020B0604030504040204" pitchFamily="34" charset="0"/>
              </a:rPr>
              <a:t>Data Consistency</a:t>
            </a:r>
            <a:endParaRPr lang="en-IN" dirty="0"/>
          </a:p>
        </p:txBody>
      </p:sp>
      <p:sp>
        <p:nvSpPr>
          <p:cNvPr id="3" name="Content Placeholder 2">
            <a:extLst>
              <a:ext uri="{FF2B5EF4-FFF2-40B4-BE49-F238E27FC236}">
                <a16:creationId xmlns:a16="http://schemas.microsoft.com/office/drawing/2014/main" id="{DE689C22-0C57-4D08-8580-095431056611}"/>
              </a:ext>
            </a:extLst>
          </p:cNvPr>
          <p:cNvSpPr>
            <a:spLocks noGrp="1"/>
          </p:cNvSpPr>
          <p:nvPr>
            <p:ph idx="1"/>
          </p:nvPr>
        </p:nvSpPr>
        <p:spPr>
          <a:xfrm>
            <a:off x="243840" y="1825624"/>
            <a:ext cx="11109960" cy="4920615"/>
          </a:xfrm>
        </p:spPr>
        <p:txBody>
          <a:bodyPr>
            <a:normAutofit/>
          </a:bodyPr>
          <a:lstStyle/>
          <a:p>
            <a:r>
              <a:rPr lang="en-US" dirty="0"/>
              <a:t>Amazon S3 is an eventually consistent system. </a:t>
            </a:r>
          </a:p>
          <a:p>
            <a:r>
              <a:rPr lang="en-US" dirty="0"/>
              <a:t>Your data is automatically replicated across multiple servers and locations within a region.</a:t>
            </a:r>
          </a:p>
          <a:p>
            <a:r>
              <a:rPr lang="en-US" dirty="0"/>
              <a:t>Read after write consistency for PUTS of new objects</a:t>
            </a:r>
          </a:p>
          <a:p>
            <a:pPr lvl="1"/>
            <a:r>
              <a:rPr lang="en-US" dirty="0"/>
              <a:t>As soon as a new object is written, we can retrieve it</a:t>
            </a:r>
          </a:p>
          <a:p>
            <a:pPr lvl="1"/>
            <a:r>
              <a:rPr lang="en-US" dirty="0"/>
              <a:t>This is true, except if we did a GET before to see if the object existed</a:t>
            </a:r>
          </a:p>
          <a:p>
            <a:r>
              <a:rPr lang="en-US" dirty="0"/>
              <a:t>Eventual Consistency for DELETES and PUTS of existing objects</a:t>
            </a:r>
          </a:p>
          <a:p>
            <a:pPr lvl="1"/>
            <a:r>
              <a:rPr lang="en-US" dirty="0"/>
              <a:t>If we read an object after updating, we might get the older version</a:t>
            </a:r>
          </a:p>
          <a:p>
            <a:pPr lvl="1"/>
            <a:r>
              <a:rPr lang="en-US" dirty="0"/>
              <a:t>If we delete an object, we might still be able to retrieve it for a short time</a:t>
            </a:r>
            <a:endParaRPr lang="en-IN" dirty="0"/>
          </a:p>
        </p:txBody>
      </p:sp>
    </p:spTree>
    <p:extLst>
      <p:ext uri="{BB962C8B-B14F-4D97-AF65-F5344CB8AC3E}">
        <p14:creationId xmlns:p14="http://schemas.microsoft.com/office/powerpoint/2010/main" val="168172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5642-CA71-4606-B4F5-FF8ADEC8A9C3}"/>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Static Website Hosting</a:t>
            </a:r>
            <a:endParaRPr lang="en-IN" dirty="0"/>
          </a:p>
        </p:txBody>
      </p:sp>
      <p:sp>
        <p:nvSpPr>
          <p:cNvPr id="3" name="Content Placeholder 2">
            <a:extLst>
              <a:ext uri="{FF2B5EF4-FFF2-40B4-BE49-F238E27FC236}">
                <a16:creationId xmlns:a16="http://schemas.microsoft.com/office/drawing/2014/main" id="{B44D267D-99D0-4943-AB72-420595768B62}"/>
              </a:ext>
            </a:extLst>
          </p:cNvPr>
          <p:cNvSpPr>
            <a:spLocks noGrp="1"/>
          </p:cNvSpPr>
          <p:nvPr>
            <p:ph idx="1"/>
          </p:nvPr>
        </p:nvSpPr>
        <p:spPr>
          <a:xfrm>
            <a:off x="457200" y="1503680"/>
            <a:ext cx="11450320" cy="5171440"/>
          </a:xfrm>
        </p:spPr>
        <p:txBody>
          <a:bodyPr>
            <a:normAutofit fontScale="92500" lnSpcReduction="20000"/>
          </a:bodyPr>
          <a:lstStyle/>
          <a:p>
            <a:r>
              <a:rPr lang="en-US" dirty="0"/>
              <a:t>To configure an Amazon S3 bucket for static website hosting:</a:t>
            </a:r>
          </a:p>
          <a:p>
            <a:pPr marL="514350" indent="-514350">
              <a:buFont typeface="+mj-lt"/>
              <a:buAutoNum type="arabicPeriod"/>
            </a:pPr>
            <a:r>
              <a:rPr lang="en-US" dirty="0"/>
              <a:t>Create a bucket with the same name as the desired website hostname.</a:t>
            </a:r>
          </a:p>
          <a:p>
            <a:pPr marL="514350" indent="-514350">
              <a:buFont typeface="+mj-lt"/>
              <a:buAutoNum type="arabicPeriod"/>
            </a:pPr>
            <a:r>
              <a:rPr lang="en-US" dirty="0"/>
              <a:t>Upload the static files to the bucket.</a:t>
            </a:r>
          </a:p>
          <a:p>
            <a:pPr marL="514350" indent="-514350">
              <a:buFont typeface="+mj-lt"/>
              <a:buAutoNum type="arabicPeriod"/>
            </a:pPr>
            <a:r>
              <a:rPr lang="en-US" dirty="0"/>
              <a:t>Make all the files public.</a:t>
            </a:r>
          </a:p>
          <a:p>
            <a:pPr marL="514350" indent="-514350">
              <a:buFont typeface="+mj-lt"/>
              <a:buAutoNum type="arabicPeriod"/>
            </a:pPr>
            <a:r>
              <a:rPr lang="en-US" dirty="0"/>
              <a:t>Enable static website hosting for the bucket. This includes specifying an Index document and an Error document.</a:t>
            </a:r>
          </a:p>
          <a:p>
            <a:pPr marL="514350" indent="-514350">
              <a:buFont typeface="+mj-lt"/>
              <a:buAutoNum type="arabicPeriod"/>
            </a:pPr>
            <a:r>
              <a:rPr lang="en-US" dirty="0"/>
              <a:t>The website will now be available at the S3 website URL: &lt;bucket-name&gt;.s3-website-&lt;AWS-region&gt;.amazonaws.com.</a:t>
            </a:r>
          </a:p>
          <a:p>
            <a:pPr marL="514350" indent="-514350">
              <a:buFont typeface="+mj-lt"/>
              <a:buAutoNum type="arabicPeriod"/>
            </a:pPr>
            <a:r>
              <a:rPr lang="en-US" dirty="0"/>
              <a:t>Create a friendly DNS name in your own domain for the website using a DNS CNAME, or an</a:t>
            </a:r>
          </a:p>
          <a:p>
            <a:pPr marL="514350" indent="-514350">
              <a:buFont typeface="+mj-lt"/>
              <a:buAutoNum type="arabicPeriod"/>
            </a:pPr>
            <a:r>
              <a:rPr lang="en-US" dirty="0"/>
              <a:t>Amazon Route 53 alias that resolves to the Amazon S3 website URL.</a:t>
            </a:r>
          </a:p>
          <a:p>
            <a:pPr marL="514350" indent="-514350">
              <a:buFont typeface="+mj-lt"/>
              <a:buAutoNum type="arabicPeriod"/>
            </a:pPr>
            <a:r>
              <a:rPr lang="en-US" dirty="0"/>
              <a:t>The website will now be available at your website domain name.</a:t>
            </a:r>
          </a:p>
          <a:p>
            <a:pPr marL="0" indent="0">
              <a:buNone/>
            </a:pPr>
            <a:r>
              <a:rPr lang="en-IN" b="1" dirty="0"/>
              <a:t>DEMO</a:t>
            </a:r>
            <a:endParaRPr lang="en-US" b="1" dirty="0"/>
          </a:p>
        </p:txBody>
      </p:sp>
    </p:spTree>
    <p:extLst>
      <p:ext uri="{BB962C8B-B14F-4D97-AF65-F5344CB8AC3E}">
        <p14:creationId xmlns:p14="http://schemas.microsoft.com/office/powerpoint/2010/main" val="409219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9DEFB-04E5-444C-A6B8-1EC406B818F4}"/>
              </a:ext>
            </a:extLst>
          </p:cNvPr>
          <p:cNvSpPr>
            <a:spLocks noGrp="1"/>
          </p:cNvSpPr>
          <p:nvPr>
            <p:ph type="title"/>
          </p:nvPr>
        </p:nvSpPr>
        <p:spPr>
          <a:xfrm>
            <a:off x="416560" y="151765"/>
            <a:ext cx="10515600" cy="1325563"/>
          </a:xfrm>
        </p:spPr>
        <p:txBody>
          <a:bodyPr/>
          <a:lstStyle/>
          <a:p>
            <a:r>
              <a:rPr lang="en-IN" dirty="0">
                <a:latin typeface="Verdana" panose="020B0604030504040204" pitchFamily="34" charset="0"/>
                <a:ea typeface="Verdana" panose="020B0604030504040204" pitchFamily="34" charset="0"/>
              </a:rPr>
              <a:t>CORS - Explained</a:t>
            </a:r>
            <a:endParaRPr lang="en-IN" dirty="0"/>
          </a:p>
        </p:txBody>
      </p:sp>
      <p:sp>
        <p:nvSpPr>
          <p:cNvPr id="3" name="Content Placeholder 2">
            <a:extLst>
              <a:ext uri="{FF2B5EF4-FFF2-40B4-BE49-F238E27FC236}">
                <a16:creationId xmlns:a16="http://schemas.microsoft.com/office/drawing/2014/main" id="{C60CA3C6-5709-405B-90A0-E3BB4CEF4EB3}"/>
              </a:ext>
            </a:extLst>
          </p:cNvPr>
          <p:cNvSpPr>
            <a:spLocks noGrp="1"/>
          </p:cNvSpPr>
          <p:nvPr>
            <p:ph idx="1"/>
          </p:nvPr>
        </p:nvSpPr>
        <p:spPr>
          <a:xfrm>
            <a:off x="416560" y="1341120"/>
            <a:ext cx="11470640" cy="5242560"/>
          </a:xfrm>
        </p:spPr>
        <p:txBody>
          <a:bodyPr>
            <a:normAutofit lnSpcReduction="10000"/>
          </a:bodyPr>
          <a:lstStyle/>
          <a:p>
            <a:r>
              <a:rPr lang="en-US" dirty="0"/>
              <a:t>An </a:t>
            </a:r>
            <a:r>
              <a:rPr lang="en-US" b="1" dirty="0"/>
              <a:t>origin</a:t>
            </a:r>
            <a:r>
              <a:rPr lang="en-US" dirty="0"/>
              <a:t> is a scheme (protocol), host (domain) and port</a:t>
            </a:r>
          </a:p>
          <a:p>
            <a:r>
              <a:rPr lang="en-US" dirty="0"/>
              <a:t>E.g.: https://</a:t>
            </a:r>
            <a:r>
              <a:rPr lang="en-US" dirty="0">
                <a:solidFill>
                  <a:srgbClr val="00B0F0"/>
                </a:solidFill>
              </a:rPr>
              <a:t>www.mainorigin.com </a:t>
            </a:r>
            <a:r>
              <a:rPr lang="en-US" dirty="0"/>
              <a:t>(implied port is 443 for HTTPS, 80 for HTTP)</a:t>
            </a:r>
          </a:p>
          <a:p>
            <a:r>
              <a:rPr lang="en-US" dirty="0"/>
              <a:t>CORS means </a:t>
            </a:r>
            <a:r>
              <a:rPr lang="en-US" b="1" dirty="0">
                <a:solidFill>
                  <a:schemeClr val="accent2">
                    <a:lumMod val="75000"/>
                  </a:schemeClr>
                </a:solidFill>
              </a:rPr>
              <a:t>Cross-Origin Resource Sharing</a:t>
            </a:r>
          </a:p>
          <a:p>
            <a:r>
              <a:rPr lang="en-US" dirty="0"/>
              <a:t>Web Browser based mechanism to allow requests to other origins while visiting the main origin</a:t>
            </a:r>
          </a:p>
          <a:p>
            <a:r>
              <a:rPr lang="en-US" dirty="0"/>
              <a:t>Same origin: http://</a:t>
            </a:r>
            <a:r>
              <a:rPr lang="en-US" dirty="0">
                <a:solidFill>
                  <a:srgbClr val="00B0F0"/>
                </a:solidFill>
              </a:rPr>
              <a:t>www.mainorigin.com</a:t>
            </a:r>
            <a:r>
              <a:rPr lang="en-US" dirty="0"/>
              <a:t>/app1 &amp; http://</a:t>
            </a:r>
            <a:r>
              <a:rPr lang="en-US" dirty="0">
                <a:solidFill>
                  <a:srgbClr val="00B0F0"/>
                </a:solidFill>
              </a:rPr>
              <a:t>www.mainorigin.com</a:t>
            </a:r>
            <a:r>
              <a:rPr lang="en-US" dirty="0"/>
              <a:t>/app2</a:t>
            </a:r>
          </a:p>
          <a:p>
            <a:r>
              <a:rPr lang="en-US" dirty="0"/>
              <a:t>Different origins: http://</a:t>
            </a:r>
            <a:r>
              <a:rPr lang="en-US" dirty="0">
                <a:solidFill>
                  <a:srgbClr val="00B0F0"/>
                </a:solidFill>
              </a:rPr>
              <a:t>www.mainorigin.com </a:t>
            </a:r>
            <a:r>
              <a:rPr lang="en-US" dirty="0"/>
              <a:t>&amp; http://</a:t>
            </a:r>
            <a:r>
              <a:rPr lang="en-US" dirty="0">
                <a:solidFill>
                  <a:srgbClr val="FF0000"/>
                </a:solidFill>
              </a:rPr>
              <a:t>www.otherorigin.com</a:t>
            </a:r>
          </a:p>
          <a:p>
            <a:r>
              <a:rPr lang="en-US" dirty="0"/>
              <a:t>The requests won’t be fulfilled unless the other origin allows for requests, using CORS Headers (ex: </a:t>
            </a:r>
            <a:r>
              <a:rPr lang="en-US" b="1" dirty="0"/>
              <a:t>Access-Control-Allow-Origin</a:t>
            </a:r>
            <a:r>
              <a:rPr lang="en-US" dirty="0"/>
              <a:t>)</a:t>
            </a:r>
            <a:endParaRPr lang="en-IN" dirty="0"/>
          </a:p>
        </p:txBody>
      </p:sp>
    </p:spTree>
    <p:extLst>
      <p:ext uri="{BB962C8B-B14F-4D97-AF65-F5344CB8AC3E}">
        <p14:creationId xmlns:p14="http://schemas.microsoft.com/office/powerpoint/2010/main" val="786355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4C79-1B65-4A07-9125-55207987550B}"/>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CORS – S3</a:t>
            </a:r>
            <a:endParaRPr lang="en-IN" dirty="0"/>
          </a:p>
        </p:txBody>
      </p:sp>
      <p:sp>
        <p:nvSpPr>
          <p:cNvPr id="3" name="Content Placeholder 2">
            <a:extLst>
              <a:ext uri="{FF2B5EF4-FFF2-40B4-BE49-F238E27FC236}">
                <a16:creationId xmlns:a16="http://schemas.microsoft.com/office/drawing/2014/main" id="{0C524784-3E06-4BAE-A321-CF69DA5C9886}"/>
              </a:ext>
            </a:extLst>
          </p:cNvPr>
          <p:cNvSpPr>
            <a:spLocks noGrp="1"/>
          </p:cNvSpPr>
          <p:nvPr>
            <p:ph idx="1"/>
          </p:nvPr>
        </p:nvSpPr>
        <p:spPr/>
        <p:txBody>
          <a:bodyPr/>
          <a:lstStyle/>
          <a:p>
            <a:r>
              <a:rPr lang="en-US" dirty="0"/>
              <a:t>If a client does a cross-origin request on our S3 bucket, we need to enable the correct CORS headers</a:t>
            </a:r>
          </a:p>
          <a:p>
            <a:r>
              <a:rPr lang="en-US" dirty="0"/>
              <a:t>It’s a popular exam question</a:t>
            </a:r>
          </a:p>
          <a:p>
            <a:r>
              <a:rPr lang="en-US" dirty="0"/>
              <a:t>You can allow for a specific origin or for * (all origins)</a:t>
            </a:r>
          </a:p>
          <a:p>
            <a:r>
              <a:rPr lang="en-US" dirty="0"/>
              <a:t>With the Cross-Origin Resource Sharing (CORS) policy enabled</a:t>
            </a:r>
          </a:p>
          <a:p>
            <a:endParaRPr lang="en-IN" dirty="0"/>
          </a:p>
        </p:txBody>
      </p:sp>
    </p:spTree>
    <p:extLst>
      <p:ext uri="{BB962C8B-B14F-4D97-AF65-F5344CB8AC3E}">
        <p14:creationId xmlns:p14="http://schemas.microsoft.com/office/powerpoint/2010/main" val="277897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C62A-36B3-4830-B01D-1AE9B074B21B}"/>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Object Lifecycle Management</a:t>
            </a:r>
            <a:endParaRPr lang="en-IN" dirty="0"/>
          </a:p>
        </p:txBody>
      </p:sp>
      <p:sp>
        <p:nvSpPr>
          <p:cNvPr id="3" name="Content Placeholder 2">
            <a:extLst>
              <a:ext uri="{FF2B5EF4-FFF2-40B4-BE49-F238E27FC236}">
                <a16:creationId xmlns:a16="http://schemas.microsoft.com/office/drawing/2014/main" id="{75795A7C-2ACF-4F56-809A-9EBE36DAA04E}"/>
              </a:ext>
            </a:extLst>
          </p:cNvPr>
          <p:cNvSpPr>
            <a:spLocks noGrp="1"/>
          </p:cNvSpPr>
          <p:nvPr>
            <p:ph idx="1"/>
          </p:nvPr>
        </p:nvSpPr>
        <p:spPr/>
        <p:txBody>
          <a:bodyPr>
            <a:normAutofit fontScale="92500" lnSpcReduction="20000"/>
          </a:bodyPr>
          <a:lstStyle/>
          <a:p>
            <a:r>
              <a:rPr lang="en-US" dirty="0"/>
              <a:t>S3 Object lifecycle can be managed by using a lifecycle configuration, which defines how S3 manages objects during their lifetime.</a:t>
            </a:r>
          </a:p>
          <a:p>
            <a:r>
              <a:rPr lang="en-US" dirty="0"/>
              <a:t>Lifecycle configuration enables simplification of object lifecycle management, for e.g. moving of less frequently access objects, backup or archival of data for several years or permanent deletion of objects,</a:t>
            </a:r>
          </a:p>
          <a:p>
            <a:r>
              <a:rPr lang="en-US" dirty="0"/>
              <a:t>S3 controls all transitions automatically</a:t>
            </a:r>
          </a:p>
          <a:p>
            <a:r>
              <a:rPr lang="en-US" dirty="0"/>
              <a:t>Lifecycle Management rules applied to an bucket are applicable to all the existing objects in the bucket as well as the ones that will be added anew</a:t>
            </a:r>
          </a:p>
          <a:p>
            <a:r>
              <a:rPr lang="en-US" dirty="0"/>
              <a:t>S3 Object lifecycle management allows 2 types of behavior</a:t>
            </a:r>
          </a:p>
          <a:p>
            <a:pPr lvl="1"/>
            <a:r>
              <a:rPr lang="en-US" b="1" dirty="0"/>
              <a:t>Transition</a:t>
            </a:r>
            <a:r>
              <a:rPr lang="en-US" dirty="0"/>
              <a:t> in which the storage class for the objects change</a:t>
            </a:r>
          </a:p>
          <a:p>
            <a:pPr lvl="1"/>
            <a:r>
              <a:rPr lang="en-US" b="1" dirty="0"/>
              <a:t>Expiration</a:t>
            </a:r>
            <a:r>
              <a:rPr lang="en-US" dirty="0"/>
              <a:t> where the objects expire and are permanently deleted</a:t>
            </a:r>
          </a:p>
          <a:p>
            <a:pPr marL="457200" lvl="1" indent="0">
              <a:buNone/>
            </a:pPr>
            <a:endParaRPr lang="en-US" dirty="0"/>
          </a:p>
          <a:p>
            <a:pPr marL="457200" lvl="1" indent="0">
              <a:buNone/>
            </a:pPr>
            <a:r>
              <a:rPr lang="en-US" dirty="0"/>
              <a:t>DEMO</a:t>
            </a:r>
            <a:endParaRPr lang="en-IN" dirty="0"/>
          </a:p>
        </p:txBody>
      </p:sp>
    </p:spTree>
    <p:extLst>
      <p:ext uri="{BB962C8B-B14F-4D97-AF65-F5344CB8AC3E}">
        <p14:creationId xmlns:p14="http://schemas.microsoft.com/office/powerpoint/2010/main" val="2657830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4A87-95AD-4F9D-A602-D346CFBF93E4}"/>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Encryption – S3</a:t>
            </a:r>
            <a:endParaRPr lang="en-IN" dirty="0"/>
          </a:p>
        </p:txBody>
      </p:sp>
      <p:sp>
        <p:nvSpPr>
          <p:cNvPr id="3" name="Content Placeholder 2">
            <a:extLst>
              <a:ext uri="{FF2B5EF4-FFF2-40B4-BE49-F238E27FC236}">
                <a16:creationId xmlns:a16="http://schemas.microsoft.com/office/drawing/2014/main" id="{7873C5CB-3C1F-453D-9ABE-F7341D28A48B}"/>
              </a:ext>
            </a:extLst>
          </p:cNvPr>
          <p:cNvSpPr>
            <a:spLocks noGrp="1"/>
          </p:cNvSpPr>
          <p:nvPr>
            <p:ph idx="1"/>
          </p:nvPr>
        </p:nvSpPr>
        <p:spPr/>
        <p:txBody>
          <a:bodyPr/>
          <a:lstStyle/>
          <a:p>
            <a:r>
              <a:rPr lang="en-US" dirty="0"/>
              <a:t>There are 4 methods of encrypting objects in S3</a:t>
            </a:r>
          </a:p>
          <a:p>
            <a:pPr lvl="1"/>
            <a:r>
              <a:rPr lang="en-US" dirty="0"/>
              <a:t>SSE-S3: encrypts S3 objects using keys handled &amp; managed by AWS</a:t>
            </a:r>
          </a:p>
          <a:p>
            <a:pPr lvl="1"/>
            <a:r>
              <a:rPr lang="en-US" dirty="0"/>
              <a:t>SSE-KMS: leverage AWS Key Management Service to manage encryption keys</a:t>
            </a:r>
          </a:p>
          <a:p>
            <a:pPr lvl="1"/>
            <a:r>
              <a:rPr lang="en-US" dirty="0"/>
              <a:t>SSE-C: when you want to manage your own encryption keys</a:t>
            </a:r>
          </a:p>
          <a:p>
            <a:pPr lvl="1"/>
            <a:r>
              <a:rPr lang="en-US" dirty="0"/>
              <a:t>Client Side Encryption</a:t>
            </a:r>
          </a:p>
          <a:p>
            <a:pPr marL="457200" lvl="1" indent="0">
              <a:buNone/>
            </a:pPr>
            <a:endParaRPr lang="en-US" dirty="0"/>
          </a:p>
          <a:p>
            <a:r>
              <a:rPr lang="en-US" dirty="0"/>
              <a:t>It’s important to understand which ones are adapted to which situation for the exam</a:t>
            </a:r>
            <a:endParaRPr lang="en-IN" dirty="0"/>
          </a:p>
        </p:txBody>
      </p:sp>
    </p:spTree>
    <p:extLst>
      <p:ext uri="{BB962C8B-B14F-4D97-AF65-F5344CB8AC3E}">
        <p14:creationId xmlns:p14="http://schemas.microsoft.com/office/powerpoint/2010/main" val="3154275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E09F-0B50-4D9E-9B1F-C7F54CFB854F}"/>
              </a:ext>
            </a:extLst>
          </p:cNvPr>
          <p:cNvSpPr>
            <a:spLocks noGrp="1"/>
          </p:cNvSpPr>
          <p:nvPr>
            <p:ph type="title"/>
          </p:nvPr>
        </p:nvSpPr>
        <p:spPr/>
        <p:txBody>
          <a:bodyPr/>
          <a:lstStyle/>
          <a:p>
            <a:r>
              <a:rPr lang="en-US" dirty="0"/>
              <a:t>SSE-S3</a:t>
            </a:r>
            <a:endParaRPr lang="en-IN" dirty="0"/>
          </a:p>
        </p:txBody>
      </p:sp>
      <p:sp>
        <p:nvSpPr>
          <p:cNvPr id="3" name="Content Placeholder 2">
            <a:extLst>
              <a:ext uri="{FF2B5EF4-FFF2-40B4-BE49-F238E27FC236}">
                <a16:creationId xmlns:a16="http://schemas.microsoft.com/office/drawing/2014/main" id="{54DE7A64-1871-4618-8D32-9C6478F322EF}"/>
              </a:ext>
            </a:extLst>
          </p:cNvPr>
          <p:cNvSpPr>
            <a:spLocks noGrp="1"/>
          </p:cNvSpPr>
          <p:nvPr>
            <p:ph idx="1"/>
          </p:nvPr>
        </p:nvSpPr>
        <p:spPr/>
        <p:txBody>
          <a:bodyPr/>
          <a:lstStyle/>
          <a:p>
            <a:r>
              <a:rPr lang="en-US" dirty="0"/>
              <a:t>Encryption using keys handled &amp; managed by Amazon S3</a:t>
            </a:r>
          </a:p>
          <a:p>
            <a:r>
              <a:rPr lang="en-US" dirty="0"/>
              <a:t>Every object is encrypted with a unique key</a:t>
            </a:r>
          </a:p>
          <a:p>
            <a:r>
              <a:rPr lang="en-US" dirty="0"/>
              <a:t>Object is encrypted server side</a:t>
            </a:r>
          </a:p>
          <a:p>
            <a:r>
              <a:rPr lang="en-US" dirty="0"/>
              <a:t>AWS rotating the keys</a:t>
            </a:r>
          </a:p>
          <a:p>
            <a:r>
              <a:rPr lang="en-US" dirty="0"/>
              <a:t>AES-256 encryption type</a:t>
            </a:r>
          </a:p>
          <a:p>
            <a:r>
              <a:rPr lang="en-US" dirty="0"/>
              <a:t>Must set header: "x-</a:t>
            </a:r>
            <a:r>
              <a:rPr lang="en-US" dirty="0" err="1"/>
              <a:t>amz</a:t>
            </a:r>
            <a:r>
              <a:rPr lang="en-US" dirty="0"/>
              <a:t>-server-side-encryption": "AES256"</a:t>
            </a:r>
            <a:endParaRPr lang="en-IN" dirty="0"/>
          </a:p>
        </p:txBody>
      </p:sp>
    </p:spTree>
    <p:extLst>
      <p:ext uri="{BB962C8B-B14F-4D97-AF65-F5344CB8AC3E}">
        <p14:creationId xmlns:p14="http://schemas.microsoft.com/office/powerpoint/2010/main" val="279151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7279-DCC7-4C45-86F2-0C7F3BEC03C6}"/>
              </a:ext>
            </a:extLst>
          </p:cNvPr>
          <p:cNvSpPr>
            <a:spLocks noGrp="1"/>
          </p:cNvSpPr>
          <p:nvPr>
            <p:ph type="title"/>
          </p:nvPr>
        </p:nvSpPr>
        <p:spPr/>
        <p:txBody>
          <a:bodyPr/>
          <a:lstStyle/>
          <a:p>
            <a:r>
              <a:rPr lang="en-IN" dirty="0"/>
              <a:t>SSE-KMS</a:t>
            </a:r>
          </a:p>
        </p:txBody>
      </p:sp>
      <p:sp>
        <p:nvSpPr>
          <p:cNvPr id="3" name="Content Placeholder 2">
            <a:extLst>
              <a:ext uri="{FF2B5EF4-FFF2-40B4-BE49-F238E27FC236}">
                <a16:creationId xmlns:a16="http://schemas.microsoft.com/office/drawing/2014/main" id="{E9EAE6E0-AEB6-4E7F-B971-BB4226E1CEF2}"/>
              </a:ext>
            </a:extLst>
          </p:cNvPr>
          <p:cNvSpPr>
            <a:spLocks noGrp="1"/>
          </p:cNvSpPr>
          <p:nvPr>
            <p:ph idx="1"/>
          </p:nvPr>
        </p:nvSpPr>
        <p:spPr/>
        <p:txBody>
          <a:bodyPr/>
          <a:lstStyle/>
          <a:p>
            <a:r>
              <a:rPr lang="en-IN" dirty="0"/>
              <a:t>Encryption using keys handled &amp; managed by KMS</a:t>
            </a:r>
          </a:p>
          <a:p>
            <a:r>
              <a:rPr lang="en-IN" dirty="0"/>
              <a:t>KMS Advantages: user control + audit trail</a:t>
            </a:r>
          </a:p>
          <a:p>
            <a:r>
              <a:rPr lang="en-IN" dirty="0"/>
              <a:t>Object is encrypted server side</a:t>
            </a:r>
          </a:p>
          <a:p>
            <a:r>
              <a:rPr lang="en-IN" dirty="0"/>
              <a:t>Must set header: “x-</a:t>
            </a:r>
            <a:r>
              <a:rPr lang="en-IN" dirty="0" err="1"/>
              <a:t>amz</a:t>
            </a:r>
            <a:r>
              <a:rPr lang="en-IN" dirty="0"/>
              <a:t>-server-side-encryption”: “</a:t>
            </a:r>
            <a:r>
              <a:rPr lang="en-IN" dirty="0" err="1"/>
              <a:t>aws:kms</a:t>
            </a:r>
            <a:r>
              <a:rPr lang="en-IN" dirty="0"/>
              <a:t>”</a:t>
            </a:r>
          </a:p>
          <a:p>
            <a:r>
              <a:rPr lang="en-US" dirty="0"/>
              <a:t>AWS KMS also allows you to view any failed attempts to access data from users who did not have permission to decrypt the data</a:t>
            </a:r>
            <a:endParaRPr lang="en-IN" dirty="0"/>
          </a:p>
        </p:txBody>
      </p:sp>
    </p:spTree>
    <p:extLst>
      <p:ext uri="{BB962C8B-B14F-4D97-AF65-F5344CB8AC3E}">
        <p14:creationId xmlns:p14="http://schemas.microsoft.com/office/powerpoint/2010/main" val="53234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A926-B566-43B1-BD1A-7801D26FB808}"/>
              </a:ext>
            </a:extLst>
          </p:cNvPr>
          <p:cNvSpPr>
            <a:spLocks noGrp="1"/>
          </p:cNvSpPr>
          <p:nvPr>
            <p:ph type="ctrTitle"/>
          </p:nvPr>
        </p:nvSpPr>
        <p:spPr>
          <a:xfrm>
            <a:off x="243840" y="228283"/>
            <a:ext cx="10068560" cy="838517"/>
          </a:xfrm>
        </p:spPr>
        <p:txBody>
          <a:bodyPr>
            <a:normAutofit/>
          </a:bodyPr>
          <a:lstStyle/>
          <a:p>
            <a:pPr algn="l"/>
            <a:r>
              <a:rPr lang="en-IN" sz="3200" b="1" i="0" u="none" strike="noStrike" baseline="0" dirty="0">
                <a:solidFill>
                  <a:srgbClr val="000000"/>
                </a:solidFill>
                <a:latin typeface="Arial" panose="020B0604020202020204" pitchFamily="34" charset="0"/>
              </a:rPr>
              <a:t>Simple Storage Service (S3)</a:t>
            </a:r>
            <a:endParaRPr lang="en-IN" sz="3200" dirty="0"/>
          </a:p>
        </p:txBody>
      </p:sp>
      <p:sp>
        <p:nvSpPr>
          <p:cNvPr id="3" name="Subtitle 2">
            <a:extLst>
              <a:ext uri="{FF2B5EF4-FFF2-40B4-BE49-F238E27FC236}">
                <a16:creationId xmlns:a16="http://schemas.microsoft.com/office/drawing/2014/main" id="{401C99AA-7315-4333-94CC-245DF200B04C}"/>
              </a:ext>
            </a:extLst>
          </p:cNvPr>
          <p:cNvSpPr>
            <a:spLocks noGrp="1"/>
          </p:cNvSpPr>
          <p:nvPr>
            <p:ph type="subTitle" idx="1"/>
          </p:nvPr>
        </p:nvSpPr>
        <p:spPr>
          <a:xfrm>
            <a:off x="243840" y="1473200"/>
            <a:ext cx="10322560" cy="5516880"/>
          </a:xfrm>
        </p:spPr>
        <p:txBody>
          <a:bodyPr>
            <a:noAutofit/>
          </a:bodyPr>
          <a:lstStyle/>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Object Lifecycle Management</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Encryption</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Versioning</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MFA Delete</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Pre-Signed URLs</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Multipart Upload</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Range GETs</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Cross-Region Replication</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Logging</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Event Notifications</a:t>
            </a:r>
          </a:p>
          <a:p>
            <a:pPr marL="285750" indent="-285750" algn="l">
              <a:buFont typeface="Arial" panose="020B0604020202020204" pitchFamily="34" charset="0"/>
              <a:buChar char="•"/>
            </a:pPr>
            <a:r>
              <a:rPr lang="en-IN" dirty="0">
                <a:latin typeface="Verdana" panose="020B0604030504040204" pitchFamily="34" charset="0"/>
                <a:ea typeface="Verdana" panose="020B0604030504040204" pitchFamily="34" charset="0"/>
              </a:rPr>
              <a:t>Best Practices, Patterns, and Performance</a:t>
            </a:r>
          </a:p>
        </p:txBody>
      </p:sp>
    </p:spTree>
    <p:extLst>
      <p:ext uri="{BB962C8B-B14F-4D97-AF65-F5344CB8AC3E}">
        <p14:creationId xmlns:p14="http://schemas.microsoft.com/office/powerpoint/2010/main" val="152978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B6C2-8B7B-439E-94CB-E73EBED75BED}"/>
              </a:ext>
            </a:extLst>
          </p:cNvPr>
          <p:cNvSpPr>
            <a:spLocks noGrp="1"/>
          </p:cNvSpPr>
          <p:nvPr>
            <p:ph type="title"/>
          </p:nvPr>
        </p:nvSpPr>
        <p:spPr/>
        <p:txBody>
          <a:bodyPr/>
          <a:lstStyle/>
          <a:p>
            <a:r>
              <a:rPr lang="en-US" dirty="0"/>
              <a:t>SSE-C</a:t>
            </a:r>
            <a:endParaRPr lang="en-IN" dirty="0"/>
          </a:p>
        </p:txBody>
      </p:sp>
      <p:sp>
        <p:nvSpPr>
          <p:cNvPr id="3" name="Content Placeholder 2">
            <a:extLst>
              <a:ext uri="{FF2B5EF4-FFF2-40B4-BE49-F238E27FC236}">
                <a16:creationId xmlns:a16="http://schemas.microsoft.com/office/drawing/2014/main" id="{7C514EB3-ED49-467B-959E-D255869852B6}"/>
              </a:ext>
            </a:extLst>
          </p:cNvPr>
          <p:cNvSpPr>
            <a:spLocks noGrp="1"/>
          </p:cNvSpPr>
          <p:nvPr>
            <p:ph idx="1"/>
          </p:nvPr>
        </p:nvSpPr>
        <p:spPr/>
        <p:txBody>
          <a:bodyPr/>
          <a:lstStyle/>
          <a:p>
            <a:r>
              <a:rPr lang="en-US" dirty="0"/>
              <a:t>Server-side encryption using data keys fully managed by the customer outside of AWS</a:t>
            </a:r>
          </a:p>
          <a:p>
            <a:r>
              <a:rPr lang="en-US" dirty="0"/>
              <a:t>Amazon S3 does not store the encryption key you provide</a:t>
            </a:r>
          </a:p>
          <a:p>
            <a:r>
              <a:rPr lang="en-US" dirty="0"/>
              <a:t>HTTPS must be used</a:t>
            </a:r>
          </a:p>
          <a:p>
            <a:r>
              <a:rPr lang="en-US" dirty="0"/>
              <a:t>Encryption key must provided in HTTP headers, for every HTTP request made</a:t>
            </a:r>
          </a:p>
          <a:p>
            <a:r>
              <a:rPr lang="en-US" dirty="0"/>
              <a:t>AWS will do the encryption/decryption of your objects while you maintain full control of the keys used to encrypt/decrypt the objects in Amazon S3.</a:t>
            </a:r>
            <a:endParaRPr lang="en-IN" dirty="0"/>
          </a:p>
        </p:txBody>
      </p:sp>
    </p:spTree>
    <p:extLst>
      <p:ext uri="{BB962C8B-B14F-4D97-AF65-F5344CB8AC3E}">
        <p14:creationId xmlns:p14="http://schemas.microsoft.com/office/powerpoint/2010/main" val="3685442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62B4-F1E3-4534-9C50-A39F5B3D5125}"/>
              </a:ext>
            </a:extLst>
          </p:cNvPr>
          <p:cNvSpPr>
            <a:spLocks noGrp="1"/>
          </p:cNvSpPr>
          <p:nvPr>
            <p:ph type="title"/>
          </p:nvPr>
        </p:nvSpPr>
        <p:spPr/>
        <p:txBody>
          <a:bodyPr/>
          <a:lstStyle/>
          <a:p>
            <a:r>
              <a:rPr lang="en-US" dirty="0"/>
              <a:t>Client Side Encryption</a:t>
            </a:r>
            <a:endParaRPr lang="en-IN" dirty="0"/>
          </a:p>
        </p:txBody>
      </p:sp>
      <p:sp>
        <p:nvSpPr>
          <p:cNvPr id="3" name="Content Placeholder 2">
            <a:extLst>
              <a:ext uri="{FF2B5EF4-FFF2-40B4-BE49-F238E27FC236}">
                <a16:creationId xmlns:a16="http://schemas.microsoft.com/office/drawing/2014/main" id="{6099DA24-54ED-4BCD-BFD1-944C3933A0E9}"/>
              </a:ext>
            </a:extLst>
          </p:cNvPr>
          <p:cNvSpPr>
            <a:spLocks noGrp="1"/>
          </p:cNvSpPr>
          <p:nvPr>
            <p:ph idx="1"/>
          </p:nvPr>
        </p:nvSpPr>
        <p:spPr/>
        <p:txBody>
          <a:bodyPr/>
          <a:lstStyle/>
          <a:p>
            <a:r>
              <a:rPr lang="en-US" dirty="0"/>
              <a:t>Client library such as the Amazon S3 Encryption Client</a:t>
            </a:r>
          </a:p>
          <a:p>
            <a:r>
              <a:rPr lang="en-US" dirty="0"/>
              <a:t>Clients must encrypt data themselves before sending to S3</a:t>
            </a:r>
          </a:p>
          <a:p>
            <a:r>
              <a:rPr lang="en-US" dirty="0"/>
              <a:t>Clients must decrypt data themselves when retrieving from S3</a:t>
            </a:r>
          </a:p>
          <a:p>
            <a:r>
              <a:rPr lang="en-US" dirty="0"/>
              <a:t>Customer fully manages the keys and encryption cycle</a:t>
            </a:r>
          </a:p>
          <a:p>
            <a:r>
              <a:rPr lang="en-US" dirty="0"/>
              <a:t>You have the following two options for using data encryption keys:</a:t>
            </a:r>
          </a:p>
          <a:p>
            <a:pPr lvl="1"/>
            <a:r>
              <a:rPr lang="en-US" dirty="0"/>
              <a:t>Use an AWS KMS-managed customer master key.</a:t>
            </a:r>
          </a:p>
          <a:p>
            <a:pPr lvl="1"/>
            <a:r>
              <a:rPr lang="en-US" dirty="0"/>
              <a:t>Use a client-side master key.</a:t>
            </a:r>
            <a:endParaRPr lang="en-IN" dirty="0"/>
          </a:p>
        </p:txBody>
      </p:sp>
    </p:spTree>
    <p:extLst>
      <p:ext uri="{BB962C8B-B14F-4D97-AF65-F5344CB8AC3E}">
        <p14:creationId xmlns:p14="http://schemas.microsoft.com/office/powerpoint/2010/main" val="3097046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7A2C-C12D-47F4-A641-9644F61FCD0E}"/>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Amazon S3 - Versioning</a:t>
            </a:r>
            <a:endParaRPr lang="en-IN" dirty="0"/>
          </a:p>
        </p:txBody>
      </p:sp>
      <p:sp>
        <p:nvSpPr>
          <p:cNvPr id="3" name="Content Placeholder 2">
            <a:extLst>
              <a:ext uri="{FF2B5EF4-FFF2-40B4-BE49-F238E27FC236}">
                <a16:creationId xmlns:a16="http://schemas.microsoft.com/office/drawing/2014/main" id="{4B308A45-A903-4B37-872E-84C3CB4B27A9}"/>
              </a:ext>
            </a:extLst>
          </p:cNvPr>
          <p:cNvSpPr>
            <a:spLocks noGrp="1"/>
          </p:cNvSpPr>
          <p:nvPr>
            <p:ph idx="1"/>
          </p:nvPr>
        </p:nvSpPr>
        <p:spPr/>
        <p:txBody>
          <a:bodyPr>
            <a:normAutofit fontScale="92500"/>
          </a:bodyPr>
          <a:lstStyle/>
          <a:p>
            <a:r>
              <a:rPr lang="en-US" dirty="0"/>
              <a:t>You can version your files in Amazon S3</a:t>
            </a:r>
          </a:p>
          <a:p>
            <a:r>
              <a:rPr lang="en-US" dirty="0"/>
              <a:t>It is enabled at the bucket level</a:t>
            </a:r>
          </a:p>
          <a:p>
            <a:r>
              <a:rPr lang="en-US" dirty="0"/>
              <a:t>Same key overwrite will increment the “version”: 1, 2, 3….</a:t>
            </a:r>
          </a:p>
          <a:p>
            <a:r>
              <a:rPr lang="en-US" dirty="0"/>
              <a:t>It is best practice to version your buckets</a:t>
            </a:r>
          </a:p>
          <a:p>
            <a:pPr lvl="1"/>
            <a:r>
              <a:rPr lang="en-US" dirty="0"/>
              <a:t>Protect against unintended deletes (ability to restore a version)</a:t>
            </a:r>
          </a:p>
          <a:p>
            <a:pPr lvl="1"/>
            <a:r>
              <a:rPr lang="en-US" dirty="0"/>
              <a:t>Easy roll back to previous version</a:t>
            </a:r>
          </a:p>
          <a:p>
            <a:r>
              <a:rPr lang="en-US" dirty="0"/>
              <a:t>Notes:</a:t>
            </a:r>
          </a:p>
          <a:p>
            <a:pPr lvl="1"/>
            <a:r>
              <a:rPr lang="en-US" dirty="0"/>
              <a:t>Any file that is not versioned prior to enabling versioning will have version “null”</a:t>
            </a:r>
          </a:p>
          <a:p>
            <a:pPr lvl="1"/>
            <a:r>
              <a:rPr lang="en-US" dirty="0"/>
              <a:t>Suspending versioning does not delete the previous versions</a:t>
            </a:r>
          </a:p>
          <a:p>
            <a:r>
              <a:rPr lang="en-US" dirty="0"/>
              <a:t>DEMO</a:t>
            </a:r>
            <a:endParaRPr lang="en-IN" dirty="0"/>
          </a:p>
        </p:txBody>
      </p:sp>
    </p:spTree>
    <p:extLst>
      <p:ext uri="{BB962C8B-B14F-4D97-AF65-F5344CB8AC3E}">
        <p14:creationId xmlns:p14="http://schemas.microsoft.com/office/powerpoint/2010/main" val="126406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1BB6-6D95-49B2-AA5B-8EC407297832}"/>
              </a:ext>
            </a:extLst>
          </p:cNvPr>
          <p:cNvSpPr>
            <a:spLocks noGrp="1"/>
          </p:cNvSpPr>
          <p:nvPr>
            <p:ph type="title"/>
          </p:nvPr>
        </p:nvSpPr>
        <p:spPr/>
        <p:txBody>
          <a:bodyPr/>
          <a:lstStyle/>
          <a:p>
            <a:r>
              <a:rPr lang="en-IN" dirty="0">
                <a:latin typeface="+mn-lt"/>
                <a:ea typeface="Verdana" panose="020B0604030504040204" pitchFamily="34" charset="0"/>
              </a:rPr>
              <a:t>Amazon S3 - </a:t>
            </a:r>
            <a:r>
              <a:rPr lang="en-IN" dirty="0">
                <a:latin typeface="+mn-lt"/>
              </a:rPr>
              <a:t>MFA Delete</a:t>
            </a:r>
          </a:p>
        </p:txBody>
      </p:sp>
      <p:sp>
        <p:nvSpPr>
          <p:cNvPr id="3" name="Content Placeholder 2">
            <a:extLst>
              <a:ext uri="{FF2B5EF4-FFF2-40B4-BE49-F238E27FC236}">
                <a16:creationId xmlns:a16="http://schemas.microsoft.com/office/drawing/2014/main" id="{89218EBD-FCED-4F1D-8D4D-6E8430BBB533}"/>
              </a:ext>
            </a:extLst>
          </p:cNvPr>
          <p:cNvSpPr>
            <a:spLocks noGrp="1"/>
          </p:cNvSpPr>
          <p:nvPr>
            <p:ph idx="1"/>
          </p:nvPr>
        </p:nvSpPr>
        <p:spPr/>
        <p:txBody>
          <a:bodyPr/>
          <a:lstStyle/>
          <a:p>
            <a:r>
              <a:rPr lang="en-US" dirty="0"/>
              <a:t>MFA Delete adds another layer of data protection on top of bucket versioning. </a:t>
            </a:r>
          </a:p>
          <a:p>
            <a:r>
              <a:rPr lang="en-US" dirty="0"/>
              <a:t>MFA Delete requires additional authentication in order to permanently delete an object version or change the versioning state of a bucket.</a:t>
            </a:r>
          </a:p>
          <a:p>
            <a:r>
              <a:rPr lang="en-US" dirty="0"/>
              <a:t>MFA Delete requires an authentication code generated by a hardware or virtual Multi-Factor Authentication (MFA) device</a:t>
            </a:r>
          </a:p>
          <a:p>
            <a:r>
              <a:rPr lang="en-US" dirty="0"/>
              <a:t>MFA Delete can only be enabled by the root account.</a:t>
            </a:r>
            <a:endParaRPr lang="en-IN" dirty="0"/>
          </a:p>
        </p:txBody>
      </p:sp>
    </p:spTree>
    <p:extLst>
      <p:ext uri="{BB962C8B-B14F-4D97-AF65-F5344CB8AC3E}">
        <p14:creationId xmlns:p14="http://schemas.microsoft.com/office/powerpoint/2010/main" val="2775460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5CDD-671E-4B3D-81AC-8E47ABD11254}"/>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Pre-Signed URLs</a:t>
            </a:r>
            <a:endParaRPr lang="en-IN" dirty="0"/>
          </a:p>
        </p:txBody>
      </p:sp>
      <p:sp>
        <p:nvSpPr>
          <p:cNvPr id="3" name="Content Placeholder 2">
            <a:extLst>
              <a:ext uri="{FF2B5EF4-FFF2-40B4-BE49-F238E27FC236}">
                <a16:creationId xmlns:a16="http://schemas.microsoft.com/office/drawing/2014/main" id="{4001510B-7573-4FFD-B9AA-73E3DF4FBA86}"/>
              </a:ext>
            </a:extLst>
          </p:cNvPr>
          <p:cNvSpPr>
            <a:spLocks noGrp="1"/>
          </p:cNvSpPr>
          <p:nvPr>
            <p:ph idx="1"/>
          </p:nvPr>
        </p:nvSpPr>
        <p:spPr/>
        <p:txBody>
          <a:bodyPr>
            <a:normAutofit fontScale="92500" lnSpcReduction="10000"/>
          </a:bodyPr>
          <a:lstStyle/>
          <a:p>
            <a:r>
              <a:rPr lang="en-US" dirty="0"/>
              <a:t>By default, all objects are private — meaning only the bucket account owner initially has access to the object</a:t>
            </a:r>
          </a:p>
          <a:p>
            <a:r>
              <a:rPr lang="en-US" dirty="0"/>
              <a:t>If you want a user to have access to a specific bucket or objects without making them public, you can provide the user with the appropriate permissions using an IAM policy</a:t>
            </a:r>
          </a:p>
          <a:p>
            <a:r>
              <a:rPr lang="en-US" dirty="0"/>
              <a:t>When you create a </a:t>
            </a:r>
            <a:r>
              <a:rPr lang="en-US" dirty="0" err="1"/>
              <a:t>presigned</a:t>
            </a:r>
            <a:r>
              <a:rPr lang="en-US" dirty="0"/>
              <a:t> URL for your object, you must provide your security credentials and specify a bucket name, an object key, the HTTP method, and an expiration date and time. </a:t>
            </a:r>
          </a:p>
          <a:p>
            <a:r>
              <a:rPr lang="en-US" dirty="0"/>
              <a:t>The </a:t>
            </a:r>
            <a:r>
              <a:rPr lang="en-US" dirty="0" err="1"/>
              <a:t>presigned</a:t>
            </a:r>
            <a:r>
              <a:rPr lang="en-US" dirty="0"/>
              <a:t> URLs are valid only for the specified duration. </a:t>
            </a:r>
          </a:p>
          <a:p>
            <a:r>
              <a:rPr lang="en-US" dirty="0"/>
              <a:t>By default, all objects are private — meaning only the bucket account owner initially has access to the object</a:t>
            </a:r>
            <a:endParaRPr lang="en-IN" dirty="0"/>
          </a:p>
        </p:txBody>
      </p:sp>
    </p:spTree>
    <p:extLst>
      <p:ext uri="{BB962C8B-B14F-4D97-AF65-F5344CB8AC3E}">
        <p14:creationId xmlns:p14="http://schemas.microsoft.com/office/powerpoint/2010/main" val="466333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E81A-072E-45F8-899A-AD136A0A7C61}"/>
              </a:ext>
            </a:extLst>
          </p:cNvPr>
          <p:cNvSpPr>
            <a:spLocks noGrp="1"/>
          </p:cNvSpPr>
          <p:nvPr>
            <p:ph type="title"/>
          </p:nvPr>
        </p:nvSpPr>
        <p:spPr/>
        <p:txBody>
          <a:bodyPr>
            <a:normAutofit/>
          </a:bodyPr>
          <a:lstStyle/>
          <a:p>
            <a:pPr marL="285750" indent="-285750"/>
            <a:r>
              <a:rPr lang="en-IN" dirty="0">
                <a:latin typeface="Verdana" panose="020B0604030504040204" pitchFamily="34" charset="0"/>
                <a:ea typeface="Verdana" panose="020B0604030504040204" pitchFamily="34" charset="0"/>
              </a:rPr>
              <a:t>Multipart Upload</a:t>
            </a:r>
            <a:br>
              <a:rPr lang="en-IN" dirty="0">
                <a:latin typeface="Verdana" panose="020B0604030504040204" pitchFamily="34" charset="0"/>
                <a:ea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C5B4C765-4A28-4035-B186-35FBF2128888}"/>
              </a:ext>
            </a:extLst>
          </p:cNvPr>
          <p:cNvSpPr>
            <a:spLocks noGrp="1"/>
          </p:cNvSpPr>
          <p:nvPr>
            <p:ph idx="1"/>
          </p:nvPr>
        </p:nvSpPr>
        <p:spPr>
          <a:xfrm>
            <a:off x="233680" y="1239520"/>
            <a:ext cx="11551920" cy="5253355"/>
          </a:xfrm>
        </p:spPr>
        <p:txBody>
          <a:bodyPr>
            <a:normAutofit fontScale="92500" lnSpcReduction="20000"/>
          </a:bodyPr>
          <a:lstStyle/>
          <a:p>
            <a:r>
              <a:rPr lang="en-US" dirty="0"/>
              <a:t>Uploading or coping large objects as a set of parts, which generally gives better network utilization (through parallel transfers)</a:t>
            </a:r>
          </a:p>
          <a:p>
            <a:r>
              <a:rPr lang="en-US" dirty="0"/>
              <a:t>Is used to upload an object (objects) in parts</a:t>
            </a:r>
          </a:p>
          <a:p>
            <a:pPr lvl="1"/>
            <a:r>
              <a:rPr lang="en-US" dirty="0"/>
              <a:t>Parts are uploaded independently and in parallel, in any order</a:t>
            </a:r>
          </a:p>
          <a:p>
            <a:r>
              <a:rPr lang="en-US" dirty="0"/>
              <a:t>It is recommended for objects sizes of 100MB or larger</a:t>
            </a:r>
          </a:p>
          <a:p>
            <a:pPr lvl="1"/>
            <a:r>
              <a:rPr lang="en-US" dirty="0"/>
              <a:t>However, you can use for object size 5 MB ~ 5 TB</a:t>
            </a:r>
          </a:p>
          <a:p>
            <a:pPr lvl="1"/>
            <a:r>
              <a:rPr lang="en-US" dirty="0"/>
              <a:t>You must use it for Objects larger than 5GB</a:t>
            </a:r>
          </a:p>
          <a:p>
            <a:r>
              <a:rPr lang="en-US" dirty="0"/>
              <a:t>This is done through the S3 Multipart upload API</a:t>
            </a:r>
          </a:p>
          <a:p>
            <a:r>
              <a:rPr lang="en-US" dirty="0"/>
              <a:t>Multipart upload is a three-step process: </a:t>
            </a:r>
          </a:p>
          <a:p>
            <a:pPr lvl="1"/>
            <a:r>
              <a:rPr lang="en-US" dirty="0"/>
              <a:t>Initiation </a:t>
            </a:r>
          </a:p>
          <a:p>
            <a:pPr lvl="1"/>
            <a:r>
              <a:rPr lang="en-US" dirty="0"/>
              <a:t>Uploading the parts</a:t>
            </a:r>
          </a:p>
          <a:p>
            <a:pPr lvl="1"/>
            <a:r>
              <a:rPr lang="en-US" dirty="0"/>
              <a:t>Completion</a:t>
            </a:r>
          </a:p>
          <a:p>
            <a:r>
              <a:rPr lang="en-US" dirty="0"/>
              <a:t>After all of the parts are uploaded, Amazon S3 assembles the parts in order to create an object.</a:t>
            </a:r>
            <a:endParaRPr lang="en-IN" dirty="0"/>
          </a:p>
        </p:txBody>
      </p:sp>
    </p:spTree>
    <p:extLst>
      <p:ext uri="{BB962C8B-B14F-4D97-AF65-F5344CB8AC3E}">
        <p14:creationId xmlns:p14="http://schemas.microsoft.com/office/powerpoint/2010/main" val="811110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1F07-6432-44FE-BFA3-B02684E1C327}"/>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Range GETs</a:t>
            </a:r>
            <a:endParaRPr lang="en-IN" dirty="0"/>
          </a:p>
        </p:txBody>
      </p:sp>
      <p:sp>
        <p:nvSpPr>
          <p:cNvPr id="3" name="Content Placeholder 2">
            <a:extLst>
              <a:ext uri="{FF2B5EF4-FFF2-40B4-BE49-F238E27FC236}">
                <a16:creationId xmlns:a16="http://schemas.microsoft.com/office/drawing/2014/main" id="{9EE8A33A-4402-4D40-B971-EBE7D2CA969E}"/>
              </a:ext>
            </a:extLst>
          </p:cNvPr>
          <p:cNvSpPr>
            <a:spLocks noGrp="1"/>
          </p:cNvSpPr>
          <p:nvPr>
            <p:ph idx="1"/>
          </p:nvPr>
        </p:nvSpPr>
        <p:spPr>
          <a:xfrm>
            <a:off x="838200" y="1398905"/>
            <a:ext cx="10515600" cy="4351338"/>
          </a:xfrm>
        </p:spPr>
        <p:txBody>
          <a:bodyPr/>
          <a:lstStyle/>
          <a:p>
            <a:r>
              <a:rPr lang="en-US" dirty="0"/>
              <a:t>It is possible to download (GET) only a portion of an object by using Range GET. </a:t>
            </a:r>
          </a:p>
          <a:p>
            <a:r>
              <a:rPr lang="en-US" dirty="0"/>
              <a:t>Using the Range HTTP header in the GET request specify a range of bytes of the object.</a:t>
            </a:r>
            <a:endParaRPr lang="en-IN" dirty="0"/>
          </a:p>
        </p:txBody>
      </p:sp>
    </p:spTree>
    <p:extLst>
      <p:ext uri="{BB962C8B-B14F-4D97-AF65-F5344CB8AC3E}">
        <p14:creationId xmlns:p14="http://schemas.microsoft.com/office/powerpoint/2010/main" val="3272742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1ADE-4416-4864-8A08-C30777DD3EB2}"/>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Cross-Region Replication</a:t>
            </a:r>
            <a:endParaRPr lang="en-IN" dirty="0"/>
          </a:p>
        </p:txBody>
      </p:sp>
      <p:sp>
        <p:nvSpPr>
          <p:cNvPr id="3" name="Content Placeholder 2">
            <a:extLst>
              <a:ext uri="{FF2B5EF4-FFF2-40B4-BE49-F238E27FC236}">
                <a16:creationId xmlns:a16="http://schemas.microsoft.com/office/drawing/2014/main" id="{B5691F6A-221E-4948-8B8B-CE6EE9A0089E}"/>
              </a:ext>
            </a:extLst>
          </p:cNvPr>
          <p:cNvSpPr>
            <a:spLocks noGrp="1"/>
          </p:cNvSpPr>
          <p:nvPr>
            <p:ph idx="1"/>
          </p:nvPr>
        </p:nvSpPr>
        <p:spPr>
          <a:xfrm>
            <a:off x="233680" y="1513840"/>
            <a:ext cx="11120120" cy="4663123"/>
          </a:xfrm>
        </p:spPr>
        <p:txBody>
          <a:bodyPr/>
          <a:lstStyle/>
          <a:p>
            <a:r>
              <a:rPr lang="en-US" dirty="0"/>
              <a:t>Cross-region replication allows you to asynchronously replicate all new objects across region</a:t>
            </a:r>
          </a:p>
          <a:p>
            <a:r>
              <a:rPr lang="en-US" dirty="0"/>
              <a:t>Any metadata and ACLs associated with the object are also part of the replication. </a:t>
            </a:r>
          </a:p>
          <a:p>
            <a:r>
              <a:rPr lang="en-US" dirty="0"/>
              <a:t>To enable cross-region replication, versioning must be turned on for both source and destination buckets</a:t>
            </a:r>
          </a:p>
          <a:p>
            <a:r>
              <a:rPr lang="en-US" dirty="0"/>
              <a:t>IAM policy should updated to give Amazon S3 permission to replicate objects on your behalf.</a:t>
            </a:r>
            <a:endParaRPr lang="en-IN" dirty="0"/>
          </a:p>
        </p:txBody>
      </p:sp>
    </p:spTree>
    <p:extLst>
      <p:ext uri="{BB962C8B-B14F-4D97-AF65-F5344CB8AC3E}">
        <p14:creationId xmlns:p14="http://schemas.microsoft.com/office/powerpoint/2010/main" val="1080974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EAB4-8C9D-4D43-B234-17B3ADBC23F0}"/>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Amazon S3 - Logging</a:t>
            </a:r>
            <a:endParaRPr lang="en-IN" dirty="0"/>
          </a:p>
        </p:txBody>
      </p:sp>
      <p:sp>
        <p:nvSpPr>
          <p:cNvPr id="3" name="Content Placeholder 2">
            <a:extLst>
              <a:ext uri="{FF2B5EF4-FFF2-40B4-BE49-F238E27FC236}">
                <a16:creationId xmlns:a16="http://schemas.microsoft.com/office/drawing/2014/main" id="{D38861E5-6985-4027-8250-8234FF64D7B9}"/>
              </a:ext>
            </a:extLst>
          </p:cNvPr>
          <p:cNvSpPr>
            <a:spLocks noGrp="1"/>
          </p:cNvSpPr>
          <p:nvPr>
            <p:ph idx="1"/>
          </p:nvPr>
        </p:nvSpPr>
        <p:spPr/>
        <p:txBody>
          <a:bodyPr>
            <a:normAutofit fontScale="92500" lnSpcReduction="10000"/>
          </a:bodyPr>
          <a:lstStyle/>
          <a:p>
            <a:pPr marL="285750" indent="-285750" algn="l">
              <a:buFont typeface="Arial" panose="020B0604020202020204" pitchFamily="34" charset="0"/>
              <a:buChar char="•"/>
            </a:pPr>
            <a:r>
              <a:rPr lang="en-US" dirty="0">
                <a:latin typeface="Verdana" panose="020B0604030504040204" pitchFamily="34" charset="0"/>
                <a:ea typeface="Verdana" panose="020B0604030504040204" pitchFamily="34" charset="0"/>
              </a:rPr>
              <a:t>Amazon S3 server access logs can be enable to track requests to your Amazon S3 bucket</a:t>
            </a:r>
          </a:p>
          <a:p>
            <a:pPr marL="285750" indent="-285750" algn="l">
              <a:buFont typeface="Arial" panose="020B0604020202020204" pitchFamily="34" charset="0"/>
              <a:buChar char="•"/>
            </a:pPr>
            <a:r>
              <a:rPr lang="en-US" dirty="0">
                <a:latin typeface="Verdana" panose="020B0604030504040204" pitchFamily="34" charset="0"/>
                <a:ea typeface="Verdana" panose="020B0604030504040204" pitchFamily="34" charset="0"/>
              </a:rPr>
              <a:t>Logging is </a:t>
            </a:r>
            <a:r>
              <a:rPr lang="en-US" b="1" dirty="0">
                <a:latin typeface="Verdana" panose="020B0604030504040204" pitchFamily="34" charset="0"/>
                <a:ea typeface="Verdana" panose="020B0604030504040204" pitchFamily="34" charset="0"/>
              </a:rPr>
              <a:t>off</a:t>
            </a:r>
            <a:r>
              <a:rPr lang="en-US" dirty="0">
                <a:latin typeface="Verdana" panose="020B0604030504040204" pitchFamily="34" charset="0"/>
                <a:ea typeface="Verdana" panose="020B0604030504040204" pitchFamily="34" charset="0"/>
              </a:rPr>
              <a:t> by default</a:t>
            </a:r>
          </a:p>
          <a:p>
            <a:pPr marL="285750" indent="-285750" algn="l">
              <a:buFont typeface="Arial" panose="020B0604020202020204" pitchFamily="34" charset="0"/>
              <a:buChar char="•"/>
            </a:pPr>
            <a:r>
              <a:rPr lang="en-US" dirty="0">
                <a:latin typeface="Verdana" panose="020B0604030504040204" pitchFamily="34" charset="0"/>
                <a:ea typeface="Verdana" panose="020B0604030504040204" pitchFamily="34" charset="0"/>
              </a:rPr>
              <a:t>When you enable logging for a bucket, you must choose where the logs will be stored (</a:t>
            </a:r>
            <a:r>
              <a:rPr lang="en-US" b="1" dirty="0">
                <a:latin typeface="Verdana" panose="020B0604030504040204" pitchFamily="34" charset="0"/>
                <a:ea typeface="Verdana" panose="020B0604030504040204" pitchFamily="34" charset="0"/>
              </a:rPr>
              <a:t>the target bucket</a:t>
            </a:r>
            <a:r>
              <a:rPr lang="en-US" dirty="0">
                <a:latin typeface="Verdana" panose="020B0604030504040204" pitchFamily="34" charset="0"/>
                <a:ea typeface="Verdana" panose="020B0604030504040204" pitchFamily="34" charset="0"/>
              </a:rPr>
              <a:t>). </a:t>
            </a:r>
          </a:p>
          <a:p>
            <a:pPr marL="285750" indent="-285750" algn="l">
              <a:buFont typeface="Arial" panose="020B0604020202020204" pitchFamily="34" charset="0"/>
              <a:buChar char="•"/>
            </a:pPr>
            <a:r>
              <a:rPr lang="en-US" dirty="0">
                <a:latin typeface="Verdana" panose="020B0604030504040204" pitchFamily="34" charset="0"/>
                <a:ea typeface="Verdana" panose="020B0604030504040204" pitchFamily="34" charset="0"/>
              </a:rPr>
              <a:t>Logs include information such as:</a:t>
            </a:r>
          </a:p>
          <a:p>
            <a:pPr marL="742950" lvl="1" indent="-285750"/>
            <a:r>
              <a:rPr lang="en-US" dirty="0">
                <a:latin typeface="Verdana" panose="020B0604030504040204" pitchFamily="34" charset="0"/>
                <a:ea typeface="Verdana" panose="020B0604030504040204" pitchFamily="34" charset="0"/>
              </a:rPr>
              <a:t>Requestor account and IP address</a:t>
            </a:r>
          </a:p>
          <a:p>
            <a:pPr marL="742950" lvl="1" indent="-285750"/>
            <a:r>
              <a:rPr lang="en-US" dirty="0">
                <a:latin typeface="Verdana" panose="020B0604030504040204" pitchFamily="34" charset="0"/>
                <a:ea typeface="Verdana" panose="020B0604030504040204" pitchFamily="34" charset="0"/>
              </a:rPr>
              <a:t>Bucket name</a:t>
            </a:r>
          </a:p>
          <a:p>
            <a:pPr marL="742950" lvl="1" indent="-285750"/>
            <a:r>
              <a:rPr lang="en-US" dirty="0">
                <a:latin typeface="Verdana" panose="020B0604030504040204" pitchFamily="34" charset="0"/>
                <a:ea typeface="Verdana" panose="020B0604030504040204" pitchFamily="34" charset="0"/>
              </a:rPr>
              <a:t>Request time</a:t>
            </a:r>
          </a:p>
          <a:p>
            <a:pPr marL="742950" lvl="1" indent="-285750"/>
            <a:r>
              <a:rPr lang="en-US" dirty="0">
                <a:latin typeface="Verdana" panose="020B0604030504040204" pitchFamily="34" charset="0"/>
                <a:ea typeface="Verdana" panose="020B0604030504040204" pitchFamily="34" charset="0"/>
              </a:rPr>
              <a:t>Action (GET, PUT, LIST, and so forth)</a:t>
            </a:r>
          </a:p>
          <a:p>
            <a:pPr marL="742950" lvl="1" indent="-285750"/>
            <a:r>
              <a:rPr lang="en-US" dirty="0">
                <a:latin typeface="Verdana" panose="020B0604030504040204" pitchFamily="34" charset="0"/>
                <a:ea typeface="Verdana" panose="020B0604030504040204" pitchFamily="34" charset="0"/>
              </a:rPr>
              <a:t>Response status or error code</a:t>
            </a:r>
            <a:endParaRPr lang="en-IN" dirty="0"/>
          </a:p>
        </p:txBody>
      </p:sp>
    </p:spTree>
    <p:extLst>
      <p:ext uri="{BB962C8B-B14F-4D97-AF65-F5344CB8AC3E}">
        <p14:creationId xmlns:p14="http://schemas.microsoft.com/office/powerpoint/2010/main" val="632607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B331-5AF6-4105-B525-FF9086D2630D}"/>
              </a:ext>
            </a:extLst>
          </p:cNvPr>
          <p:cNvSpPr>
            <a:spLocks noGrp="1"/>
          </p:cNvSpPr>
          <p:nvPr>
            <p:ph type="title"/>
          </p:nvPr>
        </p:nvSpPr>
        <p:spPr>
          <a:xfrm>
            <a:off x="299720" y="264160"/>
            <a:ext cx="10515600" cy="782955"/>
          </a:xfrm>
        </p:spPr>
        <p:txBody>
          <a:bodyPr/>
          <a:lstStyle/>
          <a:p>
            <a:r>
              <a:rPr lang="en-IN" dirty="0"/>
              <a:t>S3 Transfer Acceleration</a:t>
            </a:r>
          </a:p>
        </p:txBody>
      </p:sp>
      <p:sp>
        <p:nvSpPr>
          <p:cNvPr id="3" name="Content Placeholder 2">
            <a:extLst>
              <a:ext uri="{FF2B5EF4-FFF2-40B4-BE49-F238E27FC236}">
                <a16:creationId xmlns:a16="http://schemas.microsoft.com/office/drawing/2014/main" id="{60AAD7D9-C3BF-4478-8F75-333967132E4E}"/>
              </a:ext>
            </a:extLst>
          </p:cNvPr>
          <p:cNvSpPr>
            <a:spLocks noGrp="1"/>
          </p:cNvSpPr>
          <p:nvPr>
            <p:ph idx="1"/>
          </p:nvPr>
        </p:nvSpPr>
        <p:spPr>
          <a:xfrm>
            <a:off x="213360" y="1371600"/>
            <a:ext cx="11643360" cy="5222240"/>
          </a:xfrm>
        </p:spPr>
        <p:txBody>
          <a:bodyPr>
            <a:normAutofit fontScale="85000" lnSpcReduction="20000"/>
          </a:bodyPr>
          <a:lstStyle/>
          <a:p>
            <a:r>
              <a:rPr lang="en-US" dirty="0"/>
              <a:t>Amazon S3 Transfer Acceleration can speed up content transfers to and from Amazon S3 by as much as 50-500% for long-distance transfer of larger objects.</a:t>
            </a:r>
          </a:p>
          <a:p>
            <a:r>
              <a:rPr lang="en-US" dirty="0"/>
              <a:t>Is used to accelerate object uploads/downloads to S3 buckets from users over long distances</a:t>
            </a:r>
          </a:p>
          <a:p>
            <a:r>
              <a:rPr lang="en-US" dirty="0"/>
              <a:t>Transfer acceleration is as secure as direct upload to S3 over the internet</a:t>
            </a:r>
          </a:p>
          <a:p>
            <a:r>
              <a:rPr lang="en-US" dirty="0"/>
              <a:t>It utilizes AWS CloudFront edge location nearest to the upload source (user), once data arrives at the edge location, it gets routed to the destination S3 bucket over an optimized network path.</a:t>
            </a:r>
          </a:p>
          <a:p>
            <a:r>
              <a:rPr lang="en-US" dirty="0"/>
              <a:t>Using Transfer acceleration incurs a charge</a:t>
            </a:r>
          </a:p>
          <a:p>
            <a:pPr lvl="1"/>
            <a:r>
              <a:rPr lang="en-US" dirty="0"/>
              <a:t>AWS checks for speed enhancements, and if no enhancement is provided, client does not get charged for using Transfer Acceleration</a:t>
            </a:r>
          </a:p>
          <a:p>
            <a:r>
              <a:rPr lang="en-US" dirty="0"/>
              <a:t>You can use multipart uploads with Transfer Acceleration</a:t>
            </a:r>
          </a:p>
          <a:p>
            <a:r>
              <a:rPr lang="en-US" dirty="0"/>
              <a:t>Transfer Acceleration is HIPAA Compliant</a:t>
            </a:r>
          </a:p>
          <a:p>
            <a:r>
              <a:rPr lang="en-IN" dirty="0">
                <a:hlinkClick r:id="rId2"/>
              </a:rPr>
              <a:t>http://s3-accelerate-speedtest.s3-accelerate.amazonaws.com/en/accelerate-speed-comparsion.html</a:t>
            </a:r>
            <a:endParaRPr lang="en-IN" dirty="0"/>
          </a:p>
          <a:p>
            <a:endParaRPr lang="en-IN" dirty="0"/>
          </a:p>
        </p:txBody>
      </p:sp>
    </p:spTree>
    <p:extLst>
      <p:ext uri="{BB962C8B-B14F-4D97-AF65-F5344CB8AC3E}">
        <p14:creationId xmlns:p14="http://schemas.microsoft.com/office/powerpoint/2010/main" val="47180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8182-DE67-4A3B-A868-EDC3DB89E438}"/>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S3-Introduction</a:t>
            </a:r>
            <a:endParaRPr lang="en-IN" dirty="0"/>
          </a:p>
        </p:txBody>
      </p:sp>
      <p:sp>
        <p:nvSpPr>
          <p:cNvPr id="3" name="Content Placeholder 2">
            <a:extLst>
              <a:ext uri="{FF2B5EF4-FFF2-40B4-BE49-F238E27FC236}">
                <a16:creationId xmlns:a16="http://schemas.microsoft.com/office/drawing/2014/main" id="{7C03F671-9150-40C3-9BA9-7C90ABE383A3}"/>
              </a:ext>
            </a:extLst>
          </p:cNvPr>
          <p:cNvSpPr>
            <a:spLocks noGrp="1"/>
          </p:cNvSpPr>
          <p:nvPr>
            <p:ph idx="1"/>
          </p:nvPr>
        </p:nvSpPr>
        <p:spPr>
          <a:xfrm>
            <a:off x="386080" y="1825624"/>
            <a:ext cx="10967720" cy="4819015"/>
          </a:xfrm>
        </p:spPr>
        <p:txBody>
          <a:bodyPr>
            <a:normAutofit fontScale="92500" lnSpcReduction="10000"/>
          </a:bodyPr>
          <a:lstStyle/>
          <a:p>
            <a:r>
              <a:rPr lang="en-US" dirty="0"/>
              <a:t>Amazon S3 provides developers and IT teams with secure, durable, and highly-scalable cloud storage.</a:t>
            </a:r>
          </a:p>
          <a:p>
            <a:r>
              <a:rPr lang="en-US" dirty="0"/>
              <a:t>Amazon S3 is easy-to-use object storage with a simple web service interface that you can use to store and retrieve any amount of data from anywhere on the web. </a:t>
            </a:r>
          </a:p>
          <a:p>
            <a:r>
              <a:rPr lang="en-US" dirty="0"/>
              <a:t>Amazon S3 is one of first services introduced by AWS</a:t>
            </a:r>
          </a:p>
          <a:p>
            <a:r>
              <a:rPr lang="en-US" dirty="0"/>
              <a:t>Common use cases for Amazon S3 storage include:</a:t>
            </a:r>
          </a:p>
          <a:p>
            <a:pPr lvl="1"/>
            <a:r>
              <a:rPr lang="en-US" dirty="0"/>
              <a:t>Backup and archive for on-premises or cloud data</a:t>
            </a:r>
          </a:p>
          <a:p>
            <a:pPr lvl="1"/>
            <a:r>
              <a:rPr lang="en-US" dirty="0"/>
              <a:t>Content, media, and software storage and distribution</a:t>
            </a:r>
          </a:p>
          <a:p>
            <a:pPr lvl="1"/>
            <a:r>
              <a:rPr lang="en-US" dirty="0"/>
              <a:t>Big data analytics</a:t>
            </a:r>
          </a:p>
          <a:p>
            <a:pPr lvl="1"/>
            <a:r>
              <a:rPr lang="en-US" dirty="0"/>
              <a:t>Static website hosting</a:t>
            </a:r>
          </a:p>
          <a:p>
            <a:pPr lvl="1"/>
            <a:r>
              <a:rPr lang="en-US" dirty="0"/>
              <a:t>Cloud-native mobile and Internet application hosting</a:t>
            </a:r>
          </a:p>
          <a:p>
            <a:pPr lvl="1"/>
            <a:r>
              <a:rPr lang="en-US" dirty="0"/>
              <a:t>Disaster recovery</a:t>
            </a:r>
            <a:endParaRPr lang="en-IN" dirty="0"/>
          </a:p>
        </p:txBody>
      </p:sp>
    </p:spTree>
    <p:extLst>
      <p:ext uri="{BB962C8B-B14F-4D97-AF65-F5344CB8AC3E}">
        <p14:creationId xmlns:p14="http://schemas.microsoft.com/office/powerpoint/2010/main" val="3415102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A072-A2A1-4157-A75B-647E776F40AB}"/>
              </a:ext>
            </a:extLst>
          </p:cNvPr>
          <p:cNvSpPr>
            <a:spLocks noGrp="1"/>
          </p:cNvSpPr>
          <p:nvPr>
            <p:ph type="title"/>
          </p:nvPr>
        </p:nvSpPr>
        <p:spPr/>
        <p:txBody>
          <a:bodyPr>
            <a:normAutofit/>
          </a:bodyPr>
          <a:lstStyle/>
          <a:p>
            <a:r>
              <a:rPr lang="en-IN" dirty="0">
                <a:latin typeface="Verdana" panose="020B0604030504040204" pitchFamily="34" charset="0"/>
                <a:ea typeface="Verdana" panose="020B0604030504040204" pitchFamily="34" charset="0"/>
              </a:rPr>
              <a:t>Best Practices</a:t>
            </a:r>
            <a:endParaRPr lang="en-IN" dirty="0"/>
          </a:p>
        </p:txBody>
      </p:sp>
      <p:sp>
        <p:nvSpPr>
          <p:cNvPr id="3" name="Content Placeholder 2">
            <a:extLst>
              <a:ext uri="{FF2B5EF4-FFF2-40B4-BE49-F238E27FC236}">
                <a16:creationId xmlns:a16="http://schemas.microsoft.com/office/drawing/2014/main" id="{355A80A9-1718-41AE-BB53-81C9951181E6}"/>
              </a:ext>
            </a:extLst>
          </p:cNvPr>
          <p:cNvSpPr>
            <a:spLocks noGrp="1"/>
          </p:cNvSpPr>
          <p:nvPr>
            <p:ph idx="1"/>
          </p:nvPr>
        </p:nvSpPr>
        <p:spPr>
          <a:xfrm>
            <a:off x="650240" y="1402080"/>
            <a:ext cx="10703560" cy="4774883"/>
          </a:xfrm>
        </p:spPr>
        <p:txBody>
          <a:bodyPr>
            <a:normAutofit fontScale="92500" lnSpcReduction="10000"/>
          </a:bodyPr>
          <a:lstStyle/>
          <a:p>
            <a:r>
              <a:rPr lang="en-US" dirty="0"/>
              <a:t>Block ‘</a:t>
            </a:r>
            <a:r>
              <a:rPr lang="en-US" dirty="0">
                <a:solidFill>
                  <a:srgbClr val="00B050"/>
                </a:solidFill>
              </a:rPr>
              <a:t>Public Access</a:t>
            </a:r>
            <a:r>
              <a:rPr lang="en-US" dirty="0"/>
              <a:t>’ to AWS account level for data protection</a:t>
            </a:r>
          </a:p>
          <a:p>
            <a:r>
              <a:rPr lang="en-US" dirty="0"/>
              <a:t>Block ‘</a:t>
            </a:r>
            <a:r>
              <a:rPr lang="en-US" dirty="0">
                <a:solidFill>
                  <a:srgbClr val="00B050"/>
                </a:solidFill>
              </a:rPr>
              <a:t>Public Access</a:t>
            </a:r>
            <a:r>
              <a:rPr lang="en-US" dirty="0"/>
              <a:t>’ to the S3 bucket</a:t>
            </a:r>
          </a:p>
          <a:p>
            <a:r>
              <a:rPr lang="en-US" dirty="0"/>
              <a:t>Amazon S3 buckets should have ‘</a:t>
            </a:r>
            <a:r>
              <a:rPr lang="en-US" dirty="0">
                <a:solidFill>
                  <a:srgbClr val="00B050"/>
                </a:solidFill>
              </a:rPr>
              <a:t>Default Encryption</a:t>
            </a:r>
            <a:r>
              <a:rPr lang="en-US" dirty="0"/>
              <a:t>’ feature enabled</a:t>
            </a:r>
          </a:p>
          <a:p>
            <a:r>
              <a:rPr lang="en-US" dirty="0"/>
              <a:t>AWS S3 buckets should have ‘</a:t>
            </a:r>
            <a:r>
              <a:rPr lang="en-US" dirty="0">
                <a:solidFill>
                  <a:srgbClr val="00B050"/>
                </a:solidFill>
              </a:rPr>
              <a:t>server access logging</a:t>
            </a:r>
            <a:r>
              <a:rPr lang="en-US" dirty="0"/>
              <a:t>’ enabled to track access requests</a:t>
            </a:r>
          </a:p>
          <a:p>
            <a:r>
              <a:rPr lang="en-US" dirty="0"/>
              <a:t>Buckets should have the ‘</a:t>
            </a:r>
            <a:r>
              <a:rPr lang="en-US" dirty="0">
                <a:solidFill>
                  <a:srgbClr val="00B050"/>
                </a:solidFill>
              </a:rPr>
              <a:t>MFA Delete</a:t>
            </a:r>
            <a:r>
              <a:rPr lang="en-US" dirty="0"/>
              <a:t>’ feature enabled</a:t>
            </a:r>
          </a:p>
          <a:p>
            <a:r>
              <a:rPr lang="en-US" dirty="0"/>
              <a:t>Ensure AWS S3 ‘</a:t>
            </a:r>
            <a:r>
              <a:rPr lang="en-US" dirty="0">
                <a:solidFill>
                  <a:srgbClr val="00B050"/>
                </a:solidFill>
              </a:rPr>
              <a:t>object versioning</a:t>
            </a:r>
            <a:r>
              <a:rPr lang="en-US" dirty="0"/>
              <a:t>’ is enabled for an additional level of data protection</a:t>
            </a:r>
          </a:p>
          <a:p>
            <a:r>
              <a:rPr lang="en-US" dirty="0"/>
              <a:t>AWS S3 ‘</a:t>
            </a:r>
            <a:r>
              <a:rPr lang="en-US" dirty="0">
                <a:solidFill>
                  <a:srgbClr val="00B050"/>
                </a:solidFill>
              </a:rPr>
              <a:t>object versioning</a:t>
            </a:r>
            <a:r>
              <a:rPr lang="en-US" dirty="0"/>
              <a:t>’ need to be enabled for an additional level of data protection</a:t>
            </a:r>
          </a:p>
          <a:p>
            <a:r>
              <a:rPr lang="en-US" dirty="0"/>
              <a:t>S3 buckets to use ‘</a:t>
            </a:r>
            <a:r>
              <a:rPr lang="en-US" dirty="0">
                <a:solidFill>
                  <a:srgbClr val="00B050"/>
                </a:solidFill>
              </a:rPr>
              <a:t>Transfer Acceleration</a:t>
            </a:r>
            <a:r>
              <a:rPr lang="en-US" dirty="0"/>
              <a:t>’ feature for faster data transfers</a:t>
            </a:r>
            <a:endParaRPr lang="en-IN" dirty="0"/>
          </a:p>
        </p:txBody>
      </p:sp>
    </p:spTree>
    <p:extLst>
      <p:ext uri="{BB962C8B-B14F-4D97-AF65-F5344CB8AC3E}">
        <p14:creationId xmlns:p14="http://schemas.microsoft.com/office/powerpoint/2010/main" val="335245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1097-BB0A-4137-A7CB-6872BBA0E6E4}"/>
              </a:ext>
            </a:extLst>
          </p:cNvPr>
          <p:cNvSpPr>
            <a:spLocks noGrp="1"/>
          </p:cNvSpPr>
          <p:nvPr>
            <p:ph type="title"/>
          </p:nvPr>
        </p:nvSpPr>
        <p:spPr/>
        <p:txBody>
          <a:bodyPr>
            <a:normAutofit fontScale="90000"/>
          </a:bodyPr>
          <a:lstStyle/>
          <a:p>
            <a:r>
              <a:rPr lang="en-IN" dirty="0">
                <a:latin typeface="Verdana" panose="020B0604030504040204" pitchFamily="34" charset="0"/>
                <a:ea typeface="Verdana" panose="020B0604030504040204" pitchFamily="34" charset="0"/>
              </a:rPr>
              <a:t>Object Storage vs Traditional Block and File Storage</a:t>
            </a:r>
            <a:br>
              <a:rPr lang="en-IN" dirty="0">
                <a:latin typeface="Verdana" panose="020B0604030504040204" pitchFamily="34" charset="0"/>
                <a:ea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8852BE90-FA06-4382-9C0A-36E0B01D7AA5}"/>
              </a:ext>
            </a:extLst>
          </p:cNvPr>
          <p:cNvSpPr>
            <a:spLocks noGrp="1"/>
          </p:cNvSpPr>
          <p:nvPr>
            <p:ph idx="1"/>
          </p:nvPr>
        </p:nvSpPr>
        <p:spPr>
          <a:xfrm>
            <a:off x="643686" y="1690688"/>
            <a:ext cx="8632393" cy="4892992"/>
          </a:xfrm>
        </p:spPr>
        <p:txBody>
          <a:bodyPr>
            <a:normAutofit/>
          </a:bodyPr>
          <a:lstStyle/>
          <a:p>
            <a:r>
              <a:rPr lang="en-US" b="1" dirty="0"/>
              <a:t>Block storage </a:t>
            </a:r>
            <a:r>
              <a:rPr lang="en-US" dirty="0"/>
              <a:t>operates at a lower level—the raw storage device level—and manages data as a set of numbered, fixed-size blocks.</a:t>
            </a:r>
          </a:p>
          <a:p>
            <a:r>
              <a:rPr lang="en-US" dirty="0"/>
              <a:t> Each block of data is given a unique identifier, which allows a storage system to place the smaller pieces of data wherever is most convenient</a:t>
            </a:r>
          </a:p>
          <a:p>
            <a:r>
              <a:rPr lang="en-US" b="1" dirty="0"/>
              <a:t>File storage </a:t>
            </a:r>
            <a:r>
              <a:rPr lang="en-US" dirty="0"/>
              <a:t>operates at a higher level—the operating system level—and manages data as a named hierarchy of files and folders</a:t>
            </a:r>
          </a:p>
          <a:p>
            <a:r>
              <a:rPr lang="en-US" dirty="0"/>
              <a:t>Used protocols such as Common Internet File System (CIFS) or Network File System (NFS)</a:t>
            </a:r>
            <a:endParaRPr lang="en-IN" dirty="0"/>
          </a:p>
        </p:txBody>
      </p:sp>
      <p:pic>
        <p:nvPicPr>
          <p:cNvPr id="1026" name="Picture 2" descr="Block storage">
            <a:extLst>
              <a:ext uri="{FF2B5EF4-FFF2-40B4-BE49-F238E27FC236}">
                <a16:creationId xmlns:a16="http://schemas.microsoft.com/office/drawing/2014/main" id="{91CFD4DD-0138-4504-B99A-D67E009FF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9727" y="1548448"/>
            <a:ext cx="233974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 storage">
            <a:extLst>
              <a:ext uri="{FF2B5EF4-FFF2-40B4-BE49-F238E27FC236}">
                <a16:creationId xmlns:a16="http://schemas.microsoft.com/office/drawing/2014/main" id="{D0D209D9-10E9-4BBA-A210-8E6CF9F38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275" y="4210049"/>
            <a:ext cx="352425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67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2DA38-1DA1-4ABC-8972-DFD59DC35202}"/>
              </a:ext>
            </a:extLst>
          </p:cNvPr>
          <p:cNvSpPr>
            <a:spLocks noGrp="1"/>
          </p:cNvSpPr>
          <p:nvPr>
            <p:ph idx="1"/>
          </p:nvPr>
        </p:nvSpPr>
        <p:spPr>
          <a:xfrm>
            <a:off x="172436" y="132080"/>
            <a:ext cx="5385085" cy="6553200"/>
          </a:xfrm>
        </p:spPr>
        <p:txBody>
          <a:bodyPr>
            <a:normAutofit/>
          </a:bodyPr>
          <a:lstStyle/>
          <a:p>
            <a:r>
              <a:rPr lang="en-US" dirty="0"/>
              <a:t>Block or File storage is very closely associated with the server and the operating system that is using the storage.</a:t>
            </a:r>
          </a:p>
          <a:p>
            <a:r>
              <a:rPr lang="en-US" dirty="0"/>
              <a:t>Object storage is independent of a server and is accessed over the Internet. Instead of managing data as blocks or files using SCSI, CIFS, or NFS protocols, data is managed as objects using an Application Program Interface (API)</a:t>
            </a:r>
          </a:p>
          <a:p>
            <a:r>
              <a:rPr lang="en-US" dirty="0"/>
              <a:t>Each Amazon S3 object contains both data and metadata.</a:t>
            </a:r>
            <a:endParaRPr lang="en-IN" dirty="0"/>
          </a:p>
        </p:txBody>
      </p:sp>
      <p:pic>
        <p:nvPicPr>
          <p:cNvPr id="2050" name="Picture 2" descr="Best Practices for Protecting Cloud Workloads - November 2016 Webinar…">
            <a:extLst>
              <a:ext uri="{FF2B5EF4-FFF2-40B4-BE49-F238E27FC236}">
                <a16:creationId xmlns:a16="http://schemas.microsoft.com/office/drawing/2014/main" id="{1015892C-58A8-48D5-B801-D7840D571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2554" y="223520"/>
            <a:ext cx="6267010" cy="450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609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B212-9ED8-4F19-8298-9F0E823334D2}"/>
              </a:ext>
            </a:extLst>
          </p:cNvPr>
          <p:cNvSpPr>
            <a:spLocks noGrp="1"/>
          </p:cNvSpPr>
          <p:nvPr>
            <p:ph type="title"/>
          </p:nvPr>
        </p:nvSpPr>
        <p:spPr/>
        <p:txBody>
          <a:bodyPr>
            <a:normAutofit fontScale="90000"/>
          </a:bodyPr>
          <a:lstStyle/>
          <a:p>
            <a:r>
              <a:rPr lang="en-IN" dirty="0">
                <a:latin typeface="Verdana" panose="020B0604030504040204" pitchFamily="34" charset="0"/>
                <a:ea typeface="Verdana" panose="020B0604030504040204" pitchFamily="34" charset="0"/>
              </a:rPr>
              <a:t>Amazon Simple Storage Service (Amazon S3) Basics</a:t>
            </a:r>
            <a:br>
              <a:rPr lang="en-IN" dirty="0">
                <a:latin typeface="Verdana" panose="020B0604030504040204" pitchFamily="34" charset="0"/>
                <a:ea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D8626A5F-EFBA-4B0A-9E8F-3243C2DAA38D}"/>
              </a:ext>
            </a:extLst>
          </p:cNvPr>
          <p:cNvSpPr>
            <a:spLocks noGrp="1"/>
          </p:cNvSpPr>
          <p:nvPr>
            <p:ph idx="1"/>
          </p:nvPr>
        </p:nvSpPr>
        <p:spPr/>
        <p:txBody>
          <a:bodyPr/>
          <a:lstStyle/>
          <a:p>
            <a:r>
              <a:rPr lang="en-US" dirty="0"/>
              <a:t>Amazon S3 is a simple key, value object store designed for the Internet</a:t>
            </a:r>
          </a:p>
          <a:p>
            <a:r>
              <a:rPr lang="en-US" dirty="0"/>
              <a:t>S3 provides unlimited storage space and works on the pay as you use model. Service rates gets cheaper as the usage volume increases</a:t>
            </a:r>
          </a:p>
          <a:p>
            <a:r>
              <a:rPr lang="en-US" dirty="0"/>
              <a:t>S3 offers an extremely durable, highly available, and infinitely scalable data storage infrastructure at very low costs.</a:t>
            </a:r>
          </a:p>
          <a:p>
            <a:r>
              <a:rPr lang="en-US" dirty="0"/>
              <a:t>S3 is an Object level storage (not a Block level storage) and cannot be used to host OS or dynamic websites</a:t>
            </a:r>
            <a:endParaRPr lang="en-IN" dirty="0"/>
          </a:p>
        </p:txBody>
      </p:sp>
    </p:spTree>
    <p:extLst>
      <p:ext uri="{BB962C8B-B14F-4D97-AF65-F5344CB8AC3E}">
        <p14:creationId xmlns:p14="http://schemas.microsoft.com/office/powerpoint/2010/main" val="219268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4695-B375-4E06-AECD-F468B17433A6}"/>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Buckets and Objects</a:t>
            </a:r>
            <a:endParaRPr lang="en-IN" dirty="0"/>
          </a:p>
        </p:txBody>
      </p:sp>
      <p:sp>
        <p:nvSpPr>
          <p:cNvPr id="3" name="Content Placeholder 2">
            <a:extLst>
              <a:ext uri="{FF2B5EF4-FFF2-40B4-BE49-F238E27FC236}">
                <a16:creationId xmlns:a16="http://schemas.microsoft.com/office/drawing/2014/main" id="{2221FC40-9C06-4316-A218-441F77CE00A0}"/>
              </a:ext>
            </a:extLst>
          </p:cNvPr>
          <p:cNvSpPr>
            <a:spLocks noGrp="1"/>
          </p:cNvSpPr>
          <p:nvPr>
            <p:ph idx="1"/>
          </p:nvPr>
        </p:nvSpPr>
        <p:spPr/>
        <p:txBody>
          <a:bodyPr>
            <a:normAutofit fontScale="92500" lnSpcReduction="10000"/>
          </a:bodyPr>
          <a:lstStyle/>
          <a:p>
            <a:r>
              <a:rPr lang="en-US" dirty="0"/>
              <a:t>Amazon S3 allows to store objects (files) in “</a:t>
            </a:r>
            <a:r>
              <a:rPr lang="en-US" b="1" dirty="0"/>
              <a:t>buckets</a:t>
            </a:r>
            <a:r>
              <a:rPr lang="en-US" dirty="0"/>
              <a:t>” (directories)</a:t>
            </a:r>
          </a:p>
          <a:p>
            <a:r>
              <a:rPr lang="en-US" dirty="0"/>
              <a:t>Buckets must have a </a:t>
            </a:r>
            <a:r>
              <a:rPr lang="en-US" b="1" dirty="0"/>
              <a:t>globally unique name</a:t>
            </a:r>
          </a:p>
          <a:p>
            <a:r>
              <a:rPr lang="en-US" dirty="0"/>
              <a:t>Buckets are defined at the </a:t>
            </a:r>
            <a:r>
              <a:rPr lang="en-US" b="1" dirty="0"/>
              <a:t>region level</a:t>
            </a:r>
          </a:p>
          <a:p>
            <a:r>
              <a:rPr lang="en-US" b="1" dirty="0"/>
              <a:t>100 buckets </a:t>
            </a:r>
            <a:r>
              <a:rPr lang="en-US" dirty="0"/>
              <a:t>(soft limit) and maximum of 1000 buckets can be created in each of AWS account</a:t>
            </a:r>
          </a:p>
          <a:p>
            <a:r>
              <a:rPr lang="en-US" dirty="0"/>
              <a:t>Naming convention</a:t>
            </a:r>
          </a:p>
          <a:p>
            <a:pPr lvl="1"/>
            <a:r>
              <a:rPr lang="en-US" dirty="0"/>
              <a:t>No uppercase</a:t>
            </a:r>
          </a:p>
          <a:p>
            <a:pPr lvl="1"/>
            <a:r>
              <a:rPr lang="en-US" dirty="0"/>
              <a:t>No underscore</a:t>
            </a:r>
          </a:p>
          <a:p>
            <a:pPr lvl="1"/>
            <a:r>
              <a:rPr lang="en-US" dirty="0"/>
              <a:t>3-63 characters long</a:t>
            </a:r>
          </a:p>
          <a:p>
            <a:pPr lvl="1"/>
            <a:r>
              <a:rPr lang="en-US" dirty="0"/>
              <a:t>Not an IP</a:t>
            </a:r>
          </a:p>
          <a:p>
            <a:pPr lvl="1"/>
            <a:r>
              <a:rPr lang="en-US" dirty="0"/>
              <a:t>Must start with lowercase letter or number</a:t>
            </a:r>
          </a:p>
        </p:txBody>
      </p:sp>
    </p:spTree>
    <p:extLst>
      <p:ext uri="{BB962C8B-B14F-4D97-AF65-F5344CB8AC3E}">
        <p14:creationId xmlns:p14="http://schemas.microsoft.com/office/powerpoint/2010/main" val="19797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AB98-EC2F-4371-AA46-E6E5862AF0D3}"/>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Objects</a:t>
            </a:r>
          </a:p>
        </p:txBody>
      </p:sp>
      <p:sp>
        <p:nvSpPr>
          <p:cNvPr id="3" name="Content Placeholder 2">
            <a:extLst>
              <a:ext uri="{FF2B5EF4-FFF2-40B4-BE49-F238E27FC236}">
                <a16:creationId xmlns:a16="http://schemas.microsoft.com/office/drawing/2014/main" id="{4FF8DCA7-ABA4-4745-BC97-BEF4EC54E869}"/>
              </a:ext>
            </a:extLst>
          </p:cNvPr>
          <p:cNvSpPr>
            <a:spLocks noGrp="1"/>
          </p:cNvSpPr>
          <p:nvPr>
            <p:ph idx="1"/>
          </p:nvPr>
        </p:nvSpPr>
        <p:spPr>
          <a:xfrm>
            <a:off x="589280" y="1371600"/>
            <a:ext cx="11165840" cy="5405120"/>
          </a:xfrm>
        </p:spPr>
        <p:txBody>
          <a:bodyPr>
            <a:normAutofit fontScale="92500" lnSpcReduction="10000"/>
          </a:bodyPr>
          <a:lstStyle/>
          <a:p>
            <a:r>
              <a:rPr lang="en-US" dirty="0">
                <a:latin typeface="Verdana" panose="020B0604030504040204" pitchFamily="34" charset="0"/>
                <a:ea typeface="Verdana" panose="020B0604030504040204" pitchFamily="34" charset="0"/>
              </a:rPr>
              <a:t>Objects (files) have a Key</a:t>
            </a:r>
          </a:p>
          <a:p>
            <a:r>
              <a:rPr lang="en-US" dirty="0">
                <a:latin typeface="Verdana" panose="020B0604030504040204" pitchFamily="34" charset="0"/>
                <a:ea typeface="Verdana" panose="020B0604030504040204" pitchFamily="34" charset="0"/>
              </a:rPr>
              <a:t>The </a:t>
            </a:r>
            <a:r>
              <a:rPr lang="en-US" b="1" dirty="0">
                <a:latin typeface="Verdana" panose="020B0604030504040204" pitchFamily="34" charset="0"/>
                <a:ea typeface="Verdana" panose="020B0604030504040204" pitchFamily="34" charset="0"/>
              </a:rPr>
              <a:t>key</a:t>
            </a:r>
            <a:r>
              <a:rPr lang="en-US" dirty="0">
                <a:latin typeface="Verdana" panose="020B0604030504040204" pitchFamily="34" charset="0"/>
                <a:ea typeface="Verdana" panose="020B0604030504040204" pitchFamily="34" charset="0"/>
              </a:rPr>
              <a:t> is the FULL path:</a:t>
            </a:r>
          </a:p>
          <a:p>
            <a:pPr lvl="1"/>
            <a:r>
              <a:rPr lang="en-US" dirty="0">
                <a:latin typeface="Verdana" panose="020B0604030504040204" pitchFamily="34" charset="0"/>
                <a:ea typeface="Verdana" panose="020B0604030504040204" pitchFamily="34" charset="0"/>
              </a:rPr>
              <a:t>s3://</a:t>
            </a:r>
            <a:r>
              <a:rPr lang="en-US" b="1" dirty="0">
                <a:solidFill>
                  <a:srgbClr val="FF0000"/>
                </a:solidFill>
                <a:latin typeface="Verdana" panose="020B0604030504040204" pitchFamily="34" charset="0"/>
                <a:ea typeface="Verdana" panose="020B0604030504040204" pitchFamily="34" charset="0"/>
              </a:rPr>
              <a:t>my-bucket</a:t>
            </a:r>
            <a:r>
              <a:rPr lang="en-US" dirty="0">
                <a:latin typeface="Verdana" panose="020B0604030504040204" pitchFamily="34" charset="0"/>
                <a:ea typeface="Verdana" panose="020B0604030504040204" pitchFamily="34" charset="0"/>
              </a:rPr>
              <a:t>/</a:t>
            </a:r>
            <a:r>
              <a:rPr lang="en-US" dirty="0">
                <a:solidFill>
                  <a:srgbClr val="00B0F0"/>
                </a:solidFill>
                <a:latin typeface="Verdana" panose="020B0604030504040204" pitchFamily="34" charset="0"/>
                <a:ea typeface="Verdana" panose="020B0604030504040204" pitchFamily="34" charset="0"/>
              </a:rPr>
              <a:t>my_file.txt</a:t>
            </a:r>
          </a:p>
          <a:p>
            <a:pPr lvl="1"/>
            <a:r>
              <a:rPr lang="en-US" dirty="0">
                <a:latin typeface="Verdana" panose="020B0604030504040204" pitchFamily="34" charset="0"/>
                <a:ea typeface="Verdana" panose="020B0604030504040204" pitchFamily="34" charset="0"/>
              </a:rPr>
              <a:t>s3://</a:t>
            </a:r>
            <a:r>
              <a:rPr lang="en-US" b="1" dirty="0">
                <a:solidFill>
                  <a:srgbClr val="FF0000"/>
                </a:solidFill>
                <a:latin typeface="Verdana" panose="020B0604030504040204" pitchFamily="34" charset="0"/>
                <a:ea typeface="Verdana" panose="020B0604030504040204" pitchFamily="34" charset="0"/>
              </a:rPr>
              <a:t>my-bucket</a:t>
            </a:r>
            <a:r>
              <a:rPr lang="en-US" dirty="0">
                <a:latin typeface="Verdana" panose="020B0604030504040204" pitchFamily="34" charset="0"/>
                <a:ea typeface="Verdana" panose="020B0604030504040204" pitchFamily="34" charset="0"/>
              </a:rPr>
              <a:t>/</a:t>
            </a:r>
            <a:r>
              <a:rPr lang="en-US" dirty="0">
                <a:solidFill>
                  <a:srgbClr val="00B0F0"/>
                </a:solidFill>
                <a:latin typeface="Verdana" panose="020B0604030504040204" pitchFamily="34" charset="0"/>
                <a:ea typeface="Verdana" panose="020B0604030504040204" pitchFamily="34" charset="0"/>
              </a:rPr>
              <a:t>my_folder1/another_folder/my_file.txt</a:t>
            </a:r>
          </a:p>
          <a:p>
            <a:r>
              <a:rPr lang="en-US" dirty="0">
                <a:latin typeface="Verdana" panose="020B0604030504040204" pitchFamily="34" charset="0"/>
                <a:ea typeface="Verdana" panose="020B0604030504040204" pitchFamily="34" charset="0"/>
              </a:rPr>
              <a:t>The key is composed of </a:t>
            </a:r>
            <a:r>
              <a:rPr lang="en-US" b="1" dirty="0">
                <a:latin typeface="Verdana" panose="020B0604030504040204" pitchFamily="34" charset="0"/>
                <a:ea typeface="Verdana" panose="020B0604030504040204" pitchFamily="34" charset="0"/>
              </a:rPr>
              <a:t>prefix + object name</a:t>
            </a:r>
          </a:p>
          <a:p>
            <a:pPr lvl="1"/>
            <a:r>
              <a:rPr lang="en-US" dirty="0">
                <a:latin typeface="Verdana" panose="020B0604030504040204" pitchFamily="34" charset="0"/>
                <a:ea typeface="Verdana" panose="020B0604030504040204" pitchFamily="34" charset="0"/>
              </a:rPr>
              <a:t>s3://</a:t>
            </a:r>
            <a:r>
              <a:rPr lang="en-US" dirty="0">
                <a:solidFill>
                  <a:srgbClr val="FF0000"/>
                </a:solidFill>
                <a:latin typeface="Verdana" panose="020B0604030504040204" pitchFamily="34" charset="0"/>
                <a:ea typeface="Verdana" panose="020B0604030504040204" pitchFamily="34" charset="0"/>
              </a:rPr>
              <a:t>my-bucke</a:t>
            </a:r>
            <a:r>
              <a:rPr lang="en-US" dirty="0">
                <a:latin typeface="Verdana" panose="020B0604030504040204" pitchFamily="34" charset="0"/>
                <a:ea typeface="Verdana" panose="020B0604030504040204" pitchFamily="34" charset="0"/>
              </a:rPr>
              <a:t>t/</a:t>
            </a:r>
            <a:r>
              <a:rPr lang="en-US" dirty="0">
                <a:solidFill>
                  <a:srgbClr val="00B0F0"/>
                </a:solidFill>
                <a:latin typeface="Verdana" panose="020B0604030504040204" pitchFamily="34" charset="0"/>
                <a:ea typeface="Verdana" panose="020B0604030504040204" pitchFamily="34" charset="0"/>
              </a:rPr>
              <a:t>my_folder1/another_folder/my_file.txt</a:t>
            </a:r>
          </a:p>
          <a:p>
            <a:r>
              <a:rPr lang="en-US" dirty="0">
                <a:latin typeface="Verdana" panose="020B0604030504040204" pitchFamily="34" charset="0"/>
                <a:ea typeface="Verdana" panose="020B0604030504040204" pitchFamily="34" charset="0"/>
              </a:rPr>
              <a:t>There’s no concept of “directories” within buckets </a:t>
            </a:r>
          </a:p>
          <a:p>
            <a:pPr marL="0" indent="0">
              <a:buNone/>
            </a:pPr>
            <a:r>
              <a:rPr lang="en-US" dirty="0">
                <a:latin typeface="Verdana" panose="020B0604030504040204" pitchFamily="34" charset="0"/>
                <a:ea typeface="Verdana" panose="020B0604030504040204" pitchFamily="34" charset="0"/>
              </a:rPr>
              <a:t>(although the UI will trick you to think otherwise)</a:t>
            </a:r>
          </a:p>
          <a:p>
            <a:r>
              <a:rPr lang="en-US" dirty="0">
                <a:latin typeface="Verdana" panose="020B0604030504040204" pitchFamily="34" charset="0"/>
                <a:ea typeface="Verdana" panose="020B0604030504040204" pitchFamily="34" charset="0"/>
              </a:rPr>
              <a:t>Just keys with very long names that contain slashes (“/”)</a:t>
            </a:r>
          </a:p>
          <a:p>
            <a:r>
              <a:rPr lang="en-US" b="1" dirty="0">
                <a:latin typeface="Verdana" panose="020B0604030504040204" pitchFamily="34" charset="0"/>
                <a:ea typeface="Verdana" panose="020B0604030504040204" pitchFamily="34" charset="0"/>
              </a:rPr>
              <a:t>Metadata</a:t>
            </a:r>
            <a:r>
              <a:rPr lang="en-US" dirty="0">
                <a:latin typeface="Verdana" panose="020B0604030504040204" pitchFamily="34" charset="0"/>
                <a:ea typeface="Verdana" panose="020B0604030504040204" pitchFamily="34" charset="0"/>
              </a:rPr>
              <a:t> is the data about the data and is a set of name-value pairs that describe the object for e.g. content-type, size, last modified. Custom metadata can also be specified at the time the object is stored.</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9601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FBF8-9CE3-43F4-807F-5B8EABEFF117}"/>
              </a:ext>
            </a:extLst>
          </p:cNvPr>
          <p:cNvSpPr>
            <a:spLocks noGrp="1"/>
          </p:cNvSpPr>
          <p:nvPr>
            <p:ph type="title"/>
          </p:nvPr>
        </p:nvSpPr>
        <p:spPr/>
        <p:txBody>
          <a:bodyPr/>
          <a:lstStyle/>
          <a:p>
            <a:r>
              <a:rPr lang="en-IN" dirty="0">
                <a:latin typeface="Verdana" panose="020B0604030504040204" pitchFamily="34" charset="0"/>
                <a:ea typeface="Verdana" panose="020B0604030504040204" pitchFamily="34" charset="0"/>
              </a:rPr>
              <a:t>Amazon S3 Operations</a:t>
            </a:r>
            <a:endParaRPr lang="en-IN" dirty="0"/>
          </a:p>
        </p:txBody>
      </p:sp>
      <p:sp>
        <p:nvSpPr>
          <p:cNvPr id="3" name="Content Placeholder 2">
            <a:extLst>
              <a:ext uri="{FF2B5EF4-FFF2-40B4-BE49-F238E27FC236}">
                <a16:creationId xmlns:a16="http://schemas.microsoft.com/office/drawing/2014/main" id="{D4FDC393-A161-4AA5-9D02-6BFBAC8754B8}"/>
              </a:ext>
            </a:extLst>
          </p:cNvPr>
          <p:cNvSpPr>
            <a:spLocks noGrp="1"/>
          </p:cNvSpPr>
          <p:nvPr>
            <p:ph idx="1"/>
          </p:nvPr>
        </p:nvSpPr>
        <p:spPr>
          <a:xfrm>
            <a:off x="304800" y="1690688"/>
            <a:ext cx="11049000" cy="4486275"/>
          </a:xfrm>
        </p:spPr>
        <p:txBody>
          <a:bodyPr>
            <a:normAutofit fontScale="92500" lnSpcReduction="10000"/>
          </a:bodyPr>
          <a:lstStyle/>
          <a:p>
            <a:r>
              <a:rPr lang="en-US" dirty="0">
                <a:ea typeface="Verdana" panose="020B0604030504040204" pitchFamily="34" charset="0"/>
              </a:rPr>
              <a:t>The Amazon S3 API is intentionally simple, with only a handful of common operations. They include:</a:t>
            </a:r>
          </a:p>
          <a:p>
            <a:pPr lvl="1"/>
            <a:r>
              <a:rPr lang="en-US" dirty="0">
                <a:ea typeface="Verdana" panose="020B0604030504040204" pitchFamily="34" charset="0"/>
              </a:rPr>
              <a:t>Create/delete a bucket</a:t>
            </a:r>
          </a:p>
          <a:p>
            <a:pPr lvl="1"/>
            <a:r>
              <a:rPr lang="en-US" dirty="0">
                <a:ea typeface="Verdana" panose="020B0604030504040204" pitchFamily="34" charset="0"/>
              </a:rPr>
              <a:t>Write an object</a:t>
            </a:r>
          </a:p>
          <a:p>
            <a:pPr lvl="1"/>
            <a:r>
              <a:rPr lang="en-US" dirty="0">
                <a:ea typeface="Verdana" panose="020B0604030504040204" pitchFamily="34" charset="0"/>
              </a:rPr>
              <a:t>Read an object</a:t>
            </a:r>
          </a:p>
          <a:p>
            <a:pPr lvl="1"/>
            <a:r>
              <a:rPr lang="en-US" dirty="0">
                <a:ea typeface="Verdana" panose="020B0604030504040204" pitchFamily="34" charset="0"/>
              </a:rPr>
              <a:t>Delete an object</a:t>
            </a:r>
          </a:p>
          <a:p>
            <a:pPr lvl="1"/>
            <a:r>
              <a:rPr lang="en-US" dirty="0">
                <a:ea typeface="Verdana" panose="020B0604030504040204" pitchFamily="34" charset="0"/>
              </a:rPr>
              <a:t>List keys in a bucket</a:t>
            </a:r>
          </a:p>
          <a:p>
            <a:pPr lvl="1"/>
            <a:endParaRPr lang="en-US" dirty="0">
              <a:ea typeface="Verdana" panose="020B0604030504040204" pitchFamily="34" charset="0"/>
            </a:endParaRPr>
          </a:p>
          <a:p>
            <a:pPr algn="l"/>
            <a:r>
              <a:rPr lang="en-US" dirty="0">
                <a:ea typeface="Verdana" panose="020B0604030504040204" pitchFamily="34" charset="0"/>
              </a:rPr>
              <a:t>The native interface for Amazon S3 is a REST  API. With the REST interface, you use standard HTTP or </a:t>
            </a:r>
            <a:r>
              <a:rPr lang="en-US" b="1" dirty="0">
                <a:ea typeface="Verdana" panose="020B0604030504040204" pitchFamily="34" charset="0"/>
              </a:rPr>
              <a:t>HTTPS</a:t>
            </a:r>
            <a:r>
              <a:rPr lang="en-US" dirty="0">
                <a:ea typeface="Verdana" panose="020B0604030504040204" pitchFamily="34" charset="0"/>
              </a:rPr>
              <a:t> requests to create and delete buckets, list keys, and read and </a:t>
            </a:r>
            <a:r>
              <a:rPr lang="en-IN" dirty="0">
                <a:ea typeface="Verdana" panose="020B0604030504040204" pitchFamily="34" charset="0"/>
              </a:rPr>
              <a:t>write objects.</a:t>
            </a:r>
          </a:p>
          <a:p>
            <a:pPr algn="l"/>
            <a:r>
              <a:rPr lang="en-US" dirty="0">
                <a:ea typeface="Verdana" panose="020B0604030504040204" pitchFamily="34" charset="0"/>
              </a:rPr>
              <a:t>SDK, AWS Command Line Interface (CLI), and the AWS Management Console.</a:t>
            </a:r>
            <a:endParaRPr lang="en-IN" dirty="0">
              <a:ea typeface="Verdana" panose="020B0604030504040204" pitchFamily="34" charset="0"/>
            </a:endParaRPr>
          </a:p>
        </p:txBody>
      </p:sp>
    </p:spTree>
    <p:extLst>
      <p:ext uri="{BB962C8B-B14F-4D97-AF65-F5344CB8AC3E}">
        <p14:creationId xmlns:p14="http://schemas.microsoft.com/office/powerpoint/2010/main" val="2855910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2034</TotalTime>
  <Words>2557</Words>
  <Application>Microsoft Office PowerPoint</Application>
  <PresentationFormat>Widescreen</PresentationFormat>
  <Paragraphs>239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Verdana</vt:lpstr>
      <vt:lpstr>Office Theme</vt:lpstr>
      <vt:lpstr>Simple Storage Service (S3)</vt:lpstr>
      <vt:lpstr>Simple Storage Service (S3)</vt:lpstr>
      <vt:lpstr>S3-Introduction</vt:lpstr>
      <vt:lpstr>Object Storage vs Traditional Block and File Storage </vt:lpstr>
      <vt:lpstr>PowerPoint Presentation</vt:lpstr>
      <vt:lpstr>Amazon Simple Storage Service (Amazon S3) Basics </vt:lpstr>
      <vt:lpstr>Buckets and Objects</vt:lpstr>
      <vt:lpstr>Objects</vt:lpstr>
      <vt:lpstr>Amazon S3 Operations</vt:lpstr>
      <vt:lpstr>Durability and Availability</vt:lpstr>
      <vt:lpstr>Storage Classes </vt:lpstr>
      <vt:lpstr>Data Consistency</vt:lpstr>
      <vt:lpstr>Static Website Hosting</vt:lpstr>
      <vt:lpstr>CORS - Explained</vt:lpstr>
      <vt:lpstr>CORS – S3</vt:lpstr>
      <vt:lpstr>Object Lifecycle Management</vt:lpstr>
      <vt:lpstr>Encryption – S3</vt:lpstr>
      <vt:lpstr>SSE-S3</vt:lpstr>
      <vt:lpstr>SSE-KMS</vt:lpstr>
      <vt:lpstr>SSE-C</vt:lpstr>
      <vt:lpstr>Client Side Encryption</vt:lpstr>
      <vt:lpstr>Amazon S3 - Versioning</vt:lpstr>
      <vt:lpstr>Amazon S3 - MFA Delete</vt:lpstr>
      <vt:lpstr>Pre-Signed URLs</vt:lpstr>
      <vt:lpstr>Multipart Upload </vt:lpstr>
      <vt:lpstr>Range GETs</vt:lpstr>
      <vt:lpstr>Cross-Region Replication</vt:lpstr>
      <vt:lpstr>Amazon S3 - Logging</vt:lpstr>
      <vt:lpstr>S3 Transfer Acceleration</vt:lpstr>
      <vt:lpstr>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Storage Service (S3)</dc:title>
  <dc:creator>Nirmal Parida</dc:creator>
  <cp:lastModifiedBy>Nirmal Parida</cp:lastModifiedBy>
  <cp:revision>50</cp:revision>
  <dcterms:created xsi:type="dcterms:W3CDTF">2021-06-27T15:02:27Z</dcterms:created>
  <dcterms:modified xsi:type="dcterms:W3CDTF">2022-03-08T05:58:46Z</dcterms:modified>
</cp:coreProperties>
</file>