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57DC3-5DB1-43B7-BBFE-DA1B00C66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86317-2598-4928-A042-981012D19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073DE-5215-4C8B-8F7A-A0524066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4B8A-2FEC-4DFB-8AB4-320CB1E3866C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F6657-2780-4EB5-AC09-8F67DE075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B28A5-953F-4182-9FCA-152ACECDB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AFDC-FC3D-4AE2-8E35-414B693C1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93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72FA0-881F-452D-B247-9448A9BB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FED0C-6595-414C-AEE1-8A2DE4C5E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DB460-C7E7-478A-943B-8B1DFDA9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4B8A-2FEC-4DFB-8AB4-320CB1E3866C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2D945-D71F-4364-98D9-62DF4B28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985E2-0110-4781-AD20-D9871DD3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AFDC-FC3D-4AE2-8E35-414B693C1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23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BB41EF-F574-4855-881D-A5660C7E4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53E63-CA30-4767-B356-7BCDA9F3B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45828-C947-442E-8302-5AD152BE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4B8A-2FEC-4DFB-8AB4-320CB1E3866C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35171-4BB7-45A4-A09C-E4AA0DDD2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38D58-5D57-4B6B-AE43-7F7637B68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AFDC-FC3D-4AE2-8E35-414B693C1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13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EB603-7DC7-42C4-8BAF-4ADCC2D5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68E78-CB0B-468E-8C01-21656936E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4075-31AE-4807-B959-46A809EE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4B8A-2FEC-4DFB-8AB4-320CB1E3866C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BAC05-B17C-46A9-A452-22215FCC9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2C85C-56DC-4838-B44F-BA01F6AB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AFDC-FC3D-4AE2-8E35-414B693C1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46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D5C08-9921-41D6-87EC-AAD2EC9E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7A789-0E05-463C-9CC6-9BB105693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BA405-5090-4F30-887C-02330EC5E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4B8A-2FEC-4DFB-8AB4-320CB1E3866C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3B9ED-0F8A-4D08-9887-C9D24EAB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98A0E-8EE2-4EDD-8E97-3D09E002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AFDC-FC3D-4AE2-8E35-414B693C1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06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085C-9AD6-4324-BB07-77A80AA9D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BF7DE-0C9C-4A5D-9B78-703969C1F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EF711-B983-41F0-902C-F90B83C76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E5A66-D430-47AE-8067-DEC2D75D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4B8A-2FEC-4DFB-8AB4-320CB1E3866C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7E527-E7CC-4C03-986C-072D28B3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70B69-BC36-42A3-B4F5-C8EE8817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AFDC-FC3D-4AE2-8E35-414B693C1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41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BD0A-A881-470D-917F-376D69C1A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C3BA0-E4B3-476C-A3EC-85D0DBFE8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D8F84-B314-4F1B-93A5-E1DD1EB24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A9A04-D30E-483C-B814-87C146DD4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BF64CB-71BF-4E5D-A4F4-E8DBB1DDC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40A5D-6BB7-4CAF-95D3-3C526E24E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4B8A-2FEC-4DFB-8AB4-320CB1E3866C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9B278C-E093-4487-9631-9B4FE903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9FA92-E0E5-422C-893F-ABBCC0C7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AFDC-FC3D-4AE2-8E35-414B693C1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83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C9A1B-C2DB-426B-96C1-4880077B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9E25F-B422-4518-8CFA-19FF596B6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4B8A-2FEC-4DFB-8AB4-320CB1E3866C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D9A33-A50F-4D26-B279-F6957ECC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950C9-7ED9-4954-B21C-5C7267FBF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AFDC-FC3D-4AE2-8E35-414B693C1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49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A1C5BC-CCB7-470B-AEDF-62E0C5039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4B8A-2FEC-4DFB-8AB4-320CB1E3866C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2F621-151A-48A1-855F-3C6522D1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9145A-475E-41B9-8E77-9F1F544D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AFDC-FC3D-4AE2-8E35-414B693C1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52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57A1E-FE5D-4051-BEC2-40C4883EA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5C432-0CA5-44F7-A2B1-9C2391FBC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2A16E-323C-497B-A075-16BB73C62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10F1F-DE8B-4846-BD79-FE7E131D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4B8A-2FEC-4DFB-8AB4-320CB1E3866C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DC842-124B-4DD8-87A5-8E8278FF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CC156-00A0-4414-9833-57AE52E38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AFDC-FC3D-4AE2-8E35-414B693C1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99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2620-CB68-42A9-9502-7513F08F9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5B737-3CAA-4A90-9004-4142A8D3B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DE132-8924-4946-8982-25C8E5C15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71B1D-FB82-44DC-AEE4-E4637D43C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4B8A-2FEC-4DFB-8AB4-320CB1E3866C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9958D-B507-4E23-883A-C16A4779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A8591-7F40-419B-908E-17F9E09F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AFDC-FC3D-4AE2-8E35-414B693C1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79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3BB83-6083-4260-BB53-930DB8A38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2452A-ECA4-40FB-9A54-CAA7AB0E9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B8E4B-B6DA-480A-9A81-47D2D1FCC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34B8A-2FEC-4DFB-8AB4-320CB1E3866C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AE00B-288E-4300-B0E2-4F96FB46A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EB64B-0620-4076-9143-CC492B2E0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BAFDC-FC3D-4AE2-8E35-414B693C1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61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2A64-E303-4929-BF52-B81C76569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880" y="1122363"/>
            <a:ext cx="9723120" cy="818197"/>
          </a:xfrm>
        </p:spPr>
        <p:txBody>
          <a:bodyPr>
            <a:normAutofit fontScale="90000"/>
          </a:bodyPr>
          <a:lstStyle/>
          <a:p>
            <a:r>
              <a:rPr lang="en-IN" dirty="0"/>
              <a:t>Amazon API Gateway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09DFE-CE02-4630-8869-701AF3ABD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880" y="2661920"/>
            <a:ext cx="9723120" cy="2595880"/>
          </a:xfrm>
        </p:spPr>
        <p:txBody>
          <a:bodyPr>
            <a:normAutofit lnSpcReduction="10000"/>
          </a:bodyPr>
          <a:lstStyle/>
          <a:p>
            <a:pPr algn="l"/>
            <a:r>
              <a:rPr lang="en-IN" dirty="0"/>
              <a:t>Amazon API Gateway</a:t>
            </a:r>
          </a:p>
          <a:p>
            <a:pPr algn="l"/>
            <a:r>
              <a:rPr lang="en-IN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Architecture of API Gateway</a:t>
            </a:r>
          </a:p>
          <a:p>
            <a:pPr algn="l"/>
            <a:r>
              <a:rPr lang="en-IN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Features of API Gateway</a:t>
            </a:r>
          </a:p>
          <a:p>
            <a:pPr algn="l"/>
            <a:r>
              <a:rPr lang="en-IN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API Gateway use cases</a:t>
            </a:r>
          </a:p>
          <a:p>
            <a:pPr algn="l"/>
            <a:r>
              <a:rPr lang="en-IN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API Gateway pricing</a:t>
            </a:r>
          </a:p>
          <a:p>
            <a:pPr algn="l"/>
            <a:r>
              <a:rPr lang="en-IN" dirty="0"/>
              <a:t>API Gateway – Deployment Stages</a:t>
            </a:r>
          </a:p>
        </p:txBody>
      </p:sp>
    </p:spTree>
    <p:extLst>
      <p:ext uri="{BB962C8B-B14F-4D97-AF65-F5344CB8AC3E}">
        <p14:creationId xmlns:p14="http://schemas.microsoft.com/office/powerpoint/2010/main" val="3148354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A857-97F2-49AB-94DC-2A8E99D7D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API Integration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7A8CA-F41E-4E42-976E-4769F13CC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Type </a:t>
            </a:r>
            <a:r>
              <a:rPr lang="en-US" b="1" dirty="0"/>
              <a:t>HTTP_PROXY </a:t>
            </a:r>
          </a:p>
          <a:p>
            <a:pPr lvl="1"/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You do not set the integration request or the integration response. </a:t>
            </a:r>
          </a:p>
          <a:p>
            <a:pPr lvl="1"/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API Gateway passes the incoming request from the client to the HTTP endpoint and passes the outgoing response from the HTTP endpoint to the client</a:t>
            </a:r>
          </a:p>
          <a:p>
            <a:pPr lvl="1"/>
            <a:r>
              <a:rPr lang="en-US" dirty="0"/>
              <a:t>No mapping template</a:t>
            </a:r>
          </a:p>
          <a:p>
            <a:r>
              <a:rPr lang="en-US" dirty="0"/>
              <a:t>Integration Type </a:t>
            </a:r>
            <a:r>
              <a:rPr lang="en-US" b="1" dirty="0"/>
              <a:t>HTTP </a:t>
            </a:r>
          </a:p>
          <a:p>
            <a:pPr lvl="1"/>
            <a:r>
              <a:rPr lang="en-US" dirty="0"/>
              <a:t>You must configure both the integration request and integration response</a:t>
            </a:r>
          </a:p>
          <a:p>
            <a:pPr lvl="1"/>
            <a:r>
              <a:rPr lang="en-US" dirty="0"/>
              <a:t>Setup data mapping using mapping templates for the request &amp; response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1151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98C40-0415-42E2-B765-9CF06521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Mapping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352AB-8C49-4874-B8CA-5167B3D73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AWS &amp; HTTP Integration</a:t>
            </a:r>
          </a:p>
          <a:p>
            <a:r>
              <a:rPr lang="en-US" dirty="0"/>
              <a:t>Mapping templates can be used to modify request / responses</a:t>
            </a:r>
          </a:p>
          <a:p>
            <a:r>
              <a:rPr lang="en-US" dirty="0"/>
              <a:t>Rename / Modify query string parameters</a:t>
            </a:r>
          </a:p>
          <a:p>
            <a:r>
              <a:rPr lang="en-US" dirty="0"/>
              <a:t>Modify body content</a:t>
            </a:r>
          </a:p>
          <a:p>
            <a:r>
              <a:rPr lang="en-US" dirty="0"/>
              <a:t>Add headers</a:t>
            </a:r>
          </a:p>
          <a:p>
            <a:r>
              <a:rPr lang="en-US" dirty="0"/>
              <a:t>Filter output results (remove unnecessary data)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6750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61BE0-BA27-420B-9BA8-0C2A676E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API Gateway Swagger / Open API spec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F31F3-1C48-42D8-90F0-58F38CD49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Swagger can be written in YAML or JSON</a:t>
            </a:r>
          </a:p>
          <a:p>
            <a:r>
              <a:rPr lang="en-US" dirty="0"/>
              <a:t>You can export current API as Swagger / </a:t>
            </a:r>
            <a:r>
              <a:rPr lang="en-US" dirty="0" err="1"/>
              <a:t>OpenAPI</a:t>
            </a:r>
            <a:r>
              <a:rPr lang="en-US" dirty="0"/>
              <a:t> spec</a:t>
            </a:r>
          </a:p>
          <a:p>
            <a:r>
              <a:rPr lang="en-US" dirty="0"/>
              <a:t>Import existing Swagger / </a:t>
            </a:r>
            <a:r>
              <a:rPr lang="en-US" dirty="0" err="1"/>
              <a:t>OpenAPI</a:t>
            </a:r>
            <a:r>
              <a:rPr lang="en-US" dirty="0"/>
              <a:t> 3.0 spec to API Gateway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0738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256B7-40FD-45B4-803C-3A730D2A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Enabling API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86122-BF1B-46EC-8D47-90587DED2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enable API caching in Amazon API Gateway to cache your endpoint's responses. </a:t>
            </a:r>
          </a:p>
          <a:p>
            <a:r>
              <a:rPr lang="en-US" dirty="0"/>
              <a:t>Reduce the number of calls made to your endpoint and improve the latency of requests to your API.</a:t>
            </a:r>
          </a:p>
          <a:p>
            <a:r>
              <a:rPr lang="en-US" dirty="0"/>
              <a:t>Default TTL (time to live) is 300 seconds (min: 0s, max: 3600s)</a:t>
            </a:r>
          </a:p>
          <a:p>
            <a:r>
              <a:rPr lang="en-US" dirty="0"/>
              <a:t>Caches are defined per stage</a:t>
            </a:r>
          </a:p>
          <a:p>
            <a:r>
              <a:rPr lang="en-US" dirty="0"/>
              <a:t>Cache capacity between 0.5GB to 237GB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8629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6DF57-0BE1-4385-A54C-A146A36E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 API Keys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6B4F9-20D8-4C46-A322-A648D435A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make an API available to your customers</a:t>
            </a:r>
          </a:p>
          <a:p>
            <a:r>
              <a:rPr lang="en-US" dirty="0"/>
              <a:t>Uses API keys to identify API clients and meter access</a:t>
            </a:r>
          </a:p>
          <a:p>
            <a:r>
              <a:rPr lang="en-US" dirty="0"/>
              <a:t>Alphanumeric string values to distribute to your customers</a:t>
            </a:r>
          </a:p>
          <a:p>
            <a:r>
              <a:rPr lang="en-US" dirty="0"/>
              <a:t>Ex: ABCS23GF45hjvdydeg565DHGF6576tb</a:t>
            </a:r>
          </a:p>
          <a:p>
            <a:r>
              <a:rPr lang="en-US" dirty="0"/>
              <a:t>Can use with usage plans to control access</a:t>
            </a:r>
          </a:p>
          <a:p>
            <a:r>
              <a:rPr lang="en-US" dirty="0"/>
              <a:t>Throttling limits are applied to the API keys</a:t>
            </a:r>
          </a:p>
          <a:p>
            <a:r>
              <a:rPr lang="en-US" dirty="0"/>
              <a:t>Quotas limits is the overall number of maximum requests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0878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4B343-BB4C-4E36-9833-3EBC4C12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API Gateway - CORS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8A238-5411-4DF2-B1B3-09A1F4933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690688"/>
            <a:ext cx="10805160" cy="4486275"/>
          </a:xfrm>
        </p:spPr>
        <p:txBody>
          <a:bodyPr/>
          <a:lstStyle/>
          <a:p>
            <a:r>
              <a:rPr lang="en-US" dirty="0"/>
              <a:t>Cross-origin resource sharing (CORS) is a browser security feature that restricts cross-origin HTTP requests</a:t>
            </a:r>
          </a:p>
          <a:p>
            <a:r>
              <a:rPr lang="en-US" dirty="0"/>
              <a:t>CORS must be enabled when you receive API calls from another domain</a:t>
            </a:r>
          </a:p>
          <a:p>
            <a:r>
              <a:rPr lang="en-US" dirty="0"/>
              <a:t>It can be enabled through the console</a:t>
            </a:r>
          </a:p>
          <a:p>
            <a:r>
              <a:rPr lang="en-US" dirty="0"/>
              <a:t>The OPTIONS pre-flight request must contain the following headers:</a:t>
            </a:r>
          </a:p>
          <a:p>
            <a:pPr lvl="1"/>
            <a:r>
              <a:rPr lang="en-US" dirty="0"/>
              <a:t>Access-Control-Allow-Methods</a:t>
            </a:r>
          </a:p>
          <a:p>
            <a:pPr lvl="1"/>
            <a:r>
              <a:rPr lang="en-US" dirty="0"/>
              <a:t>Access-Control-Allow-Headers</a:t>
            </a:r>
          </a:p>
          <a:p>
            <a:pPr lvl="1"/>
            <a:r>
              <a:rPr lang="en-US" dirty="0"/>
              <a:t>Access-Control-Allow-Origin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666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87401-9C06-4C70-84B3-6540B9DA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API Gateway – Logging &amp;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F1856-75AF-4771-A8CD-377A4F523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CloudWatch Logs:</a:t>
            </a:r>
          </a:p>
          <a:p>
            <a:pPr lvl="1"/>
            <a:r>
              <a:rPr lang="en-IN" dirty="0"/>
              <a:t>Enable CloudWatch logging at the Stage level (dev, stg, prod)</a:t>
            </a:r>
          </a:p>
          <a:p>
            <a:pPr lvl="1"/>
            <a:r>
              <a:rPr lang="en-IN" dirty="0"/>
              <a:t>Create an IAM role for logging to CloudWatch</a:t>
            </a:r>
          </a:p>
          <a:p>
            <a:pPr lvl="1"/>
            <a:r>
              <a:rPr lang="en-IN" dirty="0"/>
              <a:t>https://aws.amazon.com/premiumsupport/knowledge-center/api-gateway-cloudwatch-logs/</a:t>
            </a:r>
          </a:p>
          <a:p>
            <a:pPr lvl="1"/>
            <a:r>
              <a:rPr lang="en-IN" dirty="0"/>
              <a:t>Can override settings on a per API basis (ex: ERROR, DEBUG, INFO)</a:t>
            </a:r>
          </a:p>
          <a:p>
            <a:pPr lvl="1"/>
            <a:r>
              <a:rPr lang="en-IN" dirty="0"/>
              <a:t>Log contains information about request / response body</a:t>
            </a:r>
          </a:p>
          <a:p>
            <a:r>
              <a:rPr lang="en-IN" dirty="0"/>
              <a:t>X-Ray:</a:t>
            </a:r>
          </a:p>
          <a:p>
            <a:pPr lvl="1"/>
            <a:r>
              <a:rPr lang="en-IN" dirty="0"/>
              <a:t>Enable tracing to get extra information about requests in API Gateway</a:t>
            </a:r>
          </a:p>
          <a:p>
            <a:pPr lvl="1"/>
            <a:r>
              <a:rPr lang="en-IN" dirty="0"/>
              <a:t>X-Ray API Gateway + AWS Lambda gives you the full picture</a:t>
            </a:r>
          </a:p>
        </p:txBody>
      </p:sp>
    </p:spTree>
    <p:extLst>
      <p:ext uri="{BB962C8B-B14F-4D97-AF65-F5344CB8AC3E}">
        <p14:creationId xmlns:p14="http://schemas.microsoft.com/office/powerpoint/2010/main" val="263269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8B025-76DB-44DF-A75D-70FB6F3C7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Amazon API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9C7-C0E9-4037-AFDD-B58B8974D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/>
          </a:bodyPr>
          <a:lstStyle/>
          <a:p>
            <a:r>
              <a:rPr lang="en-US" dirty="0"/>
              <a:t>Amazon API Gateway is a fully managed service that makes it easy for developers to publish, maintain, monitor, and secure APIs at any scale.</a:t>
            </a:r>
          </a:p>
          <a:p>
            <a:pPr lvl="1"/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REST APIs </a:t>
            </a:r>
          </a:p>
          <a:p>
            <a:pPr lvl="1"/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HTTP APIs</a:t>
            </a:r>
          </a:p>
          <a:p>
            <a:pPr lvl="1"/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WebSocket APIs</a:t>
            </a:r>
            <a:endParaRPr lang="en-US" dirty="0"/>
          </a:p>
          <a:p>
            <a:r>
              <a:rPr lang="en-US" dirty="0"/>
              <a:t>It handles all the tasks involved in accepting and processing up to hundreds of thousands of concurrent API calls, including traffic management, authorization and access control, monitoring, and API version management.</a:t>
            </a:r>
          </a:p>
          <a:p>
            <a:r>
              <a:rPr lang="en-US" dirty="0"/>
              <a:t>With a few clicks in the AWS Management Console, you can create an API that acts as a “front door” for applications to access data, business logic, or functionality from your back-end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105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B5CBC-4C98-477D-9525-B2F5FD84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Architecture of API Gateway</a:t>
            </a:r>
            <a:endParaRPr lang="en-IN" dirty="0"/>
          </a:p>
        </p:txBody>
      </p:sp>
      <p:pic>
        <p:nvPicPr>
          <p:cNvPr id="1026" name="Picture 2" descr="&#10;                API Gateway architecture diagram&#10;            ">
            <a:extLst>
              <a:ext uri="{FF2B5EF4-FFF2-40B4-BE49-F238E27FC236}">
                <a16:creationId xmlns:a16="http://schemas.microsoft.com/office/drawing/2014/main" id="{9257A7AF-086E-44C9-ADB0-ED43AFD62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29" y="1440180"/>
            <a:ext cx="11740955" cy="517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68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58C20-A475-47C7-AE99-A1E734A6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Features of API Gateway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B0AA2-A0C2-4BFA-AB06-863A5205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Support for stateful (WebSocket) and stateless (HTTP and REST) APIs.</a:t>
            </a:r>
          </a:p>
          <a:p>
            <a:r>
              <a:rPr lang="en-US" dirty="0"/>
              <a:t>Powerful, flexible authentication mechanisms</a:t>
            </a:r>
          </a:p>
          <a:p>
            <a:r>
              <a:rPr lang="en-US" dirty="0"/>
              <a:t>Developer portal for publishing your APIs.</a:t>
            </a:r>
          </a:p>
          <a:p>
            <a:r>
              <a:rPr lang="en-US" dirty="0"/>
              <a:t>CloudTrail logging and monitoring of API usage and API changes.</a:t>
            </a:r>
          </a:p>
          <a:p>
            <a:r>
              <a:rPr lang="en-US" dirty="0"/>
              <a:t>CloudWatch access logging and execution logging, including the ability to set alarms.</a:t>
            </a:r>
          </a:p>
          <a:p>
            <a:r>
              <a:rPr lang="en-US" dirty="0"/>
              <a:t>Ability to use AWS CloudFormation templates to enable API creation. </a:t>
            </a:r>
          </a:p>
          <a:p>
            <a:r>
              <a:rPr lang="en-US" dirty="0"/>
              <a:t>Support for custom domain names.</a:t>
            </a:r>
          </a:p>
          <a:p>
            <a:r>
              <a:rPr lang="en-US" dirty="0"/>
              <a:t>Integration with AWS WAF for protecting your APIs against common web exploits.</a:t>
            </a:r>
          </a:p>
          <a:p>
            <a:r>
              <a:rPr lang="en-US" dirty="0"/>
              <a:t>Integration with AWS X-Ray for understanding and triaging performance latencies.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012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8EF7A-54C2-462E-9FCB-2CC4E8730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API Gateway use cases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369A5-42A5-4A4D-A0D8-400B62BB3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HTTP APIs</a:t>
            </a:r>
          </a:p>
          <a:p>
            <a:pPr lvl="1"/>
            <a:r>
              <a:rPr lang="en-US" dirty="0"/>
              <a:t>HTTP APIs enable you to create RESTful APIs with lower latency and lower cost than REST APIs.</a:t>
            </a:r>
          </a:p>
          <a:p>
            <a:pPr lvl="1"/>
            <a:r>
              <a:rPr lang="en-US" dirty="0"/>
              <a:t>You can use HTTP APIs to send requests to AWS Lambda functions or to any publicly routable HTTP endpoint</a:t>
            </a:r>
          </a:p>
          <a:p>
            <a:r>
              <a:rPr lang="en-US" dirty="0"/>
              <a:t>Create REST APIs</a:t>
            </a:r>
          </a:p>
          <a:p>
            <a:pPr lvl="1"/>
            <a:r>
              <a:rPr lang="en-US" dirty="0"/>
              <a:t>An API Gateway REST API is made up of resources and methods.</a:t>
            </a:r>
          </a:p>
          <a:p>
            <a:r>
              <a:rPr lang="en-US" dirty="0"/>
              <a:t>Create WebSocket APIs</a:t>
            </a:r>
          </a:p>
          <a:p>
            <a:pPr lvl="1"/>
            <a:r>
              <a:rPr lang="en-US" dirty="0"/>
              <a:t>In a WebSocket API, the client and the server can both send messages to each other at any time. </a:t>
            </a:r>
          </a:p>
          <a:p>
            <a:pPr lvl="1"/>
            <a:r>
              <a:rPr lang="en-US" dirty="0"/>
              <a:t>Backend servers can easily push data to connected users and devices, avoiding the need to implement complex polling mechanisms.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5885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04D34-1286-4CAB-B29A-49CB06F6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API Gateway pricing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3D374-DF95-46CF-AB1A-AE58E5EB7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API caching in Amazon API Gateway is not eligible for the AWS Free Tier.</a:t>
            </a:r>
          </a:p>
          <a:p>
            <a:r>
              <a:rPr lang="en-US" dirty="0"/>
              <a:t>Requests are not charged for authorization and authentication failures.</a:t>
            </a:r>
          </a:p>
          <a:p>
            <a:r>
              <a:rPr lang="en-US" dirty="0"/>
              <a:t>Calls to methods that require API keys are not charged when API keys are missing or invalid.</a:t>
            </a:r>
          </a:p>
          <a:p>
            <a:r>
              <a:rPr lang="en-US" dirty="0"/>
              <a:t>API Gateway-throttled requests are not charged when the request rate or burst rate exceeds the preconfigured limits.</a:t>
            </a:r>
          </a:p>
          <a:p>
            <a:r>
              <a:rPr lang="en-US" dirty="0"/>
              <a:t>Usage plan-throttled requests are not charged when rate limits or quota exceed the preconfigured limits.</a:t>
            </a:r>
          </a:p>
          <a:p>
            <a:r>
              <a:rPr lang="en-IN" dirty="0"/>
              <a:t>https://aws.amazon.com/api-gateway/pricing/</a:t>
            </a:r>
          </a:p>
        </p:txBody>
      </p:sp>
    </p:spTree>
    <p:extLst>
      <p:ext uri="{BB962C8B-B14F-4D97-AF65-F5344CB8AC3E}">
        <p14:creationId xmlns:p14="http://schemas.microsoft.com/office/powerpoint/2010/main" val="3433260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9841-3D7D-4089-B386-F268201C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Getting started with API Gateway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5E439-17F1-40F2-B9AF-7C2C0E7C7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9975"/>
          </a:xfrm>
        </p:spPr>
        <p:txBody>
          <a:bodyPr/>
          <a:lstStyle/>
          <a:p>
            <a:r>
              <a:rPr lang="en-US" dirty="0"/>
              <a:t>DEMO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8F52FC-4907-4F47-9D32-85A3ED201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30537"/>
            <a:ext cx="9440368" cy="232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350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431D-AB83-417A-8D2E-1067CAFE7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API Gateway – Deployment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815A9-1F80-4F8E-8F9A-50C053DB8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changes in the API Gateway will not effective</a:t>
            </a:r>
          </a:p>
          <a:p>
            <a:r>
              <a:rPr lang="en-US" dirty="0"/>
              <a:t>You need to make a “deployment” to make the API work</a:t>
            </a:r>
          </a:p>
          <a:p>
            <a:r>
              <a:rPr lang="en-US" dirty="0"/>
              <a:t>Changes are deployed to “Stages”</a:t>
            </a:r>
          </a:p>
          <a:p>
            <a:r>
              <a:rPr lang="en-US" dirty="0"/>
              <a:t>Use the naming you like for stages (dev, test, prod)</a:t>
            </a:r>
          </a:p>
          <a:p>
            <a:r>
              <a:rPr lang="en-US" dirty="0"/>
              <a:t>Each stage has its own configuration parameters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435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1FD4-8350-42E5-9F44-11111754D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40" y="365125"/>
            <a:ext cx="10617200" cy="1026795"/>
          </a:xfrm>
        </p:spPr>
        <p:txBody>
          <a:bodyPr/>
          <a:lstStyle/>
          <a:p>
            <a:r>
              <a:rPr lang="en-IN" dirty="0"/>
              <a:t>API Integration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A421E-ABF3-48C4-883A-9E1438E0C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040" y="1391920"/>
            <a:ext cx="10906760" cy="51009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API integration type selected according to the types of integration endpoint you want to work</a:t>
            </a:r>
          </a:p>
          <a:p>
            <a:r>
              <a:rPr lang="en-US" dirty="0"/>
              <a:t>Integration Type </a:t>
            </a:r>
            <a:r>
              <a:rPr lang="en-US" b="1" dirty="0"/>
              <a:t>AWS</a:t>
            </a:r>
          </a:p>
          <a:p>
            <a:pPr lvl="1"/>
            <a:r>
              <a:rPr lang="en-US" dirty="0"/>
              <a:t>This type of integration lets an API expose AWS service actions </a:t>
            </a:r>
          </a:p>
          <a:p>
            <a:pPr lvl="1"/>
            <a:r>
              <a:rPr lang="en-US" dirty="0"/>
              <a:t>You must configure both the integration request and integration response</a:t>
            </a:r>
          </a:p>
          <a:p>
            <a:pPr lvl="1"/>
            <a:r>
              <a:rPr lang="en-US" dirty="0"/>
              <a:t>Setup data mapping using mapping templates for the request &amp; response</a:t>
            </a:r>
          </a:p>
          <a:p>
            <a:r>
              <a:rPr lang="en-US" dirty="0"/>
              <a:t>Integration Type </a:t>
            </a:r>
            <a:r>
              <a:rPr lang="en-US" b="1" dirty="0"/>
              <a:t>MOCK</a:t>
            </a:r>
          </a:p>
          <a:p>
            <a:pPr lvl="1"/>
            <a:r>
              <a:rPr lang="en-US" dirty="0"/>
              <a:t>API Gateway returns a response without sending the request to the backend</a:t>
            </a:r>
          </a:p>
          <a:p>
            <a:r>
              <a:rPr lang="en-US" dirty="0"/>
              <a:t>Integration Type </a:t>
            </a:r>
            <a:r>
              <a:rPr lang="en-US" b="1" dirty="0"/>
              <a:t>AWS_PROXY </a:t>
            </a:r>
          </a:p>
          <a:p>
            <a:pPr lvl="1"/>
            <a:r>
              <a:rPr lang="en-US" dirty="0"/>
              <a:t>This integration relies on direct interactions between the client and the integrated Lambda function.</a:t>
            </a:r>
          </a:p>
          <a:p>
            <a:pPr lvl="1"/>
            <a:r>
              <a:rPr lang="en-US" dirty="0"/>
              <a:t>No mapping template</a:t>
            </a:r>
          </a:p>
          <a:p>
            <a:pPr lvl="1"/>
            <a:r>
              <a:rPr lang="en-US" dirty="0"/>
              <a:t>The HTTP response from the backend is forwarded by API Gateway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7224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1015</Words>
  <Application>Microsoft Office PowerPoint</Application>
  <PresentationFormat>Widescreen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Amazon Ember</vt:lpstr>
      <vt:lpstr>Arial</vt:lpstr>
      <vt:lpstr>Calibri</vt:lpstr>
      <vt:lpstr>Calibri Light</vt:lpstr>
      <vt:lpstr>Office Theme</vt:lpstr>
      <vt:lpstr>Amazon API Gateway</vt:lpstr>
      <vt:lpstr>Amazon API Gateway</vt:lpstr>
      <vt:lpstr>Architecture of API Gateway</vt:lpstr>
      <vt:lpstr>Features of API Gateway</vt:lpstr>
      <vt:lpstr>API Gateway use cases</vt:lpstr>
      <vt:lpstr>API Gateway pricing</vt:lpstr>
      <vt:lpstr>Getting started with API Gateway</vt:lpstr>
      <vt:lpstr>API Gateway – Deployment Stages</vt:lpstr>
      <vt:lpstr>API Integration Type</vt:lpstr>
      <vt:lpstr>API Integration Type</vt:lpstr>
      <vt:lpstr>Mapping Templates</vt:lpstr>
      <vt:lpstr>AWS API Gateway Swagger / Open API spec</vt:lpstr>
      <vt:lpstr>Enabling API Caching</vt:lpstr>
      <vt:lpstr>API Gateway API Keys</vt:lpstr>
      <vt:lpstr>API Gateway - CORS</vt:lpstr>
      <vt:lpstr>API Gateway – Logging &amp; Tracing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API Gateway</dc:title>
  <dc:creator>Nirmal Parida</dc:creator>
  <cp:lastModifiedBy>Nirmal Parida</cp:lastModifiedBy>
  <cp:revision>19</cp:revision>
  <dcterms:created xsi:type="dcterms:W3CDTF">2021-12-05T09:59:33Z</dcterms:created>
  <dcterms:modified xsi:type="dcterms:W3CDTF">2021-12-11T10:33:30Z</dcterms:modified>
</cp:coreProperties>
</file>