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EA26-F54B-4FA8-91AB-6C5CE9258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C93BD-2D93-4AA1-BECB-CCE099D28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A14D-23D8-4A07-B355-1F644EB0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F4-18EB-40D6-BE6F-B47ED47E40FB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C2F7-87A3-4049-AE20-69C7EB58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92D1C-8DCD-4A1B-8F37-CF46067D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CBE-6B75-4EA5-B416-18271BA6B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9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AA62-FFF6-4605-B3FF-2D98CA7F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1D390-803F-4E76-99DE-401A6AFF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36B5-4307-4C36-9ECC-FD14903D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F4-18EB-40D6-BE6F-B47ED47E40FB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A913-00EA-44E4-A5AF-812FFB5D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2BD6-6F4D-4FD1-9283-91380C07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CBE-6B75-4EA5-B416-18271BA6B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8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C28DE-BB7C-4C4A-8B9F-24C123489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6ACB5-70F1-4AB2-9C8B-DECA64873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8702-FB73-4863-BF48-B9087837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F4-18EB-40D6-BE6F-B47ED47E40FB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0714D-B68A-4A08-A33B-D40FC345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B043-B28A-4A16-AAFA-BA2826B2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CBE-6B75-4EA5-B416-18271BA6B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5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69B7-54CC-4B0B-BDF5-0325525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1040-05D8-488F-8954-C3C8DBC5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E445-3E08-4B79-9F73-5F5B586D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F4-18EB-40D6-BE6F-B47ED47E40FB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6C0A9-8715-4860-935C-4F718097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D895-BE7F-42DB-811F-D9AE7067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CBE-6B75-4EA5-B416-18271BA6B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8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D0E8-9230-47C3-A61C-9F06C93D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DB2DE-10F9-4051-9A5A-47BA1910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652B-AAE6-4D23-99F5-13889E88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F4-18EB-40D6-BE6F-B47ED47E40FB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70DB-8519-40B2-B747-37606BA3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BC55-1B87-4605-8860-641BF8A8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CBE-6B75-4EA5-B416-18271BA6B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1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3462-D061-465E-9A7C-D0854501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3064-94C7-4B54-B01F-DD26CC676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6E108-F886-4C9C-9CB4-B2245DA1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1D41-D003-4F9C-A08E-F889F5D6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F4-18EB-40D6-BE6F-B47ED47E40FB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79451-E0F7-4D2D-93F3-6C1BECAE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1CF8-D101-468E-97B2-391D0F9A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CBE-6B75-4EA5-B416-18271BA6B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6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DBD7-E1C9-4087-A672-C21C8CEA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A18CC-6785-45E9-B92A-C8E89F67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1198E-E777-4C37-AB72-FE059521A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ED204-36AC-46EF-83B7-AD19B6D85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FFFE6-8F13-4281-962C-C3F327CD6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B1F98-890A-4D1E-9764-DFAE8014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F4-18EB-40D6-BE6F-B47ED47E40FB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0705B-07F6-4FFC-8E44-81971E00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AF347-56C0-4522-83FA-4E1C412D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CBE-6B75-4EA5-B416-18271BA6B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2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095D-1606-418E-A0C2-CC319728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24D8A-0AC8-4B03-9C75-81F47335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F4-18EB-40D6-BE6F-B47ED47E40FB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B7C66-1374-4698-B5D8-19F2B4CE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01708-F305-4390-94B0-C1A345F7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CBE-6B75-4EA5-B416-18271BA6B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7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33AC7-843E-412E-ACF7-BD4E0A25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F4-18EB-40D6-BE6F-B47ED47E40FB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87704-37E5-4A53-9186-91C2217E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72F0A-40F9-4D39-A735-908F9D4B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CBE-6B75-4EA5-B416-18271BA6B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62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799E-32D1-40C4-842D-045BEB59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61AC-B493-45F6-A0F3-3AEEBEF0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C53E4-4DE4-447D-9A47-22A59BA70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C1ED-2E71-400E-9F40-148F9C11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F4-18EB-40D6-BE6F-B47ED47E40FB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D9213-E01A-4564-82BE-371C2A23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11DA0-7A3A-4CA8-9C8E-5B334CA3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CBE-6B75-4EA5-B416-18271BA6B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94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1FDE-AD52-478D-81EA-C8A71A47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0B6C3-2C76-4BC5-9055-BAB498E2C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C1A9E-9E45-4685-AC4A-658A5A56F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8AFA1-B45C-410B-8F19-CA7B6DF7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49F4-18EB-40D6-BE6F-B47ED47E40FB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FC106-D794-48D7-A390-F856E6D1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D388E-020C-4ABC-B25B-57CB81C2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7CBE-6B75-4EA5-B416-18271BA6B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34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49CB5-0028-4C94-A25A-6F9FC818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15EEB-1697-43B1-AB2A-B3252786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2B81-7648-4185-ACDF-4AC603753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49F4-18EB-40D6-BE6F-B47ED47E40FB}" type="datetimeFigureOut">
              <a:rPr lang="en-IN" smtClean="0"/>
              <a:t>29-01-2022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2CBC5-7A2D-4D19-8C88-FF2DC31C3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0F515-C987-4BBE-9497-133A4577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7CBE-6B75-4EA5-B416-18271BA6B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0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722A-5590-4FAF-ACF8-7766CC830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Amazon Elastic Beanstalk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CD6BD-20AB-46F7-9B44-76E7730EC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30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8EBA-821C-4B31-A0D3-D8DE479A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Options - All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BD19-AFD4-49EC-98F7-EEEC66AB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3815"/>
          </a:xfrm>
        </p:spPr>
        <p:txBody>
          <a:bodyPr>
            <a:normAutofit/>
          </a:bodyPr>
          <a:lstStyle/>
          <a:p>
            <a:r>
              <a:rPr lang="en-US" dirty="0"/>
              <a:t>Fastest deployment</a:t>
            </a:r>
          </a:p>
          <a:p>
            <a:r>
              <a:rPr lang="en-US" dirty="0"/>
              <a:t>Application has a little downtime</a:t>
            </a:r>
          </a:p>
          <a:p>
            <a:r>
              <a:rPr lang="en-US" dirty="0"/>
              <a:t>Great for quick iterations in development environment</a:t>
            </a:r>
          </a:p>
          <a:p>
            <a:r>
              <a:rPr lang="en-US" dirty="0"/>
              <a:t>No additional cost</a:t>
            </a:r>
          </a:p>
          <a:p>
            <a:r>
              <a:rPr lang="en-US" dirty="0"/>
              <a:t>rollback would take time in case of any 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54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0988-6A74-4136-8FD7-66909810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Options - </a:t>
            </a:r>
            <a:r>
              <a:rPr lang="en-US" dirty="0"/>
              <a:t>Rolling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80D5-7448-4AEE-B396-5D9D5A4A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is running below capacity</a:t>
            </a:r>
          </a:p>
          <a:p>
            <a:r>
              <a:rPr lang="en-US" dirty="0"/>
              <a:t>Can set the bucket size</a:t>
            </a:r>
          </a:p>
          <a:p>
            <a:r>
              <a:rPr lang="en-US" dirty="0"/>
              <a:t>Application is running both versions simultaneously</a:t>
            </a:r>
          </a:p>
          <a:p>
            <a:r>
              <a:rPr lang="en-US" dirty="0"/>
              <a:t>No additional cost</a:t>
            </a:r>
          </a:p>
          <a:p>
            <a:r>
              <a:rPr lang="en-US" dirty="0"/>
              <a:t>Long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00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34CC-3F72-4815-B038-25CC0ABE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Options - </a:t>
            </a:r>
            <a:r>
              <a:rPr lang="en-US" dirty="0"/>
              <a:t>Rolling with additional batch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A587-6681-4A04-970F-5145ADA2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is running at capacity</a:t>
            </a:r>
          </a:p>
          <a:p>
            <a:r>
              <a:rPr lang="en-US" dirty="0"/>
              <a:t>Can set the bucket size</a:t>
            </a:r>
          </a:p>
          <a:p>
            <a:r>
              <a:rPr lang="en-US" dirty="0"/>
              <a:t>Application is running both versions simultaneously</a:t>
            </a:r>
          </a:p>
          <a:p>
            <a:r>
              <a:rPr lang="en-US" dirty="0"/>
              <a:t>Small additional cost</a:t>
            </a:r>
          </a:p>
          <a:p>
            <a:r>
              <a:rPr lang="en-US" dirty="0"/>
              <a:t>Additional batch is removed at the end of the deployment</a:t>
            </a:r>
          </a:p>
          <a:p>
            <a:r>
              <a:rPr lang="en-US" dirty="0"/>
              <a:t>Longer deployment</a:t>
            </a:r>
          </a:p>
          <a:p>
            <a:r>
              <a:rPr lang="en-US" dirty="0"/>
              <a:t>Good for prod env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08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16DD-EBD8-4CC9-B07F-2F6E852A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Options - </a:t>
            </a:r>
            <a:r>
              <a:rPr lang="en-US" dirty="0"/>
              <a:t>Immutable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80AF-6C22-4AEB-9BD7-08F4C022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 downtime</a:t>
            </a:r>
          </a:p>
          <a:p>
            <a:r>
              <a:rPr lang="en-US" dirty="0"/>
              <a:t>New Code is deployed to new instances on a temporary ASG</a:t>
            </a:r>
          </a:p>
          <a:p>
            <a:r>
              <a:rPr lang="en-US" dirty="0"/>
              <a:t>High cost, double capacity</a:t>
            </a:r>
          </a:p>
          <a:p>
            <a:r>
              <a:rPr lang="en-US" dirty="0"/>
              <a:t>Longest deployment</a:t>
            </a:r>
          </a:p>
          <a:p>
            <a:r>
              <a:rPr lang="en-US" dirty="0"/>
              <a:t>Quick rollback in case of failures (just terminate new ASG)</a:t>
            </a:r>
          </a:p>
          <a:p>
            <a:r>
              <a:rPr lang="en-US" dirty="0"/>
              <a:t>Good for prod env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90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C4E3BA-5892-4AAD-9395-CC14F8D71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35951"/>
              </p:ext>
            </p:extLst>
          </p:nvPr>
        </p:nvGraphicFramePr>
        <p:xfrm>
          <a:off x="660400" y="375920"/>
          <a:ext cx="10952480" cy="5941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505">
                  <a:extLst>
                    <a:ext uri="{9D8B030D-6E8A-4147-A177-3AD203B41FA5}">
                      <a16:colId xmlns:a16="http://schemas.microsoft.com/office/drawing/2014/main" val="993374449"/>
                    </a:ext>
                  </a:extLst>
                </a:gridCol>
                <a:gridCol w="2124343">
                  <a:extLst>
                    <a:ext uri="{9D8B030D-6E8A-4147-A177-3AD203B41FA5}">
                      <a16:colId xmlns:a16="http://schemas.microsoft.com/office/drawing/2014/main" val="3711572868"/>
                    </a:ext>
                  </a:extLst>
                </a:gridCol>
                <a:gridCol w="1200716">
                  <a:extLst>
                    <a:ext uri="{9D8B030D-6E8A-4147-A177-3AD203B41FA5}">
                      <a16:colId xmlns:a16="http://schemas.microsoft.com/office/drawing/2014/main" val="3895796492"/>
                    </a:ext>
                  </a:extLst>
                </a:gridCol>
                <a:gridCol w="1200716">
                  <a:extLst>
                    <a:ext uri="{9D8B030D-6E8A-4147-A177-3AD203B41FA5}">
                      <a16:colId xmlns:a16="http://schemas.microsoft.com/office/drawing/2014/main" val="2206717153"/>
                    </a:ext>
                  </a:extLst>
                </a:gridCol>
                <a:gridCol w="1144120">
                  <a:extLst>
                    <a:ext uri="{9D8B030D-6E8A-4147-A177-3AD203B41FA5}">
                      <a16:colId xmlns:a16="http://schemas.microsoft.com/office/drawing/2014/main" val="10194361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236445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588267577"/>
                    </a:ext>
                  </a:extLst>
                </a:gridCol>
              </a:tblGrid>
              <a:tr h="84182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Method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Impact of failed deployment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Deploy time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Zero downtime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 DNS change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Rollback process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Code deployed to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extLst>
                  <a:ext uri="{0D108BD9-81ED-4DB2-BD59-A6C34878D82A}">
                    <a16:rowId xmlns:a16="http://schemas.microsoft.com/office/drawing/2014/main" val="3875821083"/>
                  </a:ext>
                </a:extLst>
              </a:tr>
              <a:tr h="42147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All at once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Downtime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Yes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Manual redeploy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Existing instances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extLst>
                  <a:ext uri="{0D108BD9-81ED-4DB2-BD59-A6C34878D82A}">
                    <a16:rowId xmlns:a16="http://schemas.microsoft.com/office/drawing/2014/main" val="591770046"/>
                  </a:ext>
                </a:extLst>
              </a:tr>
              <a:tr h="147236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Rolling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Single batch out of service; any successful batches before failure running new application version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   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Yes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Yes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Manual redeploy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Existing instances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extLst>
                  <a:ext uri="{0D108BD9-81ED-4DB2-BD59-A6C34878D82A}">
                    <a16:rowId xmlns:a16="http://schemas.microsoft.com/office/drawing/2014/main" val="72745109"/>
                  </a:ext>
                </a:extLst>
              </a:tr>
              <a:tr h="105200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Rolling with an additional batch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Minimal if first batch fails; otherwise, similar to Rolling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     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Yes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Yes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Manual redeploy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New and existing instances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extLst>
                  <a:ext uri="{0D108BD9-81ED-4DB2-BD59-A6C34878D82A}">
                    <a16:rowId xmlns:a16="http://schemas.microsoft.com/office/drawing/2014/main" val="2606086551"/>
                  </a:ext>
                </a:extLst>
              </a:tr>
              <a:tr h="42147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Immutable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Minimal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     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Yes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Yes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Terminate new instances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New instances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extLst>
                  <a:ext uri="{0D108BD9-81ED-4DB2-BD59-A6C34878D82A}">
                    <a16:rowId xmlns:a16="http://schemas.microsoft.com/office/drawing/2014/main" val="2422092192"/>
                  </a:ext>
                </a:extLst>
              </a:tr>
              <a:tr h="126218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Traffic splitting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Percentage of client traffic routed to new version temporarily impacted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       ††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Yes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Yes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Reroute traffic and terminate new instances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New instances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extLst>
                  <a:ext uri="{0D108BD9-81ED-4DB2-BD59-A6C34878D82A}">
                    <a16:rowId xmlns:a16="http://schemas.microsoft.com/office/drawing/2014/main" val="471141913"/>
                  </a:ext>
                </a:extLst>
              </a:tr>
              <a:tr h="42147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Blue/green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Minimal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     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Yes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 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Swap URL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New instances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7" marR="6467" marT="6467" marB="6467"/>
                </a:tc>
                <a:extLst>
                  <a:ext uri="{0D108BD9-81ED-4DB2-BD59-A6C34878D82A}">
                    <a16:rowId xmlns:a16="http://schemas.microsoft.com/office/drawing/2014/main" val="2575104380"/>
                  </a:ext>
                </a:extLst>
              </a:tr>
            </a:tbl>
          </a:graphicData>
        </a:graphic>
      </p:graphicFrame>
      <p:pic>
        <p:nvPicPr>
          <p:cNvPr id="1060" name="Picture 36">
            <a:extLst>
              <a:ext uri="{FF2B5EF4-FFF2-40B4-BE49-F238E27FC236}">
                <a16:creationId xmlns:a16="http://schemas.microsoft.com/office/drawing/2014/main" id="{C1BB4101-712C-4F48-B382-37A5C953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>
            <a:extLst>
              <a:ext uri="{FF2B5EF4-FFF2-40B4-BE49-F238E27FC236}">
                <a16:creationId xmlns:a16="http://schemas.microsoft.com/office/drawing/2014/main" id="{816C956C-4AAA-441D-84AE-BF5ED3F6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E04309E-B3A8-43EC-84B9-158647ACA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>
            <a:extLst>
              <a:ext uri="{FF2B5EF4-FFF2-40B4-BE49-F238E27FC236}">
                <a16:creationId xmlns:a16="http://schemas.microsoft.com/office/drawing/2014/main" id="{750E89B4-C8D8-4E06-A4C8-8F73C4FB2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5DB41078-C7DE-427F-BC99-9DD5CD351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>
            <a:extLst>
              <a:ext uri="{FF2B5EF4-FFF2-40B4-BE49-F238E27FC236}">
                <a16:creationId xmlns:a16="http://schemas.microsoft.com/office/drawing/2014/main" id="{3173B870-7C23-450B-86BC-2A7B69C9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8B2BB971-1D84-4D93-B852-54AEE74D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A9180CD0-5ED7-4627-BDEF-00F63DCA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EDF8A1ED-B8D9-40CC-8578-55A093050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>
            <a:extLst>
              <a:ext uri="{FF2B5EF4-FFF2-40B4-BE49-F238E27FC236}">
                <a16:creationId xmlns:a16="http://schemas.microsoft.com/office/drawing/2014/main" id="{ED310392-E8CC-4915-9D22-FF1F61084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8E7CA1B-B5AE-4C07-8D96-9280EAA1C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>
            <a:extLst>
              <a:ext uri="{FF2B5EF4-FFF2-40B4-BE49-F238E27FC236}">
                <a16:creationId xmlns:a16="http://schemas.microsoft.com/office/drawing/2014/main" id="{A58AB722-9F5D-4CA9-828C-C1EBB4F31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2D2244D5-929F-41C4-83AC-DD4A975C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2D607786-2650-43BC-AFDE-160B6222A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FE31CD2-0A2A-4B3C-AFE9-B7008C359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DA0FA545-0E79-41B2-AD49-0D6630464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999928D-4BB6-417D-AC56-4ADA8157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D5553A28-D187-48F3-A610-0297517D9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863600"/>
            <a:ext cx="13970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75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85ED-ABBF-4CE4-888F-E57B90ED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Beanstalk Lifecycle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1A32-3C4C-40F4-92E3-D0CD6CA2D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 Beanstalk can store at most 1000 application versions</a:t>
            </a:r>
          </a:p>
          <a:p>
            <a:r>
              <a:rPr lang="en-US" dirty="0"/>
              <a:t>If you don’t remove old versions, you won’t be able to deploy anymore</a:t>
            </a:r>
          </a:p>
          <a:p>
            <a:r>
              <a:rPr lang="en-US" dirty="0"/>
              <a:t>To phase out old application versions, use a lifecycle policy</a:t>
            </a:r>
          </a:p>
          <a:p>
            <a:pPr lvl="1"/>
            <a:r>
              <a:rPr lang="en-US" dirty="0"/>
              <a:t>Based on time (old versions are removed)</a:t>
            </a:r>
          </a:p>
          <a:p>
            <a:pPr lvl="1"/>
            <a:r>
              <a:rPr lang="en-US" dirty="0"/>
              <a:t>Based on space (when you have too many versions)</a:t>
            </a:r>
          </a:p>
          <a:p>
            <a:r>
              <a:rPr lang="en-US" dirty="0"/>
              <a:t>Versions that are currently used won’t be deleted</a:t>
            </a:r>
          </a:p>
          <a:p>
            <a:r>
              <a:rPr lang="en-US" dirty="0"/>
              <a:t>Option not to delete the source bundle in S3 to prevent data loss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52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35D4-7A55-41E1-809C-DCCEB511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Elastic Beanstalk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1E4D-299D-4470-953A-DAEE2F9E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zip file containing our code must be deployed to Elastic Beanstalk</a:t>
            </a:r>
          </a:p>
          <a:p>
            <a:r>
              <a:rPr lang="en-US" dirty="0"/>
              <a:t>All the parameters set in the UI can be configured with code using files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in the .</a:t>
            </a:r>
            <a:r>
              <a:rPr lang="en-US" dirty="0" err="1"/>
              <a:t>ebextensions</a:t>
            </a:r>
            <a:r>
              <a:rPr lang="en-US" dirty="0"/>
              <a:t>/ directory in the root of source code</a:t>
            </a:r>
          </a:p>
          <a:p>
            <a:pPr lvl="1"/>
            <a:r>
              <a:rPr lang="en-US" dirty="0"/>
              <a:t>YAML / JSON format</a:t>
            </a:r>
          </a:p>
          <a:p>
            <a:pPr lvl="1"/>
            <a:r>
              <a:rPr lang="en-US" dirty="0"/>
              <a:t>.config extensions (example: </a:t>
            </a:r>
            <a:r>
              <a:rPr lang="en-US" dirty="0" err="1"/>
              <a:t>logging.config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Ability to add resources such as RDS, </a:t>
            </a:r>
            <a:r>
              <a:rPr lang="en-US" dirty="0" err="1"/>
              <a:t>ElastiCache</a:t>
            </a:r>
            <a:r>
              <a:rPr lang="en-US" dirty="0"/>
              <a:t>, DynamoDB,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Resources managed by .</a:t>
            </a:r>
            <a:r>
              <a:rPr lang="en-US" dirty="0" err="1"/>
              <a:t>ebextensions</a:t>
            </a:r>
            <a:r>
              <a:rPr lang="en-US" dirty="0"/>
              <a:t> get deleted if the environment goes away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88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C041-2403-465A-BA1B-F3B6F798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on AWS for a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6C97-EB17-4753-B7FB-CFF16B3EA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Managing/Creation Infrastructure</a:t>
            </a:r>
          </a:p>
          <a:p>
            <a:r>
              <a:rPr lang="en-US" dirty="0"/>
              <a:t>Code Deployment</a:t>
            </a:r>
          </a:p>
          <a:p>
            <a:r>
              <a:rPr lang="en-US" dirty="0"/>
              <a:t>Configuring databases</a:t>
            </a:r>
          </a:p>
          <a:p>
            <a:r>
              <a:rPr lang="en-US" dirty="0"/>
              <a:t>Configuring load balancers</a:t>
            </a:r>
          </a:p>
          <a:p>
            <a:r>
              <a:rPr lang="en-US" dirty="0"/>
              <a:t>Auto Scaling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Logging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40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CD92-1107-4733-84CE-3C64DFDF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Elastic Beanstalk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110B-EF29-42CC-B8ED-A050D81D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Elastic Beanstalk is the fastest and simplest way to get an application up and running on AWS.</a:t>
            </a:r>
          </a:p>
          <a:p>
            <a:r>
              <a:rPr lang="en-US" dirty="0"/>
              <a:t>Upload your application code, and the service automatically handles all of the details, such as </a:t>
            </a:r>
          </a:p>
          <a:p>
            <a:pPr lvl="1"/>
            <a:r>
              <a:rPr lang="en-US" dirty="0"/>
              <a:t>Resource provisioning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Auto Scaling</a:t>
            </a:r>
          </a:p>
          <a:p>
            <a:pPr lvl="1"/>
            <a:r>
              <a:rPr lang="en-US" dirty="0"/>
              <a:t>Monitoring.</a:t>
            </a:r>
          </a:p>
          <a:p>
            <a:r>
              <a:rPr lang="en-US" dirty="0"/>
              <a:t>You can quickly deploy and manage applications on the AWS cloud</a:t>
            </a:r>
          </a:p>
          <a:p>
            <a:r>
              <a:rPr lang="en-IN" dirty="0"/>
              <a:t>Reduces management complexity</a:t>
            </a:r>
          </a:p>
        </p:txBody>
      </p:sp>
    </p:spTree>
    <p:extLst>
      <p:ext uri="{BB962C8B-B14F-4D97-AF65-F5344CB8AC3E}">
        <p14:creationId xmlns:p14="http://schemas.microsoft.com/office/powerpoint/2010/main" val="364238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FFB9-F316-4BFC-A580-28D82A7B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Elastic Beanstalk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6D11-CCCE-4AD2-9969-AFC72A7F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Managed Service</a:t>
            </a:r>
          </a:p>
          <a:p>
            <a:pPr lvl="1"/>
            <a:r>
              <a:rPr lang="en-US" dirty="0"/>
              <a:t>Instance configuration / OS is handled by Beanstalk</a:t>
            </a:r>
          </a:p>
          <a:p>
            <a:pPr lvl="1"/>
            <a:r>
              <a:rPr lang="en-US" dirty="0"/>
              <a:t>Deployment strategy is configurable but performed by Elastic Beanstalk</a:t>
            </a:r>
          </a:p>
          <a:p>
            <a:r>
              <a:rPr lang="en-US" dirty="0"/>
              <a:t>Just the application code is the responsibility of the developer</a:t>
            </a:r>
          </a:p>
          <a:p>
            <a:r>
              <a:rPr lang="en-US" dirty="0"/>
              <a:t>Three architecture models:</a:t>
            </a:r>
          </a:p>
          <a:p>
            <a:pPr lvl="1"/>
            <a:r>
              <a:rPr lang="en-US" dirty="0"/>
              <a:t>Single Instance deployment: good for dev</a:t>
            </a:r>
          </a:p>
          <a:p>
            <a:pPr lvl="1"/>
            <a:r>
              <a:rPr lang="en-US" dirty="0"/>
              <a:t>LB + ASG: great for production or pre-production web applications</a:t>
            </a:r>
          </a:p>
          <a:p>
            <a:pPr lvl="1"/>
            <a:r>
              <a:rPr lang="en-US" dirty="0"/>
              <a:t>ASG only: great for non-web apps in production (workers, etc..)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01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4D84-E2C8-4DA1-B26C-EA23666E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Elastic Beanstalk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4441-390E-49DA-9274-2EAA098F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Beanstalk has three components</a:t>
            </a:r>
          </a:p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Application version: each deployment gets assigned a version</a:t>
            </a:r>
          </a:p>
          <a:p>
            <a:pPr lvl="1"/>
            <a:r>
              <a:rPr lang="en-US" dirty="0"/>
              <a:t>Environment name (dev, test, prod…): free naming</a:t>
            </a:r>
          </a:p>
          <a:p>
            <a:r>
              <a:rPr lang="en-US" dirty="0"/>
              <a:t>You deploy application versions to environments and can promote application versions to the next environment</a:t>
            </a:r>
          </a:p>
          <a:p>
            <a:r>
              <a:rPr lang="en-US" dirty="0"/>
              <a:t>Rollback feature to previous application version</a:t>
            </a:r>
          </a:p>
          <a:p>
            <a:r>
              <a:rPr lang="en-US" dirty="0"/>
              <a:t>Full control over lifecycle of environments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75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#10;      AWS Elastic Beanstalk architecture diagram&#10;    ">
            <a:extLst>
              <a:ext uri="{FF2B5EF4-FFF2-40B4-BE49-F238E27FC236}">
                <a16:creationId xmlns:a16="http://schemas.microsoft.com/office/drawing/2014/main" id="{8BC7665F-3067-421D-A280-41426086A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40" y="358140"/>
            <a:ext cx="83820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73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9C93-52CB-4517-8423-1A926E29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Elastic Beanstalk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6A1A-C451-4689-B60F-6F5605C0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many platforms:</a:t>
            </a:r>
          </a:p>
          <a:p>
            <a:pPr lvl="1"/>
            <a:r>
              <a:rPr lang="en-US" dirty="0"/>
              <a:t>Go</a:t>
            </a:r>
          </a:p>
          <a:p>
            <a:pPr lvl="1"/>
            <a:r>
              <a:rPr lang="en-US" dirty="0"/>
              <a:t>.NET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Ruby</a:t>
            </a:r>
          </a:p>
          <a:p>
            <a:pPr lvl="1"/>
            <a:r>
              <a:rPr lang="en-US" dirty="0"/>
              <a:t>Packer Builder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0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F1D2-9BEE-49B5-9897-445A8DFD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Elastic Beanstalk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E26B-4D36-4F45-8B70-7D434D36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 Beanstalk supports environments as</a:t>
            </a:r>
          </a:p>
          <a:p>
            <a:pPr lvl="1"/>
            <a:r>
              <a:rPr lang="en-US" dirty="0"/>
              <a:t>Single Instance environments</a:t>
            </a:r>
          </a:p>
          <a:p>
            <a:pPr lvl="1"/>
            <a:r>
              <a:rPr lang="en-US" dirty="0"/>
              <a:t>High Availability with Load Balancer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45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5B11-65CD-4A6C-9B64-34C73751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Beanstalk Deployment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D80A-A7F1-43D4-BD3F-7FEED562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All at once</a:t>
            </a:r>
          </a:p>
          <a:p>
            <a:pPr lvl="1"/>
            <a:r>
              <a:rPr lang="en-US" dirty="0"/>
              <a:t>Deployment fastest, but having little downtime</a:t>
            </a:r>
          </a:p>
          <a:p>
            <a:r>
              <a:rPr lang="en-US" b="1" dirty="0"/>
              <a:t>Rolling</a:t>
            </a:r>
          </a:p>
          <a:p>
            <a:pPr lvl="1"/>
            <a:r>
              <a:rPr lang="en-US" dirty="0"/>
              <a:t>Deploy the new version in batches. </a:t>
            </a:r>
          </a:p>
          <a:p>
            <a:pPr lvl="1"/>
            <a:r>
              <a:rPr lang="en-US" dirty="0"/>
              <a:t>Each batch is taken out of service during the deployment phase, reducing your environment's capacity by the number of instances in a batch.</a:t>
            </a:r>
          </a:p>
          <a:p>
            <a:r>
              <a:rPr lang="en-US" b="1" dirty="0"/>
              <a:t>Rolling with additional batch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Deploy the new version in batches</a:t>
            </a:r>
          </a:p>
          <a:p>
            <a:pPr lvl="1"/>
            <a:r>
              <a:rPr lang="en-US" dirty="0"/>
              <a:t>first launch a new batch of instances to ensure full capacity during the deployment process</a:t>
            </a:r>
          </a:p>
          <a:p>
            <a:r>
              <a:rPr lang="en-US" b="1" dirty="0"/>
              <a:t>Immutable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Deploy the new version to a fresh group of instances </a:t>
            </a:r>
          </a:p>
          <a:p>
            <a:pPr lvl="1"/>
            <a:r>
              <a:rPr lang="en-US" dirty="0"/>
              <a:t>swaps all the instances when everything is healthy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9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772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Amazon Elastic Beanstalk</vt:lpstr>
      <vt:lpstr>Problems on AWS for a Developer</vt:lpstr>
      <vt:lpstr>Amazon Elastic Beanstalk</vt:lpstr>
      <vt:lpstr>AWS Elastic Beanstalk Overview</vt:lpstr>
      <vt:lpstr>AWS Elastic Beanstalk</vt:lpstr>
      <vt:lpstr>PowerPoint Presentation</vt:lpstr>
      <vt:lpstr>Elastic Beanstalk</vt:lpstr>
      <vt:lpstr>Elastic Beanstalk Deployment</vt:lpstr>
      <vt:lpstr>Beanstalk Deployment Options</vt:lpstr>
      <vt:lpstr>Deployment Options - All at once</vt:lpstr>
      <vt:lpstr>Deployment Options - Rolling</vt:lpstr>
      <vt:lpstr>Deployment Options - Rolling with additional batch</vt:lpstr>
      <vt:lpstr>Deployment Options - Immutable</vt:lpstr>
      <vt:lpstr>PowerPoint Presentation</vt:lpstr>
      <vt:lpstr>Beanstalk Lifecycle Policy</vt:lpstr>
      <vt:lpstr>Elastic Beanstalk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 Beanstalk</dc:title>
  <dc:creator>Nirmal Parida</dc:creator>
  <cp:lastModifiedBy>Nirmal Parida</cp:lastModifiedBy>
  <cp:revision>15</cp:revision>
  <dcterms:created xsi:type="dcterms:W3CDTF">2022-01-23T11:17:50Z</dcterms:created>
  <dcterms:modified xsi:type="dcterms:W3CDTF">2022-01-29T12:14:55Z</dcterms:modified>
</cp:coreProperties>
</file>