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8EF5-B42A-4076-A1FE-75619AF0C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8B65-4FEC-4D5E-BC13-4FA94CEFC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D379-21D8-4E32-AB4D-64D2BD1C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8D9-F261-43DF-B8D7-AB6474C736E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10A4-FAEA-4B27-8A5E-BFD1165A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9BAE-297C-4461-A8C5-B883F940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065A-0F7E-413B-8475-6BD31828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19A7-FF30-4AEE-A1B5-9DB3F468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1EFF2-030A-47E0-9D22-900CF28F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DFAE-449E-487D-92FF-28A35A98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8D9-F261-43DF-B8D7-AB6474C736E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3D4D-4278-4689-8AD1-1F6ED709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CC99-2516-400B-9CCD-50393AC9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065A-0F7E-413B-8475-6BD31828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1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E4F9A-11CE-4518-A3A1-AB7AF3932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E3869-8867-4696-93BC-6C6963BFE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B02B-B945-4A2D-8DE1-4B75ED9D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8D9-F261-43DF-B8D7-AB6474C736E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DA06-6D59-4F43-B688-989A4E4E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5623E-8CC4-4757-858D-539031D7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065A-0F7E-413B-8475-6BD31828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5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C518-952A-4F86-872E-1D10DDC1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0305-A5E4-4BFB-906F-73928F77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02B2-F92D-4A9C-B455-87ED1D53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8D9-F261-43DF-B8D7-AB6474C736E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C4E25-802F-4491-B15B-B1D9D588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5207-6A13-465A-AA39-5BDA6D1E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065A-0F7E-413B-8475-6BD31828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077A-EF78-44EF-9FF4-B925AD0F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144B-D3DA-4FD0-A8CB-985C7586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90D4-BC9B-44F3-8103-41714358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8D9-F261-43DF-B8D7-AB6474C736E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D7DF7-B071-4E00-A5CB-F6B805F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1B4D2-28A4-4D2B-BAAA-A65460C4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065A-0F7E-413B-8475-6BD31828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00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A7D9-C09E-4CEC-B241-1042FD6D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1508-DC99-469D-AD8E-0436B12CE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9D1BE-096C-4AE5-A082-651E935E7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31656-E9AF-48BA-AC54-E3599829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8D9-F261-43DF-B8D7-AB6474C736E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6A629-8292-4454-A588-111FB7E3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3AD70-7E93-41FF-A706-89DBBAB0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065A-0F7E-413B-8475-6BD31828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0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0AC5-9E26-4A20-A32C-9C46535B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13501-A01A-4726-8E21-2FC96E7E3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6DB18-7D5C-4DCF-BA6D-AD07D5C1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7B962-A8FE-411F-8A69-856F9B1F0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A83F3-EE13-4524-B024-168A41722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BB4DC-F5A9-4DF5-B1D2-DBA20446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8D9-F261-43DF-B8D7-AB6474C736E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0EA99-91C7-4461-8A15-4A34353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36A8C-535F-4841-AE9D-D9780528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065A-0F7E-413B-8475-6BD31828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8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D34D-8E55-4513-A277-05EA894D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FB406-6F79-41DE-903D-0D320201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8D9-F261-43DF-B8D7-AB6474C736E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306BA-6CD6-4F92-BC1F-C536BA37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53633-467B-426B-A126-C5B5655E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065A-0F7E-413B-8475-6BD31828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8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CBF31-077A-4AB3-AA51-0C5CD85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8D9-F261-43DF-B8D7-AB6474C736E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1E0B5-D05E-4B8B-AA84-FEBCD571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9ADA-9220-430E-96AD-6BE82CA5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065A-0F7E-413B-8475-6BD31828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A375-E987-40F6-95DC-E6BAEFAF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0692-A562-49BB-9519-08277F8AD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7D9E4-576A-476B-92C3-DB17A33A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9ADF2-75F3-4168-B759-F79CB5C4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8D9-F261-43DF-B8D7-AB6474C736E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B402-008D-451B-AEE9-BC46E59E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DCA7C-C4D0-4B7D-B36B-72D21668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065A-0F7E-413B-8475-6BD31828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2F8B-B5E1-4C25-94BF-E5189D70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F4F8E-61C7-4B82-81DF-2188B4104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4272C-B0C4-4A82-B34B-21EE707A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54044-F6C2-433D-92DA-2C71FE27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8D9-F261-43DF-B8D7-AB6474C736E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48E07-BA3E-4B33-987F-013759D0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7D8AC-5271-457B-89D7-445CC7C1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065A-0F7E-413B-8475-6BD31828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3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AF3F1-0006-470D-A965-81509F21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E62CB-58BB-4837-8CFD-770F78D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5E92-68BC-4B8C-8238-143F9B319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18D9-F261-43DF-B8D7-AB6474C736E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691E8-5177-4251-AC1A-5159459C8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DBFF-201A-43ED-9EFB-EA64F0241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065A-0F7E-413B-8475-6BD31828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6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B170-7B8F-4E75-91C0-986ACABF8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9296400" cy="1153477"/>
          </a:xfrm>
        </p:spPr>
        <p:txBody>
          <a:bodyPr/>
          <a:lstStyle/>
          <a:p>
            <a:r>
              <a:rPr lang="en-US" dirty="0"/>
              <a:t>Amazon DynamoDB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FD369-A0B4-467E-8C67-EDC455F68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0000"/>
            <a:ext cx="9144000" cy="27178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47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1230-CE53-4438-9F87-D0E54130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DynamoDB – Read Capacity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931C-E9A5-4338-B8BE-6D03550D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read capacity unit represents </a:t>
            </a:r>
            <a:r>
              <a:rPr lang="en-US" b="1" dirty="0"/>
              <a:t>one strongly consistent read </a:t>
            </a:r>
            <a:r>
              <a:rPr lang="en-US" dirty="0"/>
              <a:t>per second, or </a:t>
            </a:r>
            <a:r>
              <a:rPr lang="en-US" b="1" dirty="0"/>
              <a:t>two eventually consistent</a:t>
            </a:r>
            <a:r>
              <a:rPr lang="en-US" dirty="0"/>
              <a:t> reads per second, for an item up to 4 KB in size.</a:t>
            </a:r>
          </a:p>
          <a:p>
            <a:r>
              <a:rPr lang="en-US" dirty="0"/>
              <a:t>If the items are larger than 4 KB, more RCU are consumed</a:t>
            </a:r>
          </a:p>
          <a:p>
            <a:r>
              <a:rPr lang="en-US" b="1" dirty="0"/>
              <a:t>Example 1</a:t>
            </a:r>
            <a:r>
              <a:rPr lang="en-US" dirty="0"/>
              <a:t>: 10 </a:t>
            </a:r>
            <a:r>
              <a:rPr lang="en-US" b="1" dirty="0"/>
              <a:t>strongly consistent </a:t>
            </a:r>
            <a:r>
              <a:rPr lang="en-US" dirty="0"/>
              <a:t>reads per seconds of 4 KB each</a:t>
            </a:r>
          </a:p>
          <a:p>
            <a:pPr marL="0" indent="0">
              <a:buNone/>
            </a:pPr>
            <a:r>
              <a:rPr lang="en-US" dirty="0"/>
              <a:t>  We need 10 * 4 KB / 4 KB = 10 RCU</a:t>
            </a:r>
          </a:p>
          <a:p>
            <a:r>
              <a:rPr lang="en-US" b="1" dirty="0"/>
              <a:t>Example 2</a:t>
            </a:r>
            <a:r>
              <a:rPr lang="en-US" dirty="0"/>
              <a:t>: 16 </a:t>
            </a:r>
            <a:r>
              <a:rPr lang="en-US" b="1" dirty="0"/>
              <a:t>eventually consistent </a:t>
            </a:r>
            <a:r>
              <a:rPr lang="en-US" dirty="0"/>
              <a:t>reads per seconds of 12 KB each</a:t>
            </a:r>
          </a:p>
          <a:p>
            <a:pPr marL="0" indent="0">
              <a:buNone/>
            </a:pPr>
            <a:r>
              <a:rPr lang="en-US" dirty="0"/>
              <a:t>  We need (16 / 2) * ( 12 / 4 ) = 24 RCU</a:t>
            </a:r>
          </a:p>
          <a:p>
            <a:r>
              <a:rPr lang="en-US" b="1" dirty="0"/>
              <a:t>Example 3</a:t>
            </a:r>
            <a:r>
              <a:rPr lang="en-US" dirty="0"/>
              <a:t>: 10 strongly consistent reads per seconds of 6 KB each</a:t>
            </a:r>
          </a:p>
          <a:p>
            <a:pPr marL="0" indent="0">
              <a:buNone/>
            </a:pPr>
            <a:r>
              <a:rPr lang="en-US" dirty="0"/>
              <a:t>  We need 10 * 8 KB / 4 = 20 RCU (we have to round up 6 KB to 8 KB)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46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7B25-12F7-48E7-A729-A191DB9D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DynamoDB – Write, 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C976-F243-4958-BFB9-80EDCEE0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PutItem</a:t>
            </a:r>
            <a:r>
              <a:rPr lang="en-IN" dirty="0"/>
              <a:t> - Write data to DynamoDB</a:t>
            </a:r>
          </a:p>
          <a:p>
            <a:r>
              <a:rPr lang="en-IN" dirty="0" err="1"/>
              <a:t>UpdateItem</a:t>
            </a:r>
            <a:r>
              <a:rPr lang="en-IN" dirty="0"/>
              <a:t> – Update data in DynamoDB </a:t>
            </a:r>
          </a:p>
          <a:p>
            <a:r>
              <a:rPr lang="en-US" dirty="0" err="1"/>
              <a:t>DeleteItem</a:t>
            </a:r>
            <a:endParaRPr lang="en-US" dirty="0"/>
          </a:p>
          <a:p>
            <a:pPr lvl="1"/>
            <a:r>
              <a:rPr lang="en-US" dirty="0"/>
              <a:t>Delete an individual row</a:t>
            </a:r>
          </a:p>
          <a:p>
            <a:pPr lvl="1"/>
            <a:r>
              <a:rPr lang="en-US" dirty="0"/>
              <a:t>Ability to perform a conditional delete</a:t>
            </a:r>
          </a:p>
          <a:p>
            <a:r>
              <a:rPr lang="en-US" dirty="0" err="1"/>
              <a:t>DeleteTable</a:t>
            </a:r>
            <a:endParaRPr lang="en-US" dirty="0"/>
          </a:p>
          <a:p>
            <a:pPr lvl="1"/>
            <a:r>
              <a:rPr lang="en-US" dirty="0"/>
              <a:t>Delete a whole table and all its items</a:t>
            </a:r>
          </a:p>
          <a:p>
            <a:pPr lvl="1"/>
            <a:r>
              <a:rPr lang="en-US" dirty="0"/>
              <a:t>Much quicker deletion than calling </a:t>
            </a:r>
            <a:r>
              <a:rPr lang="en-US" dirty="0" err="1"/>
              <a:t>DeleteItem</a:t>
            </a:r>
            <a:r>
              <a:rPr lang="en-US" dirty="0"/>
              <a:t> on all items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34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CFE-F5F5-43ED-AD49-931425AD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DynamoDB – Batching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CBAF-CF7D-4F24-AEEF-B37696C7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BatchWriteItem</a:t>
            </a:r>
            <a:endParaRPr lang="en-US" dirty="0"/>
          </a:p>
          <a:p>
            <a:pPr lvl="1"/>
            <a:r>
              <a:rPr lang="en-US" dirty="0"/>
              <a:t>Up to 25 </a:t>
            </a:r>
            <a:r>
              <a:rPr lang="en-US" dirty="0" err="1"/>
              <a:t>PutItem</a:t>
            </a:r>
            <a:r>
              <a:rPr lang="en-US" dirty="0"/>
              <a:t> and / or </a:t>
            </a:r>
            <a:r>
              <a:rPr lang="en-US" dirty="0" err="1"/>
              <a:t>DeleteItem</a:t>
            </a:r>
            <a:r>
              <a:rPr lang="en-US" dirty="0"/>
              <a:t> in one call</a:t>
            </a:r>
          </a:p>
          <a:p>
            <a:pPr lvl="1"/>
            <a:r>
              <a:rPr lang="en-US" dirty="0"/>
              <a:t>Up to 16 MB of data written</a:t>
            </a:r>
          </a:p>
          <a:p>
            <a:pPr lvl="1"/>
            <a:r>
              <a:rPr lang="en-US" dirty="0"/>
              <a:t>Up to 400 KB of data per item</a:t>
            </a:r>
          </a:p>
          <a:p>
            <a:r>
              <a:rPr lang="en-US" dirty="0"/>
              <a:t>Batching allows you to save in latency by reducing the number of API calls done against DynamoDB</a:t>
            </a:r>
          </a:p>
          <a:p>
            <a:r>
              <a:rPr lang="en-US" dirty="0"/>
              <a:t>Operations are done in parallel for better efficiency</a:t>
            </a:r>
          </a:p>
        </p:txBody>
      </p:sp>
    </p:spTree>
    <p:extLst>
      <p:ext uri="{BB962C8B-B14F-4D97-AF65-F5344CB8AC3E}">
        <p14:creationId xmlns:p14="http://schemas.microsoft.com/office/powerpoint/2010/main" val="45309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3FC1-7974-4224-85D3-3415ED67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DynamoDB – 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A720-FE3D-4CC0-A4C0-0A5039BF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GetItem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Read based on Primary key</a:t>
            </a:r>
          </a:p>
          <a:p>
            <a:pPr lvl="1"/>
            <a:r>
              <a:rPr lang="en-US" dirty="0"/>
              <a:t>Primary Key = HASH or HASH-RANGE</a:t>
            </a:r>
          </a:p>
          <a:p>
            <a:pPr lvl="1"/>
            <a:r>
              <a:rPr lang="en-US" dirty="0"/>
              <a:t>Eventually consistent read by default</a:t>
            </a:r>
          </a:p>
          <a:p>
            <a:pPr lvl="1"/>
            <a:r>
              <a:rPr lang="en-US" dirty="0"/>
              <a:t>Option to use strongly consistent reads (more RCU - might take longer)</a:t>
            </a:r>
          </a:p>
          <a:p>
            <a:pPr lvl="1"/>
            <a:r>
              <a:rPr lang="en-US" dirty="0" err="1"/>
              <a:t>ProjectionExpression</a:t>
            </a:r>
            <a:r>
              <a:rPr lang="en-US" dirty="0"/>
              <a:t> can be specified to include only certain attributes</a:t>
            </a:r>
          </a:p>
          <a:p>
            <a:r>
              <a:rPr lang="en-US" dirty="0" err="1"/>
              <a:t>BatchGetItem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Up to 100 items</a:t>
            </a:r>
          </a:p>
          <a:p>
            <a:pPr lvl="1"/>
            <a:r>
              <a:rPr lang="en-US" dirty="0"/>
              <a:t>Up to 16 MB of data</a:t>
            </a:r>
          </a:p>
          <a:p>
            <a:pPr lvl="1"/>
            <a:r>
              <a:rPr lang="en-US" dirty="0"/>
              <a:t>Items are retrieved in parallel to minimize latency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72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2707-DF73-4B4B-98E6-0087D3DE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DynamoDB Accelerator (DAX)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6BE6-3A57-4CE1-932C-D85013C2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fully managed, highly available, in-memory cache for Amazon DynamoDB that delivers up to a </a:t>
            </a:r>
            <a:r>
              <a:rPr lang="en-US" b="1" dirty="0"/>
              <a:t>10 times performance </a:t>
            </a:r>
            <a:r>
              <a:rPr lang="en-US" dirty="0"/>
              <a:t>improvement—</a:t>
            </a:r>
            <a:r>
              <a:rPr lang="en-US" b="1" dirty="0"/>
              <a:t>from milliseconds to microseconds</a:t>
            </a:r>
            <a:r>
              <a:rPr lang="en-US" dirty="0"/>
              <a:t>—even at millions of requests per second.</a:t>
            </a:r>
          </a:p>
          <a:p>
            <a:r>
              <a:rPr lang="en-US" dirty="0"/>
              <a:t>DAX does all the heavy lifting required to add in-memory acceleration to your DynamoDB tables, without requiring developers to manage cache invalidation, data population, or cluster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14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5048-387F-4D80-ACBD-98467008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D040-84C6-4897-9E78-39EA5A6B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NoSQL databases are non-tabular databases and store data differently than relational tables</a:t>
            </a:r>
          </a:p>
          <a:p>
            <a:r>
              <a:rPr lang="en-US" dirty="0"/>
              <a:t>NoSQL databases store data in documents (ex: json) rather than relational tables</a:t>
            </a:r>
          </a:p>
          <a:p>
            <a:r>
              <a:rPr lang="en-US" dirty="0"/>
              <a:t>NoSQL databases do not support join</a:t>
            </a:r>
          </a:p>
          <a:p>
            <a:r>
              <a:rPr lang="en-US" dirty="0"/>
              <a:t>NoSQL databases scale horizontally</a:t>
            </a:r>
          </a:p>
          <a:p>
            <a:r>
              <a:rPr lang="en-US" dirty="0"/>
              <a:t>Benefits of NoSQL Databases</a:t>
            </a:r>
          </a:p>
          <a:p>
            <a:pPr lvl="1"/>
            <a:r>
              <a:rPr lang="en-US" dirty="0"/>
              <a:t>Flexible data models</a:t>
            </a:r>
          </a:p>
          <a:p>
            <a:pPr lvl="1"/>
            <a:r>
              <a:rPr lang="en-US" dirty="0"/>
              <a:t>Horizontal scaling</a:t>
            </a:r>
          </a:p>
          <a:p>
            <a:pPr lvl="1"/>
            <a:r>
              <a:rPr lang="en-US" dirty="0"/>
              <a:t>Faster queries</a:t>
            </a:r>
          </a:p>
          <a:p>
            <a:pPr lvl="1"/>
            <a:r>
              <a:rPr lang="en-US" dirty="0"/>
              <a:t>Easy to work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76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66A0-F789-4111-8AA0-D55C818D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5BFE-F29D-4A98-B5AC-085B7F81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432560"/>
            <a:ext cx="10774680" cy="52831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Most-popular types of NoSQL database</a:t>
            </a:r>
          </a:p>
          <a:p>
            <a:pPr lvl="1"/>
            <a:r>
              <a:rPr lang="en-IN" dirty="0"/>
              <a:t>Document databases</a:t>
            </a:r>
          </a:p>
          <a:p>
            <a:pPr lvl="1"/>
            <a:r>
              <a:rPr lang="en-IN" dirty="0"/>
              <a:t>Key-value stores </a:t>
            </a:r>
          </a:p>
          <a:p>
            <a:pPr lvl="1"/>
            <a:r>
              <a:rPr lang="en-IN" dirty="0"/>
              <a:t>Wide-column databases</a:t>
            </a:r>
          </a:p>
          <a:p>
            <a:pPr lvl="1"/>
            <a:r>
              <a:rPr lang="en-IN" dirty="0"/>
              <a:t>Graph databases</a:t>
            </a:r>
          </a:p>
          <a:p>
            <a:r>
              <a:rPr lang="en-IN" dirty="0"/>
              <a:t>Popular NoSQL Databases</a:t>
            </a:r>
          </a:p>
          <a:p>
            <a:pPr lvl="1"/>
            <a:r>
              <a:rPr lang="en-IN" dirty="0"/>
              <a:t>MongoDB</a:t>
            </a:r>
          </a:p>
          <a:p>
            <a:pPr lvl="1"/>
            <a:r>
              <a:rPr lang="en-IN" dirty="0"/>
              <a:t>Couchbase</a:t>
            </a:r>
          </a:p>
          <a:p>
            <a:pPr lvl="1"/>
            <a:r>
              <a:rPr lang="en-IN" dirty="0"/>
              <a:t>Redis</a:t>
            </a:r>
          </a:p>
          <a:p>
            <a:pPr lvl="1"/>
            <a:r>
              <a:rPr lang="en-IN" dirty="0"/>
              <a:t>Amazon DynamoDB</a:t>
            </a:r>
          </a:p>
          <a:p>
            <a:pPr lvl="1"/>
            <a:r>
              <a:rPr lang="en-IN" dirty="0"/>
              <a:t>IBM </a:t>
            </a:r>
            <a:r>
              <a:rPr lang="en-IN" dirty="0" err="1"/>
              <a:t>Cloudant</a:t>
            </a:r>
            <a:endParaRPr lang="en-IN" dirty="0"/>
          </a:p>
          <a:p>
            <a:pPr lvl="1"/>
            <a:r>
              <a:rPr lang="en-IN" dirty="0" err="1"/>
              <a:t>RavenDB</a:t>
            </a:r>
            <a:endParaRPr lang="en-IN" dirty="0"/>
          </a:p>
          <a:p>
            <a:pPr lvl="1"/>
            <a:r>
              <a:rPr lang="en-IN" dirty="0"/>
              <a:t>Cassandra</a:t>
            </a:r>
          </a:p>
          <a:p>
            <a:pPr lvl="1"/>
            <a:r>
              <a:rPr lang="en-IN" dirty="0"/>
              <a:t>HBase</a:t>
            </a:r>
          </a:p>
          <a:p>
            <a:pPr lvl="1"/>
            <a:r>
              <a:rPr lang="en-IN" dirty="0"/>
              <a:t>Azure Cosmos DB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17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EC5E-833B-4472-AE1D-BE39A7AC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23AE-649F-4940-B3E0-3BF5B44E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2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Amazon DynamoDB is a fully managed, serverless, key-value NoSQL database designed to run high-performance applications at any scale.</a:t>
            </a:r>
          </a:p>
          <a:p>
            <a:r>
              <a:rPr lang="en-US" dirty="0"/>
              <a:t>Single-digit millisecond performance at any scale</a:t>
            </a:r>
          </a:p>
          <a:p>
            <a:r>
              <a:rPr lang="en-US" dirty="0"/>
              <a:t>Millions of requests per seconds, trillions of row, 100s of TB of storage</a:t>
            </a:r>
          </a:p>
          <a:p>
            <a:r>
              <a:rPr lang="en-US" dirty="0"/>
              <a:t>Each table has a </a:t>
            </a:r>
            <a:r>
              <a:rPr lang="en-US" b="1" dirty="0"/>
              <a:t>primary key </a:t>
            </a:r>
          </a:p>
          <a:p>
            <a:r>
              <a:rPr lang="en-US" dirty="0"/>
              <a:t>Each table can have an infinite number of items </a:t>
            </a:r>
          </a:p>
          <a:p>
            <a:r>
              <a:rPr lang="en-US" dirty="0"/>
              <a:t>Maximum size of a item is 400KB</a:t>
            </a:r>
          </a:p>
          <a:p>
            <a:r>
              <a:rPr lang="en-US" dirty="0"/>
              <a:t>Data types supported are:</a:t>
            </a:r>
          </a:p>
          <a:p>
            <a:pPr lvl="1"/>
            <a:r>
              <a:rPr lang="en-US" dirty="0"/>
              <a:t>Scalar Types: String, Number, Binary, Boolean, Null</a:t>
            </a:r>
          </a:p>
          <a:p>
            <a:pPr lvl="1"/>
            <a:r>
              <a:rPr lang="en-US" dirty="0"/>
              <a:t>Document Types: List, Map</a:t>
            </a:r>
          </a:p>
          <a:p>
            <a:pPr lvl="1"/>
            <a:r>
              <a:rPr lang="en-US" dirty="0"/>
              <a:t>Set Types: String Set, Number Set, Binary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00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4F4C-C3D2-48C5-B9E0-091214AC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Components of Amazon DynamoDB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3E6B-FD31-4E60-8884-7E2CCFF7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5624"/>
            <a:ext cx="10591800" cy="4788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core components of DynamoDB are </a:t>
            </a:r>
            <a:r>
              <a:rPr lang="en-US" b="1" dirty="0"/>
              <a:t>tables</a:t>
            </a:r>
            <a:r>
              <a:rPr lang="en-US" dirty="0"/>
              <a:t>, </a:t>
            </a:r>
            <a:r>
              <a:rPr lang="en-US" b="1" dirty="0"/>
              <a:t>items</a:t>
            </a:r>
            <a:r>
              <a:rPr lang="en-US" dirty="0"/>
              <a:t>, and </a:t>
            </a:r>
            <a:r>
              <a:rPr lang="en-US" b="1" dirty="0"/>
              <a:t>attributes</a:t>
            </a:r>
            <a:r>
              <a:rPr lang="en-US" dirty="0"/>
              <a:t> </a:t>
            </a:r>
          </a:p>
          <a:p>
            <a:r>
              <a:rPr lang="en-US" dirty="0"/>
              <a:t>A table is a collection of items, and each item is a collection of attributes. </a:t>
            </a:r>
          </a:p>
          <a:p>
            <a:r>
              <a:rPr lang="en-US" dirty="0"/>
              <a:t>DynamoDB uses primary keys to uniquely identify each item in a table and secondary indexes to provide more querying flexibility.</a:t>
            </a:r>
          </a:p>
          <a:p>
            <a:r>
              <a:rPr lang="en-US" b="1" dirty="0"/>
              <a:t>Tables</a:t>
            </a:r>
            <a:r>
              <a:rPr lang="en-US" dirty="0"/>
              <a:t>: A table is a collection of data. DynamoDB stores data in tables.</a:t>
            </a:r>
          </a:p>
          <a:p>
            <a:r>
              <a:rPr lang="en-US" b="1" dirty="0"/>
              <a:t>Items</a:t>
            </a:r>
            <a:r>
              <a:rPr lang="en-US" dirty="0"/>
              <a:t>: Each table contains zero or more items. An item is a group of attributes that is uniquely identifiable among all of the other items. </a:t>
            </a:r>
          </a:p>
          <a:p>
            <a:r>
              <a:rPr lang="en-US" b="1" dirty="0"/>
              <a:t>Attributes</a:t>
            </a:r>
            <a:r>
              <a:rPr lang="en-US" dirty="0"/>
              <a:t>: Each item is composed of one or more attributes. An attribute is a fundamental data element, something that does not need to be broken down any further.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85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4B8297-16A3-46D7-ABA8-5A565E320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" y="0"/>
            <a:ext cx="3641725" cy="672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6669A7-FAAA-40F1-96C0-A3EB3B744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0"/>
            <a:ext cx="3194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79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F06F-AE12-4AFB-A0F0-20EB4FF6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DynamoDB – 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3E41-DFCE-4196-AF6F-570052F4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 table, table name and the primary key will be given. </a:t>
            </a:r>
          </a:p>
          <a:p>
            <a:r>
              <a:rPr lang="en-US" dirty="0"/>
              <a:t>The primary key uniquely identifies each item in the table, so that no two items can have the same key</a:t>
            </a:r>
          </a:p>
          <a:p>
            <a:r>
              <a:rPr lang="en-US" dirty="0"/>
              <a:t>DynamoDB supports 2 types of primary keys</a:t>
            </a:r>
          </a:p>
          <a:p>
            <a:pPr lvl="1"/>
            <a:r>
              <a:rPr lang="en-US" dirty="0"/>
              <a:t>Partition key </a:t>
            </a:r>
          </a:p>
          <a:p>
            <a:pPr lvl="2"/>
            <a:r>
              <a:rPr lang="en-US" dirty="0"/>
              <a:t>A simple primary key, composed of one attribute known as the partition key</a:t>
            </a:r>
          </a:p>
          <a:p>
            <a:pPr lvl="1"/>
            <a:r>
              <a:rPr lang="en-US" dirty="0"/>
              <a:t>Partition key and sort key </a:t>
            </a:r>
          </a:p>
          <a:p>
            <a:pPr lvl="2"/>
            <a:r>
              <a:rPr lang="en-US" dirty="0"/>
              <a:t>A composite primary key, composed of two attributes. partition key and sort key.</a:t>
            </a:r>
          </a:p>
          <a:p>
            <a:pPr lvl="2"/>
            <a:r>
              <a:rPr lang="en-US" dirty="0"/>
              <a:t>The combination must be unique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90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2C60-6437-48F0-A7DE-CC8F3A8D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DynamoDB – Provisioned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FC4D-1698-4EA6-936A-BAB661EE7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must have provisioned read and write capacity units</a:t>
            </a:r>
          </a:p>
          <a:p>
            <a:r>
              <a:rPr lang="en-US" dirty="0"/>
              <a:t>Read Capacity Units (RCU): throughput for reads</a:t>
            </a:r>
          </a:p>
          <a:p>
            <a:r>
              <a:rPr lang="en-US" dirty="0"/>
              <a:t>Write Capacity Units (WCU): throughput for writes</a:t>
            </a:r>
          </a:p>
          <a:p>
            <a:r>
              <a:rPr lang="en-US" dirty="0"/>
              <a:t>Option to setup auto-scaling of throughput to meet demand</a:t>
            </a:r>
          </a:p>
          <a:p>
            <a:r>
              <a:rPr lang="en-US" dirty="0" err="1"/>
              <a:t>ReadCapacityUnits</a:t>
            </a:r>
            <a:endParaRPr lang="en-US" dirty="0"/>
          </a:p>
          <a:p>
            <a:pPr lvl="1"/>
            <a:r>
              <a:rPr lang="en-US" dirty="0"/>
              <a:t>The maximum number of strongly consistent reads consumed per second</a:t>
            </a:r>
          </a:p>
          <a:p>
            <a:r>
              <a:rPr lang="en-US" dirty="0" err="1"/>
              <a:t>WriteCapacityUnits</a:t>
            </a:r>
            <a:endParaRPr lang="en-US" dirty="0"/>
          </a:p>
          <a:p>
            <a:pPr lvl="1"/>
            <a:r>
              <a:rPr lang="en-US" dirty="0"/>
              <a:t>The maximum number of writes consumed per second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44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DDB1-5DC6-4E72-88BC-A01E1DC6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DynamoDB – Write Capacity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AD39-3005-4AE6-82C5-DA40E0BE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write capacity unit represents one write per second for an item up to 1 KB in size.</a:t>
            </a:r>
          </a:p>
          <a:p>
            <a:r>
              <a:rPr lang="en-US" dirty="0"/>
              <a:t>If the items are larger than 1 KB, more WCU are consumed</a:t>
            </a:r>
          </a:p>
          <a:p>
            <a:r>
              <a:rPr lang="en-US" b="1" dirty="0"/>
              <a:t>Example 1</a:t>
            </a:r>
            <a:r>
              <a:rPr lang="en-US" dirty="0"/>
              <a:t>: we write 10 objects per seconds of 2 KB each.</a:t>
            </a:r>
          </a:p>
          <a:p>
            <a:pPr marL="0" indent="0">
              <a:buNone/>
            </a:pPr>
            <a:r>
              <a:rPr lang="en-US" dirty="0"/>
              <a:t>  We need 2 * 10 = 20 WCU</a:t>
            </a:r>
          </a:p>
          <a:p>
            <a:r>
              <a:rPr lang="en-US" b="1" dirty="0"/>
              <a:t>Example 2</a:t>
            </a:r>
            <a:r>
              <a:rPr lang="en-US" dirty="0"/>
              <a:t>: we write 6 objects per second of 4.5 KB each</a:t>
            </a:r>
          </a:p>
          <a:p>
            <a:pPr marL="0" indent="0">
              <a:buNone/>
            </a:pPr>
            <a:r>
              <a:rPr lang="en-US" dirty="0"/>
              <a:t> We need 6 * 5 = 30 WCU (4.5 gets rounded to the upper KB)</a:t>
            </a:r>
          </a:p>
          <a:p>
            <a:r>
              <a:rPr lang="en-US" b="1" dirty="0"/>
              <a:t>Example 3</a:t>
            </a:r>
            <a:r>
              <a:rPr lang="en-US" dirty="0"/>
              <a:t>: we write 120 objects per minute of 2 KB each</a:t>
            </a:r>
          </a:p>
          <a:p>
            <a:pPr marL="0" indent="0">
              <a:buNone/>
            </a:pPr>
            <a:r>
              <a:rPr lang="en-US" dirty="0"/>
              <a:t> We need 120 / 60 * 2 = 4 WCU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46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965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Amazon Ember</vt:lpstr>
      <vt:lpstr>Arial</vt:lpstr>
      <vt:lpstr>Calibri</vt:lpstr>
      <vt:lpstr>Calibri Light</vt:lpstr>
      <vt:lpstr>Office Theme</vt:lpstr>
      <vt:lpstr>Amazon DynamoDB</vt:lpstr>
      <vt:lpstr>What is NoSQL</vt:lpstr>
      <vt:lpstr>NoSQL Database</vt:lpstr>
      <vt:lpstr>Amazon DynamoDB</vt:lpstr>
      <vt:lpstr>Components of Amazon DynamoDB</vt:lpstr>
      <vt:lpstr>PowerPoint Presentation</vt:lpstr>
      <vt:lpstr>DynamoDB – Primary Keys</vt:lpstr>
      <vt:lpstr>DynamoDB – Provisioned Throughput</vt:lpstr>
      <vt:lpstr>DynamoDB – Write Capacity Units</vt:lpstr>
      <vt:lpstr>DynamoDB – Read Capacity Units</vt:lpstr>
      <vt:lpstr>DynamoDB – Write, Delete Data</vt:lpstr>
      <vt:lpstr>DynamoDB – Batching Writes</vt:lpstr>
      <vt:lpstr>DynamoDB – Reading Data</vt:lpstr>
      <vt:lpstr>Amazon DynamoDB Accelerator (DAX)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DynamoDB</dc:title>
  <dc:creator>Nirmal Parida</dc:creator>
  <cp:lastModifiedBy>Nirmal Parida</cp:lastModifiedBy>
  <cp:revision>17</cp:revision>
  <dcterms:created xsi:type="dcterms:W3CDTF">2021-12-11T10:38:41Z</dcterms:created>
  <dcterms:modified xsi:type="dcterms:W3CDTF">2021-12-12T12:26:50Z</dcterms:modified>
</cp:coreProperties>
</file>