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4" r:id="rId4"/>
    <p:sldId id="256" r:id="rId5"/>
    <p:sldId id="257" r:id="rId6"/>
    <p:sldId id="258" r:id="rId7"/>
    <p:sldId id="259" r:id="rId8"/>
    <p:sldId id="260" r:id="rId9"/>
    <p:sldId id="261" r:id="rId10"/>
    <p:sldId id="262" r:id="rId11"/>
    <p:sldId id="263" r:id="rId12"/>
    <p:sldId id="265" r:id="rId13"/>
    <p:sldId id="266" r:id="rId14"/>
    <p:sldId id="264" r:id="rId15"/>
    <p:sldId id="268" r:id="rId16"/>
    <p:sldId id="270"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6B7B2C-E785-4018-AB98-2CEF5EEE9481}">
          <p14:sldIdLst>
            <p14:sldId id="276"/>
            <p14:sldId id="277"/>
            <p14:sldId id="274"/>
            <p14:sldId id="256"/>
            <p14:sldId id="257"/>
            <p14:sldId id="258"/>
            <p14:sldId id="259"/>
            <p14:sldId id="260"/>
            <p14:sldId id="261"/>
            <p14:sldId id="262"/>
            <p14:sldId id="263"/>
            <p14:sldId id="265"/>
            <p14:sldId id="266"/>
            <p14:sldId id="264"/>
            <p14:sldId id="268"/>
            <p14:sldId id="270"/>
            <p14:sldId id="271"/>
            <p14:sldId id="272"/>
            <p14:sldId id="273"/>
            <p14:sldId id="275"/>
          </p14:sldIdLst>
        </p14:section>
        <p14:section name="Untitled Section" id="{4B756E29-FAC8-47FF-98EB-D375B744FA0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9FF9-B36B-4007-AD3A-6EA5A869FE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9E3A4C-3FB1-4486-BE5F-A8258B30C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8561B4-A10D-4783-B907-12F9DE0E62D1}"/>
              </a:ext>
            </a:extLst>
          </p:cNvPr>
          <p:cNvSpPr>
            <a:spLocks noGrp="1"/>
          </p:cNvSpPr>
          <p:nvPr>
            <p:ph type="dt" sz="half" idx="10"/>
          </p:nvPr>
        </p:nvSpPr>
        <p:spPr/>
        <p:txBody>
          <a:bodyPr/>
          <a:lstStyle/>
          <a:p>
            <a:fld id="{DF82A64F-A939-40D2-88F7-3D11A8ADC535}" type="datetimeFigureOut">
              <a:rPr lang="en-IN" smtClean="0"/>
              <a:t>07-11-2021</a:t>
            </a:fld>
            <a:endParaRPr lang="en-IN"/>
          </a:p>
        </p:txBody>
      </p:sp>
      <p:sp>
        <p:nvSpPr>
          <p:cNvPr id="5" name="Footer Placeholder 4">
            <a:extLst>
              <a:ext uri="{FF2B5EF4-FFF2-40B4-BE49-F238E27FC236}">
                <a16:creationId xmlns:a16="http://schemas.microsoft.com/office/drawing/2014/main" id="{850CDC6A-FE88-4624-9B6D-00C463DD94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C1C116-FBFC-40A4-8850-7A43B16A31CB}"/>
              </a:ext>
            </a:extLst>
          </p:cNvPr>
          <p:cNvSpPr>
            <a:spLocks noGrp="1"/>
          </p:cNvSpPr>
          <p:nvPr>
            <p:ph type="sldNum" sz="quarter" idx="12"/>
          </p:nvPr>
        </p:nvSpPr>
        <p:spPr/>
        <p:txBody>
          <a:bodyPr/>
          <a:lstStyle/>
          <a:p>
            <a:fld id="{B60B474D-58F3-4AA5-96F2-80346EB0FF2A}" type="slidenum">
              <a:rPr lang="en-IN" smtClean="0"/>
              <a:t>‹#›</a:t>
            </a:fld>
            <a:endParaRPr lang="en-IN"/>
          </a:p>
        </p:txBody>
      </p:sp>
    </p:spTree>
    <p:extLst>
      <p:ext uri="{BB962C8B-B14F-4D97-AF65-F5344CB8AC3E}">
        <p14:creationId xmlns:p14="http://schemas.microsoft.com/office/powerpoint/2010/main" val="180384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2373-DD15-42A3-B872-FA6D93BD3F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364696-2DE5-4FDF-94FA-AA7441D6E5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FD20F-1AD9-4CC6-8FF4-514F3A7F264D}"/>
              </a:ext>
            </a:extLst>
          </p:cNvPr>
          <p:cNvSpPr>
            <a:spLocks noGrp="1"/>
          </p:cNvSpPr>
          <p:nvPr>
            <p:ph type="dt" sz="half" idx="10"/>
          </p:nvPr>
        </p:nvSpPr>
        <p:spPr/>
        <p:txBody>
          <a:bodyPr/>
          <a:lstStyle/>
          <a:p>
            <a:fld id="{DF82A64F-A939-40D2-88F7-3D11A8ADC535}" type="datetimeFigureOut">
              <a:rPr lang="en-IN" smtClean="0"/>
              <a:t>07-11-2021</a:t>
            </a:fld>
            <a:endParaRPr lang="en-IN"/>
          </a:p>
        </p:txBody>
      </p:sp>
      <p:sp>
        <p:nvSpPr>
          <p:cNvPr id="5" name="Footer Placeholder 4">
            <a:extLst>
              <a:ext uri="{FF2B5EF4-FFF2-40B4-BE49-F238E27FC236}">
                <a16:creationId xmlns:a16="http://schemas.microsoft.com/office/drawing/2014/main" id="{563E2C96-E1FD-410A-BE2B-B1A24D5369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A465F6-7523-4B62-8F75-180080E19D5F}"/>
              </a:ext>
            </a:extLst>
          </p:cNvPr>
          <p:cNvSpPr>
            <a:spLocks noGrp="1"/>
          </p:cNvSpPr>
          <p:nvPr>
            <p:ph type="sldNum" sz="quarter" idx="12"/>
          </p:nvPr>
        </p:nvSpPr>
        <p:spPr/>
        <p:txBody>
          <a:bodyPr/>
          <a:lstStyle/>
          <a:p>
            <a:fld id="{B60B474D-58F3-4AA5-96F2-80346EB0FF2A}" type="slidenum">
              <a:rPr lang="en-IN" smtClean="0"/>
              <a:t>‹#›</a:t>
            </a:fld>
            <a:endParaRPr lang="en-IN"/>
          </a:p>
        </p:txBody>
      </p:sp>
    </p:spTree>
    <p:extLst>
      <p:ext uri="{BB962C8B-B14F-4D97-AF65-F5344CB8AC3E}">
        <p14:creationId xmlns:p14="http://schemas.microsoft.com/office/powerpoint/2010/main" val="2307563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1C6346-09F8-4FFB-8F59-255BDC2DA7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4DB9D6-A9AD-461E-9E35-761F0A65EE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92060D-575B-4B6A-BE8F-21501DD507AB}"/>
              </a:ext>
            </a:extLst>
          </p:cNvPr>
          <p:cNvSpPr>
            <a:spLocks noGrp="1"/>
          </p:cNvSpPr>
          <p:nvPr>
            <p:ph type="dt" sz="half" idx="10"/>
          </p:nvPr>
        </p:nvSpPr>
        <p:spPr/>
        <p:txBody>
          <a:bodyPr/>
          <a:lstStyle/>
          <a:p>
            <a:fld id="{DF82A64F-A939-40D2-88F7-3D11A8ADC535}" type="datetimeFigureOut">
              <a:rPr lang="en-IN" smtClean="0"/>
              <a:t>07-11-2021</a:t>
            </a:fld>
            <a:endParaRPr lang="en-IN"/>
          </a:p>
        </p:txBody>
      </p:sp>
      <p:sp>
        <p:nvSpPr>
          <p:cNvPr id="5" name="Footer Placeholder 4">
            <a:extLst>
              <a:ext uri="{FF2B5EF4-FFF2-40B4-BE49-F238E27FC236}">
                <a16:creationId xmlns:a16="http://schemas.microsoft.com/office/drawing/2014/main" id="{100D6FB0-B574-42CC-8C9A-076B05C2E5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8D507B-4BEE-4971-8843-D2FC91CE36ED}"/>
              </a:ext>
            </a:extLst>
          </p:cNvPr>
          <p:cNvSpPr>
            <a:spLocks noGrp="1"/>
          </p:cNvSpPr>
          <p:nvPr>
            <p:ph type="sldNum" sz="quarter" idx="12"/>
          </p:nvPr>
        </p:nvSpPr>
        <p:spPr/>
        <p:txBody>
          <a:bodyPr/>
          <a:lstStyle/>
          <a:p>
            <a:fld id="{B60B474D-58F3-4AA5-96F2-80346EB0FF2A}" type="slidenum">
              <a:rPr lang="en-IN" smtClean="0"/>
              <a:t>‹#›</a:t>
            </a:fld>
            <a:endParaRPr lang="en-IN"/>
          </a:p>
        </p:txBody>
      </p:sp>
    </p:spTree>
    <p:extLst>
      <p:ext uri="{BB962C8B-B14F-4D97-AF65-F5344CB8AC3E}">
        <p14:creationId xmlns:p14="http://schemas.microsoft.com/office/powerpoint/2010/main" val="135668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FB1F-D110-48CF-81A8-6D9699A890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2C88BD-A5D7-43FE-BBFD-3769287E31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92D1D-3282-4F7A-A2EB-80CEABDF3DDF}"/>
              </a:ext>
            </a:extLst>
          </p:cNvPr>
          <p:cNvSpPr>
            <a:spLocks noGrp="1"/>
          </p:cNvSpPr>
          <p:nvPr>
            <p:ph type="dt" sz="half" idx="10"/>
          </p:nvPr>
        </p:nvSpPr>
        <p:spPr/>
        <p:txBody>
          <a:bodyPr/>
          <a:lstStyle/>
          <a:p>
            <a:fld id="{DF82A64F-A939-40D2-88F7-3D11A8ADC535}" type="datetimeFigureOut">
              <a:rPr lang="en-IN" smtClean="0"/>
              <a:t>07-11-2021</a:t>
            </a:fld>
            <a:endParaRPr lang="en-IN"/>
          </a:p>
        </p:txBody>
      </p:sp>
      <p:sp>
        <p:nvSpPr>
          <p:cNvPr id="5" name="Footer Placeholder 4">
            <a:extLst>
              <a:ext uri="{FF2B5EF4-FFF2-40B4-BE49-F238E27FC236}">
                <a16:creationId xmlns:a16="http://schemas.microsoft.com/office/drawing/2014/main" id="{A7AFD593-C018-4F77-AE25-64B42AD88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EC8AC-3025-4ECA-99E1-2C938394A49A}"/>
              </a:ext>
            </a:extLst>
          </p:cNvPr>
          <p:cNvSpPr>
            <a:spLocks noGrp="1"/>
          </p:cNvSpPr>
          <p:nvPr>
            <p:ph type="sldNum" sz="quarter" idx="12"/>
          </p:nvPr>
        </p:nvSpPr>
        <p:spPr/>
        <p:txBody>
          <a:bodyPr/>
          <a:lstStyle/>
          <a:p>
            <a:fld id="{B60B474D-58F3-4AA5-96F2-80346EB0FF2A}" type="slidenum">
              <a:rPr lang="en-IN" smtClean="0"/>
              <a:t>‹#›</a:t>
            </a:fld>
            <a:endParaRPr lang="en-IN"/>
          </a:p>
        </p:txBody>
      </p:sp>
    </p:spTree>
    <p:extLst>
      <p:ext uri="{BB962C8B-B14F-4D97-AF65-F5344CB8AC3E}">
        <p14:creationId xmlns:p14="http://schemas.microsoft.com/office/powerpoint/2010/main" val="297722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A9A7-9A9A-4CF4-AAF0-A6C6CB35D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544299-D83A-4723-BA75-D8E4BC4652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D5063-2EAB-4684-ACAD-C8C2808F1F2F}"/>
              </a:ext>
            </a:extLst>
          </p:cNvPr>
          <p:cNvSpPr>
            <a:spLocks noGrp="1"/>
          </p:cNvSpPr>
          <p:nvPr>
            <p:ph type="dt" sz="half" idx="10"/>
          </p:nvPr>
        </p:nvSpPr>
        <p:spPr/>
        <p:txBody>
          <a:bodyPr/>
          <a:lstStyle/>
          <a:p>
            <a:fld id="{DF82A64F-A939-40D2-88F7-3D11A8ADC535}" type="datetimeFigureOut">
              <a:rPr lang="en-IN" smtClean="0"/>
              <a:t>07-11-2021</a:t>
            </a:fld>
            <a:endParaRPr lang="en-IN"/>
          </a:p>
        </p:txBody>
      </p:sp>
      <p:sp>
        <p:nvSpPr>
          <p:cNvPr id="5" name="Footer Placeholder 4">
            <a:extLst>
              <a:ext uri="{FF2B5EF4-FFF2-40B4-BE49-F238E27FC236}">
                <a16:creationId xmlns:a16="http://schemas.microsoft.com/office/drawing/2014/main" id="{D09F16F3-E2FE-4118-B9DF-748BDB880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24247C-3DD2-4291-8649-DCB5FB62132C}"/>
              </a:ext>
            </a:extLst>
          </p:cNvPr>
          <p:cNvSpPr>
            <a:spLocks noGrp="1"/>
          </p:cNvSpPr>
          <p:nvPr>
            <p:ph type="sldNum" sz="quarter" idx="12"/>
          </p:nvPr>
        </p:nvSpPr>
        <p:spPr/>
        <p:txBody>
          <a:bodyPr/>
          <a:lstStyle/>
          <a:p>
            <a:fld id="{B60B474D-58F3-4AA5-96F2-80346EB0FF2A}" type="slidenum">
              <a:rPr lang="en-IN" smtClean="0"/>
              <a:t>‹#›</a:t>
            </a:fld>
            <a:endParaRPr lang="en-IN"/>
          </a:p>
        </p:txBody>
      </p:sp>
    </p:spTree>
    <p:extLst>
      <p:ext uri="{BB962C8B-B14F-4D97-AF65-F5344CB8AC3E}">
        <p14:creationId xmlns:p14="http://schemas.microsoft.com/office/powerpoint/2010/main" val="183747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B2B6-DEB2-4D22-8BE1-5240977706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5CE0B6-440C-4318-A820-B436134842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925682-78FD-4AC0-9E7A-5C10114C8C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336E5D-0399-4736-BDBB-F8148DF32B5C}"/>
              </a:ext>
            </a:extLst>
          </p:cNvPr>
          <p:cNvSpPr>
            <a:spLocks noGrp="1"/>
          </p:cNvSpPr>
          <p:nvPr>
            <p:ph type="dt" sz="half" idx="10"/>
          </p:nvPr>
        </p:nvSpPr>
        <p:spPr/>
        <p:txBody>
          <a:bodyPr/>
          <a:lstStyle/>
          <a:p>
            <a:fld id="{DF82A64F-A939-40D2-88F7-3D11A8ADC535}" type="datetimeFigureOut">
              <a:rPr lang="en-IN" smtClean="0"/>
              <a:t>07-11-2021</a:t>
            </a:fld>
            <a:endParaRPr lang="en-IN"/>
          </a:p>
        </p:txBody>
      </p:sp>
      <p:sp>
        <p:nvSpPr>
          <p:cNvPr id="6" name="Footer Placeholder 5">
            <a:extLst>
              <a:ext uri="{FF2B5EF4-FFF2-40B4-BE49-F238E27FC236}">
                <a16:creationId xmlns:a16="http://schemas.microsoft.com/office/drawing/2014/main" id="{F70C1EC9-C931-4D13-8533-DCAB16746A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8B36ED-7EE5-4CE8-A337-26F9E7F969E6}"/>
              </a:ext>
            </a:extLst>
          </p:cNvPr>
          <p:cNvSpPr>
            <a:spLocks noGrp="1"/>
          </p:cNvSpPr>
          <p:nvPr>
            <p:ph type="sldNum" sz="quarter" idx="12"/>
          </p:nvPr>
        </p:nvSpPr>
        <p:spPr/>
        <p:txBody>
          <a:bodyPr/>
          <a:lstStyle/>
          <a:p>
            <a:fld id="{B60B474D-58F3-4AA5-96F2-80346EB0FF2A}" type="slidenum">
              <a:rPr lang="en-IN" smtClean="0"/>
              <a:t>‹#›</a:t>
            </a:fld>
            <a:endParaRPr lang="en-IN"/>
          </a:p>
        </p:txBody>
      </p:sp>
    </p:spTree>
    <p:extLst>
      <p:ext uri="{BB962C8B-B14F-4D97-AF65-F5344CB8AC3E}">
        <p14:creationId xmlns:p14="http://schemas.microsoft.com/office/powerpoint/2010/main" val="310279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B1A3-779D-4597-9A54-7103BA3AF4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52F9BA-B5F3-4258-BB6B-0E396BE41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1FCA3D-D314-4E0F-8744-2868F47ECB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156B39-6D24-432C-9279-B7FE21F1C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0DAEC-547A-4257-A7F5-31B9FDD5CE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281119-B759-49A3-B78F-EA4E46FB890C}"/>
              </a:ext>
            </a:extLst>
          </p:cNvPr>
          <p:cNvSpPr>
            <a:spLocks noGrp="1"/>
          </p:cNvSpPr>
          <p:nvPr>
            <p:ph type="dt" sz="half" idx="10"/>
          </p:nvPr>
        </p:nvSpPr>
        <p:spPr/>
        <p:txBody>
          <a:bodyPr/>
          <a:lstStyle/>
          <a:p>
            <a:fld id="{DF82A64F-A939-40D2-88F7-3D11A8ADC535}" type="datetimeFigureOut">
              <a:rPr lang="en-IN" smtClean="0"/>
              <a:t>07-11-2021</a:t>
            </a:fld>
            <a:endParaRPr lang="en-IN"/>
          </a:p>
        </p:txBody>
      </p:sp>
      <p:sp>
        <p:nvSpPr>
          <p:cNvPr id="8" name="Footer Placeholder 7">
            <a:extLst>
              <a:ext uri="{FF2B5EF4-FFF2-40B4-BE49-F238E27FC236}">
                <a16:creationId xmlns:a16="http://schemas.microsoft.com/office/drawing/2014/main" id="{95BEF394-9928-459C-B47D-8A83FEF668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714E95-5994-4008-821C-D471111B54D4}"/>
              </a:ext>
            </a:extLst>
          </p:cNvPr>
          <p:cNvSpPr>
            <a:spLocks noGrp="1"/>
          </p:cNvSpPr>
          <p:nvPr>
            <p:ph type="sldNum" sz="quarter" idx="12"/>
          </p:nvPr>
        </p:nvSpPr>
        <p:spPr/>
        <p:txBody>
          <a:bodyPr/>
          <a:lstStyle/>
          <a:p>
            <a:fld id="{B60B474D-58F3-4AA5-96F2-80346EB0FF2A}" type="slidenum">
              <a:rPr lang="en-IN" smtClean="0"/>
              <a:t>‹#›</a:t>
            </a:fld>
            <a:endParaRPr lang="en-IN"/>
          </a:p>
        </p:txBody>
      </p:sp>
    </p:spTree>
    <p:extLst>
      <p:ext uri="{BB962C8B-B14F-4D97-AF65-F5344CB8AC3E}">
        <p14:creationId xmlns:p14="http://schemas.microsoft.com/office/powerpoint/2010/main" val="81099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7D3E-7F38-4342-B4D8-4137DDC10B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9E69AB-A347-4BB5-9C31-AC00AC2DABC7}"/>
              </a:ext>
            </a:extLst>
          </p:cNvPr>
          <p:cNvSpPr>
            <a:spLocks noGrp="1"/>
          </p:cNvSpPr>
          <p:nvPr>
            <p:ph type="dt" sz="half" idx="10"/>
          </p:nvPr>
        </p:nvSpPr>
        <p:spPr/>
        <p:txBody>
          <a:bodyPr/>
          <a:lstStyle/>
          <a:p>
            <a:fld id="{DF82A64F-A939-40D2-88F7-3D11A8ADC535}" type="datetimeFigureOut">
              <a:rPr lang="en-IN" smtClean="0"/>
              <a:t>07-11-2021</a:t>
            </a:fld>
            <a:endParaRPr lang="en-IN"/>
          </a:p>
        </p:txBody>
      </p:sp>
      <p:sp>
        <p:nvSpPr>
          <p:cNvPr id="4" name="Footer Placeholder 3">
            <a:extLst>
              <a:ext uri="{FF2B5EF4-FFF2-40B4-BE49-F238E27FC236}">
                <a16:creationId xmlns:a16="http://schemas.microsoft.com/office/drawing/2014/main" id="{6D309BCB-74E3-4896-9843-EE1355A779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6EEB46-28EC-4634-AD4D-2A609476CFE8}"/>
              </a:ext>
            </a:extLst>
          </p:cNvPr>
          <p:cNvSpPr>
            <a:spLocks noGrp="1"/>
          </p:cNvSpPr>
          <p:nvPr>
            <p:ph type="sldNum" sz="quarter" idx="12"/>
          </p:nvPr>
        </p:nvSpPr>
        <p:spPr/>
        <p:txBody>
          <a:bodyPr/>
          <a:lstStyle/>
          <a:p>
            <a:fld id="{B60B474D-58F3-4AA5-96F2-80346EB0FF2A}" type="slidenum">
              <a:rPr lang="en-IN" smtClean="0"/>
              <a:t>‹#›</a:t>
            </a:fld>
            <a:endParaRPr lang="en-IN"/>
          </a:p>
        </p:txBody>
      </p:sp>
    </p:spTree>
    <p:extLst>
      <p:ext uri="{BB962C8B-B14F-4D97-AF65-F5344CB8AC3E}">
        <p14:creationId xmlns:p14="http://schemas.microsoft.com/office/powerpoint/2010/main" val="290286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FED7C-E48B-4093-BFA4-7DDC24524FBF}"/>
              </a:ext>
            </a:extLst>
          </p:cNvPr>
          <p:cNvSpPr>
            <a:spLocks noGrp="1"/>
          </p:cNvSpPr>
          <p:nvPr>
            <p:ph type="dt" sz="half" idx="10"/>
          </p:nvPr>
        </p:nvSpPr>
        <p:spPr/>
        <p:txBody>
          <a:bodyPr/>
          <a:lstStyle/>
          <a:p>
            <a:fld id="{DF82A64F-A939-40D2-88F7-3D11A8ADC535}" type="datetimeFigureOut">
              <a:rPr lang="en-IN" smtClean="0"/>
              <a:t>07-11-2021</a:t>
            </a:fld>
            <a:endParaRPr lang="en-IN"/>
          </a:p>
        </p:txBody>
      </p:sp>
      <p:sp>
        <p:nvSpPr>
          <p:cNvPr id="3" name="Footer Placeholder 2">
            <a:extLst>
              <a:ext uri="{FF2B5EF4-FFF2-40B4-BE49-F238E27FC236}">
                <a16:creationId xmlns:a16="http://schemas.microsoft.com/office/drawing/2014/main" id="{CA80E724-4F80-47FE-9065-D3436E1801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8899FF-5BCE-4BBF-BE88-FBE4C65C29D3}"/>
              </a:ext>
            </a:extLst>
          </p:cNvPr>
          <p:cNvSpPr>
            <a:spLocks noGrp="1"/>
          </p:cNvSpPr>
          <p:nvPr>
            <p:ph type="sldNum" sz="quarter" idx="12"/>
          </p:nvPr>
        </p:nvSpPr>
        <p:spPr/>
        <p:txBody>
          <a:bodyPr/>
          <a:lstStyle/>
          <a:p>
            <a:fld id="{B60B474D-58F3-4AA5-96F2-80346EB0FF2A}" type="slidenum">
              <a:rPr lang="en-IN" smtClean="0"/>
              <a:t>‹#›</a:t>
            </a:fld>
            <a:endParaRPr lang="en-IN"/>
          </a:p>
        </p:txBody>
      </p:sp>
    </p:spTree>
    <p:extLst>
      <p:ext uri="{BB962C8B-B14F-4D97-AF65-F5344CB8AC3E}">
        <p14:creationId xmlns:p14="http://schemas.microsoft.com/office/powerpoint/2010/main" val="98426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E5A5-325F-4BB6-9685-3C2325DEF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7273DD-AA7A-4359-BE17-72BD1D3C3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3F2443-9C53-4206-91B3-D2055719B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4EB2C-8BF6-4235-AE33-3F836BDF5335}"/>
              </a:ext>
            </a:extLst>
          </p:cNvPr>
          <p:cNvSpPr>
            <a:spLocks noGrp="1"/>
          </p:cNvSpPr>
          <p:nvPr>
            <p:ph type="dt" sz="half" idx="10"/>
          </p:nvPr>
        </p:nvSpPr>
        <p:spPr/>
        <p:txBody>
          <a:bodyPr/>
          <a:lstStyle/>
          <a:p>
            <a:fld id="{DF82A64F-A939-40D2-88F7-3D11A8ADC535}" type="datetimeFigureOut">
              <a:rPr lang="en-IN" smtClean="0"/>
              <a:t>07-11-2021</a:t>
            </a:fld>
            <a:endParaRPr lang="en-IN"/>
          </a:p>
        </p:txBody>
      </p:sp>
      <p:sp>
        <p:nvSpPr>
          <p:cNvPr id="6" name="Footer Placeholder 5">
            <a:extLst>
              <a:ext uri="{FF2B5EF4-FFF2-40B4-BE49-F238E27FC236}">
                <a16:creationId xmlns:a16="http://schemas.microsoft.com/office/drawing/2014/main" id="{D90CBE6A-5951-4A50-AA6F-122B391992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0EF996-A720-4A43-8B14-F07F9B144567}"/>
              </a:ext>
            </a:extLst>
          </p:cNvPr>
          <p:cNvSpPr>
            <a:spLocks noGrp="1"/>
          </p:cNvSpPr>
          <p:nvPr>
            <p:ph type="sldNum" sz="quarter" idx="12"/>
          </p:nvPr>
        </p:nvSpPr>
        <p:spPr/>
        <p:txBody>
          <a:bodyPr/>
          <a:lstStyle/>
          <a:p>
            <a:fld id="{B60B474D-58F3-4AA5-96F2-80346EB0FF2A}" type="slidenum">
              <a:rPr lang="en-IN" smtClean="0"/>
              <a:t>‹#›</a:t>
            </a:fld>
            <a:endParaRPr lang="en-IN"/>
          </a:p>
        </p:txBody>
      </p:sp>
    </p:spTree>
    <p:extLst>
      <p:ext uri="{BB962C8B-B14F-4D97-AF65-F5344CB8AC3E}">
        <p14:creationId xmlns:p14="http://schemas.microsoft.com/office/powerpoint/2010/main" val="50334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69C3-40D7-487E-A2CF-E478D5B83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BF020B-4A44-4FEA-BA06-CC654DE68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427200-6807-49A5-B8A5-013417E85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072F07-D3B1-463E-A1CE-B7C3B83DB3F1}"/>
              </a:ext>
            </a:extLst>
          </p:cNvPr>
          <p:cNvSpPr>
            <a:spLocks noGrp="1"/>
          </p:cNvSpPr>
          <p:nvPr>
            <p:ph type="dt" sz="half" idx="10"/>
          </p:nvPr>
        </p:nvSpPr>
        <p:spPr/>
        <p:txBody>
          <a:bodyPr/>
          <a:lstStyle/>
          <a:p>
            <a:fld id="{DF82A64F-A939-40D2-88F7-3D11A8ADC535}" type="datetimeFigureOut">
              <a:rPr lang="en-IN" smtClean="0"/>
              <a:t>07-11-2021</a:t>
            </a:fld>
            <a:endParaRPr lang="en-IN"/>
          </a:p>
        </p:txBody>
      </p:sp>
      <p:sp>
        <p:nvSpPr>
          <p:cNvPr id="6" name="Footer Placeholder 5">
            <a:extLst>
              <a:ext uri="{FF2B5EF4-FFF2-40B4-BE49-F238E27FC236}">
                <a16:creationId xmlns:a16="http://schemas.microsoft.com/office/drawing/2014/main" id="{5D81949C-709A-4307-87A5-B30CAEEC23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84A737-0D52-487A-8160-647E89152028}"/>
              </a:ext>
            </a:extLst>
          </p:cNvPr>
          <p:cNvSpPr>
            <a:spLocks noGrp="1"/>
          </p:cNvSpPr>
          <p:nvPr>
            <p:ph type="sldNum" sz="quarter" idx="12"/>
          </p:nvPr>
        </p:nvSpPr>
        <p:spPr/>
        <p:txBody>
          <a:bodyPr/>
          <a:lstStyle/>
          <a:p>
            <a:fld id="{B60B474D-58F3-4AA5-96F2-80346EB0FF2A}" type="slidenum">
              <a:rPr lang="en-IN" smtClean="0"/>
              <a:t>‹#›</a:t>
            </a:fld>
            <a:endParaRPr lang="en-IN"/>
          </a:p>
        </p:txBody>
      </p:sp>
    </p:spTree>
    <p:extLst>
      <p:ext uri="{BB962C8B-B14F-4D97-AF65-F5344CB8AC3E}">
        <p14:creationId xmlns:p14="http://schemas.microsoft.com/office/powerpoint/2010/main" val="406679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F93B36-0B23-42E0-A4B0-36C4963F0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78C74A-B71E-401E-BEAF-8FCE4028D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20C33-5F52-42E2-9FB4-5010C7D21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2A64F-A939-40D2-88F7-3D11A8ADC535}" type="datetimeFigureOut">
              <a:rPr lang="en-IN" smtClean="0"/>
              <a:t>07-11-2021</a:t>
            </a:fld>
            <a:endParaRPr lang="en-IN"/>
          </a:p>
        </p:txBody>
      </p:sp>
      <p:sp>
        <p:nvSpPr>
          <p:cNvPr id="5" name="Footer Placeholder 4">
            <a:extLst>
              <a:ext uri="{FF2B5EF4-FFF2-40B4-BE49-F238E27FC236}">
                <a16:creationId xmlns:a16="http://schemas.microsoft.com/office/drawing/2014/main" id="{F66843E1-FAE1-4398-9F24-86B1504D4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DF5BF9-827D-42BC-BBDB-4CDF833E73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B474D-58F3-4AA5-96F2-80346EB0FF2A}" type="slidenum">
              <a:rPr lang="en-IN" smtClean="0"/>
              <a:t>‹#›</a:t>
            </a:fld>
            <a:endParaRPr lang="en-IN"/>
          </a:p>
        </p:txBody>
      </p:sp>
    </p:spTree>
    <p:extLst>
      <p:ext uri="{BB962C8B-B14F-4D97-AF65-F5344CB8AC3E}">
        <p14:creationId xmlns:p14="http://schemas.microsoft.com/office/powerpoint/2010/main" val="2116965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9B09-AE3A-4793-AA67-73CEC694987A}"/>
              </a:ext>
            </a:extLst>
          </p:cNvPr>
          <p:cNvSpPr>
            <a:spLocks noGrp="1"/>
          </p:cNvSpPr>
          <p:nvPr>
            <p:ph type="title"/>
          </p:nvPr>
        </p:nvSpPr>
        <p:spPr/>
        <p:txBody>
          <a:bodyPr/>
          <a:lstStyle/>
          <a:p>
            <a:r>
              <a:rPr lang="en-US" dirty="0"/>
              <a:t>About Me</a:t>
            </a:r>
            <a:endParaRPr lang="en-IN" dirty="0"/>
          </a:p>
        </p:txBody>
      </p:sp>
      <p:sp>
        <p:nvSpPr>
          <p:cNvPr id="3" name="Content Placeholder 2">
            <a:extLst>
              <a:ext uri="{FF2B5EF4-FFF2-40B4-BE49-F238E27FC236}">
                <a16:creationId xmlns:a16="http://schemas.microsoft.com/office/drawing/2014/main" id="{4C10B267-B5E3-4F44-AA3F-3D264814AC0B}"/>
              </a:ext>
            </a:extLst>
          </p:cNvPr>
          <p:cNvSpPr>
            <a:spLocks noGrp="1"/>
          </p:cNvSpPr>
          <p:nvPr>
            <p:ph idx="1"/>
          </p:nvPr>
        </p:nvSpPr>
        <p:spPr/>
        <p:txBody>
          <a:bodyPr>
            <a:normAutofit fontScale="92500" lnSpcReduction="20000"/>
          </a:bodyPr>
          <a:lstStyle/>
          <a:p>
            <a:r>
              <a:rPr lang="en-US" dirty="0"/>
              <a:t>Name: Nirmal Parida</a:t>
            </a:r>
          </a:p>
          <a:p>
            <a:r>
              <a:rPr lang="en-US" dirty="0"/>
              <a:t>Total IT Exp: 15 Years</a:t>
            </a:r>
          </a:p>
          <a:p>
            <a:r>
              <a:rPr lang="en-US" dirty="0"/>
              <a:t>Public Cloud: </a:t>
            </a:r>
          </a:p>
          <a:p>
            <a:pPr lvl="1"/>
            <a:r>
              <a:rPr lang="en-US" dirty="0"/>
              <a:t>AWS</a:t>
            </a:r>
          </a:p>
          <a:p>
            <a:pPr lvl="1"/>
            <a:r>
              <a:rPr lang="en-US" dirty="0"/>
              <a:t>Azure</a:t>
            </a:r>
          </a:p>
          <a:p>
            <a:pPr lvl="1"/>
            <a:r>
              <a:rPr lang="en-US" dirty="0"/>
              <a:t>GCP</a:t>
            </a:r>
          </a:p>
          <a:p>
            <a:r>
              <a:rPr lang="en-US" dirty="0"/>
              <a:t>DevOps Tools: </a:t>
            </a:r>
          </a:p>
          <a:p>
            <a:pPr lvl="1"/>
            <a:r>
              <a:rPr lang="en-US" dirty="0"/>
              <a:t>CI/CD: Jenkins, GitLab</a:t>
            </a:r>
          </a:p>
          <a:p>
            <a:pPr lvl="1"/>
            <a:r>
              <a:rPr lang="en-US" dirty="0"/>
              <a:t>Deployment: Ansible</a:t>
            </a:r>
          </a:p>
          <a:p>
            <a:pPr lvl="1"/>
            <a:r>
              <a:rPr lang="en-US" dirty="0" err="1"/>
              <a:t>IaC</a:t>
            </a:r>
            <a:r>
              <a:rPr lang="en-US" dirty="0"/>
              <a:t>: Terraform, CloudFormation</a:t>
            </a:r>
          </a:p>
          <a:p>
            <a:pPr lvl="1"/>
            <a:r>
              <a:rPr lang="en-US" dirty="0"/>
              <a:t>Docker, Kubernetes, ECS</a:t>
            </a:r>
          </a:p>
          <a:p>
            <a:pPr lvl="1"/>
            <a:r>
              <a:rPr lang="en-US" dirty="0"/>
              <a:t>Monitoring: Datadog</a:t>
            </a:r>
            <a:endParaRPr lang="en-IN" dirty="0"/>
          </a:p>
        </p:txBody>
      </p:sp>
    </p:spTree>
    <p:extLst>
      <p:ext uri="{BB962C8B-B14F-4D97-AF65-F5344CB8AC3E}">
        <p14:creationId xmlns:p14="http://schemas.microsoft.com/office/powerpoint/2010/main" val="3878310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03934-C452-4F2E-A7F5-B072E4F588FF}"/>
              </a:ext>
            </a:extLst>
          </p:cNvPr>
          <p:cNvSpPr>
            <a:spLocks noGrp="1"/>
          </p:cNvSpPr>
          <p:nvPr>
            <p:ph idx="1"/>
          </p:nvPr>
        </p:nvSpPr>
        <p:spPr>
          <a:xfrm>
            <a:off x="0" y="118744"/>
            <a:ext cx="10515600" cy="6149975"/>
          </a:xfrm>
        </p:spPr>
        <p:txBody>
          <a:bodyPr>
            <a:normAutofit fontScale="85000" lnSpcReduction="20000"/>
          </a:bodyPr>
          <a:lstStyle/>
          <a:p>
            <a:r>
              <a:rPr lang="en-US" dirty="0"/>
              <a:t>Public Cloud</a:t>
            </a:r>
          </a:p>
          <a:p>
            <a:pPr lvl="1"/>
            <a:r>
              <a:rPr lang="en-US" dirty="0"/>
              <a:t>The entire computing infra is located on the premises of the CSP</a:t>
            </a:r>
          </a:p>
          <a:p>
            <a:pPr lvl="1"/>
            <a:r>
              <a:rPr lang="en-US" dirty="0"/>
              <a:t>Most economical option for those individuals/organizations that do not wish to invest in IT infrastructure.</a:t>
            </a:r>
            <a:endParaRPr lang="en-IN" dirty="0"/>
          </a:p>
          <a:p>
            <a:endParaRPr lang="en-US" dirty="0"/>
          </a:p>
          <a:p>
            <a:r>
              <a:rPr lang="en-US" dirty="0"/>
              <a:t>Private Cloud</a:t>
            </a:r>
          </a:p>
          <a:p>
            <a:pPr lvl="1"/>
            <a:r>
              <a:rPr lang="en-US" dirty="0"/>
              <a:t>Its own Cloud Environment/Datacenters. </a:t>
            </a:r>
          </a:p>
          <a:p>
            <a:pPr lvl="1"/>
            <a:r>
              <a:rPr lang="en-US" dirty="0"/>
              <a:t>The security and control level is highest while using a private network. </a:t>
            </a:r>
          </a:p>
          <a:p>
            <a:endParaRPr lang="en-US" dirty="0"/>
          </a:p>
          <a:p>
            <a:r>
              <a:rPr lang="en-US" dirty="0"/>
              <a:t>Hybrid Cloud</a:t>
            </a:r>
          </a:p>
          <a:p>
            <a:pPr lvl="1"/>
            <a:r>
              <a:rPr lang="en-US" dirty="0"/>
              <a:t>Combination Public Cloud and Private Cloud. </a:t>
            </a:r>
          </a:p>
          <a:p>
            <a:pPr lvl="1"/>
            <a:r>
              <a:rPr lang="en-US" dirty="0"/>
              <a:t>It allows the sharing of data and applications between Public and Private Cloud environments. </a:t>
            </a:r>
          </a:p>
          <a:p>
            <a:pPr lvl="1"/>
            <a:r>
              <a:rPr lang="en-US" dirty="0"/>
              <a:t>Organizations mainly use Hybrid Cloud when their On-Premise infrastructure needs more scalability</a:t>
            </a:r>
          </a:p>
          <a:p>
            <a:pPr lvl="1"/>
            <a:endParaRPr lang="en-US" dirty="0"/>
          </a:p>
          <a:p>
            <a:r>
              <a:rPr lang="en-US" dirty="0"/>
              <a:t>Community Cloud</a:t>
            </a:r>
          </a:p>
          <a:p>
            <a:pPr lvl="1"/>
            <a:r>
              <a:rPr lang="en-US" dirty="0"/>
              <a:t>Its shared by users of the same industry or by those who have common goals. </a:t>
            </a:r>
          </a:p>
          <a:p>
            <a:pPr lvl="1"/>
            <a:r>
              <a:rPr lang="en-US" dirty="0"/>
              <a:t>This Cloud infrastructure is built after understanding the computing needs of a community as there are many factors including compliances and security policies which need to be included in the community Cloud infrastructure.</a:t>
            </a:r>
          </a:p>
        </p:txBody>
      </p:sp>
    </p:spTree>
    <p:extLst>
      <p:ext uri="{BB962C8B-B14F-4D97-AF65-F5344CB8AC3E}">
        <p14:creationId xmlns:p14="http://schemas.microsoft.com/office/powerpoint/2010/main" val="187124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5A85-B813-4547-A492-4B1CD21B5785}"/>
              </a:ext>
            </a:extLst>
          </p:cNvPr>
          <p:cNvSpPr>
            <a:spLocks noGrp="1"/>
          </p:cNvSpPr>
          <p:nvPr>
            <p:ph type="title"/>
          </p:nvPr>
        </p:nvSpPr>
        <p:spPr/>
        <p:txBody>
          <a:bodyPr/>
          <a:lstStyle/>
          <a:p>
            <a:r>
              <a:rPr lang="en-US" dirty="0"/>
              <a:t>Types of Cloud Computing Services</a:t>
            </a:r>
            <a:endParaRPr lang="en-IN" dirty="0"/>
          </a:p>
        </p:txBody>
      </p:sp>
      <p:sp>
        <p:nvSpPr>
          <p:cNvPr id="3" name="Content Placeholder 2">
            <a:extLst>
              <a:ext uri="{FF2B5EF4-FFF2-40B4-BE49-F238E27FC236}">
                <a16:creationId xmlns:a16="http://schemas.microsoft.com/office/drawing/2014/main" id="{91C25215-E128-4B88-9C26-033F59281C7F}"/>
              </a:ext>
            </a:extLst>
          </p:cNvPr>
          <p:cNvSpPr>
            <a:spLocks noGrp="1"/>
          </p:cNvSpPr>
          <p:nvPr>
            <p:ph idx="1"/>
          </p:nvPr>
        </p:nvSpPr>
        <p:spPr>
          <a:xfrm>
            <a:off x="431800" y="1490345"/>
            <a:ext cx="5845809" cy="5164455"/>
          </a:xfrm>
        </p:spPr>
        <p:txBody>
          <a:bodyPr/>
          <a:lstStyle/>
          <a:p>
            <a:r>
              <a:rPr lang="en-US" dirty="0"/>
              <a:t>Infrastructure as a Service (IaaS)</a:t>
            </a:r>
          </a:p>
          <a:p>
            <a:pPr lvl="1"/>
            <a:r>
              <a:rPr lang="en-US" dirty="0"/>
              <a:t>It provides a completely virtualized computing infrastructure that is provisioned and managed over the internet</a:t>
            </a:r>
          </a:p>
          <a:p>
            <a:pPr lvl="1"/>
            <a:r>
              <a:rPr lang="en-US" dirty="0"/>
              <a:t>An IaaS provider manages the physical infrastructure (servers, data storage space, </a:t>
            </a:r>
            <a:r>
              <a:rPr lang="en-US" dirty="0" err="1"/>
              <a:t>etc</a:t>
            </a:r>
            <a:r>
              <a:rPr lang="en-US" dirty="0"/>
              <a:t>) in a data center, but allows customers to fully customize those virtualized resources to suit their specific needs.</a:t>
            </a:r>
          </a:p>
          <a:p>
            <a:pPr lvl="1"/>
            <a:r>
              <a:rPr lang="en-IN" dirty="0"/>
              <a:t>Ex: Microsoft Azure, Amazon Web Services (AWS), Cisco </a:t>
            </a:r>
            <a:r>
              <a:rPr lang="en-IN" dirty="0" err="1"/>
              <a:t>Metacloud</a:t>
            </a:r>
            <a:r>
              <a:rPr lang="en-IN" dirty="0"/>
              <a:t>, Google Compute Engine (GCE)</a:t>
            </a:r>
          </a:p>
        </p:txBody>
      </p:sp>
      <p:pic>
        <p:nvPicPr>
          <p:cNvPr id="3074" name="Picture 2">
            <a:extLst>
              <a:ext uri="{FF2B5EF4-FFF2-40B4-BE49-F238E27FC236}">
                <a16:creationId xmlns:a16="http://schemas.microsoft.com/office/drawing/2014/main" id="{036A210E-954A-44FA-B16F-E2EBFA12D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609" y="2222819"/>
            <a:ext cx="5701851" cy="277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04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BB364-5D40-4D1D-BEC2-1543211E4D98}"/>
              </a:ext>
            </a:extLst>
          </p:cNvPr>
          <p:cNvSpPr>
            <a:spLocks noGrp="1"/>
          </p:cNvSpPr>
          <p:nvPr>
            <p:ph idx="1"/>
          </p:nvPr>
        </p:nvSpPr>
        <p:spPr>
          <a:xfrm>
            <a:off x="106680" y="200024"/>
            <a:ext cx="10515600" cy="6221095"/>
          </a:xfrm>
        </p:spPr>
        <p:txBody>
          <a:bodyPr>
            <a:normAutofit/>
          </a:bodyPr>
          <a:lstStyle/>
          <a:p>
            <a:r>
              <a:rPr lang="en-US" dirty="0"/>
              <a:t>Platform as a Service (PaaS)</a:t>
            </a:r>
          </a:p>
          <a:p>
            <a:pPr lvl="1"/>
            <a:r>
              <a:rPr lang="en-US" dirty="0"/>
              <a:t>PaaS provides the </a:t>
            </a:r>
            <a:r>
              <a:rPr lang="en-US" b="1" dirty="0"/>
              <a:t>framework</a:t>
            </a:r>
            <a:r>
              <a:rPr lang="en-US" dirty="0"/>
              <a:t> needed to build, test, deploy, manage, and update software products. </a:t>
            </a:r>
          </a:p>
          <a:p>
            <a:pPr lvl="1"/>
            <a:endParaRPr lang="en-US" dirty="0"/>
          </a:p>
          <a:p>
            <a:pPr lvl="1"/>
            <a:r>
              <a:rPr lang="en-US" dirty="0"/>
              <a:t>It utilizes the same basic infrastructure as IaaS, but it also includes the operating systems, middleware, development tools, and database management systems needed to create software applications.</a:t>
            </a:r>
          </a:p>
          <a:p>
            <a:endParaRPr lang="en-US" dirty="0"/>
          </a:p>
          <a:p>
            <a:pPr lvl="1"/>
            <a:r>
              <a:rPr lang="en-US" dirty="0"/>
              <a:t>Most PaaS tools provide extensive pre-coded applications built into the platform, which can greatly reduce coding time and help companies get their products to market faster.</a:t>
            </a:r>
          </a:p>
          <a:p>
            <a:endParaRPr lang="en-US" dirty="0"/>
          </a:p>
          <a:p>
            <a:pPr lvl="1"/>
            <a:r>
              <a:rPr lang="en-US" dirty="0"/>
              <a:t>Examples of PaaS: AWS Elastic Beanstalk, Apache Stratos, Google App Engine, Microsoft Azure</a:t>
            </a:r>
            <a:endParaRPr lang="en-IN" dirty="0"/>
          </a:p>
        </p:txBody>
      </p:sp>
    </p:spTree>
    <p:extLst>
      <p:ext uri="{BB962C8B-B14F-4D97-AF65-F5344CB8AC3E}">
        <p14:creationId xmlns:p14="http://schemas.microsoft.com/office/powerpoint/2010/main" val="82550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4A17D-A005-469F-9C18-2FBA385AEAF3}"/>
              </a:ext>
            </a:extLst>
          </p:cNvPr>
          <p:cNvSpPr>
            <a:spLocks noGrp="1"/>
          </p:cNvSpPr>
          <p:nvPr>
            <p:ph idx="1"/>
          </p:nvPr>
        </p:nvSpPr>
        <p:spPr>
          <a:xfrm>
            <a:off x="0" y="260985"/>
            <a:ext cx="10515600" cy="4351338"/>
          </a:xfrm>
        </p:spPr>
        <p:txBody>
          <a:bodyPr>
            <a:normAutofit fontScale="92500"/>
          </a:bodyPr>
          <a:lstStyle/>
          <a:p>
            <a:r>
              <a:rPr lang="en-US" dirty="0"/>
              <a:t>Software as a Service (SaaS)</a:t>
            </a:r>
          </a:p>
          <a:p>
            <a:pPr lvl="1"/>
            <a:r>
              <a:rPr lang="en-US" dirty="0"/>
              <a:t>SaaS is a fully-developed software solution ready for purchase and use over the internet on a subscription basis. </a:t>
            </a:r>
          </a:p>
          <a:p>
            <a:pPr lvl="1"/>
            <a:endParaRPr lang="en-US" dirty="0"/>
          </a:p>
          <a:p>
            <a:pPr lvl="1"/>
            <a:r>
              <a:rPr lang="en-US" dirty="0"/>
              <a:t>The SaaS provider manages the infrastructure, operating systems, middleware, and data necessary to deliver the program, ensuring that the software is available whenever and wherever customers need it. </a:t>
            </a:r>
          </a:p>
          <a:p>
            <a:pPr lvl="1"/>
            <a:endParaRPr lang="en-US" dirty="0"/>
          </a:p>
          <a:p>
            <a:pPr lvl="1"/>
            <a:r>
              <a:rPr lang="en-US" dirty="0"/>
              <a:t>Many SaaS applications run directly through web browsers, eliminating the need for downloads or installations. </a:t>
            </a:r>
          </a:p>
          <a:p>
            <a:pPr lvl="1"/>
            <a:endParaRPr lang="en-US" dirty="0"/>
          </a:p>
          <a:p>
            <a:pPr lvl="1"/>
            <a:r>
              <a:rPr lang="en-US" dirty="0"/>
              <a:t>Examples of SaaS: Microsoft Office 365, Salesforce, Cisco WebEx, Google Apps.</a:t>
            </a:r>
            <a:endParaRPr lang="en-IN" dirty="0"/>
          </a:p>
        </p:txBody>
      </p:sp>
    </p:spTree>
    <p:extLst>
      <p:ext uri="{BB962C8B-B14F-4D97-AF65-F5344CB8AC3E}">
        <p14:creationId xmlns:p14="http://schemas.microsoft.com/office/powerpoint/2010/main" val="1783779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3773B82-53EB-47E9-A621-C49106DF69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74" y="701040"/>
            <a:ext cx="12023398" cy="5735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47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45BD-5575-461F-8CBC-484B8DD708F5}"/>
              </a:ext>
            </a:extLst>
          </p:cNvPr>
          <p:cNvSpPr>
            <a:spLocks noGrp="1"/>
          </p:cNvSpPr>
          <p:nvPr>
            <p:ph type="title"/>
          </p:nvPr>
        </p:nvSpPr>
        <p:spPr/>
        <p:txBody>
          <a:bodyPr/>
          <a:lstStyle/>
          <a:p>
            <a:r>
              <a:rPr lang="en-IN" dirty="0"/>
              <a:t>Virtualization in Cloud model</a:t>
            </a:r>
          </a:p>
        </p:txBody>
      </p:sp>
      <p:sp>
        <p:nvSpPr>
          <p:cNvPr id="3" name="Content Placeholder 2">
            <a:extLst>
              <a:ext uri="{FF2B5EF4-FFF2-40B4-BE49-F238E27FC236}">
                <a16:creationId xmlns:a16="http://schemas.microsoft.com/office/drawing/2014/main" id="{ACB71143-4603-4CA2-8074-88DD1DCDF560}"/>
              </a:ext>
            </a:extLst>
          </p:cNvPr>
          <p:cNvSpPr>
            <a:spLocks noGrp="1"/>
          </p:cNvSpPr>
          <p:nvPr>
            <p:ph idx="1"/>
          </p:nvPr>
        </p:nvSpPr>
        <p:spPr>
          <a:xfrm>
            <a:off x="340360" y="1635125"/>
            <a:ext cx="5410200" cy="4370009"/>
          </a:xfrm>
        </p:spPr>
        <p:txBody>
          <a:bodyPr/>
          <a:lstStyle/>
          <a:p>
            <a:r>
              <a:rPr lang="en-US" dirty="0"/>
              <a:t>Virtualization allows to share a single physical instance of a resource or an application among multiple customers and organizations at one time. </a:t>
            </a:r>
          </a:p>
          <a:p>
            <a:r>
              <a:rPr lang="en-US" dirty="0"/>
              <a:t>It does this by assigning a logical name to a physical storage and providing a pointer to that physical resource on demand</a:t>
            </a:r>
            <a:endParaRPr lang="en-IN" dirty="0"/>
          </a:p>
        </p:txBody>
      </p:sp>
      <p:pic>
        <p:nvPicPr>
          <p:cNvPr id="4098" name="Picture 2" descr="virtual cloud model">
            <a:extLst>
              <a:ext uri="{FF2B5EF4-FFF2-40B4-BE49-F238E27FC236}">
                <a16:creationId xmlns:a16="http://schemas.microsoft.com/office/drawing/2014/main" id="{55202B90-4C20-47DB-9898-BC788F133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689" y="1690687"/>
            <a:ext cx="5806951"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805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39DF-3352-4453-8550-9223A1735B98}"/>
              </a:ext>
            </a:extLst>
          </p:cNvPr>
          <p:cNvSpPr>
            <a:spLocks noGrp="1"/>
          </p:cNvSpPr>
          <p:nvPr>
            <p:ph type="title"/>
          </p:nvPr>
        </p:nvSpPr>
        <p:spPr/>
        <p:txBody>
          <a:bodyPr/>
          <a:lstStyle/>
          <a:p>
            <a:r>
              <a:rPr lang="en-IN" dirty="0"/>
              <a:t>What is a hypervisor</a:t>
            </a:r>
          </a:p>
        </p:txBody>
      </p:sp>
      <p:sp>
        <p:nvSpPr>
          <p:cNvPr id="3" name="Content Placeholder 2">
            <a:extLst>
              <a:ext uri="{FF2B5EF4-FFF2-40B4-BE49-F238E27FC236}">
                <a16:creationId xmlns:a16="http://schemas.microsoft.com/office/drawing/2014/main" id="{99B0D512-3F71-42C1-A8C0-50C6C55255D5}"/>
              </a:ext>
            </a:extLst>
          </p:cNvPr>
          <p:cNvSpPr>
            <a:spLocks noGrp="1"/>
          </p:cNvSpPr>
          <p:nvPr>
            <p:ph idx="1"/>
          </p:nvPr>
        </p:nvSpPr>
        <p:spPr>
          <a:xfrm>
            <a:off x="838200" y="1825625"/>
            <a:ext cx="4892040" cy="4351338"/>
          </a:xfrm>
        </p:spPr>
        <p:txBody>
          <a:bodyPr/>
          <a:lstStyle/>
          <a:p>
            <a:r>
              <a:rPr lang="en-US" dirty="0"/>
              <a:t>A hypervisor, also known as a virtual machine monitor or VMM, is software that creates and runs virtual machines (VMs). </a:t>
            </a:r>
          </a:p>
          <a:p>
            <a:r>
              <a:rPr lang="en-US" dirty="0"/>
              <a:t>A hypervisor allows one host computer to support multiple guest VMs by virtually sharing its resources, such as memory and processing.</a:t>
            </a:r>
            <a:endParaRPr lang="en-IN" dirty="0"/>
          </a:p>
        </p:txBody>
      </p:sp>
      <p:pic>
        <p:nvPicPr>
          <p:cNvPr id="5122" name="Picture 2" descr="What is a Hypervisor? | VMware Glossary">
            <a:extLst>
              <a:ext uri="{FF2B5EF4-FFF2-40B4-BE49-F238E27FC236}">
                <a16:creationId xmlns:a16="http://schemas.microsoft.com/office/drawing/2014/main" id="{B919F96D-52CC-4180-9BEF-591D09912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635" y="1957861"/>
            <a:ext cx="6067885" cy="342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46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F378-F4DB-49D6-BFFA-0D88556877C8}"/>
              </a:ext>
            </a:extLst>
          </p:cNvPr>
          <p:cNvSpPr>
            <a:spLocks noGrp="1"/>
          </p:cNvSpPr>
          <p:nvPr>
            <p:ph type="title"/>
          </p:nvPr>
        </p:nvSpPr>
        <p:spPr/>
        <p:txBody>
          <a:bodyPr/>
          <a:lstStyle/>
          <a:p>
            <a:r>
              <a:rPr lang="en-IN" dirty="0"/>
              <a:t>Hypervisor – Benefits</a:t>
            </a:r>
          </a:p>
        </p:txBody>
      </p:sp>
      <p:sp>
        <p:nvSpPr>
          <p:cNvPr id="3" name="Content Placeholder 2">
            <a:extLst>
              <a:ext uri="{FF2B5EF4-FFF2-40B4-BE49-F238E27FC236}">
                <a16:creationId xmlns:a16="http://schemas.microsoft.com/office/drawing/2014/main" id="{C21A076B-8AA1-48C9-80C3-1D6F6C524240}"/>
              </a:ext>
            </a:extLst>
          </p:cNvPr>
          <p:cNvSpPr>
            <a:spLocks noGrp="1"/>
          </p:cNvSpPr>
          <p:nvPr>
            <p:ph idx="1"/>
          </p:nvPr>
        </p:nvSpPr>
        <p:spPr/>
        <p:txBody>
          <a:bodyPr/>
          <a:lstStyle/>
          <a:p>
            <a:r>
              <a:rPr lang="en-US" b="1" dirty="0"/>
              <a:t>Speed</a:t>
            </a:r>
            <a:r>
              <a:rPr lang="en-US" dirty="0"/>
              <a:t>: Hypervisors allow virtual machines to be created instantly. </a:t>
            </a:r>
          </a:p>
          <a:p>
            <a:r>
              <a:rPr lang="en-US" b="1" dirty="0"/>
              <a:t>Efficiency</a:t>
            </a:r>
            <a:r>
              <a:rPr lang="en-US" dirty="0"/>
              <a:t>: Hypervisors that run several virtual machines on one physical machine’s resources also allow for more efficient utilization of one physical server</a:t>
            </a:r>
          </a:p>
          <a:p>
            <a:r>
              <a:rPr lang="en-US" b="1" dirty="0"/>
              <a:t>Flexibility</a:t>
            </a:r>
            <a:r>
              <a:rPr lang="en-US" dirty="0"/>
              <a:t>: Bare-metal hypervisors allow operating systems and their associated applications to run on a variety of hardware types because the hypervisor separates the OS from the underlying hardware, so the software no longer relies on specific hardware devices or drivers. </a:t>
            </a:r>
          </a:p>
          <a:p>
            <a:r>
              <a:rPr lang="en-US" b="1" dirty="0"/>
              <a:t>Portability</a:t>
            </a:r>
            <a:r>
              <a:rPr lang="en-US" dirty="0"/>
              <a:t>: Hypervisors allow multiple operating systems to reside on the same physical server (host machine). </a:t>
            </a:r>
            <a:endParaRPr lang="en-IN" dirty="0"/>
          </a:p>
        </p:txBody>
      </p:sp>
    </p:spTree>
    <p:extLst>
      <p:ext uri="{BB962C8B-B14F-4D97-AF65-F5344CB8AC3E}">
        <p14:creationId xmlns:p14="http://schemas.microsoft.com/office/powerpoint/2010/main" val="274587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67FD-95FD-4BFF-86B6-960485B387C1}"/>
              </a:ext>
            </a:extLst>
          </p:cNvPr>
          <p:cNvSpPr>
            <a:spLocks noGrp="1"/>
          </p:cNvSpPr>
          <p:nvPr>
            <p:ph type="title"/>
          </p:nvPr>
        </p:nvSpPr>
        <p:spPr/>
        <p:txBody>
          <a:bodyPr/>
          <a:lstStyle/>
          <a:p>
            <a:r>
              <a:rPr lang="en-IN" dirty="0"/>
              <a:t>Cloud Service Providers</a:t>
            </a:r>
          </a:p>
        </p:txBody>
      </p:sp>
      <p:sp>
        <p:nvSpPr>
          <p:cNvPr id="3" name="Content Placeholder 2">
            <a:extLst>
              <a:ext uri="{FF2B5EF4-FFF2-40B4-BE49-F238E27FC236}">
                <a16:creationId xmlns:a16="http://schemas.microsoft.com/office/drawing/2014/main" id="{EA01D7C5-82B4-453D-8849-90D9D4B6CCB1}"/>
              </a:ext>
            </a:extLst>
          </p:cNvPr>
          <p:cNvSpPr>
            <a:spLocks noGrp="1"/>
          </p:cNvSpPr>
          <p:nvPr>
            <p:ph idx="1"/>
          </p:nvPr>
        </p:nvSpPr>
        <p:spPr>
          <a:xfrm>
            <a:off x="838200" y="1825625"/>
            <a:ext cx="4556760" cy="4351338"/>
          </a:xfrm>
        </p:spPr>
        <p:txBody>
          <a:bodyPr>
            <a:normAutofit fontScale="92500" lnSpcReduction="20000"/>
          </a:bodyPr>
          <a:lstStyle/>
          <a:p>
            <a:r>
              <a:rPr lang="en-IN" dirty="0"/>
              <a:t>Amazon Web Services (AWS)</a:t>
            </a:r>
          </a:p>
          <a:p>
            <a:r>
              <a:rPr lang="en-IN" dirty="0"/>
              <a:t>Microsoft Azure</a:t>
            </a:r>
          </a:p>
          <a:p>
            <a:r>
              <a:rPr lang="en-IN" dirty="0"/>
              <a:t>Google Cloud</a:t>
            </a:r>
          </a:p>
          <a:p>
            <a:r>
              <a:rPr lang="en-IN" dirty="0"/>
              <a:t>Alibaba Cloud</a:t>
            </a:r>
          </a:p>
          <a:p>
            <a:r>
              <a:rPr lang="en-IN" dirty="0"/>
              <a:t>IBM Cloud</a:t>
            </a:r>
          </a:p>
          <a:p>
            <a:r>
              <a:rPr lang="en-IN" dirty="0"/>
              <a:t>Oracle</a:t>
            </a:r>
          </a:p>
          <a:p>
            <a:r>
              <a:rPr lang="en-IN" dirty="0"/>
              <a:t>Salesforce</a:t>
            </a:r>
          </a:p>
          <a:p>
            <a:r>
              <a:rPr lang="en-IN" dirty="0"/>
              <a:t>SAP</a:t>
            </a:r>
          </a:p>
          <a:p>
            <a:r>
              <a:rPr lang="en-IN" dirty="0" err="1"/>
              <a:t>Rackspace</a:t>
            </a:r>
            <a:r>
              <a:rPr lang="en-IN" dirty="0"/>
              <a:t> Cloud</a:t>
            </a:r>
          </a:p>
          <a:p>
            <a:r>
              <a:rPr lang="en-IN" dirty="0"/>
              <a:t>VMWare</a:t>
            </a:r>
          </a:p>
        </p:txBody>
      </p:sp>
      <p:pic>
        <p:nvPicPr>
          <p:cNvPr id="5" name="Picture 4">
            <a:extLst>
              <a:ext uri="{FF2B5EF4-FFF2-40B4-BE49-F238E27FC236}">
                <a16:creationId xmlns:a16="http://schemas.microsoft.com/office/drawing/2014/main" id="{E63897F7-9138-4164-B638-37BFF645E283}"/>
              </a:ext>
            </a:extLst>
          </p:cNvPr>
          <p:cNvPicPr>
            <a:picLocks noChangeAspect="1"/>
          </p:cNvPicPr>
          <p:nvPr/>
        </p:nvPicPr>
        <p:blipFill>
          <a:blip r:embed="rId2"/>
          <a:stretch>
            <a:fillRect/>
          </a:stretch>
        </p:blipFill>
        <p:spPr>
          <a:xfrm>
            <a:off x="5957252" y="1850707"/>
            <a:ext cx="5820048" cy="4496753"/>
          </a:xfrm>
          <a:prstGeom prst="rect">
            <a:avLst/>
          </a:prstGeom>
        </p:spPr>
      </p:pic>
    </p:spTree>
    <p:extLst>
      <p:ext uri="{BB962C8B-B14F-4D97-AF65-F5344CB8AC3E}">
        <p14:creationId xmlns:p14="http://schemas.microsoft.com/office/powerpoint/2010/main" val="1936474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265D-CF78-454E-85C8-D78768E77BE8}"/>
              </a:ext>
            </a:extLst>
          </p:cNvPr>
          <p:cNvSpPr>
            <a:spLocks noGrp="1"/>
          </p:cNvSpPr>
          <p:nvPr>
            <p:ph type="title"/>
          </p:nvPr>
        </p:nvSpPr>
        <p:spPr/>
        <p:txBody>
          <a:bodyPr/>
          <a:lstStyle/>
          <a:p>
            <a:r>
              <a:rPr lang="en-US" dirty="0"/>
              <a:t>AWS Certifications</a:t>
            </a:r>
            <a:endParaRPr lang="en-IN" dirty="0"/>
          </a:p>
        </p:txBody>
      </p:sp>
      <p:pic>
        <p:nvPicPr>
          <p:cNvPr id="5" name="Picture 4">
            <a:extLst>
              <a:ext uri="{FF2B5EF4-FFF2-40B4-BE49-F238E27FC236}">
                <a16:creationId xmlns:a16="http://schemas.microsoft.com/office/drawing/2014/main" id="{F795BA29-B622-4368-9F9F-1696DEEA82B6}"/>
              </a:ext>
            </a:extLst>
          </p:cNvPr>
          <p:cNvPicPr>
            <a:picLocks noChangeAspect="1"/>
          </p:cNvPicPr>
          <p:nvPr/>
        </p:nvPicPr>
        <p:blipFill>
          <a:blip r:embed="rId2"/>
          <a:stretch>
            <a:fillRect/>
          </a:stretch>
        </p:blipFill>
        <p:spPr>
          <a:xfrm>
            <a:off x="762000" y="1690688"/>
            <a:ext cx="8787764" cy="4896475"/>
          </a:xfrm>
          <a:prstGeom prst="rect">
            <a:avLst/>
          </a:prstGeom>
        </p:spPr>
      </p:pic>
    </p:spTree>
    <p:extLst>
      <p:ext uri="{BB962C8B-B14F-4D97-AF65-F5344CB8AC3E}">
        <p14:creationId xmlns:p14="http://schemas.microsoft.com/office/powerpoint/2010/main" val="255538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599B-7C48-493C-B51F-6D020BD3C987}"/>
              </a:ext>
            </a:extLst>
          </p:cNvPr>
          <p:cNvSpPr>
            <a:spLocks noGrp="1"/>
          </p:cNvSpPr>
          <p:nvPr>
            <p:ph type="title"/>
          </p:nvPr>
        </p:nvSpPr>
        <p:spPr/>
        <p:txBody>
          <a:bodyPr/>
          <a:lstStyle/>
          <a:p>
            <a:r>
              <a:rPr lang="en-US" dirty="0"/>
              <a:t>About The Course</a:t>
            </a:r>
            <a:endParaRPr lang="en-IN" dirty="0"/>
          </a:p>
        </p:txBody>
      </p:sp>
      <p:sp>
        <p:nvSpPr>
          <p:cNvPr id="3" name="Content Placeholder 2">
            <a:extLst>
              <a:ext uri="{FF2B5EF4-FFF2-40B4-BE49-F238E27FC236}">
                <a16:creationId xmlns:a16="http://schemas.microsoft.com/office/drawing/2014/main" id="{31023772-B549-4BEE-8BDE-9D4E93268D17}"/>
              </a:ext>
            </a:extLst>
          </p:cNvPr>
          <p:cNvSpPr>
            <a:spLocks noGrp="1"/>
          </p:cNvSpPr>
          <p:nvPr>
            <p:ph idx="1"/>
          </p:nvPr>
        </p:nvSpPr>
        <p:spPr>
          <a:xfrm>
            <a:off x="457200" y="1524000"/>
            <a:ext cx="10896600" cy="4734561"/>
          </a:xfrm>
        </p:spPr>
        <p:txBody>
          <a:bodyPr>
            <a:normAutofit fontScale="92500" lnSpcReduction="10000"/>
          </a:bodyPr>
          <a:lstStyle/>
          <a:p>
            <a:r>
              <a:rPr lang="en-US" dirty="0"/>
              <a:t>AWS Solution Architect. (Also included major Developer services)</a:t>
            </a:r>
          </a:p>
          <a:p>
            <a:endParaRPr lang="en-US" dirty="0"/>
          </a:p>
          <a:p>
            <a:r>
              <a:rPr lang="en-US" dirty="0"/>
              <a:t>What contents to be provided</a:t>
            </a:r>
          </a:p>
          <a:p>
            <a:pPr lvl="1"/>
            <a:r>
              <a:rPr lang="en-IN" dirty="0"/>
              <a:t>Sessions are ppt slide based.</a:t>
            </a:r>
          </a:p>
          <a:p>
            <a:pPr lvl="1"/>
            <a:r>
              <a:rPr lang="en-IN" dirty="0"/>
              <a:t>More focused on hands on Learning</a:t>
            </a:r>
          </a:p>
          <a:p>
            <a:pPr lvl="1"/>
            <a:r>
              <a:rPr lang="en-IN" dirty="0"/>
              <a:t>Exact document of slides will be provided</a:t>
            </a:r>
          </a:p>
          <a:p>
            <a:pPr lvl="1"/>
            <a:r>
              <a:rPr lang="en-IN" dirty="0">
                <a:solidFill>
                  <a:schemeClr val="accent5">
                    <a:lumMod val="75000"/>
                  </a:schemeClr>
                </a:solidFill>
              </a:rPr>
              <a:t>A complete document with detail steps will be provided for hands on labs.</a:t>
            </a:r>
          </a:p>
          <a:p>
            <a:pPr lvl="1"/>
            <a:r>
              <a:rPr lang="en-IN" dirty="0">
                <a:highlight>
                  <a:srgbClr val="FFFF00"/>
                </a:highlight>
              </a:rPr>
              <a:t>Quiz Questions and Answers.</a:t>
            </a:r>
          </a:p>
          <a:p>
            <a:pPr lvl="1"/>
            <a:endParaRPr lang="en-IN" dirty="0"/>
          </a:p>
          <a:p>
            <a:r>
              <a:rPr lang="en-IN" dirty="0"/>
              <a:t>Expectations</a:t>
            </a:r>
          </a:p>
          <a:p>
            <a:pPr lvl="1"/>
            <a:r>
              <a:rPr lang="en-IN" dirty="0"/>
              <a:t>Spend at least 8-10 hours per week</a:t>
            </a:r>
          </a:p>
          <a:p>
            <a:pPr lvl="1"/>
            <a:r>
              <a:rPr lang="en-IN" dirty="0"/>
              <a:t>Practice most of the exercises</a:t>
            </a:r>
          </a:p>
          <a:p>
            <a:pPr lvl="1"/>
            <a:endParaRPr lang="en-IN" dirty="0"/>
          </a:p>
        </p:txBody>
      </p:sp>
    </p:spTree>
    <p:extLst>
      <p:ext uri="{BB962C8B-B14F-4D97-AF65-F5344CB8AC3E}">
        <p14:creationId xmlns:p14="http://schemas.microsoft.com/office/powerpoint/2010/main" val="1449575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384B-37C4-4926-8A22-8EDF156DBE62}"/>
              </a:ext>
            </a:extLst>
          </p:cNvPr>
          <p:cNvSpPr>
            <a:spLocks noGrp="1"/>
          </p:cNvSpPr>
          <p:nvPr>
            <p:ph type="title"/>
          </p:nvPr>
        </p:nvSpPr>
        <p:spPr/>
        <p:txBody>
          <a:bodyPr/>
          <a:lstStyle/>
          <a:p>
            <a:r>
              <a:rPr lang="en-US" dirty="0"/>
              <a:t>AWS Cloud Trends and Jobs</a:t>
            </a:r>
            <a:endParaRPr lang="en-IN" dirty="0"/>
          </a:p>
        </p:txBody>
      </p:sp>
      <p:pic>
        <p:nvPicPr>
          <p:cNvPr id="6146" name="Picture 2" descr="AWS 6 year financials">
            <a:extLst>
              <a:ext uri="{FF2B5EF4-FFF2-40B4-BE49-F238E27FC236}">
                <a16:creationId xmlns:a16="http://schemas.microsoft.com/office/drawing/2014/main" id="{500696BE-1F1A-46AA-AC83-25D285352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1930083"/>
            <a:ext cx="5175180" cy="38712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66DF186-F737-4753-9B61-4E0C2AFDE281}"/>
              </a:ext>
            </a:extLst>
          </p:cNvPr>
          <p:cNvPicPr>
            <a:picLocks noChangeAspect="1"/>
          </p:cNvPicPr>
          <p:nvPr/>
        </p:nvPicPr>
        <p:blipFill>
          <a:blip r:embed="rId3"/>
          <a:stretch>
            <a:fillRect/>
          </a:stretch>
        </p:blipFill>
        <p:spPr>
          <a:xfrm>
            <a:off x="6729660" y="2119729"/>
            <a:ext cx="4891271" cy="3613904"/>
          </a:xfrm>
          <a:prstGeom prst="rect">
            <a:avLst/>
          </a:prstGeom>
        </p:spPr>
      </p:pic>
    </p:spTree>
    <p:extLst>
      <p:ext uri="{BB962C8B-B14F-4D97-AF65-F5344CB8AC3E}">
        <p14:creationId xmlns:p14="http://schemas.microsoft.com/office/powerpoint/2010/main" val="77232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2284-0A4C-49EF-A23A-91C4F0E4E9E8}"/>
              </a:ext>
            </a:extLst>
          </p:cNvPr>
          <p:cNvSpPr>
            <a:spLocks noGrp="1"/>
          </p:cNvSpPr>
          <p:nvPr>
            <p:ph type="title"/>
          </p:nvPr>
        </p:nvSpPr>
        <p:spPr>
          <a:xfrm>
            <a:off x="838200" y="365125"/>
            <a:ext cx="10515600" cy="904875"/>
          </a:xfrm>
        </p:spPr>
        <p:txBody>
          <a:bodyPr/>
          <a:lstStyle/>
          <a:p>
            <a:r>
              <a:rPr lang="en-IN" dirty="0"/>
              <a:t>Introduction of Cloud Computing</a:t>
            </a:r>
          </a:p>
        </p:txBody>
      </p:sp>
      <p:sp>
        <p:nvSpPr>
          <p:cNvPr id="3" name="Content Placeholder 2">
            <a:extLst>
              <a:ext uri="{FF2B5EF4-FFF2-40B4-BE49-F238E27FC236}">
                <a16:creationId xmlns:a16="http://schemas.microsoft.com/office/drawing/2014/main" id="{5A515D30-3CF7-43B8-8852-041734B3FBD7}"/>
              </a:ext>
            </a:extLst>
          </p:cNvPr>
          <p:cNvSpPr>
            <a:spLocks noGrp="1"/>
          </p:cNvSpPr>
          <p:nvPr>
            <p:ph idx="1"/>
          </p:nvPr>
        </p:nvSpPr>
        <p:spPr>
          <a:xfrm>
            <a:off x="838200" y="1270000"/>
            <a:ext cx="5836920" cy="4906963"/>
          </a:xfrm>
        </p:spPr>
        <p:txBody>
          <a:bodyPr>
            <a:normAutofit fontScale="85000" lnSpcReduction="20000"/>
          </a:bodyPr>
          <a:lstStyle/>
          <a:p>
            <a:r>
              <a:rPr lang="en-US" dirty="0"/>
              <a:t>What is Cloud Computing</a:t>
            </a:r>
          </a:p>
          <a:p>
            <a:r>
              <a:rPr lang="en-US" sz="2800" dirty="0"/>
              <a:t>History</a:t>
            </a:r>
          </a:p>
          <a:p>
            <a:r>
              <a:rPr lang="en-US" sz="2800" b="0" i="0" u="none" strike="noStrike" baseline="0" dirty="0">
                <a:solidFill>
                  <a:srgbClr val="000000"/>
                </a:solidFill>
                <a:latin typeface="Arial" panose="020B0604020202020204" pitchFamily="34" charset="0"/>
              </a:rPr>
              <a:t>Where we can use cloud</a:t>
            </a:r>
          </a:p>
          <a:p>
            <a:r>
              <a:rPr lang="en-US" sz="2800" dirty="0">
                <a:solidFill>
                  <a:srgbClr val="000000"/>
                </a:solidFill>
                <a:latin typeface="Arial" panose="020B0604020202020204" pitchFamily="34" charset="0"/>
              </a:rPr>
              <a:t>F</a:t>
            </a:r>
            <a:r>
              <a:rPr lang="en-US" sz="2800" b="0" i="0" u="none" strike="noStrike" baseline="0" dirty="0">
                <a:solidFill>
                  <a:srgbClr val="000000"/>
                </a:solidFill>
                <a:latin typeface="Arial" panose="020B0604020202020204" pitchFamily="34" charset="0"/>
              </a:rPr>
              <a:t>eatures and benefits of cloud computing</a:t>
            </a:r>
          </a:p>
          <a:p>
            <a:r>
              <a:rPr lang="en-US" dirty="0"/>
              <a:t>Types of Cloud Deployment Model</a:t>
            </a:r>
          </a:p>
          <a:p>
            <a:r>
              <a:rPr lang="en-US" dirty="0"/>
              <a:t>Types of Cloud Computing Services</a:t>
            </a:r>
          </a:p>
          <a:p>
            <a:r>
              <a:rPr lang="en-US" dirty="0"/>
              <a:t>Virtualization in Cloud model</a:t>
            </a:r>
          </a:p>
          <a:p>
            <a:r>
              <a:rPr lang="en-US" dirty="0"/>
              <a:t>Types of Virtualization</a:t>
            </a:r>
          </a:p>
          <a:p>
            <a:r>
              <a:rPr lang="en-US" dirty="0"/>
              <a:t>What is a hypervisor</a:t>
            </a:r>
          </a:p>
          <a:p>
            <a:r>
              <a:rPr lang="en-US" dirty="0"/>
              <a:t>Hypervisor – Benefits</a:t>
            </a:r>
          </a:p>
          <a:p>
            <a:r>
              <a:rPr lang="en-US" dirty="0"/>
              <a:t>Cloud Service Providers</a:t>
            </a:r>
          </a:p>
          <a:p>
            <a:r>
              <a:rPr lang="en-US" dirty="0"/>
              <a:t>AWS Certifications and Jobs in market</a:t>
            </a:r>
            <a:endParaRPr lang="en-IN" dirty="0"/>
          </a:p>
        </p:txBody>
      </p:sp>
    </p:spTree>
    <p:extLst>
      <p:ext uri="{BB962C8B-B14F-4D97-AF65-F5344CB8AC3E}">
        <p14:creationId xmlns:p14="http://schemas.microsoft.com/office/powerpoint/2010/main" val="103272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7C94-1960-40AB-A3D3-A50D2AFB274F}"/>
              </a:ext>
            </a:extLst>
          </p:cNvPr>
          <p:cNvSpPr>
            <a:spLocks noGrp="1"/>
          </p:cNvSpPr>
          <p:nvPr>
            <p:ph type="ctrTitle"/>
          </p:nvPr>
        </p:nvSpPr>
        <p:spPr>
          <a:xfrm>
            <a:off x="254000" y="187643"/>
            <a:ext cx="9144000" cy="990917"/>
          </a:xfrm>
        </p:spPr>
        <p:txBody>
          <a:bodyPr/>
          <a:lstStyle/>
          <a:p>
            <a:r>
              <a:rPr lang="en-US" dirty="0"/>
              <a:t>What is Cloud Computing</a:t>
            </a:r>
            <a:endParaRPr lang="en-IN" dirty="0"/>
          </a:p>
        </p:txBody>
      </p:sp>
      <p:sp>
        <p:nvSpPr>
          <p:cNvPr id="3" name="Subtitle 2">
            <a:extLst>
              <a:ext uri="{FF2B5EF4-FFF2-40B4-BE49-F238E27FC236}">
                <a16:creationId xmlns:a16="http://schemas.microsoft.com/office/drawing/2014/main" id="{B3717293-81AE-4783-8F96-DB475218B999}"/>
              </a:ext>
            </a:extLst>
          </p:cNvPr>
          <p:cNvSpPr>
            <a:spLocks noGrp="1"/>
          </p:cNvSpPr>
          <p:nvPr>
            <p:ph type="subTitle" idx="1"/>
          </p:nvPr>
        </p:nvSpPr>
        <p:spPr>
          <a:xfrm>
            <a:off x="0" y="1389380"/>
            <a:ext cx="9763760" cy="3761740"/>
          </a:xfrm>
        </p:spPr>
        <p:txBody>
          <a:bodyPr>
            <a:normAutofit/>
          </a:bodyPr>
          <a:lstStyle/>
          <a:p>
            <a:pPr algn="l"/>
            <a:r>
              <a:rPr lang="en-US" dirty="0"/>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p>
          <a:p>
            <a:pPr algn="l"/>
            <a:endParaRPr lang="en-US" dirty="0"/>
          </a:p>
          <a:p>
            <a:pPr algn="l"/>
            <a:r>
              <a:rPr lang="en-US" dirty="0"/>
              <a:t>In its simplest form, cloud computing provides an easy way to access servers, storage, databases, and a broad set of application services over the Internet.</a:t>
            </a:r>
            <a:endParaRPr lang="en-IN" dirty="0"/>
          </a:p>
        </p:txBody>
      </p:sp>
    </p:spTree>
    <p:extLst>
      <p:ext uri="{BB962C8B-B14F-4D97-AF65-F5344CB8AC3E}">
        <p14:creationId xmlns:p14="http://schemas.microsoft.com/office/powerpoint/2010/main" val="316940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EF13-0B0C-48D3-AAD7-590353282D3F}"/>
              </a:ext>
            </a:extLst>
          </p:cNvPr>
          <p:cNvSpPr>
            <a:spLocks noGrp="1"/>
          </p:cNvSpPr>
          <p:nvPr>
            <p:ph type="title"/>
          </p:nvPr>
        </p:nvSpPr>
        <p:spPr/>
        <p:txBody>
          <a:bodyPr>
            <a:normAutofit/>
          </a:bodyPr>
          <a:lstStyle/>
          <a:p>
            <a:r>
              <a:rPr lang="en-US" sz="6000" dirty="0"/>
              <a:t>History</a:t>
            </a:r>
            <a:endParaRPr lang="en-IN" sz="6000" dirty="0"/>
          </a:p>
        </p:txBody>
      </p:sp>
      <p:sp>
        <p:nvSpPr>
          <p:cNvPr id="3" name="Content Placeholder 2">
            <a:extLst>
              <a:ext uri="{FF2B5EF4-FFF2-40B4-BE49-F238E27FC236}">
                <a16:creationId xmlns:a16="http://schemas.microsoft.com/office/drawing/2014/main" id="{BF53B787-9A64-4B72-849A-A5531A01FB45}"/>
              </a:ext>
            </a:extLst>
          </p:cNvPr>
          <p:cNvSpPr>
            <a:spLocks noGrp="1"/>
          </p:cNvSpPr>
          <p:nvPr>
            <p:ph idx="1"/>
          </p:nvPr>
        </p:nvSpPr>
        <p:spPr/>
        <p:txBody>
          <a:bodyPr/>
          <a:lstStyle/>
          <a:p>
            <a:r>
              <a:rPr lang="en-US" dirty="0"/>
              <a:t>In 1999, Salesforce.com started delivering of applications to users using a simple website. </a:t>
            </a:r>
          </a:p>
          <a:p>
            <a:r>
              <a:rPr lang="en-US" dirty="0"/>
              <a:t>In 2002, Amazon started Amazon Web Services, providing services like storage, computation </a:t>
            </a:r>
          </a:p>
          <a:p>
            <a:r>
              <a:rPr lang="en-US" dirty="0"/>
              <a:t>In 2009, Google Apps also started to provide cloud computing enterprise applications.</a:t>
            </a:r>
          </a:p>
          <a:p>
            <a:r>
              <a:rPr lang="en-US" dirty="0"/>
              <a:t>In 2009, Microsoft launched Windows Azure</a:t>
            </a:r>
          </a:p>
          <a:p>
            <a:r>
              <a:rPr lang="en-US" dirty="0"/>
              <a:t>In 2011, IBM announced the IBM </a:t>
            </a:r>
            <a:r>
              <a:rPr lang="en-US" dirty="0" err="1"/>
              <a:t>SmartCloud</a:t>
            </a:r>
            <a:r>
              <a:rPr lang="en-US" dirty="0"/>
              <a:t> framework to support Smarter Planet</a:t>
            </a:r>
            <a:endParaRPr lang="en-IN" dirty="0"/>
          </a:p>
        </p:txBody>
      </p:sp>
    </p:spTree>
    <p:extLst>
      <p:ext uri="{BB962C8B-B14F-4D97-AF65-F5344CB8AC3E}">
        <p14:creationId xmlns:p14="http://schemas.microsoft.com/office/powerpoint/2010/main" val="142228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9CF14-0A21-4F88-ADB6-6D14993680E3}"/>
              </a:ext>
            </a:extLst>
          </p:cNvPr>
          <p:cNvSpPr>
            <a:spLocks noGrp="1"/>
          </p:cNvSpPr>
          <p:nvPr>
            <p:ph type="title"/>
          </p:nvPr>
        </p:nvSpPr>
        <p:spPr/>
        <p:txBody>
          <a:bodyPr/>
          <a:lstStyle/>
          <a:p>
            <a:br>
              <a:rPr lang="en-IN" sz="1800" b="0" i="0" u="none" strike="noStrike" baseline="0" dirty="0">
                <a:solidFill>
                  <a:srgbClr val="000000"/>
                </a:solidFill>
                <a:latin typeface="Arial" panose="020B0604020202020204" pitchFamily="34" charset="0"/>
              </a:rPr>
            </a:br>
            <a:r>
              <a:rPr lang="en-US" sz="6000" b="0" i="0" u="none" strike="noStrike" baseline="0" dirty="0">
                <a:solidFill>
                  <a:srgbClr val="000000"/>
                </a:solidFill>
                <a:latin typeface="Arial" panose="020B0604020202020204" pitchFamily="34" charset="0"/>
              </a:rPr>
              <a:t>Where we can use cloud? </a:t>
            </a:r>
            <a:endParaRPr lang="en-IN" sz="6000" dirty="0"/>
          </a:p>
        </p:txBody>
      </p:sp>
      <p:sp>
        <p:nvSpPr>
          <p:cNvPr id="3" name="Content Placeholder 2">
            <a:extLst>
              <a:ext uri="{FF2B5EF4-FFF2-40B4-BE49-F238E27FC236}">
                <a16:creationId xmlns:a16="http://schemas.microsoft.com/office/drawing/2014/main" id="{FFBBB055-F76B-428A-AC91-0E1AB5C435BA}"/>
              </a:ext>
            </a:extLst>
          </p:cNvPr>
          <p:cNvSpPr>
            <a:spLocks noGrp="1"/>
          </p:cNvSpPr>
          <p:nvPr>
            <p:ph idx="1"/>
          </p:nvPr>
        </p:nvSpPr>
        <p:spPr/>
        <p:txBody>
          <a:bodyPr/>
          <a:lstStyle/>
          <a:p>
            <a:r>
              <a:rPr lang="en-US" dirty="0"/>
              <a:t>File storage</a:t>
            </a:r>
          </a:p>
          <a:p>
            <a:r>
              <a:rPr lang="en-US" dirty="0"/>
              <a:t>Big Data Analytics</a:t>
            </a:r>
          </a:p>
          <a:p>
            <a:r>
              <a:rPr lang="en-US" dirty="0"/>
              <a:t>Data backups and archiving</a:t>
            </a:r>
          </a:p>
          <a:p>
            <a:r>
              <a:rPr lang="en-US" dirty="0"/>
              <a:t>Disaster recovery</a:t>
            </a:r>
          </a:p>
          <a:p>
            <a:r>
              <a:rPr lang="en-US" dirty="0"/>
              <a:t>Software testing and development</a:t>
            </a:r>
          </a:p>
          <a:p>
            <a:r>
              <a:rPr lang="en-US" dirty="0"/>
              <a:t>Social Networking</a:t>
            </a:r>
          </a:p>
          <a:p>
            <a:r>
              <a:rPr lang="en-US" dirty="0"/>
              <a:t>Infrastructure as a service (IaaS) and platform as a service (PaaS)</a:t>
            </a:r>
            <a:endParaRPr lang="en-IN" dirty="0"/>
          </a:p>
        </p:txBody>
      </p:sp>
    </p:spTree>
    <p:extLst>
      <p:ext uri="{BB962C8B-B14F-4D97-AF65-F5344CB8AC3E}">
        <p14:creationId xmlns:p14="http://schemas.microsoft.com/office/powerpoint/2010/main" val="27555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E987-47AD-4D0D-9320-434A216B78F5}"/>
              </a:ext>
            </a:extLst>
          </p:cNvPr>
          <p:cNvSpPr>
            <a:spLocks noGrp="1"/>
          </p:cNvSpPr>
          <p:nvPr>
            <p:ph type="title"/>
          </p:nvPr>
        </p:nvSpPr>
        <p:spPr>
          <a:xfrm>
            <a:off x="838200" y="365125"/>
            <a:ext cx="10515600" cy="823595"/>
          </a:xfrm>
        </p:spPr>
        <p:txBody>
          <a:bodyPr>
            <a:normAutofit fontScale="90000"/>
          </a:bodyPr>
          <a:lstStyle/>
          <a:p>
            <a:br>
              <a:rPr lang="en-IN" sz="4000" b="0" i="0" u="none" strike="noStrike" baseline="0" dirty="0">
                <a:solidFill>
                  <a:srgbClr val="000000"/>
                </a:solidFill>
                <a:latin typeface="Arial" panose="020B0604020202020204" pitchFamily="34" charset="0"/>
              </a:rPr>
            </a:br>
            <a:r>
              <a:rPr lang="en-US" sz="4000" dirty="0">
                <a:solidFill>
                  <a:srgbClr val="000000"/>
                </a:solidFill>
                <a:latin typeface="Arial" panose="020B0604020202020204" pitchFamily="34" charset="0"/>
              </a:rPr>
              <a:t>F</a:t>
            </a:r>
            <a:r>
              <a:rPr lang="en-US" sz="4000" b="0" i="0" u="none" strike="noStrike" baseline="0" dirty="0">
                <a:solidFill>
                  <a:srgbClr val="000000"/>
                </a:solidFill>
                <a:latin typeface="Arial" panose="020B0604020202020204" pitchFamily="34" charset="0"/>
              </a:rPr>
              <a:t>eatures and benefits of cloud computing </a:t>
            </a:r>
            <a:endParaRPr lang="en-IN" sz="4000" dirty="0"/>
          </a:p>
        </p:txBody>
      </p:sp>
      <p:pic>
        <p:nvPicPr>
          <p:cNvPr id="9" name="Picture 8">
            <a:extLst>
              <a:ext uri="{FF2B5EF4-FFF2-40B4-BE49-F238E27FC236}">
                <a16:creationId xmlns:a16="http://schemas.microsoft.com/office/drawing/2014/main" id="{1F549298-F35D-4283-AA13-82EED765FF6A}"/>
              </a:ext>
            </a:extLst>
          </p:cNvPr>
          <p:cNvPicPr>
            <a:picLocks noChangeAspect="1"/>
          </p:cNvPicPr>
          <p:nvPr/>
        </p:nvPicPr>
        <p:blipFill>
          <a:blip r:embed="rId2"/>
          <a:stretch>
            <a:fillRect/>
          </a:stretch>
        </p:blipFill>
        <p:spPr>
          <a:xfrm>
            <a:off x="742950" y="1388745"/>
            <a:ext cx="9986010" cy="5181251"/>
          </a:xfrm>
          <a:prstGeom prst="rect">
            <a:avLst/>
          </a:prstGeom>
        </p:spPr>
      </p:pic>
    </p:spTree>
    <p:extLst>
      <p:ext uri="{BB962C8B-B14F-4D97-AF65-F5344CB8AC3E}">
        <p14:creationId xmlns:p14="http://schemas.microsoft.com/office/powerpoint/2010/main" val="111469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87E04-A50A-4DF0-84C5-9C90D5BFC9A0}"/>
              </a:ext>
            </a:extLst>
          </p:cNvPr>
          <p:cNvSpPr>
            <a:spLocks noGrp="1"/>
          </p:cNvSpPr>
          <p:nvPr>
            <p:ph idx="1"/>
          </p:nvPr>
        </p:nvSpPr>
        <p:spPr>
          <a:xfrm>
            <a:off x="0" y="0"/>
            <a:ext cx="11353800" cy="6207443"/>
          </a:xfrm>
        </p:spPr>
        <p:txBody>
          <a:bodyPr/>
          <a:lstStyle/>
          <a:p>
            <a:r>
              <a:rPr lang="en-US" dirty="0"/>
              <a:t>Instead of having to invest heavily in data centers and servers before knowing how you’re going to use them, you can pay only when you consume computing resources and pay only for how much you consume</a:t>
            </a:r>
          </a:p>
          <a:p>
            <a:r>
              <a:rPr lang="en-US" dirty="0"/>
              <a:t>By using cloud computing, you can achieve a lower variable cost than you would get on your own</a:t>
            </a:r>
          </a:p>
          <a:p>
            <a:r>
              <a:rPr lang="en-US" dirty="0"/>
              <a:t>With cloud computing, organizations can stop guessing about capacity requirements for the infrastructure necessary to meet their business needs</a:t>
            </a:r>
          </a:p>
          <a:p>
            <a:r>
              <a:rPr lang="en-US" dirty="0"/>
              <a:t>In a cloud computing environment, new IT resources are one click away, which allows organizations to reduce the time it takes to make those resources available to developers from weeks to just minutes</a:t>
            </a:r>
          </a:p>
          <a:p>
            <a:r>
              <a:rPr lang="en-US" dirty="0"/>
              <a:t>Cloud computing allows organizations to focus on their business priorities, instead of on the heavy lifting of racking, stacking, and powering servers</a:t>
            </a:r>
          </a:p>
          <a:p>
            <a:r>
              <a:rPr lang="en-US" dirty="0"/>
              <a:t>Organizations can easily deploy their applications to multiple locations around the world with just a few clicks</a:t>
            </a:r>
            <a:endParaRPr lang="en-IN" dirty="0"/>
          </a:p>
        </p:txBody>
      </p:sp>
    </p:spTree>
    <p:extLst>
      <p:ext uri="{BB962C8B-B14F-4D97-AF65-F5344CB8AC3E}">
        <p14:creationId xmlns:p14="http://schemas.microsoft.com/office/powerpoint/2010/main" val="111899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32D5-8FBB-49CF-8F12-9E7E64D61321}"/>
              </a:ext>
            </a:extLst>
          </p:cNvPr>
          <p:cNvSpPr>
            <a:spLocks noGrp="1"/>
          </p:cNvSpPr>
          <p:nvPr>
            <p:ph type="title"/>
          </p:nvPr>
        </p:nvSpPr>
        <p:spPr/>
        <p:txBody>
          <a:bodyPr/>
          <a:lstStyle/>
          <a:p>
            <a:r>
              <a:rPr lang="en-US" dirty="0"/>
              <a:t>Types of Cloud Deployment Model</a:t>
            </a:r>
            <a:endParaRPr lang="en-IN" dirty="0"/>
          </a:p>
        </p:txBody>
      </p:sp>
      <p:pic>
        <p:nvPicPr>
          <p:cNvPr id="1026" name="Picture 2" descr="Cloud Deployment Models">
            <a:extLst>
              <a:ext uri="{FF2B5EF4-FFF2-40B4-BE49-F238E27FC236}">
                <a16:creationId xmlns:a16="http://schemas.microsoft.com/office/drawing/2014/main" id="{4AD003D5-AA16-4B1F-8EB1-6F6936206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443" y="1856105"/>
            <a:ext cx="865199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65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1181</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About Me</vt:lpstr>
      <vt:lpstr>About The Course</vt:lpstr>
      <vt:lpstr>Introduction of Cloud Computing</vt:lpstr>
      <vt:lpstr>What is Cloud Computing</vt:lpstr>
      <vt:lpstr>History</vt:lpstr>
      <vt:lpstr> Where we can use cloud? </vt:lpstr>
      <vt:lpstr> Features and benefits of cloud computing </vt:lpstr>
      <vt:lpstr>PowerPoint Presentation</vt:lpstr>
      <vt:lpstr>Types of Cloud Deployment Model</vt:lpstr>
      <vt:lpstr>PowerPoint Presentation</vt:lpstr>
      <vt:lpstr>Types of Cloud Computing Services</vt:lpstr>
      <vt:lpstr>PowerPoint Presentation</vt:lpstr>
      <vt:lpstr>PowerPoint Presentation</vt:lpstr>
      <vt:lpstr>PowerPoint Presentation</vt:lpstr>
      <vt:lpstr>Virtualization in Cloud model</vt:lpstr>
      <vt:lpstr>What is a hypervisor</vt:lpstr>
      <vt:lpstr>Hypervisor – Benefits</vt:lpstr>
      <vt:lpstr>Cloud Service Providers</vt:lpstr>
      <vt:lpstr>AWS Certifications</vt:lpstr>
      <vt:lpstr>AWS Cloud Trends and Jobs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 Parida</dc:creator>
  <cp:lastModifiedBy>Nirmal Parida</cp:lastModifiedBy>
  <cp:revision>26</cp:revision>
  <dcterms:created xsi:type="dcterms:W3CDTF">2021-03-23T16:46:30Z</dcterms:created>
  <dcterms:modified xsi:type="dcterms:W3CDTF">2021-11-07T11:14:31Z</dcterms:modified>
</cp:coreProperties>
</file>