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9" r:id="rId13"/>
    <p:sldId id="268" r:id="rId14"/>
    <p:sldId id="270" r:id="rId15"/>
    <p:sldId id="267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DB93E-CCC8-470D-8841-9F8A581EFD93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58664-D009-4819-84BB-F7748FD4D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19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58664-D009-4819-84BB-F7748FD4D36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78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126-8293-431E-9679-D75A572A7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396B8-1A57-427A-A98E-905660913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2D386-5546-4355-B9A9-41C4BB21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21BF-6430-413F-8630-554D1C67AB7B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789E5-B89F-4717-9918-4E692E68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4DA40-DFDE-46D5-A5CE-49CC4FCC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234-731A-4354-A965-495596808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27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65A5-D675-46EC-A18D-A2D5B63D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814D7-D39C-4E79-8BB8-2B09C2804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40BB6-5D8D-4E96-89FC-9DA017F9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21BF-6430-413F-8630-554D1C67AB7B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F82C2-EFBB-4D3C-9BA3-1C5C1217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B8166-BCC6-45E9-9F43-836D1D80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234-731A-4354-A965-495596808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61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18847-F5A3-474C-976C-8A1BDA0DE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CCD80-5449-4AEF-87B8-D7FF67BD1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D0F4B-451C-4A5E-9905-051F6899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21BF-6430-413F-8630-554D1C67AB7B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8996E-1485-420A-A2B9-7E11B944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0E8C0-DC8A-454C-B436-1986F120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234-731A-4354-A965-495596808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84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6AD6-442F-412B-9B7B-D7BE7351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53A22-13E5-4D2A-BFD2-9CF82617E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9DF3A-3A78-497F-914D-C22A5F34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21BF-6430-413F-8630-554D1C67AB7B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C857E-759C-406E-B99E-32A4D12D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F0D5A-BF68-49FC-80AE-7AAE2615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234-731A-4354-A965-495596808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99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5FEC-6D30-40A6-9B64-B26C9DD7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37273-D599-484D-83F4-AB2870C61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C794F-4127-46FA-9DFE-67496697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21BF-6430-413F-8630-554D1C67AB7B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9993D-567A-496B-91CE-09261F53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B043-6DE0-4EA5-8316-D0CDCD54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234-731A-4354-A965-495596808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36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62C6-F02A-4C87-BD7D-C0323C74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5704-D2BC-415C-91BF-8F1F1C4BE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A524B-D3AA-4C8B-91C2-9D93B22C2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11BB2-DAB5-4171-949E-E6C56B8D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21BF-6430-413F-8630-554D1C67AB7B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7E9F0-DDF7-4B49-A5EA-DE9080D5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AB00E-0D17-4C94-88D9-E38536D6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234-731A-4354-A965-495596808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87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86B5-9768-45CD-8BA8-26628FAC2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D39A8-0F92-487E-A59C-53711697A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6C142-8870-4715-A7E8-428677DE6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154DC-8169-4E10-B7DE-F9A0FFA98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06BD2-8EBA-4028-B173-2D9658CC1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66AB2-A097-4157-9625-493422B2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21BF-6430-413F-8630-554D1C67AB7B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43476-4BB7-4166-8E31-B9E9A754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AEF42-6D49-495F-81AF-B64B8B84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234-731A-4354-A965-495596808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39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8AA4-AD70-4784-8BD2-92450941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E97AC-7A14-45F5-B712-82380E4B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21BF-6430-413F-8630-554D1C67AB7B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13232-5AB0-43B2-B03B-2A31182D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4D37D-1900-4233-90D8-680ADF01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234-731A-4354-A965-495596808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12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E4E45-651C-4593-9F8D-5CB467EF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21BF-6430-413F-8630-554D1C67AB7B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B41AF-0D3E-434D-9B18-D9490F21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35007-D233-44D3-9B52-B657BF1F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234-731A-4354-A965-495596808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67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B7E8F-F8FF-463D-B2D4-6ED27591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52645-97FC-468C-BC3B-6CCBE4D25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FB565-9707-46D4-995E-FA4AD6335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32DB2-70AC-406C-9781-DD74401D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21BF-6430-413F-8630-554D1C67AB7B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2AE16-7942-42BB-867D-0894974F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930D6-3131-44D0-AC9E-5745C5D6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234-731A-4354-A965-495596808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23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5BF1-2BC2-49AE-82C4-B40997A1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4407C-FA7B-467D-9F25-01A007136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9B7B6-A59D-46DF-9F3A-B712C5503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348E4-22AA-417C-BAB3-FF8DED13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21BF-6430-413F-8630-554D1C67AB7B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68055-A6FD-4BE0-8288-AD9A4FDB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89564-E30E-49B3-B6C4-01FC9135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234-731A-4354-A965-495596808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59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DCAC2-4860-40A0-AE3C-7E1E4241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F0168-886A-4BDC-9CB3-53C38EB72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81E4D-CB37-4164-80B5-0A7A8ED24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21BF-6430-413F-8630-554D1C67AB7B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C46E3-BA7A-49CE-8EFE-084E52F58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4CE4D-B628-420B-92E5-B74464F39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9234-731A-4354-A965-495596808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76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F6EA-D31C-4CBA-BE5F-0E4432419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1122363"/>
            <a:ext cx="11795760" cy="1143317"/>
          </a:xfrm>
        </p:spPr>
        <p:txBody>
          <a:bodyPr/>
          <a:lstStyle/>
          <a:p>
            <a:pPr algn="l"/>
            <a:r>
              <a:rPr lang="en-IN" b="0" i="0" dirty="0">
                <a:solidFill>
                  <a:srgbClr val="51585F"/>
                </a:solidFill>
                <a:effectLst/>
                <a:latin typeface="-apple-system"/>
              </a:rPr>
              <a:t>Amazon Relational Database Service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B50E5-5599-422B-AD81-9943B6C62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" y="2540000"/>
            <a:ext cx="10078720" cy="2717800"/>
          </a:xfrm>
        </p:spPr>
        <p:txBody>
          <a:bodyPr/>
          <a:lstStyle/>
          <a:p>
            <a:pPr algn="l"/>
            <a:r>
              <a:rPr lang="en-IN" dirty="0"/>
              <a:t>Relational Database Service</a:t>
            </a:r>
          </a:p>
          <a:p>
            <a:pPr algn="l"/>
            <a:r>
              <a:rPr lang="en-US" dirty="0"/>
              <a:t>Infrastructure Management</a:t>
            </a:r>
          </a:p>
          <a:p>
            <a:pPr algn="l"/>
            <a:r>
              <a:rPr lang="en-US" dirty="0"/>
              <a:t>Supported Databases by AWS</a:t>
            </a:r>
          </a:p>
          <a:p>
            <a:pPr algn="l"/>
            <a:r>
              <a:rPr lang="en-US" dirty="0"/>
              <a:t>RDS DB Instances</a:t>
            </a:r>
          </a:p>
          <a:p>
            <a:pPr algn="l"/>
            <a:r>
              <a:rPr lang="en-IN" dirty="0"/>
              <a:t>DB instance classes and storage</a:t>
            </a:r>
          </a:p>
        </p:txBody>
      </p:sp>
    </p:spTree>
    <p:extLst>
      <p:ext uri="{BB962C8B-B14F-4D97-AF65-F5344CB8AC3E}">
        <p14:creationId xmlns:p14="http://schemas.microsoft.com/office/powerpoint/2010/main" val="724939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6041-8B3A-414D-9A64-5906DB5F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backups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B326-1673-497B-8633-CB8E214A4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backups are used for point-in-time DB instance recovery</a:t>
            </a:r>
          </a:p>
          <a:p>
            <a:r>
              <a:rPr lang="en-US" dirty="0"/>
              <a:t>It can restore the DB up to </a:t>
            </a:r>
            <a:r>
              <a:rPr lang="en-US" b="1" dirty="0"/>
              <a:t>5 minutes</a:t>
            </a:r>
            <a:r>
              <a:rPr lang="en-US" dirty="0"/>
              <a:t> in time using the </a:t>
            </a:r>
            <a:r>
              <a:rPr lang="en-US" b="1" dirty="0"/>
              <a:t>DB transaction logs</a:t>
            </a:r>
            <a:r>
              <a:rPr lang="en-US" dirty="0"/>
              <a:t> and the </a:t>
            </a:r>
            <a:r>
              <a:rPr lang="en-US" b="1" dirty="0"/>
              <a:t>automated snapshot</a:t>
            </a:r>
          </a:p>
          <a:p>
            <a:r>
              <a:rPr lang="en-US" dirty="0"/>
              <a:t>During your daily backup window, your I/O may be suspended (for standalone RDS deployments)</a:t>
            </a:r>
          </a:p>
          <a:p>
            <a:r>
              <a:rPr lang="en-US" dirty="0"/>
              <a:t>For Multi-AZ deployment, backups are taken from the standby DB instance</a:t>
            </a:r>
          </a:p>
          <a:p>
            <a:r>
              <a:rPr lang="en-US" dirty="0"/>
              <a:t>Automated backups are deleted when you delete your RDS DB instance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250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640E-3809-4E77-9CF8-6FD96FBC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backups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C9ACB-2A4F-475A-9833-D4C8BDC9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1198880"/>
            <a:ext cx="10734040" cy="4978083"/>
          </a:xfrm>
        </p:spPr>
        <p:txBody>
          <a:bodyPr/>
          <a:lstStyle/>
          <a:p>
            <a:r>
              <a:rPr lang="en-US" dirty="0"/>
              <a:t>Manual snapshot not used for point-in-time recovery</a:t>
            </a:r>
          </a:p>
          <a:p>
            <a:r>
              <a:rPr lang="en-US" dirty="0"/>
              <a:t>These snapshots stored in Amazon S3</a:t>
            </a:r>
          </a:p>
          <a:p>
            <a:r>
              <a:rPr lang="en-US" dirty="0"/>
              <a:t>They are not </a:t>
            </a:r>
            <a:r>
              <a:rPr lang="en-US" b="1" dirty="0"/>
              <a:t>deleted automatically </a:t>
            </a:r>
            <a:r>
              <a:rPr lang="en-US" dirty="0"/>
              <a:t>when you delete your RDS instance. You have to manually delete from S3</a:t>
            </a:r>
          </a:p>
          <a:p>
            <a:r>
              <a:rPr lang="en-US" dirty="0"/>
              <a:t>It is recommended to take a final snapshot before deleting your RDS DB instance</a:t>
            </a:r>
          </a:p>
          <a:p>
            <a:r>
              <a:rPr lang="en-US" dirty="0"/>
              <a:t>Can be shared with other AWS accounts directly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54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742E-7447-481F-810F-790490C7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RDS Multi-AZ Deployments - Disaster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4F465-2BA5-4E81-ACCA-F5B365A4B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9015"/>
          </a:xfrm>
        </p:spPr>
        <p:txBody>
          <a:bodyPr>
            <a:normAutofit/>
          </a:bodyPr>
          <a:lstStyle/>
          <a:p>
            <a:r>
              <a:rPr lang="en-US" dirty="0"/>
              <a:t>Amazon RDS creates a primary DB Instance and </a:t>
            </a:r>
            <a:r>
              <a:rPr lang="en-US" b="1" dirty="0"/>
              <a:t>synchronously replicates</a:t>
            </a:r>
            <a:r>
              <a:rPr lang="en-US" dirty="0"/>
              <a:t> the data to a standby instance in a </a:t>
            </a:r>
            <a:r>
              <a:rPr lang="en-US" b="1" dirty="0"/>
              <a:t>different Availability Zone</a:t>
            </a:r>
          </a:p>
          <a:p>
            <a:r>
              <a:rPr lang="en-US" dirty="0"/>
              <a:t>Amazon RDS detects and automatically recovers from the most common failure scenarios for Multi-AZ deployments.</a:t>
            </a:r>
          </a:p>
          <a:p>
            <a:r>
              <a:rPr lang="en-US" dirty="0"/>
              <a:t>Amazon RDS automatically performs a failover in the event of any of the following happens</a:t>
            </a:r>
          </a:p>
          <a:p>
            <a:pPr lvl="1"/>
            <a:r>
              <a:rPr lang="en-US" dirty="0"/>
              <a:t>Loss of availability in primary Availability Zone</a:t>
            </a:r>
          </a:p>
          <a:p>
            <a:pPr lvl="1"/>
            <a:r>
              <a:rPr lang="en-US" dirty="0"/>
              <a:t>Loss of network connectivity to primary</a:t>
            </a:r>
          </a:p>
          <a:p>
            <a:pPr lvl="1"/>
            <a:r>
              <a:rPr lang="en-US" dirty="0"/>
              <a:t>Compute unit failure on primary</a:t>
            </a:r>
          </a:p>
          <a:p>
            <a:pPr lvl="1"/>
            <a:r>
              <a:rPr lang="en-US" dirty="0"/>
              <a:t>Storage failure on primary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52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9E72-D91F-496B-A2BF-22C26D60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RDS Multi-AZ Deployments</a:t>
            </a:r>
          </a:p>
        </p:txBody>
      </p:sp>
      <p:pic>
        <p:nvPicPr>
          <p:cNvPr id="1028" name="Picture 4" descr="Fault tolerance across multiple data centers">
            <a:extLst>
              <a:ext uri="{FF2B5EF4-FFF2-40B4-BE49-F238E27FC236}">
                <a16:creationId xmlns:a16="http://schemas.microsoft.com/office/drawing/2014/main" id="{77D62FEB-D40D-42A9-B11D-2D20E65C62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1" y="1765069"/>
            <a:ext cx="8658704" cy="472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859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53DD-E2CE-4244-B26C-2D2C4BC4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RDS Multi-AZ Deployments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3EE60-8EF5-44C2-BFAE-3042C217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160"/>
            <a:ext cx="10515600" cy="4958715"/>
          </a:xfrm>
        </p:spPr>
        <p:txBody>
          <a:bodyPr>
            <a:normAutofit/>
          </a:bodyPr>
          <a:lstStyle/>
          <a:p>
            <a:r>
              <a:rPr lang="en-US" dirty="0"/>
              <a:t>You can select the Multi-AZ option during RDS </a:t>
            </a:r>
            <a:r>
              <a:rPr lang="en-US" b="1" dirty="0"/>
              <a:t>DB instance launch </a:t>
            </a:r>
            <a:r>
              <a:rPr lang="en-US" dirty="0"/>
              <a:t>or modify an existing standalone RDS instance</a:t>
            </a:r>
          </a:p>
          <a:p>
            <a:r>
              <a:rPr lang="en-US" dirty="0"/>
              <a:t>You can NOT read/write to the Standby RDS DB instance</a:t>
            </a:r>
          </a:p>
          <a:p>
            <a:r>
              <a:rPr lang="en-US" dirty="0"/>
              <a:t>You will be alerted by a DB instance event when a failover occurs. AWS RDS uses AWS SNS to send RDS events via SNS notifications</a:t>
            </a:r>
          </a:p>
          <a:p>
            <a:r>
              <a:rPr lang="en-US" dirty="0"/>
              <a:t>In Multi-AZ, snapshots and automated backups are done on Standby instance to avoid I/O suspension on Primary instance</a:t>
            </a:r>
          </a:p>
          <a:p>
            <a:r>
              <a:rPr lang="en-US" b="1" dirty="0"/>
              <a:t>Maintenance sequence of events in Multi-AZ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Maintenance on Standby is performed</a:t>
            </a:r>
          </a:p>
          <a:p>
            <a:pPr lvl="1"/>
            <a:r>
              <a:rPr lang="en-US" dirty="0"/>
              <a:t>Standby promoted to Primary</a:t>
            </a:r>
          </a:p>
          <a:p>
            <a:pPr lvl="1"/>
            <a:r>
              <a:rPr lang="en-US" dirty="0"/>
              <a:t>Maintenance performed on old primary (Current Standby)</a:t>
            </a:r>
          </a:p>
        </p:txBody>
      </p:sp>
    </p:spTree>
    <p:extLst>
      <p:ext uri="{BB962C8B-B14F-4D97-AF65-F5344CB8AC3E}">
        <p14:creationId xmlns:p14="http://schemas.microsoft.com/office/powerpoint/2010/main" val="3576712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77E5-06B0-42E0-AE69-AE457185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DB Read Replicas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69926-4C0F-4B6E-9E3E-32CE395CD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978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RDS Read Scalability</a:t>
            </a:r>
          </a:p>
          <a:p>
            <a:r>
              <a:rPr lang="en-US" dirty="0"/>
              <a:t>A read replica is a replica of the primary RDS DB instance that can only be used for read operation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AmazonEmber"/>
              </a:rPr>
              <a:t>Asynchronous replication. Reads are eventually consistent</a:t>
            </a:r>
          </a:p>
          <a:p>
            <a:r>
              <a:rPr lang="en-US" dirty="0"/>
              <a:t>Read replicas are available in Amazon RDS for MySQL, MariaDB, PostgreSQL, Oracle, and SQL Server as well as Amazon Aurora</a:t>
            </a:r>
          </a:p>
          <a:p>
            <a:r>
              <a:rPr lang="en-US" dirty="0"/>
              <a:t>Within </a:t>
            </a:r>
            <a:r>
              <a:rPr lang="en-US" b="1" dirty="0"/>
              <a:t>AZ, Cross AZ or Cross Region</a:t>
            </a:r>
          </a:p>
          <a:p>
            <a:r>
              <a:rPr lang="en-US" dirty="0"/>
              <a:t>Read replicas are used for SELECT </a:t>
            </a:r>
          </a:p>
          <a:p>
            <a:pPr lvl="1"/>
            <a:r>
              <a:rPr lang="en-US" dirty="0"/>
              <a:t>not INSERT, UPDATE, DELETE</a:t>
            </a:r>
          </a:p>
          <a:p>
            <a:r>
              <a:rPr lang="en-US" dirty="0"/>
              <a:t>Shifting read intensive applications such as Business reporting, or Data Warehousing to read from read replicas as opposed to overload the primary 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288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d scaling and disaster recovery">
            <a:extLst>
              <a:ext uri="{FF2B5EF4-FFF2-40B4-BE49-F238E27FC236}">
                <a16:creationId xmlns:a16="http://schemas.microsoft.com/office/drawing/2014/main" id="{BDCE4CCC-7261-4FD1-99C0-7428BAD072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1" y="712217"/>
            <a:ext cx="6557742" cy="580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214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D4DA-87A8-4D19-9A4E-2AF6F1EB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 Read Replicas – Use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EBE2B-CE22-407D-BA06-54FDB7FD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81880" cy="4900295"/>
          </a:xfrm>
        </p:spPr>
        <p:txBody>
          <a:bodyPr/>
          <a:lstStyle/>
          <a:p>
            <a:r>
              <a:rPr lang="en-US" dirty="0"/>
              <a:t>You have a production database that is taking on normal load</a:t>
            </a:r>
          </a:p>
          <a:p>
            <a:r>
              <a:rPr lang="en-US" dirty="0"/>
              <a:t>You want to run some analytics on your data</a:t>
            </a:r>
          </a:p>
          <a:p>
            <a:r>
              <a:rPr lang="en-US" dirty="0"/>
              <a:t>You create a Read Replica to run the new workload there</a:t>
            </a:r>
          </a:p>
          <a:p>
            <a:r>
              <a:rPr lang="en-US" dirty="0"/>
              <a:t>The production application performance is unaffected</a:t>
            </a:r>
            <a:endParaRPr lang="en-IN" dirty="0"/>
          </a:p>
        </p:txBody>
      </p:sp>
      <p:pic>
        <p:nvPicPr>
          <p:cNvPr id="3076" name="Picture 4" descr="&#10;            Read replica and standby replica configuration&#10;        ">
            <a:extLst>
              <a:ext uri="{FF2B5EF4-FFF2-40B4-BE49-F238E27FC236}">
                <a16:creationId xmlns:a16="http://schemas.microsoft.com/office/drawing/2014/main" id="{B7F1212F-8E71-4993-B249-C1B78CECF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744664"/>
            <a:ext cx="5572125" cy="49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753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BC91-E09E-4D83-9757-C3BF8689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Aurora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3B6B-7B4D-4E42-818E-52A0A1FA0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Aurora is a RDS from AWS (not open sourced)</a:t>
            </a:r>
          </a:p>
          <a:p>
            <a:r>
              <a:rPr lang="en-US" dirty="0"/>
              <a:t>Aurora database build on top of Postgres and MySQL</a:t>
            </a:r>
          </a:p>
          <a:p>
            <a:r>
              <a:rPr lang="en-US" dirty="0"/>
              <a:t>Aurora is AWS optimized and claims 5x performance improvement over MySQL and 3x over Postgres </a:t>
            </a:r>
          </a:p>
          <a:p>
            <a:r>
              <a:rPr lang="en-US" dirty="0"/>
              <a:t>Aurora storage automatically grows in increments of 10GB, up to 64 TB.</a:t>
            </a:r>
          </a:p>
          <a:p>
            <a:r>
              <a:rPr lang="en-US" dirty="0"/>
              <a:t>Aurora can have 15 replicas while MySQL has 5, and the replication process is faster </a:t>
            </a:r>
          </a:p>
          <a:p>
            <a:r>
              <a:rPr lang="en-US" dirty="0"/>
              <a:t>Aurora costs more than RDS (20% more) – but is more efficient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12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46E0-8B18-466B-A5B7-E3F6488A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Aurora DB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57007-F504-4EA5-BFF1-1B28F4FC1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Aurora cluster volume is a virtual database storage volume that spans multiple AZs, with each Az having a copy of the DB cluster data.</a:t>
            </a:r>
          </a:p>
          <a:p>
            <a:r>
              <a:rPr lang="en-US" dirty="0"/>
              <a:t>Primary DB instance</a:t>
            </a:r>
          </a:p>
          <a:p>
            <a:pPr lvl="1"/>
            <a:r>
              <a:rPr lang="en-US" dirty="0"/>
              <a:t>Supports read and write operations. Each Aurora DB cluster has one primary DB instance.</a:t>
            </a:r>
          </a:p>
          <a:p>
            <a:r>
              <a:rPr lang="en-US" dirty="0"/>
              <a:t>Aurora Replica – </a:t>
            </a:r>
          </a:p>
          <a:p>
            <a:pPr lvl="1"/>
            <a:r>
              <a:rPr lang="en-US" dirty="0"/>
              <a:t>Can have up to 15 Aurora Replicas. </a:t>
            </a:r>
          </a:p>
          <a:p>
            <a:pPr lvl="1"/>
            <a:r>
              <a:rPr lang="en-US" dirty="0"/>
              <a:t>Maintain HA by locating Replicas in separate AZs. </a:t>
            </a:r>
          </a:p>
          <a:p>
            <a:pPr lvl="1"/>
            <a:r>
              <a:rPr lang="en-US" dirty="0"/>
              <a:t>Automatically fails over to an Aurora Replica in case the primary DB instance becomes unavailable.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83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2DAD-4043-4D94-A5B1-893167E31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20" y="365125"/>
            <a:ext cx="10977880" cy="1325563"/>
          </a:xfrm>
        </p:spPr>
        <p:txBody>
          <a:bodyPr/>
          <a:lstStyle/>
          <a:p>
            <a:r>
              <a:rPr lang="en-IN" dirty="0"/>
              <a:t>Relational Database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F956D-E669-4CD3-A5F0-4F6569CA2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20" y="1788160"/>
            <a:ext cx="11551920" cy="47047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relational DBs use Structured Query Language (SQL)</a:t>
            </a:r>
          </a:p>
          <a:p>
            <a:r>
              <a:rPr lang="en-US" dirty="0"/>
              <a:t>Best suited for OLTP (On Line Transaction Processing)</a:t>
            </a:r>
          </a:p>
          <a:p>
            <a:r>
              <a:rPr lang="en-US" dirty="0"/>
              <a:t>DBs are usually used in Enterprise applications/scenarios.</a:t>
            </a:r>
          </a:p>
          <a:p>
            <a:r>
              <a:rPr lang="en-US" dirty="0"/>
              <a:t>Amazon Relational Database Service is a distributed relational database service by AWS. </a:t>
            </a:r>
          </a:p>
          <a:p>
            <a:r>
              <a:rPr lang="en-US" dirty="0"/>
              <a:t>You can set up, operate, and scale a relational database in the AWS cloud. </a:t>
            </a:r>
          </a:p>
          <a:p>
            <a:r>
              <a:rPr lang="en-US" dirty="0"/>
              <a:t>It provides cost-efficient and resizable capacity</a:t>
            </a:r>
          </a:p>
          <a:p>
            <a:r>
              <a:rPr lang="en-US" dirty="0"/>
              <a:t>AWS will responsible to do hardware provisioning, database setup, patching and backups. </a:t>
            </a:r>
          </a:p>
          <a:p>
            <a:r>
              <a:rPr lang="en-US" dirty="0"/>
              <a:t>You only focus on your applications so you can give them the fast performance, high availability, security and compatibility they need.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921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&#10;        Amazon Aurora Architecture&#10;      ">
            <a:extLst>
              <a:ext uri="{FF2B5EF4-FFF2-40B4-BE49-F238E27FC236}">
                <a16:creationId xmlns:a16="http://schemas.microsoft.com/office/drawing/2014/main" id="{2887DE2F-0A12-4966-8808-549EC3DB7B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" y="986456"/>
            <a:ext cx="9509760" cy="533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698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8390-D1EF-48EF-AD58-7386BB61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Aurora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9B370-DFE7-4C01-9261-494935093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fail-over</a:t>
            </a:r>
          </a:p>
          <a:p>
            <a:r>
              <a:rPr lang="en-US" dirty="0"/>
              <a:t>Backup and Recovery</a:t>
            </a:r>
          </a:p>
          <a:p>
            <a:r>
              <a:rPr lang="en-US" dirty="0"/>
              <a:t>Isolation and security</a:t>
            </a:r>
          </a:p>
          <a:p>
            <a:r>
              <a:rPr lang="en-US" dirty="0"/>
              <a:t>Industry compliance</a:t>
            </a:r>
          </a:p>
          <a:p>
            <a:r>
              <a:rPr lang="en-US" dirty="0"/>
              <a:t>Automated Patching with Zero Downtime</a:t>
            </a:r>
          </a:p>
          <a:p>
            <a:r>
              <a:rPr lang="en-US" dirty="0"/>
              <a:t>Advanced Monitoring</a:t>
            </a:r>
          </a:p>
          <a:p>
            <a:r>
              <a:rPr lang="en-US" dirty="0"/>
              <a:t>Routine Maintenance</a:t>
            </a:r>
          </a:p>
          <a:p>
            <a:r>
              <a:rPr lang="en-US" dirty="0"/>
              <a:t>Backtrack: restore data at any point of time without using backups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85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BC00-0163-4DB5-B8C8-D6987E36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B6459-D551-4F43-BDA7-7B2AF62C3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80" y="1442720"/>
            <a:ext cx="10662920" cy="47342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are responsible for </a:t>
            </a:r>
          </a:p>
          <a:p>
            <a:pPr lvl="1"/>
            <a:r>
              <a:rPr lang="en-US" dirty="0"/>
              <a:t>Managing DB Settings</a:t>
            </a:r>
          </a:p>
          <a:p>
            <a:pPr lvl="1"/>
            <a:r>
              <a:rPr lang="en-US" dirty="0"/>
              <a:t>Building a relational DB schema</a:t>
            </a:r>
          </a:p>
          <a:p>
            <a:pPr lvl="1"/>
            <a:r>
              <a:rPr lang="en-US" dirty="0"/>
              <a:t>DB performance tuning</a:t>
            </a:r>
          </a:p>
          <a:p>
            <a:r>
              <a:rPr lang="en-US" dirty="0"/>
              <a:t>AWS is responsible for </a:t>
            </a:r>
          </a:p>
          <a:p>
            <a:pPr lvl="1"/>
            <a:r>
              <a:rPr lang="en-US" dirty="0"/>
              <a:t>Security and patching of the DB instances</a:t>
            </a:r>
          </a:p>
          <a:p>
            <a:pPr lvl="1"/>
            <a:r>
              <a:rPr lang="en-US" dirty="0"/>
              <a:t>Automated backups</a:t>
            </a:r>
          </a:p>
          <a:p>
            <a:pPr lvl="1"/>
            <a:r>
              <a:rPr lang="en-US" dirty="0"/>
              <a:t>Software updates for the DB engine</a:t>
            </a:r>
          </a:p>
          <a:p>
            <a:pPr lvl="1"/>
            <a:r>
              <a:rPr lang="en-US" dirty="0"/>
              <a:t>Multi-AZ with Synchronous replication between the active and standby DB instances</a:t>
            </a:r>
          </a:p>
          <a:p>
            <a:pPr lvl="1"/>
            <a:r>
              <a:rPr lang="en-US" dirty="0"/>
              <a:t>Automatic failover if Multi-AZ option</a:t>
            </a:r>
          </a:p>
          <a:p>
            <a:pPr lvl="1"/>
            <a:r>
              <a:rPr lang="en-US" dirty="0"/>
              <a:t>Providing the ability to create DB read replicas for DB read scaling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36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C593-9059-413B-A71E-56F0786F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Databases by AWS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46E20-C2A2-4ACC-8235-30A9C6875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412240"/>
            <a:ext cx="10774680" cy="5080635"/>
          </a:xfrm>
        </p:spPr>
        <p:txBody>
          <a:bodyPr>
            <a:normAutofit/>
          </a:bodyPr>
          <a:lstStyle/>
          <a:p>
            <a:r>
              <a:rPr lang="en-US" dirty="0"/>
              <a:t>Supported DBs</a:t>
            </a:r>
          </a:p>
          <a:p>
            <a:pPr lvl="1"/>
            <a:r>
              <a:rPr lang="en-IN" dirty="0"/>
              <a:t>AWS Aurora</a:t>
            </a:r>
          </a:p>
          <a:p>
            <a:pPr lvl="1"/>
            <a:r>
              <a:rPr lang="en-IN" dirty="0"/>
              <a:t>PostgreSQL</a:t>
            </a:r>
          </a:p>
          <a:p>
            <a:pPr lvl="1"/>
            <a:r>
              <a:rPr lang="en-IN" dirty="0"/>
              <a:t>MariaDB</a:t>
            </a:r>
          </a:p>
          <a:p>
            <a:pPr lvl="1"/>
            <a:r>
              <a:rPr lang="en-IN" dirty="0"/>
              <a:t>MySQL</a:t>
            </a:r>
          </a:p>
          <a:p>
            <a:pPr lvl="1"/>
            <a:r>
              <a:rPr lang="en-IN" dirty="0"/>
              <a:t>MS SQL Server</a:t>
            </a:r>
          </a:p>
          <a:p>
            <a:pPr lvl="1"/>
            <a:r>
              <a:rPr lang="en-IN" dirty="0"/>
              <a:t>ORACLE</a:t>
            </a:r>
          </a:p>
          <a:p>
            <a:r>
              <a:rPr lang="en-IN" dirty="0"/>
              <a:t>Free Tier Details</a:t>
            </a:r>
          </a:p>
          <a:p>
            <a:pPr lvl="1"/>
            <a:r>
              <a:rPr lang="en-US" dirty="0"/>
              <a:t>12 MONTHS FREE</a:t>
            </a:r>
          </a:p>
          <a:p>
            <a:pPr lvl="1"/>
            <a:r>
              <a:rPr lang="en-US" dirty="0"/>
              <a:t>750 hours per month of db.t2.micro </a:t>
            </a:r>
          </a:p>
          <a:p>
            <a:pPr lvl="1"/>
            <a:r>
              <a:rPr lang="en-US" dirty="0"/>
              <a:t>20 GB of general purpose (SSD) database storage</a:t>
            </a:r>
          </a:p>
          <a:p>
            <a:pPr lvl="1"/>
            <a:r>
              <a:rPr lang="en-US" dirty="0"/>
              <a:t>20 GB of storage for database backups and database snapshots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97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08E7-075B-4C5C-988C-33A0FBF4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 DB Instances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2FDE-F041-493D-9825-52401671D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/>
          <a:lstStyle/>
          <a:p>
            <a:r>
              <a:rPr lang="en-US" dirty="0"/>
              <a:t>A DB instance is a virtual machine with database environment running in the cloud. </a:t>
            </a:r>
          </a:p>
          <a:p>
            <a:r>
              <a:rPr lang="en-US" dirty="0"/>
              <a:t>Can contain multiple user-created databases, accessed using the client tools and applications</a:t>
            </a:r>
          </a:p>
          <a:p>
            <a:r>
              <a:rPr lang="en-US" dirty="0"/>
              <a:t>DB instances created and modified with</a:t>
            </a:r>
          </a:p>
          <a:p>
            <a:pPr lvl="1"/>
            <a:r>
              <a:rPr lang="en-US" dirty="0"/>
              <a:t>AWS CLI</a:t>
            </a:r>
          </a:p>
          <a:p>
            <a:pPr lvl="1"/>
            <a:r>
              <a:rPr lang="en-US" dirty="0"/>
              <a:t>Amazon RDS API operations</a:t>
            </a:r>
          </a:p>
          <a:p>
            <a:pPr lvl="1"/>
            <a:r>
              <a:rPr lang="en-US" dirty="0"/>
              <a:t>AWS Management Console.</a:t>
            </a:r>
          </a:p>
          <a:p>
            <a:r>
              <a:rPr lang="en-US" dirty="0"/>
              <a:t>Each DB instance has a DB instance identifier and it must be unique for that customer in an AWS Region</a:t>
            </a:r>
          </a:p>
        </p:txBody>
      </p:sp>
    </p:spTree>
    <p:extLst>
      <p:ext uri="{BB962C8B-B14F-4D97-AF65-F5344CB8AC3E}">
        <p14:creationId xmlns:p14="http://schemas.microsoft.com/office/powerpoint/2010/main" val="425234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06BF-BD37-4AA4-89A9-5FAAE390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65125"/>
            <a:ext cx="10947400" cy="1325563"/>
          </a:xfrm>
        </p:spPr>
        <p:txBody>
          <a:bodyPr/>
          <a:lstStyle/>
          <a:p>
            <a:r>
              <a:rPr lang="en-IN" dirty="0"/>
              <a:t>DB instance classes and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B7E9F-561F-4355-93EE-D034E0A25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0" y="1460500"/>
            <a:ext cx="1103884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DB instance class determines the compute and memory capacity the instance</a:t>
            </a:r>
          </a:p>
          <a:p>
            <a:r>
              <a:rPr lang="en-US" dirty="0"/>
              <a:t>DB instance class types</a:t>
            </a:r>
          </a:p>
          <a:p>
            <a:pPr lvl="1"/>
            <a:r>
              <a:rPr lang="en-US" dirty="0"/>
              <a:t>Standard (balanced compute, memory, and networking)</a:t>
            </a:r>
          </a:p>
          <a:p>
            <a:pPr lvl="2"/>
            <a:r>
              <a:rPr lang="en-US" dirty="0"/>
              <a:t>Ex: db.m3, db.m4, db.m5</a:t>
            </a:r>
          </a:p>
          <a:p>
            <a:pPr lvl="1"/>
            <a:r>
              <a:rPr lang="en-US" dirty="0"/>
              <a:t>Memory Optimized (memory-intensive applications)</a:t>
            </a:r>
          </a:p>
          <a:p>
            <a:pPr lvl="2"/>
            <a:r>
              <a:rPr lang="en-US" dirty="0"/>
              <a:t>Ex: db.r3, db.r5, db.x1</a:t>
            </a:r>
          </a:p>
          <a:p>
            <a:pPr lvl="1"/>
            <a:r>
              <a:rPr lang="en-US" dirty="0"/>
              <a:t>Burstable Performance (burstable performance DB instance)</a:t>
            </a:r>
          </a:p>
          <a:p>
            <a:pPr lvl="2"/>
            <a:r>
              <a:rPr lang="en-US" dirty="0"/>
              <a:t>Db.t2, db.t3, db.t4g</a:t>
            </a:r>
          </a:p>
          <a:p>
            <a:r>
              <a:rPr lang="en-IN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Amazon RDS storage types</a:t>
            </a:r>
          </a:p>
          <a:p>
            <a:pPr lvl="1"/>
            <a:r>
              <a:rPr lang="en-US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General Purpose SSD – offer cost-effective storage that is ideal for a broad range of workloads</a:t>
            </a:r>
          </a:p>
          <a:p>
            <a:pPr lvl="1"/>
            <a:r>
              <a:rPr lang="en-US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Provisioned IOPS – designed to meet the needs of I/O-intensive workloads</a:t>
            </a:r>
          </a:p>
          <a:p>
            <a:pPr lvl="1"/>
            <a:r>
              <a:rPr lang="en-US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Magnetic – </a:t>
            </a:r>
            <a:r>
              <a:rPr lang="en-US" dirty="0">
                <a:solidFill>
                  <a:srgbClr val="16191F"/>
                </a:solidFill>
                <a:latin typeface="Amazon Ember"/>
              </a:rPr>
              <a:t>l</a:t>
            </a:r>
            <a:r>
              <a:rPr lang="en-US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ow performance</a:t>
            </a:r>
            <a:endParaRPr lang="en-IN" b="0" i="0" u="none" strike="noStrike" dirty="0">
              <a:solidFill>
                <a:srgbClr val="16191F"/>
              </a:solidFill>
              <a:effectLst/>
              <a:latin typeface="Amazon Ember"/>
            </a:endParaRP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452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045A-D40F-49C8-8096-FB3A849D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92B0-479E-4365-8BFC-464810CA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on MySQL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38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260B-A6DA-4046-9C7F-7233F7C2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 Backup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BF09C-CFFB-4087-8195-9C47B473E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5624"/>
            <a:ext cx="10744200" cy="4859655"/>
          </a:xfrm>
        </p:spPr>
        <p:txBody>
          <a:bodyPr/>
          <a:lstStyle/>
          <a:p>
            <a:r>
              <a:rPr lang="en-US" dirty="0"/>
              <a:t>Two types of backup for your RDS DB instances</a:t>
            </a:r>
          </a:p>
          <a:p>
            <a:pPr lvl="1"/>
            <a:r>
              <a:rPr lang="en-US" dirty="0"/>
              <a:t>Automated backups</a:t>
            </a:r>
          </a:p>
          <a:p>
            <a:pPr lvl="1"/>
            <a:r>
              <a:rPr lang="en-US" dirty="0"/>
              <a:t>Manual backups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767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277E-FFCE-4663-BE7E-F94F2D36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backups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E953-4440-437B-A850-9D49B0E88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160"/>
            <a:ext cx="10693400" cy="495871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Amazon RDS creates and saves automated backups of your DB instance. </a:t>
            </a:r>
          </a:p>
          <a:p>
            <a:r>
              <a:rPr lang="en-US" dirty="0"/>
              <a:t>RDS creates a storage volume snapshot of your DB instance, backing up the entire DB instance. </a:t>
            </a:r>
          </a:p>
          <a:p>
            <a:r>
              <a:rPr lang="en-US" dirty="0"/>
              <a:t>Backups are stored in Amazon S3</a:t>
            </a:r>
          </a:p>
          <a:p>
            <a:r>
              <a:rPr lang="en-US" dirty="0"/>
              <a:t>The first snapshot is a full one, and then subsequent snapshots are </a:t>
            </a:r>
            <a:r>
              <a:rPr lang="en-US" b="1" dirty="0"/>
              <a:t>incremental</a:t>
            </a:r>
          </a:p>
          <a:p>
            <a:r>
              <a:rPr lang="en-US" dirty="0"/>
              <a:t>Retention period: AWS RDS keeps the automated backup for 7 days by default </a:t>
            </a:r>
          </a:p>
          <a:p>
            <a:pPr lvl="1"/>
            <a:r>
              <a:rPr lang="en-US" dirty="0"/>
              <a:t>Min 0 days (means no retention)</a:t>
            </a:r>
          </a:p>
          <a:p>
            <a:pPr lvl="1"/>
            <a:r>
              <a:rPr lang="en-US" dirty="0"/>
              <a:t>Max 35 days</a:t>
            </a:r>
          </a:p>
          <a:p>
            <a:r>
              <a:rPr lang="en-US" dirty="0"/>
              <a:t>RDS automatically backs up the DB instances daily, by creating a storage volume snapshot of your DB instance including the </a:t>
            </a:r>
            <a:r>
              <a:rPr lang="en-US" b="1" dirty="0"/>
              <a:t>DB transaction logs</a:t>
            </a:r>
          </a:p>
          <a:p>
            <a:pPr lvl="1"/>
            <a:r>
              <a:rPr lang="en-US" dirty="0"/>
              <a:t>You can choose the Backup Window time</a:t>
            </a:r>
          </a:p>
          <a:p>
            <a:pPr lvl="1"/>
            <a:r>
              <a:rPr lang="en-US" dirty="0"/>
              <a:t>Enabled by default, you can disable it by setting retention period to zero </a:t>
            </a:r>
          </a:p>
          <a:p>
            <a:r>
              <a:rPr lang="en-US" dirty="0"/>
              <a:t>Transaction logs are backed-up by RDS every 5 minutes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95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1248</Words>
  <Application>Microsoft Office PowerPoint</Application>
  <PresentationFormat>Widescreen</PresentationFormat>
  <Paragraphs>148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Amazon Ember</vt:lpstr>
      <vt:lpstr>AmazonEmber</vt:lpstr>
      <vt:lpstr>-apple-system</vt:lpstr>
      <vt:lpstr>Arial</vt:lpstr>
      <vt:lpstr>Calibri</vt:lpstr>
      <vt:lpstr>Calibri Light</vt:lpstr>
      <vt:lpstr>Office Theme</vt:lpstr>
      <vt:lpstr>Amazon Relational Database Service</vt:lpstr>
      <vt:lpstr>Relational Database Service</vt:lpstr>
      <vt:lpstr>Infrastructure Management</vt:lpstr>
      <vt:lpstr>Supported Databases by AWS</vt:lpstr>
      <vt:lpstr>RDS DB Instances</vt:lpstr>
      <vt:lpstr>DB instance classes and storage</vt:lpstr>
      <vt:lpstr>Demo</vt:lpstr>
      <vt:lpstr>RDS Backup</vt:lpstr>
      <vt:lpstr>Automated backups</vt:lpstr>
      <vt:lpstr>Automated backups</vt:lpstr>
      <vt:lpstr>Manual backups </vt:lpstr>
      <vt:lpstr>Amazon RDS Multi-AZ Deployments - Disaster Recovery</vt:lpstr>
      <vt:lpstr>Amazon RDS Multi-AZ Deployments</vt:lpstr>
      <vt:lpstr>RDS Multi-AZ Deployments</vt:lpstr>
      <vt:lpstr>DB Read Replicas</vt:lpstr>
      <vt:lpstr>PowerPoint Presentation</vt:lpstr>
      <vt:lpstr>RDS Read Replicas – Use Cases</vt:lpstr>
      <vt:lpstr>Amazon Aurora</vt:lpstr>
      <vt:lpstr>Amazon Aurora DB clusters</vt:lpstr>
      <vt:lpstr>PowerPoint Presentation</vt:lpstr>
      <vt:lpstr>Features of Aurora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Relational Database Service</dc:title>
  <dc:creator>Nirmal Parida</dc:creator>
  <cp:lastModifiedBy>Nirmal Parida</cp:lastModifiedBy>
  <cp:revision>27</cp:revision>
  <dcterms:created xsi:type="dcterms:W3CDTF">2021-10-09T15:53:55Z</dcterms:created>
  <dcterms:modified xsi:type="dcterms:W3CDTF">2021-11-07T13:25:21Z</dcterms:modified>
</cp:coreProperties>
</file>