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546A-2ABC-486B-982E-E0A4F88CD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7DC9B-E75F-41BD-9B72-5F0722C7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F446-A48B-4FC1-BFE8-EF1D6ABE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FE04-7585-4607-9BD1-44ED9112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BF6E-236C-479C-A404-0842506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FE0C-C07E-437E-A1CB-2FE3291F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946B-DAD0-450B-AB08-959BF50F4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A8F6-7096-4F3F-B6AB-41A7347E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5275-0ABF-4D85-A65B-76C58280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A818-9861-4EE3-AFE7-6CFF25E8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643D6-4CE8-45FC-82AE-DE89682C7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63B8-FCA8-4F5D-B157-0772FE17A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41B5-8C7C-40D5-BE04-617BCB0C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3C75-717E-4B08-B32A-2F897770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3EA6-A455-445E-9FE6-F62D2E49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29C3-0723-48FB-A370-0239E860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C4B2-60B7-469F-A783-EA36E78D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3084-EE21-42C7-B08F-74E83C8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7F0F-1ED0-4F45-9347-1F4A85D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4B49-5CC7-4A79-AC1D-703A2263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664F-9A3A-485C-A21B-CB17F5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8881-E1B9-490A-9D17-57E2104D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F14B-113A-4866-BB9F-D51ED25B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CD6-47DF-4D0D-9F99-B7D6993A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28AA-51F9-4AA7-A8DC-0828BC5F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2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3024-2CDF-4079-9344-8B3D018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5EFD-1658-4756-9EE7-7DF7B53C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0E93B-4BFA-46D1-A39C-6C353508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5C1D-C456-4A18-9EAC-D77D54C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0227-11AC-4109-BEAE-AA8B95C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CC7C-2BF8-4A37-86A6-2FB7F892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DCB5-9D62-493D-894B-F8CB6A27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A7ADD-4D24-4B7E-AFF8-8A19EB46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A28E-EF47-4191-B5A2-A4DB360F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BCB83-88AA-4D4A-9FD9-8811CC77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17B17-92EB-4DB1-9E3B-2DF087CDE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83455-89AE-4194-A546-1E9C8FF5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1515B-58CF-455B-BA89-F298C353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01E08-3E0D-4BBA-AD1A-5B455CE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8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B45C-0055-453D-8A9A-A545E0CB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BF690-3650-4280-97A9-D2A4346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12605-EECF-4F1C-B07D-5471737D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E7FB-EA1D-4499-AF83-07658761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4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1D794-CAB6-4F45-8672-7271F4C4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FBEC6-BD3F-42B6-AF06-3718FA0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B0444-8991-4085-8AC3-EEDE8061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C57E-567E-4451-B0FE-8AB2228E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B5DF-7901-4058-9346-16899D3A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79EB-4B87-4FD9-92D6-C972E155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2241-16DC-4796-BA79-D397125C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62539-426F-44E8-9210-4E6FB468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AC64B-1A35-452B-81A6-85D73CB3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6071-777D-471C-964F-FB42356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81EFB-B54F-496C-82EA-0DE52048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B5A-0E5E-421C-8FA1-9AFB4083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7B0E-880A-4535-BD97-3003C05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1704-BC06-4D52-91F8-EFADE450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034CE-7F57-467A-9E08-6FC3E0C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6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C1B4D-8B4D-425E-BA40-54D2F76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70BD-652A-48A1-9138-7E84AFDF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79B1-F3FB-4E16-BB85-E39A00033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09C6-9D57-4877-8345-5CEDFAC6EA0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2523-71AA-4A5A-AC78-69F0AD4D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734A-CD09-4B26-9257-FF54B6A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900C-7B8E-4FA1-B312-B457003C3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C751-CF69-4442-91F8-D119107A8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122363"/>
            <a:ext cx="9489440" cy="1102677"/>
          </a:xfrm>
        </p:spPr>
        <p:txBody>
          <a:bodyPr/>
          <a:lstStyle/>
          <a:p>
            <a:r>
              <a:rPr lang="en-US" dirty="0"/>
              <a:t>AWS Serverless, AWS Lambda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016BD-7158-441E-AA40-3BC4E4B2C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280" y="2540000"/>
            <a:ext cx="10099040" cy="3616960"/>
          </a:xfrm>
        </p:spPr>
        <p:txBody>
          <a:bodyPr/>
          <a:lstStyle/>
          <a:p>
            <a:pPr algn="l"/>
            <a:r>
              <a:rPr lang="en-US" dirty="0"/>
              <a:t>What is a serverless architecture</a:t>
            </a:r>
          </a:p>
          <a:p>
            <a:pPr algn="l"/>
            <a:r>
              <a:rPr lang="en-IN" dirty="0"/>
              <a:t>Serverless Services in AWS</a:t>
            </a:r>
          </a:p>
          <a:p>
            <a:pPr algn="l"/>
            <a:r>
              <a:rPr lang="en-IN" dirty="0"/>
              <a:t>What is AWS Lambda</a:t>
            </a:r>
          </a:p>
        </p:txBody>
      </p:sp>
    </p:spTree>
    <p:extLst>
      <p:ext uri="{BB962C8B-B14F-4D97-AF65-F5344CB8AC3E}">
        <p14:creationId xmlns:p14="http://schemas.microsoft.com/office/powerpoint/2010/main" val="283765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BAD-BB71-4C4A-A3AB-0891727E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Functions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5388-4152-4D63-A529-69E86202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IAM role (execution role)</a:t>
            </a:r>
          </a:p>
          <a:p>
            <a:pPr lvl="1"/>
            <a:r>
              <a:rPr lang="en-US" dirty="0"/>
              <a:t>This is the role that AWS Lambda assumes when it executes the Lambda function on your behalf.</a:t>
            </a:r>
          </a:p>
          <a:p>
            <a:r>
              <a:rPr lang="en-US" dirty="0"/>
              <a:t>Handler name</a:t>
            </a:r>
          </a:p>
          <a:p>
            <a:pPr lvl="1"/>
            <a:r>
              <a:rPr lang="en-US" dirty="0"/>
              <a:t>The handler refers to the method in your code where AWS Lambda begins execution.</a:t>
            </a:r>
          </a:p>
          <a:p>
            <a:pPr lvl="1"/>
            <a:r>
              <a:rPr lang="en-US" dirty="0"/>
              <a:t>AWS Lambda passes any event information, which triggered the invocation, as a parameter to the handler method.</a:t>
            </a:r>
          </a:p>
          <a:p>
            <a:r>
              <a:rPr lang="en-US" dirty="0"/>
              <a:t>Language Selection</a:t>
            </a:r>
          </a:p>
          <a:p>
            <a:r>
              <a:rPr lang="en-US" dirty="0"/>
              <a:t>Write your source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85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047B-8A90-42B6-8C45-15BDD76B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0A9E-91A7-4467-8815-DC9F5522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015"/>
          </a:xfrm>
        </p:spPr>
        <p:txBody>
          <a:bodyPr/>
          <a:lstStyle/>
          <a:p>
            <a:r>
              <a:rPr lang="en-US" dirty="0"/>
              <a:t>Create a simple lambda function, test from console, see CloudWatch logs</a:t>
            </a:r>
          </a:p>
          <a:p>
            <a:r>
              <a:rPr lang="en-US" dirty="0"/>
              <a:t>Run the lambda using cli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lambda list-functions --region ap-south-1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lambda invoke --function-name </a:t>
            </a:r>
            <a:r>
              <a:rPr lang="en-US" dirty="0" err="1"/>
              <a:t>mylambda</a:t>
            </a:r>
            <a:r>
              <a:rPr lang="en-US" dirty="0"/>
              <a:t> --cli-binary-format raw-in-base64-out --payload '{"key1": "value1", "key2": "value2", "key3": "value3" }' --region ap-south-1 </a:t>
            </a:r>
            <a:r>
              <a:rPr lang="en-US" dirty="0" err="1"/>
              <a:t>response.json</a:t>
            </a:r>
            <a:endParaRPr lang="en-US" dirty="0"/>
          </a:p>
          <a:p>
            <a:r>
              <a:rPr lang="en-US" dirty="0"/>
              <a:t>Test the Lambda function using Load Balancer</a:t>
            </a:r>
          </a:p>
          <a:p>
            <a:r>
              <a:rPr lang="en-US" dirty="0"/>
              <a:t>Lambda with CloudWatch Events</a:t>
            </a:r>
          </a:p>
          <a:p>
            <a:r>
              <a:rPr lang="en-US" dirty="0"/>
              <a:t>Lambda with S3 event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29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4DA3-BA76-4904-AC09-4EF8742A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– Services it can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21A5-B326-4F36-9CCD-C8EF5071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74800"/>
            <a:ext cx="11389360" cy="4918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Lambda functions can access</a:t>
            </a:r>
          </a:p>
          <a:p>
            <a:pPr lvl="1"/>
            <a:r>
              <a:rPr lang="en-US" dirty="0"/>
              <a:t>AWS Services running in AWS VPCs (Ex. Redshift , </a:t>
            </a:r>
            <a:r>
              <a:rPr lang="en-US" dirty="0" err="1"/>
              <a:t>ElastiCache</a:t>
            </a:r>
            <a:r>
              <a:rPr lang="en-US" dirty="0"/>
              <a:t>, RDS instances)</a:t>
            </a:r>
          </a:p>
          <a:p>
            <a:pPr lvl="1"/>
            <a:r>
              <a:rPr lang="en-US" dirty="0"/>
              <a:t>Non-AWS Services running on EC2 instances in an AWS VPC</a:t>
            </a:r>
          </a:p>
          <a:p>
            <a:r>
              <a:rPr lang="en-US" dirty="0"/>
              <a:t>Additional configuration will be required for VPC access (Security group and subnet IDs)</a:t>
            </a:r>
          </a:p>
          <a:p>
            <a:r>
              <a:rPr lang="en-US" dirty="0"/>
              <a:t>AWS Lambda runs your function code securely within an internal AWS VPC (not your VPC) by default.</a:t>
            </a:r>
          </a:p>
          <a:p>
            <a:pPr lvl="1"/>
            <a:r>
              <a:rPr lang="en-US" dirty="0"/>
              <a:t>This VPC has connectivity to AWS services and the internet.</a:t>
            </a:r>
          </a:p>
          <a:p>
            <a:pPr lvl="1"/>
            <a:r>
              <a:rPr lang="en-US" dirty="0"/>
              <a:t>You can configure a lambda function to connect to private subnets (DBs, Cache instances, or Internal services) in your VPC in your accounts</a:t>
            </a:r>
          </a:p>
          <a:p>
            <a:r>
              <a:rPr lang="en-US" dirty="0"/>
              <a:t>To enable your Lambda function to access resources inside your VPC:</a:t>
            </a:r>
          </a:p>
          <a:p>
            <a:pPr lvl="1"/>
            <a:r>
              <a:rPr lang="en-US" dirty="0"/>
              <a:t>Provide additional VPC-specific configuration information that includes VPC subnet IDs and security group IDs</a:t>
            </a:r>
          </a:p>
          <a:p>
            <a:pPr lvl="1"/>
            <a:r>
              <a:rPr lang="en-US" dirty="0"/>
              <a:t>Lambda will then create an ENI for each subnet and security group attached to the Lambda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00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A64-F56C-4161-A18F-8E9A0D01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1A00-5311-4B17-AC81-9A364651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493520"/>
            <a:ext cx="10769600" cy="5151120"/>
          </a:xfrm>
        </p:spPr>
        <p:txBody>
          <a:bodyPr>
            <a:normAutofit/>
          </a:bodyPr>
          <a:lstStyle/>
          <a:p>
            <a:r>
              <a:rPr lang="en-US" dirty="0"/>
              <a:t>On-demand Lambda function invocation</a:t>
            </a:r>
          </a:p>
          <a:p>
            <a:pPr lvl="1"/>
            <a:r>
              <a:rPr lang="en-US" dirty="0"/>
              <a:t>Amazon API Gateway</a:t>
            </a:r>
          </a:p>
          <a:p>
            <a:pPr lvl="1"/>
            <a:r>
              <a:rPr lang="en-US" dirty="0"/>
              <a:t>Load Balancer</a:t>
            </a:r>
          </a:p>
          <a:p>
            <a:pPr lvl="1"/>
            <a:r>
              <a:rPr lang="en-US" dirty="0"/>
              <a:t>Web/Mobile application</a:t>
            </a:r>
          </a:p>
          <a:p>
            <a:pPr lvl="1"/>
            <a:r>
              <a:rPr lang="en-US" dirty="0"/>
              <a:t>Using SDKs</a:t>
            </a:r>
          </a:p>
          <a:p>
            <a:r>
              <a:rPr lang="en-US" dirty="0"/>
              <a:t>Scheduled events </a:t>
            </a:r>
          </a:p>
          <a:p>
            <a:pPr lvl="1"/>
            <a:r>
              <a:rPr lang="en-US" dirty="0"/>
              <a:t>Regular, scheduled basis.</a:t>
            </a:r>
          </a:p>
          <a:p>
            <a:pPr lvl="1"/>
            <a:r>
              <a:rPr lang="en-US" dirty="0"/>
              <a:t>Cron Jobs</a:t>
            </a:r>
          </a:p>
          <a:p>
            <a:r>
              <a:rPr lang="en-US" dirty="0"/>
              <a:t>Event Source Mapping</a:t>
            </a:r>
          </a:p>
          <a:p>
            <a:pPr lvl="1"/>
            <a:r>
              <a:rPr lang="en-US" dirty="0"/>
              <a:t>An event source is the AWS service or custom application that publishes events,</a:t>
            </a:r>
          </a:p>
          <a:p>
            <a:pPr lvl="1"/>
            <a:r>
              <a:rPr lang="en-US" dirty="0"/>
              <a:t>A Lambda function is the custom code that processes the events.</a:t>
            </a:r>
          </a:p>
          <a:p>
            <a:pPr lvl="1"/>
            <a:r>
              <a:rPr lang="en-US" dirty="0"/>
              <a:t>Event sources publish events that cause the Lambda function to be invoked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F12-9F90-4160-9433-C8FA919D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AWS 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E23D-F130-4261-9A16-4818FCC3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Amazon S3 </a:t>
            </a:r>
          </a:p>
          <a:p>
            <a:r>
              <a:rPr lang="en-IN" dirty="0"/>
              <a:t>Amazon DynamoDB</a:t>
            </a:r>
          </a:p>
          <a:p>
            <a:r>
              <a:rPr lang="en-IN" dirty="0"/>
              <a:t>Amazon Kinesis Streams </a:t>
            </a:r>
          </a:p>
          <a:p>
            <a:r>
              <a:rPr lang="en-IN" dirty="0"/>
              <a:t>Amazon Simple Notification Service</a:t>
            </a:r>
          </a:p>
          <a:p>
            <a:r>
              <a:rPr lang="en-IN" dirty="0"/>
              <a:t>Amazon Simple Email Service </a:t>
            </a:r>
          </a:p>
          <a:p>
            <a:r>
              <a:rPr lang="en-IN" dirty="0"/>
              <a:t>Amazon Cognito</a:t>
            </a:r>
          </a:p>
          <a:p>
            <a:r>
              <a:rPr lang="en-IN" dirty="0"/>
              <a:t>AWS CloudFormation</a:t>
            </a:r>
          </a:p>
          <a:p>
            <a:r>
              <a:rPr lang="en-IN" dirty="0"/>
              <a:t>Amazon CloudWatch Logs</a:t>
            </a:r>
          </a:p>
          <a:p>
            <a:r>
              <a:rPr lang="en-IN" dirty="0"/>
              <a:t>Amazon CloudWatch Events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37368-F792-4B58-B2B1-DBAB4DFD259F}"/>
              </a:ext>
            </a:extLst>
          </p:cNvPr>
          <p:cNvSpPr txBox="1"/>
          <p:nvPr/>
        </p:nvSpPr>
        <p:spPr>
          <a:xfrm>
            <a:off x="7366000" y="1812290"/>
            <a:ext cx="4399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AWS </a:t>
            </a:r>
            <a:r>
              <a:rPr lang="en-IN" sz="2800" dirty="0" err="1"/>
              <a:t>CodeCommit</a:t>
            </a:r>
            <a:endParaRPr lang="en-IN" sz="2800" dirty="0"/>
          </a:p>
          <a:p>
            <a:r>
              <a:rPr lang="en-IN" sz="2800" dirty="0"/>
              <a:t>AWS Config</a:t>
            </a:r>
          </a:p>
          <a:p>
            <a:r>
              <a:rPr lang="en-IN" sz="2800" dirty="0"/>
              <a:t>Amazon Alexa </a:t>
            </a:r>
          </a:p>
          <a:p>
            <a:r>
              <a:rPr lang="en-IN" sz="2800" dirty="0"/>
              <a:t>Amazon Lex </a:t>
            </a:r>
          </a:p>
          <a:p>
            <a:r>
              <a:rPr lang="en-IN" sz="2800" dirty="0"/>
              <a:t>Amazon API Gateway </a:t>
            </a:r>
          </a:p>
          <a:p>
            <a:r>
              <a:rPr lang="en-IN" sz="2800" dirty="0"/>
              <a:t>AWS IoT Button </a:t>
            </a:r>
          </a:p>
          <a:p>
            <a:r>
              <a:rPr lang="en-IN" sz="2800" dirty="0"/>
              <a:t>Amazon CloudFront</a:t>
            </a:r>
          </a:p>
          <a:p>
            <a:r>
              <a:rPr lang="en-IN" sz="2800" dirty="0"/>
              <a:t>Amazon Kinesis Firehose </a:t>
            </a:r>
          </a:p>
          <a:p>
            <a:r>
              <a:rPr lang="en-IN" sz="2800" dirty="0"/>
              <a:t>Amazon SQS</a:t>
            </a:r>
          </a:p>
        </p:txBody>
      </p:sp>
    </p:spTree>
    <p:extLst>
      <p:ext uri="{BB962C8B-B14F-4D97-AF65-F5344CB8AC3E}">
        <p14:creationId xmlns:p14="http://schemas.microsoft.com/office/powerpoint/2010/main" val="418640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An event source mapping reads from a Kinesis stream. It queues records locally before sending them to the&#10;        function.&#10;    ">
            <a:extLst>
              <a:ext uri="{FF2B5EF4-FFF2-40B4-BE49-F238E27FC236}">
                <a16:creationId xmlns:a16="http://schemas.microsoft.com/office/drawing/2014/main" id="{9493B2C1-82D9-4757-BC2B-FB79F043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78" y="389109"/>
            <a:ext cx="9298142" cy="646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0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19C7-0E40-458D-AF6E-AE135D5A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en-US" dirty="0"/>
              <a:t>Use Cases of AWS Lambda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B49A-5512-467B-9406-C9511BB4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US" dirty="0"/>
              <a:t>You have a photo sharing application. Your application upload photos, and the application stores these user photos in an Amazon S3 bucket.</a:t>
            </a:r>
          </a:p>
          <a:p>
            <a:r>
              <a:rPr lang="en-US" dirty="0"/>
              <a:t>Lambda function triggers for each photo upload and resize it for web. Mobile and tab size</a:t>
            </a:r>
            <a:endParaRPr lang="en-IN" dirty="0"/>
          </a:p>
        </p:txBody>
      </p:sp>
      <p:pic>
        <p:nvPicPr>
          <p:cNvPr id="2052" name="Picture 4" descr="product-page-diagram_Lambda-RealTimeFileProcessing">
            <a:extLst>
              <a:ext uri="{FF2B5EF4-FFF2-40B4-BE49-F238E27FC236}">
                <a16:creationId xmlns:a16="http://schemas.microsoft.com/office/drawing/2014/main" id="{ED6B56D6-1443-4BC7-B4A3-2340BCA0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5" y="4206240"/>
            <a:ext cx="10109208" cy="252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2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B90-7DB0-4B27-9661-3FBDAC55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B7C8-AF28-4F36-A300-52098BD3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Execution</a:t>
            </a:r>
          </a:p>
          <a:p>
            <a:pPr lvl="1"/>
            <a:r>
              <a:rPr lang="en-US" dirty="0"/>
              <a:t>Memory allocation: 128 MB – 3008 MB (64 MB increments)</a:t>
            </a:r>
          </a:p>
          <a:p>
            <a:pPr lvl="1"/>
            <a:r>
              <a:rPr lang="en-US" dirty="0"/>
              <a:t>Maximum execution time: 900 seconds (15 minutes)</a:t>
            </a:r>
          </a:p>
          <a:p>
            <a:pPr lvl="1"/>
            <a:r>
              <a:rPr lang="en-US" dirty="0"/>
              <a:t>Environment variables (4 KB)</a:t>
            </a:r>
          </a:p>
          <a:p>
            <a:pPr lvl="1"/>
            <a:r>
              <a:rPr lang="en-US" dirty="0"/>
              <a:t>Concurrency executions: 1000 (can be increased)</a:t>
            </a:r>
          </a:p>
          <a:p>
            <a:r>
              <a:rPr lang="en-IN" dirty="0"/>
              <a:t>Deployment</a:t>
            </a:r>
          </a:p>
          <a:p>
            <a:pPr lvl="1"/>
            <a:r>
              <a:rPr lang="en-US" dirty="0"/>
              <a:t>Lambda function deployment size (compressed .zip): 50 MB</a:t>
            </a:r>
          </a:p>
          <a:p>
            <a:pPr lvl="1"/>
            <a:r>
              <a:rPr lang="en-US" dirty="0"/>
              <a:t>Size of uncompressed deployment (code + dependencies): 250 MB</a:t>
            </a:r>
          </a:p>
          <a:p>
            <a:pPr lvl="1"/>
            <a:r>
              <a:rPr lang="en-US" dirty="0"/>
              <a:t>Can use the /</a:t>
            </a:r>
            <a:r>
              <a:rPr lang="en-US" dirty="0" err="1"/>
              <a:t>tmp</a:t>
            </a:r>
            <a:r>
              <a:rPr lang="en-US" dirty="0"/>
              <a:t> directory to load other files at startup</a:t>
            </a:r>
          </a:p>
          <a:p>
            <a:pPr lvl="1"/>
            <a:r>
              <a:rPr lang="en-US" dirty="0"/>
              <a:t>Size of environment variables: 4 KB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72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EFD-4349-4E13-84F3-9DBE0C9D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0850-DD4C-48EB-8AFD-F8413F47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>
            <a:normAutofit/>
          </a:bodyPr>
          <a:lstStyle/>
          <a:p>
            <a:r>
              <a:rPr lang="en-US" dirty="0"/>
              <a:t>AWS Lambda automatically monitors Lambda functions on your behalf, reporting metrics through Amazon CloudWatch</a:t>
            </a:r>
          </a:p>
          <a:p>
            <a:r>
              <a:rPr lang="en-US" dirty="0"/>
              <a:t>Log Captured in CloudWatch in Log Group</a:t>
            </a:r>
          </a:p>
          <a:p>
            <a:r>
              <a:rPr lang="en-US" dirty="0"/>
              <a:t>Pricing: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r>
              <a:rPr lang="en-US" dirty="0"/>
              <a:t>Pay per calls:</a:t>
            </a:r>
          </a:p>
          <a:p>
            <a:pPr lvl="1"/>
            <a:r>
              <a:rPr lang="en-US" dirty="0"/>
              <a:t>First 1,000,000 requests are free</a:t>
            </a:r>
          </a:p>
          <a:p>
            <a:r>
              <a:rPr lang="en-US" dirty="0"/>
              <a:t>Pay per duration: (in increment of 100ms)</a:t>
            </a:r>
          </a:p>
          <a:p>
            <a:pPr lvl="1"/>
            <a:r>
              <a:rPr lang="en-US" dirty="0"/>
              <a:t>400,000 GB-seconds of compute time per month if FREE</a:t>
            </a:r>
          </a:p>
          <a:p>
            <a:pPr lvl="1"/>
            <a:r>
              <a:rPr lang="en-US" dirty="0"/>
              <a:t>== 400,000 seconds if function is 1GB RAM</a:t>
            </a:r>
          </a:p>
          <a:p>
            <a:pPr lvl="1"/>
            <a:r>
              <a:rPr lang="en-US" dirty="0"/>
              <a:t>== 200,000 seconds if function is 2 GB 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331B-987D-43E2-A615-ACFEB717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7800" cy="1158875"/>
          </a:xfrm>
        </p:spPr>
        <p:txBody>
          <a:bodyPr/>
          <a:lstStyle/>
          <a:p>
            <a:r>
              <a:rPr lang="en-US" dirty="0"/>
              <a:t>What is a serverless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EADA-0108-4F68-BD16-1DDD3DEE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24000"/>
            <a:ext cx="10718800" cy="5049519"/>
          </a:xfrm>
        </p:spPr>
        <p:txBody>
          <a:bodyPr>
            <a:normAutofit fontScale="92500"/>
          </a:bodyPr>
          <a:lstStyle/>
          <a:p>
            <a:r>
              <a:rPr lang="en-US" dirty="0"/>
              <a:t>Is a way to build and run applications and services without having to manage infrastructure and scale, maintain servers.</a:t>
            </a:r>
          </a:p>
          <a:p>
            <a:r>
              <a:rPr lang="en-US" dirty="0"/>
              <a:t>Your application still runs on servers, but all the server management is done by AWS</a:t>
            </a:r>
          </a:p>
          <a:p>
            <a:r>
              <a:rPr lang="en-US" dirty="0"/>
              <a:t>AWS offers technologies for running code, managing data, and integrating applications, all without managing servers</a:t>
            </a:r>
          </a:p>
          <a:p>
            <a:r>
              <a:rPr lang="en-US" dirty="0"/>
              <a:t>It feature automatic scaling, built-in high availability, and a pay-for-use billing model to increase agility and optimize costs. </a:t>
            </a:r>
          </a:p>
          <a:p>
            <a:r>
              <a:rPr lang="en-US" dirty="0"/>
              <a:t>Serverless applications start with AWS Lambda, natively integrated with over 200 AWS services and software as a service (SaaS) applications</a:t>
            </a:r>
          </a:p>
          <a:p>
            <a:r>
              <a:rPr lang="en-US" dirty="0"/>
              <a:t>Serverless </a:t>
            </a:r>
            <a:r>
              <a:rPr lang="en-US" b="1" dirty="0"/>
              <a:t>does not mean there are no servers</a:t>
            </a:r>
            <a:r>
              <a:rPr lang="en-US" dirty="0"/>
              <a:t>. it means you just don’t manage / provision / see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5499-8A65-4F2F-8971-773C757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Services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6383-5510-4CCD-BCE9-76BEFDD1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AWS Lambda</a:t>
            </a:r>
          </a:p>
          <a:p>
            <a:r>
              <a:rPr lang="en-IN" dirty="0"/>
              <a:t>AWS </a:t>
            </a:r>
            <a:r>
              <a:rPr lang="en-IN" dirty="0" err="1"/>
              <a:t>Fargate</a:t>
            </a:r>
            <a:endParaRPr lang="en-IN" dirty="0"/>
          </a:p>
          <a:p>
            <a:r>
              <a:rPr lang="en-IN" dirty="0"/>
              <a:t>DynamoDB</a:t>
            </a:r>
          </a:p>
          <a:p>
            <a:r>
              <a:rPr lang="en-IN" dirty="0"/>
              <a:t>AWS Cognito</a:t>
            </a:r>
          </a:p>
          <a:p>
            <a:r>
              <a:rPr lang="en-IN" dirty="0"/>
              <a:t>AWS API Gateway</a:t>
            </a:r>
          </a:p>
          <a:p>
            <a:r>
              <a:rPr lang="en-IN" dirty="0"/>
              <a:t>Amazon S3</a:t>
            </a:r>
          </a:p>
          <a:p>
            <a:r>
              <a:rPr lang="en-IN" dirty="0"/>
              <a:t>AWS SNS &amp; SQS</a:t>
            </a:r>
          </a:p>
          <a:p>
            <a:r>
              <a:rPr lang="en-IN" dirty="0"/>
              <a:t>AWS Kinesis Data Firehose</a:t>
            </a:r>
          </a:p>
          <a:p>
            <a:r>
              <a:rPr lang="en-IN" dirty="0"/>
              <a:t>Aurora Serverless</a:t>
            </a:r>
          </a:p>
          <a:p>
            <a:r>
              <a:rPr lang="en-IN" dirty="0"/>
              <a:t>Step Functions</a:t>
            </a:r>
          </a:p>
        </p:txBody>
      </p:sp>
    </p:spTree>
    <p:extLst>
      <p:ext uri="{BB962C8B-B14F-4D97-AF65-F5344CB8AC3E}">
        <p14:creationId xmlns:p14="http://schemas.microsoft.com/office/powerpoint/2010/main" val="33431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4A20CA-DCEF-4ADC-A19E-141061DB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545464"/>
            <a:ext cx="11086256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5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duct-page-diagram_Lambda-WebApplications 2">
            <a:extLst>
              <a:ext uri="{FF2B5EF4-FFF2-40B4-BE49-F238E27FC236}">
                <a16:creationId xmlns:a16="http://schemas.microsoft.com/office/drawing/2014/main" id="{B018E69D-A94E-4182-AA05-AD6BCED8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" y="2114550"/>
            <a:ext cx="11543923" cy="27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8BC-16C5-43EC-9E18-7A76BF9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B38C-64B9-4B2B-B4DA-3E8B883B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5624"/>
            <a:ext cx="10835640" cy="4829175"/>
          </a:xfrm>
        </p:spPr>
        <p:txBody>
          <a:bodyPr>
            <a:normAutofit fontScale="92500"/>
          </a:bodyPr>
          <a:lstStyle/>
          <a:p>
            <a:r>
              <a:rPr lang="en-US" dirty="0"/>
              <a:t>Lambda is a compute service that lets you run code without provisioning or managing servers. </a:t>
            </a:r>
          </a:p>
          <a:p>
            <a:r>
              <a:rPr lang="en-US" dirty="0"/>
              <a:t>Lambda runs your code on a high-availability compute infrastructure. </a:t>
            </a:r>
          </a:p>
          <a:p>
            <a:r>
              <a:rPr lang="en-US" dirty="0"/>
              <a:t>AWS performs all of the administration of the compute resources, including server and operating system maintenance, capacity provisioning and automatic scaling, code monitoring and logging</a:t>
            </a:r>
          </a:p>
          <a:p>
            <a:r>
              <a:rPr lang="en-US" dirty="0"/>
              <a:t>you can run code for virtually any type of application or backend service</a:t>
            </a:r>
          </a:p>
          <a:p>
            <a:r>
              <a:rPr lang="en-US" dirty="0"/>
              <a:t>AWS Lambda runs your code on a high-availability compute infrastructure</a:t>
            </a:r>
          </a:p>
          <a:p>
            <a:r>
              <a:rPr lang="en-US" dirty="0"/>
              <a:t>AWS Lambda executes your code only when needed and scales automatically.</a:t>
            </a:r>
          </a:p>
          <a:p>
            <a:r>
              <a:rPr lang="en-US" dirty="0"/>
              <a:t>You pay only for the compute time you consume – No charge when your code is not running.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59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F608-8B9F-462A-B719-CA04AF1F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        vs      AWS Lambda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5057-6B3F-41C2-9157-35286DB6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920" cy="4351338"/>
          </a:xfrm>
        </p:spPr>
        <p:txBody>
          <a:bodyPr/>
          <a:lstStyle/>
          <a:p>
            <a:r>
              <a:rPr lang="en-US" b="1" dirty="0"/>
              <a:t>Virtual Servers </a:t>
            </a:r>
            <a:r>
              <a:rPr lang="en-US" dirty="0"/>
              <a:t>in the Cloud</a:t>
            </a:r>
          </a:p>
          <a:p>
            <a:r>
              <a:rPr lang="en-US" dirty="0"/>
              <a:t>Limited by RAM and CPU</a:t>
            </a:r>
          </a:p>
          <a:p>
            <a:r>
              <a:rPr lang="en-US" b="1" dirty="0"/>
              <a:t>Continuously running</a:t>
            </a:r>
          </a:p>
          <a:p>
            <a:r>
              <a:rPr lang="en-US" dirty="0"/>
              <a:t>Scaling means: To add or remove servers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962BB-4645-4BBB-9B64-6C93F0A7717D}"/>
              </a:ext>
            </a:extLst>
          </p:cNvPr>
          <p:cNvSpPr txBox="1"/>
          <p:nvPr/>
        </p:nvSpPr>
        <p:spPr>
          <a:xfrm>
            <a:off x="5720080" y="1825624"/>
            <a:ext cx="482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Virtual functions </a:t>
            </a:r>
            <a:r>
              <a:rPr lang="en-IN" sz="2800" dirty="0"/>
              <a:t>– no servers to manage!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Limited by time - short executions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Run on-demand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Scaling is automated!</a:t>
            </a:r>
          </a:p>
        </p:txBody>
      </p:sp>
    </p:spTree>
    <p:extLst>
      <p:ext uri="{BB962C8B-B14F-4D97-AF65-F5344CB8AC3E}">
        <p14:creationId xmlns:p14="http://schemas.microsoft.com/office/powerpoint/2010/main" val="147801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B51-E12D-45D3-B1D0-1DDB6C22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EEB5-22FC-4A49-A5FE-66B31D46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Pricing</a:t>
            </a:r>
          </a:p>
          <a:p>
            <a:pPr lvl="1"/>
            <a:r>
              <a:rPr lang="en-US" dirty="0"/>
              <a:t>Pay per request and compute time</a:t>
            </a:r>
          </a:p>
          <a:p>
            <a:pPr lvl="1"/>
            <a:r>
              <a:rPr lang="en-US" dirty="0"/>
              <a:t>Free tier of 1,000,000 AWS Lambda requests and 400,000 GBs of compute time</a:t>
            </a:r>
          </a:p>
          <a:p>
            <a:r>
              <a:rPr lang="en-US" dirty="0"/>
              <a:t>No servers to manage</a:t>
            </a:r>
          </a:p>
          <a:p>
            <a:r>
              <a:rPr lang="en-US" dirty="0"/>
              <a:t>Continuous scaling</a:t>
            </a:r>
          </a:p>
          <a:p>
            <a:r>
              <a:rPr lang="en-US" dirty="0"/>
              <a:t>Integrated with the many AWS services</a:t>
            </a:r>
          </a:p>
          <a:p>
            <a:r>
              <a:rPr lang="en-US" dirty="0"/>
              <a:t>Integrated with many programming languages</a:t>
            </a:r>
          </a:p>
          <a:p>
            <a:r>
              <a:rPr lang="en-US" dirty="0"/>
              <a:t>Easy monitoring through AWS CloudWatch</a:t>
            </a:r>
          </a:p>
          <a:p>
            <a:r>
              <a:rPr lang="en-US" dirty="0"/>
              <a:t>Easy to get more resources per functions</a:t>
            </a:r>
          </a:p>
          <a:p>
            <a:r>
              <a:rPr lang="en-US" dirty="0"/>
              <a:t>Increasing RAM will also improve CPU and network!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31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41F5-74C1-44DE-94CF-09140984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E41E-F056-4CF1-97F1-2DE81C49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Node.js 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Java (Java 8 compatible)</a:t>
            </a:r>
          </a:p>
          <a:p>
            <a:r>
              <a:rPr lang="en-IN" dirty="0"/>
              <a:t>C# (.NET Core/ </a:t>
            </a:r>
            <a:r>
              <a:rPr lang="en-IN" dirty="0" err="1"/>
              <a:t>Powershell</a:t>
            </a:r>
            <a:r>
              <a:rPr lang="en-IN" dirty="0"/>
              <a:t>)</a:t>
            </a:r>
          </a:p>
          <a:p>
            <a:r>
              <a:rPr lang="en-IN" dirty="0"/>
              <a:t>Golang</a:t>
            </a:r>
          </a:p>
          <a:p>
            <a:r>
              <a:rPr lang="en-IN" dirty="0"/>
              <a:t>Ruby</a:t>
            </a:r>
          </a:p>
          <a:p>
            <a:r>
              <a:rPr lang="en-IN" dirty="0"/>
              <a:t>Custom Runtime API</a:t>
            </a:r>
          </a:p>
        </p:txBody>
      </p:sp>
    </p:spTree>
    <p:extLst>
      <p:ext uri="{BB962C8B-B14F-4D97-AF65-F5344CB8AC3E}">
        <p14:creationId xmlns:p14="http://schemas.microsoft.com/office/powerpoint/2010/main" val="207120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1054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AWS Serverless, AWS Lambda</vt:lpstr>
      <vt:lpstr>What is a serverless architecture</vt:lpstr>
      <vt:lpstr>Serverless Services in AWS</vt:lpstr>
      <vt:lpstr>PowerPoint Presentation</vt:lpstr>
      <vt:lpstr>PowerPoint Presentation</vt:lpstr>
      <vt:lpstr>What is AWS Lambda</vt:lpstr>
      <vt:lpstr>EC2 Instance         vs      AWS Lambda</vt:lpstr>
      <vt:lpstr>Benefits of AWS Lambda</vt:lpstr>
      <vt:lpstr>AWS Lambda language support</vt:lpstr>
      <vt:lpstr>AWS Lambda Functions Configuration</vt:lpstr>
      <vt:lpstr>AWS Lambda Demo</vt:lpstr>
      <vt:lpstr>Lambda Function – Services it can access</vt:lpstr>
      <vt:lpstr>Invoking Lambda Functions</vt:lpstr>
      <vt:lpstr>Supported AWS event sources</vt:lpstr>
      <vt:lpstr>PowerPoint Presentation</vt:lpstr>
      <vt:lpstr>Use Cases of AWS Lambda</vt:lpstr>
      <vt:lpstr>AWS Lambda Limits</vt:lpstr>
      <vt:lpstr>Monitoring and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Serverless, AWS Lambda</dc:title>
  <dc:creator>Nirmal Parida</dc:creator>
  <cp:lastModifiedBy>Nirmal Parida</cp:lastModifiedBy>
  <cp:revision>19</cp:revision>
  <dcterms:created xsi:type="dcterms:W3CDTF">2021-11-28T09:38:18Z</dcterms:created>
  <dcterms:modified xsi:type="dcterms:W3CDTF">2022-08-18T05:55:56Z</dcterms:modified>
</cp:coreProperties>
</file>