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4" r:id="rId5"/>
    <p:sldId id="265" r:id="rId6"/>
    <p:sldId id="257" r:id="rId7"/>
    <p:sldId id="258" r:id="rId8"/>
    <p:sldId id="268" r:id="rId9"/>
    <p:sldId id="269" r:id="rId10"/>
    <p:sldId id="270" r:id="rId11"/>
    <p:sldId id="271" r:id="rId12"/>
    <p:sldId id="272" r:id="rId13"/>
    <p:sldId id="273" r:id="rId14"/>
    <p:sldId id="259" r:id="rId15"/>
    <p:sldId id="260" r:id="rId16"/>
    <p:sldId id="261"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E891-2302-440E-B277-C86D6DE9FB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1EDD20-1B95-435B-99FD-C1CE5DFBC8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507317-42E3-4688-A17D-30F78CC925D4}"/>
              </a:ext>
            </a:extLst>
          </p:cNvPr>
          <p:cNvSpPr>
            <a:spLocks noGrp="1"/>
          </p:cNvSpPr>
          <p:nvPr>
            <p:ph type="dt" sz="half" idx="10"/>
          </p:nvPr>
        </p:nvSpPr>
        <p:spPr/>
        <p:txBody>
          <a:bodyPr/>
          <a:lstStyle/>
          <a:p>
            <a:fld id="{B650D7C8-A8DA-4246-818C-D8E318C2FA41}" type="datetimeFigureOut">
              <a:rPr lang="en-IN" smtClean="0"/>
              <a:t>04-04-2022</a:t>
            </a:fld>
            <a:endParaRPr lang="en-IN"/>
          </a:p>
        </p:txBody>
      </p:sp>
      <p:sp>
        <p:nvSpPr>
          <p:cNvPr id="5" name="Footer Placeholder 4">
            <a:extLst>
              <a:ext uri="{FF2B5EF4-FFF2-40B4-BE49-F238E27FC236}">
                <a16:creationId xmlns:a16="http://schemas.microsoft.com/office/drawing/2014/main" id="{F51E93CB-1F33-4271-9111-4FDEA595EF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86DF1A-8300-4B8D-A73E-342836DDB99F}"/>
              </a:ext>
            </a:extLst>
          </p:cNvPr>
          <p:cNvSpPr>
            <a:spLocks noGrp="1"/>
          </p:cNvSpPr>
          <p:nvPr>
            <p:ph type="sldNum" sz="quarter" idx="12"/>
          </p:nvPr>
        </p:nvSpPr>
        <p:spPr/>
        <p:txBody>
          <a:bodyPr/>
          <a:lstStyle/>
          <a:p>
            <a:fld id="{FBA25FB4-FA37-4494-8BB2-CBB1D88C99FB}" type="slidenum">
              <a:rPr lang="en-IN" smtClean="0"/>
              <a:t>‹#›</a:t>
            </a:fld>
            <a:endParaRPr lang="en-IN"/>
          </a:p>
        </p:txBody>
      </p:sp>
    </p:spTree>
    <p:extLst>
      <p:ext uri="{BB962C8B-B14F-4D97-AF65-F5344CB8AC3E}">
        <p14:creationId xmlns:p14="http://schemas.microsoft.com/office/powerpoint/2010/main" val="167806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1DF9-77E2-4C93-B864-4A7AFC2EDE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28C508-BED2-4487-A3F6-235A1FF23A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664675-5037-41E4-9328-727BE45E965C}"/>
              </a:ext>
            </a:extLst>
          </p:cNvPr>
          <p:cNvSpPr>
            <a:spLocks noGrp="1"/>
          </p:cNvSpPr>
          <p:nvPr>
            <p:ph type="dt" sz="half" idx="10"/>
          </p:nvPr>
        </p:nvSpPr>
        <p:spPr/>
        <p:txBody>
          <a:bodyPr/>
          <a:lstStyle/>
          <a:p>
            <a:fld id="{B650D7C8-A8DA-4246-818C-D8E318C2FA41}" type="datetimeFigureOut">
              <a:rPr lang="en-IN" smtClean="0"/>
              <a:t>04-04-2022</a:t>
            </a:fld>
            <a:endParaRPr lang="en-IN"/>
          </a:p>
        </p:txBody>
      </p:sp>
      <p:sp>
        <p:nvSpPr>
          <p:cNvPr id="5" name="Footer Placeholder 4">
            <a:extLst>
              <a:ext uri="{FF2B5EF4-FFF2-40B4-BE49-F238E27FC236}">
                <a16:creationId xmlns:a16="http://schemas.microsoft.com/office/drawing/2014/main" id="{A5EBE1BA-F0F5-4587-8BDB-A61C216576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F86C3-0AFB-4002-9BE6-8AD1ECA1DAA8}"/>
              </a:ext>
            </a:extLst>
          </p:cNvPr>
          <p:cNvSpPr>
            <a:spLocks noGrp="1"/>
          </p:cNvSpPr>
          <p:nvPr>
            <p:ph type="sldNum" sz="quarter" idx="12"/>
          </p:nvPr>
        </p:nvSpPr>
        <p:spPr/>
        <p:txBody>
          <a:bodyPr/>
          <a:lstStyle/>
          <a:p>
            <a:fld id="{FBA25FB4-FA37-4494-8BB2-CBB1D88C99FB}" type="slidenum">
              <a:rPr lang="en-IN" smtClean="0"/>
              <a:t>‹#›</a:t>
            </a:fld>
            <a:endParaRPr lang="en-IN"/>
          </a:p>
        </p:txBody>
      </p:sp>
    </p:spTree>
    <p:extLst>
      <p:ext uri="{BB962C8B-B14F-4D97-AF65-F5344CB8AC3E}">
        <p14:creationId xmlns:p14="http://schemas.microsoft.com/office/powerpoint/2010/main" val="735907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5A9AFC-CA27-4CC5-A9DF-8443D12548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E237A6-4AEA-4DE6-AE99-49CCF51874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562398-4739-485E-AFD1-A1D133F7CE15}"/>
              </a:ext>
            </a:extLst>
          </p:cNvPr>
          <p:cNvSpPr>
            <a:spLocks noGrp="1"/>
          </p:cNvSpPr>
          <p:nvPr>
            <p:ph type="dt" sz="half" idx="10"/>
          </p:nvPr>
        </p:nvSpPr>
        <p:spPr/>
        <p:txBody>
          <a:bodyPr/>
          <a:lstStyle/>
          <a:p>
            <a:fld id="{B650D7C8-A8DA-4246-818C-D8E318C2FA41}" type="datetimeFigureOut">
              <a:rPr lang="en-IN" smtClean="0"/>
              <a:t>04-04-2022</a:t>
            </a:fld>
            <a:endParaRPr lang="en-IN"/>
          </a:p>
        </p:txBody>
      </p:sp>
      <p:sp>
        <p:nvSpPr>
          <p:cNvPr id="5" name="Footer Placeholder 4">
            <a:extLst>
              <a:ext uri="{FF2B5EF4-FFF2-40B4-BE49-F238E27FC236}">
                <a16:creationId xmlns:a16="http://schemas.microsoft.com/office/drawing/2014/main" id="{4FF335D0-7119-4957-9A04-912EF8C79B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A71AEF-35FB-4F70-A33D-30F662D57F10}"/>
              </a:ext>
            </a:extLst>
          </p:cNvPr>
          <p:cNvSpPr>
            <a:spLocks noGrp="1"/>
          </p:cNvSpPr>
          <p:nvPr>
            <p:ph type="sldNum" sz="quarter" idx="12"/>
          </p:nvPr>
        </p:nvSpPr>
        <p:spPr/>
        <p:txBody>
          <a:bodyPr/>
          <a:lstStyle/>
          <a:p>
            <a:fld id="{FBA25FB4-FA37-4494-8BB2-CBB1D88C99FB}" type="slidenum">
              <a:rPr lang="en-IN" smtClean="0"/>
              <a:t>‹#›</a:t>
            </a:fld>
            <a:endParaRPr lang="en-IN"/>
          </a:p>
        </p:txBody>
      </p:sp>
    </p:spTree>
    <p:extLst>
      <p:ext uri="{BB962C8B-B14F-4D97-AF65-F5344CB8AC3E}">
        <p14:creationId xmlns:p14="http://schemas.microsoft.com/office/powerpoint/2010/main" val="1254555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C431A-548B-4736-A466-71EA529574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F0AA2E-8038-4F9F-A77A-893A83C01A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44F96C-4226-4958-96DC-763EB2E479E4}"/>
              </a:ext>
            </a:extLst>
          </p:cNvPr>
          <p:cNvSpPr>
            <a:spLocks noGrp="1"/>
          </p:cNvSpPr>
          <p:nvPr>
            <p:ph type="dt" sz="half" idx="10"/>
          </p:nvPr>
        </p:nvSpPr>
        <p:spPr/>
        <p:txBody>
          <a:bodyPr/>
          <a:lstStyle/>
          <a:p>
            <a:fld id="{B650D7C8-A8DA-4246-818C-D8E318C2FA41}" type="datetimeFigureOut">
              <a:rPr lang="en-IN" smtClean="0"/>
              <a:t>04-04-2022</a:t>
            </a:fld>
            <a:endParaRPr lang="en-IN"/>
          </a:p>
        </p:txBody>
      </p:sp>
      <p:sp>
        <p:nvSpPr>
          <p:cNvPr id="5" name="Footer Placeholder 4">
            <a:extLst>
              <a:ext uri="{FF2B5EF4-FFF2-40B4-BE49-F238E27FC236}">
                <a16:creationId xmlns:a16="http://schemas.microsoft.com/office/drawing/2014/main" id="{068D530F-A8E9-4319-A70B-6EA29173D9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E856B4-C4AE-4A75-9681-BC55DF23F9E5}"/>
              </a:ext>
            </a:extLst>
          </p:cNvPr>
          <p:cNvSpPr>
            <a:spLocks noGrp="1"/>
          </p:cNvSpPr>
          <p:nvPr>
            <p:ph type="sldNum" sz="quarter" idx="12"/>
          </p:nvPr>
        </p:nvSpPr>
        <p:spPr/>
        <p:txBody>
          <a:bodyPr/>
          <a:lstStyle/>
          <a:p>
            <a:fld id="{FBA25FB4-FA37-4494-8BB2-CBB1D88C99FB}" type="slidenum">
              <a:rPr lang="en-IN" smtClean="0"/>
              <a:t>‹#›</a:t>
            </a:fld>
            <a:endParaRPr lang="en-IN"/>
          </a:p>
        </p:txBody>
      </p:sp>
    </p:spTree>
    <p:extLst>
      <p:ext uri="{BB962C8B-B14F-4D97-AF65-F5344CB8AC3E}">
        <p14:creationId xmlns:p14="http://schemas.microsoft.com/office/powerpoint/2010/main" val="139431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29D45-ACB6-45D3-93F7-00789C7CF6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F173D5-C8EB-4CC4-BBD2-54EB4FF974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B9D4A6-6498-4A88-95BE-6CD8D4A6E45B}"/>
              </a:ext>
            </a:extLst>
          </p:cNvPr>
          <p:cNvSpPr>
            <a:spLocks noGrp="1"/>
          </p:cNvSpPr>
          <p:nvPr>
            <p:ph type="dt" sz="half" idx="10"/>
          </p:nvPr>
        </p:nvSpPr>
        <p:spPr/>
        <p:txBody>
          <a:bodyPr/>
          <a:lstStyle/>
          <a:p>
            <a:fld id="{B650D7C8-A8DA-4246-818C-D8E318C2FA41}" type="datetimeFigureOut">
              <a:rPr lang="en-IN" smtClean="0"/>
              <a:t>04-04-2022</a:t>
            </a:fld>
            <a:endParaRPr lang="en-IN"/>
          </a:p>
        </p:txBody>
      </p:sp>
      <p:sp>
        <p:nvSpPr>
          <p:cNvPr id="5" name="Footer Placeholder 4">
            <a:extLst>
              <a:ext uri="{FF2B5EF4-FFF2-40B4-BE49-F238E27FC236}">
                <a16:creationId xmlns:a16="http://schemas.microsoft.com/office/drawing/2014/main" id="{49707A6E-7FB4-4259-807F-88AB72AB5A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ED75A6-A1F6-4672-A0BA-D07E9C090AB1}"/>
              </a:ext>
            </a:extLst>
          </p:cNvPr>
          <p:cNvSpPr>
            <a:spLocks noGrp="1"/>
          </p:cNvSpPr>
          <p:nvPr>
            <p:ph type="sldNum" sz="quarter" idx="12"/>
          </p:nvPr>
        </p:nvSpPr>
        <p:spPr/>
        <p:txBody>
          <a:bodyPr/>
          <a:lstStyle/>
          <a:p>
            <a:fld id="{FBA25FB4-FA37-4494-8BB2-CBB1D88C99FB}" type="slidenum">
              <a:rPr lang="en-IN" smtClean="0"/>
              <a:t>‹#›</a:t>
            </a:fld>
            <a:endParaRPr lang="en-IN"/>
          </a:p>
        </p:txBody>
      </p:sp>
    </p:spTree>
    <p:extLst>
      <p:ext uri="{BB962C8B-B14F-4D97-AF65-F5344CB8AC3E}">
        <p14:creationId xmlns:p14="http://schemas.microsoft.com/office/powerpoint/2010/main" val="1205685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7313-B147-412D-A440-07D1FB1B4A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7204DB-0C7E-4199-8ADF-2A2D256BE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39ED14-67E1-4967-90DA-F1D1167418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8ED43F-B7BB-473C-88D1-F428F3CBE23E}"/>
              </a:ext>
            </a:extLst>
          </p:cNvPr>
          <p:cNvSpPr>
            <a:spLocks noGrp="1"/>
          </p:cNvSpPr>
          <p:nvPr>
            <p:ph type="dt" sz="half" idx="10"/>
          </p:nvPr>
        </p:nvSpPr>
        <p:spPr/>
        <p:txBody>
          <a:bodyPr/>
          <a:lstStyle/>
          <a:p>
            <a:fld id="{B650D7C8-A8DA-4246-818C-D8E318C2FA41}" type="datetimeFigureOut">
              <a:rPr lang="en-IN" smtClean="0"/>
              <a:t>04-04-2022</a:t>
            </a:fld>
            <a:endParaRPr lang="en-IN"/>
          </a:p>
        </p:txBody>
      </p:sp>
      <p:sp>
        <p:nvSpPr>
          <p:cNvPr id="6" name="Footer Placeholder 5">
            <a:extLst>
              <a:ext uri="{FF2B5EF4-FFF2-40B4-BE49-F238E27FC236}">
                <a16:creationId xmlns:a16="http://schemas.microsoft.com/office/drawing/2014/main" id="{58C2E09A-3BB0-4071-945D-36EC821167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03EE0C-357F-4EC0-9CBC-DC7EBCF99647}"/>
              </a:ext>
            </a:extLst>
          </p:cNvPr>
          <p:cNvSpPr>
            <a:spLocks noGrp="1"/>
          </p:cNvSpPr>
          <p:nvPr>
            <p:ph type="sldNum" sz="quarter" idx="12"/>
          </p:nvPr>
        </p:nvSpPr>
        <p:spPr/>
        <p:txBody>
          <a:bodyPr/>
          <a:lstStyle/>
          <a:p>
            <a:fld id="{FBA25FB4-FA37-4494-8BB2-CBB1D88C99FB}" type="slidenum">
              <a:rPr lang="en-IN" smtClean="0"/>
              <a:t>‹#›</a:t>
            </a:fld>
            <a:endParaRPr lang="en-IN"/>
          </a:p>
        </p:txBody>
      </p:sp>
    </p:spTree>
    <p:extLst>
      <p:ext uri="{BB962C8B-B14F-4D97-AF65-F5344CB8AC3E}">
        <p14:creationId xmlns:p14="http://schemas.microsoft.com/office/powerpoint/2010/main" val="291910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0B3AD-97A5-456F-80EC-EE0CD549CF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546825-C088-42CF-8117-E15025088D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48B9CB-91A8-4BF9-B881-D1B2BFAA19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3AD85D-6719-4F74-AB13-9744A6EE14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5D2266-783F-48CA-9600-5A341A8522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3F4C82-2204-418D-8A2E-0279DCD734DE}"/>
              </a:ext>
            </a:extLst>
          </p:cNvPr>
          <p:cNvSpPr>
            <a:spLocks noGrp="1"/>
          </p:cNvSpPr>
          <p:nvPr>
            <p:ph type="dt" sz="half" idx="10"/>
          </p:nvPr>
        </p:nvSpPr>
        <p:spPr/>
        <p:txBody>
          <a:bodyPr/>
          <a:lstStyle/>
          <a:p>
            <a:fld id="{B650D7C8-A8DA-4246-818C-D8E318C2FA41}" type="datetimeFigureOut">
              <a:rPr lang="en-IN" smtClean="0"/>
              <a:t>04-04-2022</a:t>
            </a:fld>
            <a:endParaRPr lang="en-IN"/>
          </a:p>
        </p:txBody>
      </p:sp>
      <p:sp>
        <p:nvSpPr>
          <p:cNvPr id="8" name="Footer Placeholder 7">
            <a:extLst>
              <a:ext uri="{FF2B5EF4-FFF2-40B4-BE49-F238E27FC236}">
                <a16:creationId xmlns:a16="http://schemas.microsoft.com/office/drawing/2014/main" id="{ECF36B75-94CE-4866-B341-A722954469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868538-71D1-4853-9E11-6961EEAE3EE2}"/>
              </a:ext>
            </a:extLst>
          </p:cNvPr>
          <p:cNvSpPr>
            <a:spLocks noGrp="1"/>
          </p:cNvSpPr>
          <p:nvPr>
            <p:ph type="sldNum" sz="quarter" idx="12"/>
          </p:nvPr>
        </p:nvSpPr>
        <p:spPr/>
        <p:txBody>
          <a:bodyPr/>
          <a:lstStyle/>
          <a:p>
            <a:fld id="{FBA25FB4-FA37-4494-8BB2-CBB1D88C99FB}" type="slidenum">
              <a:rPr lang="en-IN" smtClean="0"/>
              <a:t>‹#›</a:t>
            </a:fld>
            <a:endParaRPr lang="en-IN"/>
          </a:p>
        </p:txBody>
      </p:sp>
    </p:spTree>
    <p:extLst>
      <p:ext uri="{BB962C8B-B14F-4D97-AF65-F5344CB8AC3E}">
        <p14:creationId xmlns:p14="http://schemas.microsoft.com/office/powerpoint/2010/main" val="1998674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D8709-0BAB-4EEF-A979-360B935457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37F413-23F6-45FF-B9DB-7DF59EDC0725}"/>
              </a:ext>
            </a:extLst>
          </p:cNvPr>
          <p:cNvSpPr>
            <a:spLocks noGrp="1"/>
          </p:cNvSpPr>
          <p:nvPr>
            <p:ph type="dt" sz="half" idx="10"/>
          </p:nvPr>
        </p:nvSpPr>
        <p:spPr/>
        <p:txBody>
          <a:bodyPr/>
          <a:lstStyle/>
          <a:p>
            <a:fld id="{B650D7C8-A8DA-4246-818C-D8E318C2FA41}" type="datetimeFigureOut">
              <a:rPr lang="en-IN" smtClean="0"/>
              <a:t>04-04-2022</a:t>
            </a:fld>
            <a:endParaRPr lang="en-IN"/>
          </a:p>
        </p:txBody>
      </p:sp>
      <p:sp>
        <p:nvSpPr>
          <p:cNvPr id="4" name="Footer Placeholder 3">
            <a:extLst>
              <a:ext uri="{FF2B5EF4-FFF2-40B4-BE49-F238E27FC236}">
                <a16:creationId xmlns:a16="http://schemas.microsoft.com/office/drawing/2014/main" id="{DA40C039-1491-486C-AEC7-27C62C39E1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1AACA8-575B-4CE1-A2E7-28C5018949A0}"/>
              </a:ext>
            </a:extLst>
          </p:cNvPr>
          <p:cNvSpPr>
            <a:spLocks noGrp="1"/>
          </p:cNvSpPr>
          <p:nvPr>
            <p:ph type="sldNum" sz="quarter" idx="12"/>
          </p:nvPr>
        </p:nvSpPr>
        <p:spPr/>
        <p:txBody>
          <a:bodyPr/>
          <a:lstStyle/>
          <a:p>
            <a:fld id="{FBA25FB4-FA37-4494-8BB2-CBB1D88C99FB}" type="slidenum">
              <a:rPr lang="en-IN" smtClean="0"/>
              <a:t>‹#›</a:t>
            </a:fld>
            <a:endParaRPr lang="en-IN"/>
          </a:p>
        </p:txBody>
      </p:sp>
    </p:spTree>
    <p:extLst>
      <p:ext uri="{BB962C8B-B14F-4D97-AF65-F5344CB8AC3E}">
        <p14:creationId xmlns:p14="http://schemas.microsoft.com/office/powerpoint/2010/main" val="742917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80E8B-A954-4F12-B91A-F9A6CF5508C2}"/>
              </a:ext>
            </a:extLst>
          </p:cNvPr>
          <p:cNvSpPr>
            <a:spLocks noGrp="1"/>
          </p:cNvSpPr>
          <p:nvPr>
            <p:ph type="dt" sz="half" idx="10"/>
          </p:nvPr>
        </p:nvSpPr>
        <p:spPr/>
        <p:txBody>
          <a:bodyPr/>
          <a:lstStyle/>
          <a:p>
            <a:fld id="{B650D7C8-A8DA-4246-818C-D8E318C2FA41}" type="datetimeFigureOut">
              <a:rPr lang="en-IN" smtClean="0"/>
              <a:t>04-04-2022</a:t>
            </a:fld>
            <a:endParaRPr lang="en-IN"/>
          </a:p>
        </p:txBody>
      </p:sp>
      <p:sp>
        <p:nvSpPr>
          <p:cNvPr id="3" name="Footer Placeholder 2">
            <a:extLst>
              <a:ext uri="{FF2B5EF4-FFF2-40B4-BE49-F238E27FC236}">
                <a16:creationId xmlns:a16="http://schemas.microsoft.com/office/drawing/2014/main" id="{5791CA6C-14B2-44E7-B393-3945A02D42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ECDF64-C8FB-4482-B26D-3AD5DBDC6EBE}"/>
              </a:ext>
            </a:extLst>
          </p:cNvPr>
          <p:cNvSpPr>
            <a:spLocks noGrp="1"/>
          </p:cNvSpPr>
          <p:nvPr>
            <p:ph type="sldNum" sz="quarter" idx="12"/>
          </p:nvPr>
        </p:nvSpPr>
        <p:spPr/>
        <p:txBody>
          <a:bodyPr/>
          <a:lstStyle/>
          <a:p>
            <a:fld id="{FBA25FB4-FA37-4494-8BB2-CBB1D88C99FB}" type="slidenum">
              <a:rPr lang="en-IN" smtClean="0"/>
              <a:t>‹#›</a:t>
            </a:fld>
            <a:endParaRPr lang="en-IN"/>
          </a:p>
        </p:txBody>
      </p:sp>
    </p:spTree>
    <p:extLst>
      <p:ext uri="{BB962C8B-B14F-4D97-AF65-F5344CB8AC3E}">
        <p14:creationId xmlns:p14="http://schemas.microsoft.com/office/powerpoint/2010/main" val="1767983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F527-3DE8-482D-9729-D5E780B46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8D1FBC-48F4-4FCC-85B0-24B9D0ABE4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BF031-5894-4A67-907F-34DD4984D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7B7330-6A3F-4317-A974-7D282A53737E}"/>
              </a:ext>
            </a:extLst>
          </p:cNvPr>
          <p:cNvSpPr>
            <a:spLocks noGrp="1"/>
          </p:cNvSpPr>
          <p:nvPr>
            <p:ph type="dt" sz="half" idx="10"/>
          </p:nvPr>
        </p:nvSpPr>
        <p:spPr/>
        <p:txBody>
          <a:bodyPr/>
          <a:lstStyle/>
          <a:p>
            <a:fld id="{B650D7C8-A8DA-4246-818C-D8E318C2FA41}" type="datetimeFigureOut">
              <a:rPr lang="en-IN" smtClean="0"/>
              <a:t>04-04-2022</a:t>
            </a:fld>
            <a:endParaRPr lang="en-IN"/>
          </a:p>
        </p:txBody>
      </p:sp>
      <p:sp>
        <p:nvSpPr>
          <p:cNvPr id="6" name="Footer Placeholder 5">
            <a:extLst>
              <a:ext uri="{FF2B5EF4-FFF2-40B4-BE49-F238E27FC236}">
                <a16:creationId xmlns:a16="http://schemas.microsoft.com/office/drawing/2014/main" id="{B9CDD10B-64E1-45A9-8904-2FA459D4C3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169A0C-C667-4DBD-A75E-B4C133AFE837}"/>
              </a:ext>
            </a:extLst>
          </p:cNvPr>
          <p:cNvSpPr>
            <a:spLocks noGrp="1"/>
          </p:cNvSpPr>
          <p:nvPr>
            <p:ph type="sldNum" sz="quarter" idx="12"/>
          </p:nvPr>
        </p:nvSpPr>
        <p:spPr/>
        <p:txBody>
          <a:bodyPr/>
          <a:lstStyle/>
          <a:p>
            <a:fld id="{FBA25FB4-FA37-4494-8BB2-CBB1D88C99FB}" type="slidenum">
              <a:rPr lang="en-IN" smtClean="0"/>
              <a:t>‹#›</a:t>
            </a:fld>
            <a:endParaRPr lang="en-IN"/>
          </a:p>
        </p:txBody>
      </p:sp>
    </p:spTree>
    <p:extLst>
      <p:ext uri="{BB962C8B-B14F-4D97-AF65-F5344CB8AC3E}">
        <p14:creationId xmlns:p14="http://schemas.microsoft.com/office/powerpoint/2010/main" val="130980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5653-C5A1-4648-AC9D-C59071372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21C58A-6986-42B3-98A5-AE3A768846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660D91-0C38-4C8A-80F8-FF5BFA026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ED618-E697-4CDE-9DCB-ECE9F944222B}"/>
              </a:ext>
            </a:extLst>
          </p:cNvPr>
          <p:cNvSpPr>
            <a:spLocks noGrp="1"/>
          </p:cNvSpPr>
          <p:nvPr>
            <p:ph type="dt" sz="half" idx="10"/>
          </p:nvPr>
        </p:nvSpPr>
        <p:spPr/>
        <p:txBody>
          <a:bodyPr/>
          <a:lstStyle/>
          <a:p>
            <a:fld id="{B650D7C8-A8DA-4246-818C-D8E318C2FA41}" type="datetimeFigureOut">
              <a:rPr lang="en-IN" smtClean="0"/>
              <a:t>04-04-2022</a:t>
            </a:fld>
            <a:endParaRPr lang="en-IN"/>
          </a:p>
        </p:txBody>
      </p:sp>
      <p:sp>
        <p:nvSpPr>
          <p:cNvPr id="6" name="Footer Placeholder 5">
            <a:extLst>
              <a:ext uri="{FF2B5EF4-FFF2-40B4-BE49-F238E27FC236}">
                <a16:creationId xmlns:a16="http://schemas.microsoft.com/office/drawing/2014/main" id="{25CACDC7-3E65-4E66-B47B-4E0FBF7E40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907F2A-15E5-4921-A354-03213F19BBCE}"/>
              </a:ext>
            </a:extLst>
          </p:cNvPr>
          <p:cNvSpPr>
            <a:spLocks noGrp="1"/>
          </p:cNvSpPr>
          <p:nvPr>
            <p:ph type="sldNum" sz="quarter" idx="12"/>
          </p:nvPr>
        </p:nvSpPr>
        <p:spPr/>
        <p:txBody>
          <a:bodyPr/>
          <a:lstStyle/>
          <a:p>
            <a:fld id="{FBA25FB4-FA37-4494-8BB2-CBB1D88C99FB}" type="slidenum">
              <a:rPr lang="en-IN" smtClean="0"/>
              <a:t>‹#›</a:t>
            </a:fld>
            <a:endParaRPr lang="en-IN"/>
          </a:p>
        </p:txBody>
      </p:sp>
    </p:spTree>
    <p:extLst>
      <p:ext uri="{BB962C8B-B14F-4D97-AF65-F5344CB8AC3E}">
        <p14:creationId xmlns:p14="http://schemas.microsoft.com/office/powerpoint/2010/main" val="331258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ABA5EA-8121-4A40-88E0-360418A45E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A9417B-8638-4828-919A-4B5A9556B7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9FA36-109D-409F-B9E1-57C15F6E34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0D7C8-A8DA-4246-818C-D8E318C2FA41}" type="datetimeFigureOut">
              <a:rPr lang="en-IN" smtClean="0"/>
              <a:t>04-04-2022</a:t>
            </a:fld>
            <a:endParaRPr lang="en-IN"/>
          </a:p>
        </p:txBody>
      </p:sp>
      <p:sp>
        <p:nvSpPr>
          <p:cNvPr id="5" name="Footer Placeholder 4">
            <a:extLst>
              <a:ext uri="{FF2B5EF4-FFF2-40B4-BE49-F238E27FC236}">
                <a16:creationId xmlns:a16="http://schemas.microsoft.com/office/drawing/2014/main" id="{FECC21B5-85CA-4006-9815-8B3C6E6975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A1BB7C-2F4D-4864-B062-A89EC82D94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25FB4-FA37-4494-8BB2-CBB1D88C99FB}" type="slidenum">
              <a:rPr lang="en-IN" smtClean="0"/>
              <a:t>‹#›</a:t>
            </a:fld>
            <a:endParaRPr lang="en-IN"/>
          </a:p>
        </p:txBody>
      </p:sp>
    </p:spTree>
    <p:extLst>
      <p:ext uri="{BB962C8B-B14F-4D97-AF65-F5344CB8AC3E}">
        <p14:creationId xmlns:p14="http://schemas.microsoft.com/office/powerpoint/2010/main" val="1202386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EA4B-4914-4CD9-B1C3-B74A6025DC6E}"/>
              </a:ext>
            </a:extLst>
          </p:cNvPr>
          <p:cNvSpPr>
            <a:spLocks noGrp="1"/>
          </p:cNvSpPr>
          <p:nvPr>
            <p:ph type="ctrTitle"/>
          </p:nvPr>
        </p:nvSpPr>
        <p:spPr>
          <a:xfrm>
            <a:off x="1524000" y="1122363"/>
            <a:ext cx="9144000" cy="1153477"/>
          </a:xfrm>
        </p:spPr>
        <p:txBody>
          <a:bodyPr/>
          <a:lstStyle/>
          <a:p>
            <a:r>
              <a:rPr lang="en-US" dirty="0"/>
              <a:t>CloudWatch And CloudTrail</a:t>
            </a:r>
            <a:endParaRPr lang="en-IN" dirty="0"/>
          </a:p>
        </p:txBody>
      </p:sp>
      <p:sp>
        <p:nvSpPr>
          <p:cNvPr id="3" name="Subtitle 2">
            <a:extLst>
              <a:ext uri="{FF2B5EF4-FFF2-40B4-BE49-F238E27FC236}">
                <a16:creationId xmlns:a16="http://schemas.microsoft.com/office/drawing/2014/main" id="{49C5DDB2-D042-4816-8700-EAF0C0862B28}"/>
              </a:ext>
            </a:extLst>
          </p:cNvPr>
          <p:cNvSpPr>
            <a:spLocks noGrp="1"/>
          </p:cNvSpPr>
          <p:nvPr>
            <p:ph type="subTitle" idx="1"/>
          </p:nvPr>
        </p:nvSpPr>
        <p:spPr/>
        <p:txBody>
          <a:bodyPr/>
          <a:lstStyle/>
          <a:p>
            <a:r>
              <a:rPr lang="en-US" dirty="0"/>
              <a:t>Questions</a:t>
            </a:r>
            <a:endParaRPr lang="en-IN" dirty="0"/>
          </a:p>
        </p:txBody>
      </p:sp>
    </p:spTree>
    <p:extLst>
      <p:ext uri="{BB962C8B-B14F-4D97-AF65-F5344CB8AC3E}">
        <p14:creationId xmlns:p14="http://schemas.microsoft.com/office/powerpoint/2010/main" val="1290109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CA94A-E8F5-4ECF-85E0-22A8F37E75C3}"/>
              </a:ext>
            </a:extLst>
          </p:cNvPr>
          <p:cNvSpPr>
            <a:spLocks noGrp="1"/>
          </p:cNvSpPr>
          <p:nvPr>
            <p:ph type="title"/>
          </p:nvPr>
        </p:nvSpPr>
        <p:spPr/>
        <p:txBody>
          <a:bodyPr>
            <a:normAutofit/>
          </a:bodyPr>
          <a:lstStyle/>
          <a:p>
            <a:r>
              <a:rPr lang="en-US" dirty="0"/>
              <a:t>Which of the following CloudWatch features store performance data from AWS services?</a:t>
            </a:r>
            <a:endParaRPr lang="en-IN" dirty="0"/>
          </a:p>
        </p:txBody>
      </p:sp>
      <p:sp>
        <p:nvSpPr>
          <p:cNvPr id="3" name="Content Placeholder 2">
            <a:extLst>
              <a:ext uri="{FF2B5EF4-FFF2-40B4-BE49-F238E27FC236}">
                <a16:creationId xmlns:a16="http://schemas.microsoft.com/office/drawing/2014/main" id="{18520551-3E58-43BE-AA4A-83E8ACA0E927}"/>
              </a:ext>
            </a:extLst>
          </p:cNvPr>
          <p:cNvSpPr>
            <a:spLocks noGrp="1"/>
          </p:cNvSpPr>
          <p:nvPr>
            <p:ph idx="1"/>
          </p:nvPr>
        </p:nvSpPr>
        <p:spPr>
          <a:xfrm>
            <a:off x="838200" y="2479039"/>
            <a:ext cx="10515600" cy="3697923"/>
          </a:xfrm>
        </p:spPr>
        <p:txBody>
          <a:bodyPr>
            <a:normAutofit lnSpcReduction="10000"/>
          </a:bodyPr>
          <a:lstStyle/>
          <a:p>
            <a:pPr marL="0" indent="0">
              <a:lnSpc>
                <a:spcPct val="150000"/>
              </a:lnSpc>
              <a:buNone/>
            </a:pPr>
            <a:r>
              <a:rPr lang="en-US" dirty="0"/>
              <a:t>A. Logs</a:t>
            </a:r>
          </a:p>
          <a:p>
            <a:pPr marL="0" indent="0">
              <a:lnSpc>
                <a:spcPct val="150000"/>
              </a:lnSpc>
              <a:buNone/>
            </a:pPr>
            <a:r>
              <a:rPr lang="en-US" dirty="0"/>
              <a:t>B. Metrics</a:t>
            </a:r>
          </a:p>
          <a:p>
            <a:pPr marL="0" indent="0">
              <a:lnSpc>
                <a:spcPct val="150000"/>
              </a:lnSpc>
              <a:buNone/>
            </a:pPr>
            <a:r>
              <a:rPr lang="en-US" dirty="0"/>
              <a:t>C. Events</a:t>
            </a:r>
          </a:p>
          <a:p>
            <a:pPr marL="0" indent="0">
              <a:lnSpc>
                <a:spcPct val="150000"/>
              </a:lnSpc>
              <a:buNone/>
            </a:pPr>
            <a:r>
              <a:rPr lang="en-US" dirty="0"/>
              <a:t>D. Metric filters</a:t>
            </a:r>
          </a:p>
          <a:p>
            <a:pPr marL="0" indent="0">
              <a:lnSpc>
                <a:spcPct val="150000"/>
              </a:lnSpc>
              <a:buNone/>
            </a:pPr>
            <a:r>
              <a:rPr lang="en-US" dirty="0"/>
              <a:t>E. Alarms</a:t>
            </a:r>
            <a:endParaRPr lang="en-IN" dirty="0"/>
          </a:p>
        </p:txBody>
      </p:sp>
    </p:spTree>
    <p:extLst>
      <p:ext uri="{BB962C8B-B14F-4D97-AF65-F5344CB8AC3E}">
        <p14:creationId xmlns:p14="http://schemas.microsoft.com/office/powerpoint/2010/main" val="3575411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CA94A-E8F5-4ECF-85E0-22A8F37E75C3}"/>
              </a:ext>
            </a:extLst>
          </p:cNvPr>
          <p:cNvSpPr>
            <a:spLocks noGrp="1"/>
          </p:cNvSpPr>
          <p:nvPr>
            <p:ph type="title"/>
          </p:nvPr>
        </p:nvSpPr>
        <p:spPr/>
        <p:txBody>
          <a:bodyPr>
            <a:normAutofit/>
          </a:bodyPr>
          <a:lstStyle/>
          <a:p>
            <a:r>
              <a:rPr lang="en-US" dirty="0"/>
              <a:t>Which of the following CloudWatch features store performance data from AWS services?</a:t>
            </a:r>
            <a:endParaRPr lang="en-IN" dirty="0"/>
          </a:p>
        </p:txBody>
      </p:sp>
      <p:sp>
        <p:nvSpPr>
          <p:cNvPr id="3" name="Content Placeholder 2">
            <a:extLst>
              <a:ext uri="{FF2B5EF4-FFF2-40B4-BE49-F238E27FC236}">
                <a16:creationId xmlns:a16="http://schemas.microsoft.com/office/drawing/2014/main" id="{18520551-3E58-43BE-AA4A-83E8ACA0E927}"/>
              </a:ext>
            </a:extLst>
          </p:cNvPr>
          <p:cNvSpPr>
            <a:spLocks noGrp="1"/>
          </p:cNvSpPr>
          <p:nvPr>
            <p:ph idx="1"/>
          </p:nvPr>
        </p:nvSpPr>
        <p:spPr>
          <a:xfrm>
            <a:off x="914400" y="2397759"/>
            <a:ext cx="10439400" cy="3779203"/>
          </a:xfrm>
        </p:spPr>
        <p:txBody>
          <a:bodyPr/>
          <a:lstStyle/>
          <a:p>
            <a:pPr marL="0" indent="0">
              <a:lnSpc>
                <a:spcPct val="150000"/>
              </a:lnSpc>
              <a:buNone/>
            </a:pPr>
            <a:r>
              <a:rPr lang="en-US" dirty="0"/>
              <a:t>A. Logs</a:t>
            </a:r>
          </a:p>
          <a:p>
            <a:pPr marL="0" indent="0">
              <a:lnSpc>
                <a:spcPct val="150000"/>
              </a:lnSpc>
              <a:buNone/>
            </a:pPr>
            <a:r>
              <a:rPr lang="en-US" b="1" dirty="0">
                <a:solidFill>
                  <a:srgbClr val="00B0F0"/>
                </a:solidFill>
              </a:rPr>
              <a:t>B. Metrics</a:t>
            </a:r>
          </a:p>
          <a:p>
            <a:pPr marL="0" indent="0">
              <a:lnSpc>
                <a:spcPct val="150000"/>
              </a:lnSpc>
              <a:buNone/>
            </a:pPr>
            <a:r>
              <a:rPr lang="en-US" dirty="0"/>
              <a:t>C. Events</a:t>
            </a:r>
          </a:p>
          <a:p>
            <a:pPr marL="0" indent="0">
              <a:lnSpc>
                <a:spcPct val="150000"/>
              </a:lnSpc>
              <a:buNone/>
            </a:pPr>
            <a:r>
              <a:rPr lang="en-US" dirty="0"/>
              <a:t>D. Metric filters</a:t>
            </a:r>
          </a:p>
          <a:p>
            <a:pPr marL="0" indent="0">
              <a:lnSpc>
                <a:spcPct val="150000"/>
              </a:lnSpc>
              <a:buNone/>
            </a:pPr>
            <a:r>
              <a:rPr lang="en-US" dirty="0"/>
              <a:t>E. Alarms</a:t>
            </a:r>
            <a:endParaRPr lang="en-IN" dirty="0"/>
          </a:p>
        </p:txBody>
      </p:sp>
    </p:spTree>
    <p:extLst>
      <p:ext uri="{BB962C8B-B14F-4D97-AF65-F5344CB8AC3E}">
        <p14:creationId xmlns:p14="http://schemas.microsoft.com/office/powerpoint/2010/main" val="782811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A76A-92B3-4151-A5B1-4A18A6DE427C}"/>
              </a:ext>
            </a:extLst>
          </p:cNvPr>
          <p:cNvSpPr>
            <a:spLocks noGrp="1"/>
          </p:cNvSpPr>
          <p:nvPr>
            <p:ph type="title"/>
          </p:nvPr>
        </p:nvSpPr>
        <p:spPr/>
        <p:txBody>
          <a:bodyPr>
            <a:normAutofit fontScale="90000"/>
          </a:bodyPr>
          <a:lstStyle/>
          <a:p>
            <a:r>
              <a:rPr lang="en-US" dirty="0"/>
              <a:t>For which of the following scenarios can you create a CloudWatch alarm to send a notification?</a:t>
            </a:r>
            <a:endParaRPr lang="en-IN" dirty="0"/>
          </a:p>
        </p:txBody>
      </p:sp>
      <p:sp>
        <p:nvSpPr>
          <p:cNvPr id="3" name="Content Placeholder 2">
            <a:extLst>
              <a:ext uri="{FF2B5EF4-FFF2-40B4-BE49-F238E27FC236}">
                <a16:creationId xmlns:a16="http://schemas.microsoft.com/office/drawing/2014/main" id="{FB42E8F4-58B0-4015-9DFA-B7F6A13212A5}"/>
              </a:ext>
            </a:extLst>
          </p:cNvPr>
          <p:cNvSpPr>
            <a:spLocks noGrp="1"/>
          </p:cNvSpPr>
          <p:nvPr>
            <p:ph idx="1"/>
          </p:nvPr>
        </p:nvSpPr>
        <p:spPr>
          <a:xfrm>
            <a:off x="838200" y="2479039"/>
            <a:ext cx="10515600" cy="3697923"/>
          </a:xfrm>
        </p:spPr>
        <p:txBody>
          <a:bodyPr/>
          <a:lstStyle/>
          <a:p>
            <a:pPr marL="0" indent="0">
              <a:lnSpc>
                <a:spcPct val="150000"/>
              </a:lnSpc>
              <a:buNone/>
            </a:pPr>
            <a:r>
              <a:rPr lang="en-US" dirty="0"/>
              <a:t>A. A metric that doesn’t change for 24 hours</a:t>
            </a:r>
          </a:p>
          <a:p>
            <a:pPr marL="0" indent="0">
              <a:lnSpc>
                <a:spcPct val="150000"/>
              </a:lnSpc>
              <a:buNone/>
            </a:pPr>
            <a:r>
              <a:rPr lang="en-US" dirty="0"/>
              <a:t>B. Termination of an EC2 instance</a:t>
            </a:r>
          </a:p>
          <a:p>
            <a:pPr marL="0" indent="0">
              <a:lnSpc>
                <a:spcPct val="150000"/>
              </a:lnSpc>
              <a:buNone/>
            </a:pPr>
            <a:r>
              <a:rPr lang="en-US" dirty="0"/>
              <a:t>C. The presence of a specific IP address in a web server log</a:t>
            </a:r>
          </a:p>
          <a:p>
            <a:pPr marL="0" indent="0">
              <a:lnSpc>
                <a:spcPct val="150000"/>
              </a:lnSpc>
              <a:buNone/>
            </a:pPr>
            <a:r>
              <a:rPr lang="en-US" dirty="0"/>
              <a:t>D. A metric that exceeds a given threshold</a:t>
            </a:r>
            <a:endParaRPr lang="en-IN" dirty="0"/>
          </a:p>
        </p:txBody>
      </p:sp>
    </p:spTree>
    <p:extLst>
      <p:ext uri="{BB962C8B-B14F-4D97-AF65-F5344CB8AC3E}">
        <p14:creationId xmlns:p14="http://schemas.microsoft.com/office/powerpoint/2010/main" val="1941399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A76A-92B3-4151-A5B1-4A18A6DE427C}"/>
              </a:ext>
            </a:extLst>
          </p:cNvPr>
          <p:cNvSpPr>
            <a:spLocks noGrp="1"/>
          </p:cNvSpPr>
          <p:nvPr>
            <p:ph type="title"/>
          </p:nvPr>
        </p:nvSpPr>
        <p:spPr/>
        <p:txBody>
          <a:bodyPr>
            <a:normAutofit fontScale="90000"/>
          </a:bodyPr>
          <a:lstStyle/>
          <a:p>
            <a:r>
              <a:rPr lang="en-US" dirty="0"/>
              <a:t>For which of the following scenarios can you create a CloudWatch alarm to send a notification?</a:t>
            </a:r>
            <a:endParaRPr lang="en-IN" dirty="0"/>
          </a:p>
        </p:txBody>
      </p:sp>
      <p:sp>
        <p:nvSpPr>
          <p:cNvPr id="3" name="Content Placeholder 2">
            <a:extLst>
              <a:ext uri="{FF2B5EF4-FFF2-40B4-BE49-F238E27FC236}">
                <a16:creationId xmlns:a16="http://schemas.microsoft.com/office/drawing/2014/main" id="{FB42E8F4-58B0-4015-9DFA-B7F6A13212A5}"/>
              </a:ext>
            </a:extLst>
          </p:cNvPr>
          <p:cNvSpPr>
            <a:spLocks noGrp="1"/>
          </p:cNvSpPr>
          <p:nvPr>
            <p:ph idx="1"/>
          </p:nvPr>
        </p:nvSpPr>
        <p:spPr>
          <a:xfrm>
            <a:off x="838200" y="2479039"/>
            <a:ext cx="10515600" cy="3697923"/>
          </a:xfrm>
        </p:spPr>
        <p:txBody>
          <a:bodyPr/>
          <a:lstStyle/>
          <a:p>
            <a:pPr marL="0" indent="0">
              <a:lnSpc>
                <a:spcPct val="150000"/>
              </a:lnSpc>
              <a:buNone/>
            </a:pPr>
            <a:r>
              <a:rPr lang="en-US" dirty="0"/>
              <a:t>A. A metric that doesn’t change for 24 hours</a:t>
            </a:r>
          </a:p>
          <a:p>
            <a:pPr marL="0" indent="0">
              <a:lnSpc>
                <a:spcPct val="150000"/>
              </a:lnSpc>
              <a:buNone/>
            </a:pPr>
            <a:r>
              <a:rPr lang="en-US" dirty="0"/>
              <a:t>B. Termination of an EC2 instance</a:t>
            </a:r>
          </a:p>
          <a:p>
            <a:pPr marL="0" indent="0">
              <a:lnSpc>
                <a:spcPct val="150000"/>
              </a:lnSpc>
              <a:buNone/>
            </a:pPr>
            <a:r>
              <a:rPr lang="en-US" dirty="0"/>
              <a:t>C. The presence of a specific IP address in a web server log</a:t>
            </a:r>
          </a:p>
          <a:p>
            <a:pPr marL="0" indent="0">
              <a:lnSpc>
                <a:spcPct val="150000"/>
              </a:lnSpc>
              <a:buNone/>
            </a:pPr>
            <a:r>
              <a:rPr lang="en-US" b="1" dirty="0">
                <a:solidFill>
                  <a:srgbClr val="00B0F0"/>
                </a:solidFill>
              </a:rPr>
              <a:t>D. A metric that exceeds a given threshold</a:t>
            </a:r>
            <a:endParaRPr lang="en-IN" b="1" dirty="0">
              <a:solidFill>
                <a:srgbClr val="00B0F0"/>
              </a:solidFill>
            </a:endParaRPr>
          </a:p>
        </p:txBody>
      </p:sp>
    </p:spTree>
    <p:extLst>
      <p:ext uri="{BB962C8B-B14F-4D97-AF65-F5344CB8AC3E}">
        <p14:creationId xmlns:p14="http://schemas.microsoft.com/office/powerpoint/2010/main" val="3624674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951F-078A-4CB9-8653-C240D01C6024}"/>
              </a:ext>
            </a:extLst>
          </p:cNvPr>
          <p:cNvSpPr>
            <a:spLocks noGrp="1"/>
          </p:cNvSpPr>
          <p:nvPr>
            <p:ph type="title"/>
          </p:nvPr>
        </p:nvSpPr>
        <p:spPr>
          <a:xfrm>
            <a:off x="838200" y="365125"/>
            <a:ext cx="10515600" cy="2886075"/>
          </a:xfrm>
        </p:spPr>
        <p:txBody>
          <a:bodyPr>
            <a:noAutofit/>
          </a:bodyPr>
          <a:lstStyle/>
          <a:p>
            <a:r>
              <a:rPr lang="en-US" sz="3600" dirty="0"/>
              <a:t>A customer needs to capture all client connection information from their load balancer every five minutes. The company wants to use this data for analyzing traffic patterns and troubleshooting their applications. Which of the following options meets the customer requirements?</a:t>
            </a:r>
            <a:endParaRPr lang="en-IN" sz="3600" dirty="0"/>
          </a:p>
        </p:txBody>
      </p:sp>
      <p:sp>
        <p:nvSpPr>
          <p:cNvPr id="3" name="Content Placeholder 2">
            <a:extLst>
              <a:ext uri="{FF2B5EF4-FFF2-40B4-BE49-F238E27FC236}">
                <a16:creationId xmlns:a16="http://schemas.microsoft.com/office/drawing/2014/main" id="{B40A1906-2CC1-44AC-A84A-82449D4B1785}"/>
              </a:ext>
            </a:extLst>
          </p:cNvPr>
          <p:cNvSpPr>
            <a:spLocks noGrp="1"/>
          </p:cNvSpPr>
          <p:nvPr>
            <p:ph idx="1"/>
          </p:nvPr>
        </p:nvSpPr>
        <p:spPr>
          <a:xfrm>
            <a:off x="711200" y="3606801"/>
            <a:ext cx="10642600" cy="2570161"/>
          </a:xfrm>
        </p:spPr>
        <p:txBody>
          <a:bodyPr>
            <a:normAutofit fontScale="92500" lnSpcReduction="20000"/>
          </a:bodyPr>
          <a:lstStyle/>
          <a:p>
            <a:pPr>
              <a:lnSpc>
                <a:spcPct val="150000"/>
              </a:lnSpc>
            </a:pPr>
            <a:r>
              <a:rPr lang="en-US" dirty="0"/>
              <a:t>Enable AWS CloudTrail for the load balancer.</a:t>
            </a:r>
          </a:p>
          <a:p>
            <a:pPr>
              <a:lnSpc>
                <a:spcPct val="150000"/>
              </a:lnSpc>
            </a:pPr>
            <a:r>
              <a:rPr lang="en-US" dirty="0"/>
              <a:t>Enable access logs on the load balancer.</a:t>
            </a:r>
          </a:p>
          <a:p>
            <a:pPr>
              <a:lnSpc>
                <a:spcPct val="150000"/>
              </a:lnSpc>
            </a:pPr>
            <a:r>
              <a:rPr lang="en-US" dirty="0"/>
              <a:t>Install the Amazon CloudWatch Logs agent on the load balancer.</a:t>
            </a:r>
          </a:p>
          <a:p>
            <a:pPr>
              <a:lnSpc>
                <a:spcPct val="150000"/>
              </a:lnSpc>
            </a:pPr>
            <a:r>
              <a:rPr lang="en-US" dirty="0"/>
              <a:t>Enable Amazon CloudWatch metrics on the load balancer</a:t>
            </a:r>
            <a:endParaRPr lang="en-IN" dirty="0"/>
          </a:p>
        </p:txBody>
      </p:sp>
    </p:spTree>
    <p:extLst>
      <p:ext uri="{BB962C8B-B14F-4D97-AF65-F5344CB8AC3E}">
        <p14:creationId xmlns:p14="http://schemas.microsoft.com/office/powerpoint/2010/main" val="1161956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951F-078A-4CB9-8653-C240D01C6024}"/>
              </a:ext>
            </a:extLst>
          </p:cNvPr>
          <p:cNvSpPr>
            <a:spLocks noGrp="1"/>
          </p:cNvSpPr>
          <p:nvPr>
            <p:ph type="title"/>
          </p:nvPr>
        </p:nvSpPr>
        <p:spPr>
          <a:xfrm>
            <a:off x="838200" y="365125"/>
            <a:ext cx="10515600" cy="2886075"/>
          </a:xfrm>
        </p:spPr>
        <p:txBody>
          <a:bodyPr>
            <a:noAutofit/>
          </a:bodyPr>
          <a:lstStyle/>
          <a:p>
            <a:r>
              <a:rPr lang="en-US" sz="3600" dirty="0"/>
              <a:t>A customer needs to capture all client connection information from their load balancer every five minutes. The company wants to use this data for analyzing traffic patterns and troubleshooting their applications. Which of the following options meets the customer requirements?</a:t>
            </a:r>
            <a:endParaRPr lang="en-IN" sz="3600" dirty="0"/>
          </a:p>
        </p:txBody>
      </p:sp>
      <p:sp>
        <p:nvSpPr>
          <p:cNvPr id="3" name="Content Placeholder 2">
            <a:extLst>
              <a:ext uri="{FF2B5EF4-FFF2-40B4-BE49-F238E27FC236}">
                <a16:creationId xmlns:a16="http://schemas.microsoft.com/office/drawing/2014/main" id="{B40A1906-2CC1-44AC-A84A-82449D4B1785}"/>
              </a:ext>
            </a:extLst>
          </p:cNvPr>
          <p:cNvSpPr>
            <a:spLocks noGrp="1"/>
          </p:cNvSpPr>
          <p:nvPr>
            <p:ph idx="1"/>
          </p:nvPr>
        </p:nvSpPr>
        <p:spPr>
          <a:xfrm>
            <a:off x="711200" y="3606801"/>
            <a:ext cx="10642600" cy="2570161"/>
          </a:xfrm>
        </p:spPr>
        <p:txBody>
          <a:bodyPr>
            <a:normAutofit fontScale="92500" lnSpcReduction="20000"/>
          </a:bodyPr>
          <a:lstStyle/>
          <a:p>
            <a:pPr>
              <a:lnSpc>
                <a:spcPct val="150000"/>
              </a:lnSpc>
            </a:pPr>
            <a:r>
              <a:rPr lang="en-US" dirty="0"/>
              <a:t>Enable AWS CloudTrail for the load balancer.</a:t>
            </a:r>
          </a:p>
          <a:p>
            <a:pPr>
              <a:lnSpc>
                <a:spcPct val="150000"/>
              </a:lnSpc>
            </a:pPr>
            <a:r>
              <a:rPr lang="en-US" b="1" dirty="0">
                <a:solidFill>
                  <a:srgbClr val="00B0F0"/>
                </a:solidFill>
              </a:rPr>
              <a:t>Enable access logs on the load balancer.</a:t>
            </a:r>
          </a:p>
          <a:p>
            <a:pPr>
              <a:lnSpc>
                <a:spcPct val="150000"/>
              </a:lnSpc>
            </a:pPr>
            <a:r>
              <a:rPr lang="en-US" dirty="0"/>
              <a:t>Install the Amazon CloudWatch Logs agent on the load balancer.</a:t>
            </a:r>
          </a:p>
          <a:p>
            <a:pPr>
              <a:lnSpc>
                <a:spcPct val="150000"/>
              </a:lnSpc>
            </a:pPr>
            <a:r>
              <a:rPr lang="en-US" dirty="0"/>
              <a:t>Enable Amazon CloudWatch metrics on the load balancer</a:t>
            </a:r>
            <a:endParaRPr lang="en-IN" dirty="0"/>
          </a:p>
        </p:txBody>
      </p:sp>
    </p:spTree>
    <p:extLst>
      <p:ext uri="{BB962C8B-B14F-4D97-AF65-F5344CB8AC3E}">
        <p14:creationId xmlns:p14="http://schemas.microsoft.com/office/powerpoint/2010/main" val="3275535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CB4F-C86F-4A4B-B033-0F8BC876BBBF}"/>
              </a:ext>
            </a:extLst>
          </p:cNvPr>
          <p:cNvSpPr>
            <a:spLocks noGrp="1"/>
          </p:cNvSpPr>
          <p:nvPr>
            <p:ph type="title"/>
          </p:nvPr>
        </p:nvSpPr>
        <p:spPr>
          <a:xfrm>
            <a:off x="838200" y="365125"/>
            <a:ext cx="10515600" cy="2347595"/>
          </a:xfrm>
        </p:spPr>
        <p:txBody>
          <a:bodyPr>
            <a:normAutofit/>
          </a:bodyPr>
          <a:lstStyle/>
          <a:p>
            <a:r>
              <a:rPr lang="en-US" b="0" i="0" dirty="0">
                <a:solidFill>
                  <a:srgbClr val="505050"/>
                </a:solidFill>
                <a:effectLst/>
              </a:rPr>
              <a:t>Which AWS service can identify the person who made the API request when an Amazon EC2 instance is terminated?</a:t>
            </a:r>
            <a:endParaRPr lang="en-IN" dirty="0"/>
          </a:p>
        </p:txBody>
      </p:sp>
      <p:sp>
        <p:nvSpPr>
          <p:cNvPr id="3" name="Content Placeholder 2">
            <a:extLst>
              <a:ext uri="{FF2B5EF4-FFF2-40B4-BE49-F238E27FC236}">
                <a16:creationId xmlns:a16="http://schemas.microsoft.com/office/drawing/2014/main" id="{F22DDB91-16BC-4D81-9608-CD2A7DAB8231}"/>
              </a:ext>
            </a:extLst>
          </p:cNvPr>
          <p:cNvSpPr>
            <a:spLocks noGrp="1"/>
          </p:cNvSpPr>
          <p:nvPr>
            <p:ph idx="1"/>
          </p:nvPr>
        </p:nvSpPr>
        <p:spPr>
          <a:xfrm>
            <a:off x="838200" y="3068319"/>
            <a:ext cx="10515600" cy="3108643"/>
          </a:xfrm>
        </p:spPr>
        <p:txBody>
          <a:bodyPr/>
          <a:lstStyle/>
          <a:p>
            <a:pPr marL="0" indent="0" algn="l">
              <a:lnSpc>
                <a:spcPct val="150000"/>
              </a:lnSpc>
              <a:buNone/>
            </a:pPr>
            <a:r>
              <a:rPr lang="en-US" b="0" i="0" dirty="0">
                <a:solidFill>
                  <a:srgbClr val="505050"/>
                </a:solidFill>
                <a:effectLst/>
                <a:latin typeface="+mj-lt"/>
              </a:rPr>
              <a:t>A. Amazon CloudWatch</a:t>
            </a:r>
          </a:p>
          <a:p>
            <a:pPr marL="0" indent="0" algn="l">
              <a:lnSpc>
                <a:spcPct val="150000"/>
              </a:lnSpc>
              <a:buNone/>
            </a:pPr>
            <a:r>
              <a:rPr lang="en-US" b="0" i="0" dirty="0">
                <a:solidFill>
                  <a:srgbClr val="505050"/>
                </a:solidFill>
                <a:effectLst/>
                <a:latin typeface="+mj-lt"/>
              </a:rPr>
              <a:t>B. AWS CloudTrail</a:t>
            </a:r>
          </a:p>
          <a:p>
            <a:pPr marL="0" indent="0" algn="l">
              <a:lnSpc>
                <a:spcPct val="150000"/>
              </a:lnSpc>
              <a:buNone/>
            </a:pPr>
            <a:r>
              <a:rPr lang="en-US" b="0" i="0" dirty="0">
                <a:solidFill>
                  <a:srgbClr val="505050"/>
                </a:solidFill>
                <a:effectLst/>
                <a:latin typeface="+mj-lt"/>
              </a:rPr>
              <a:t>C. AWS X-Ray</a:t>
            </a:r>
          </a:p>
          <a:p>
            <a:pPr marL="0" indent="0" algn="l">
              <a:lnSpc>
                <a:spcPct val="150000"/>
              </a:lnSpc>
              <a:buNone/>
            </a:pPr>
            <a:r>
              <a:rPr lang="en-US" b="0" i="0" dirty="0">
                <a:solidFill>
                  <a:srgbClr val="505050"/>
                </a:solidFill>
                <a:effectLst/>
                <a:latin typeface="+mj-lt"/>
              </a:rPr>
              <a:t>D. AWS Identity and Access Management (IAM)</a:t>
            </a:r>
          </a:p>
        </p:txBody>
      </p:sp>
    </p:spTree>
    <p:extLst>
      <p:ext uri="{BB962C8B-B14F-4D97-AF65-F5344CB8AC3E}">
        <p14:creationId xmlns:p14="http://schemas.microsoft.com/office/powerpoint/2010/main" val="2632606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CB4F-C86F-4A4B-B033-0F8BC876BBBF}"/>
              </a:ext>
            </a:extLst>
          </p:cNvPr>
          <p:cNvSpPr>
            <a:spLocks noGrp="1"/>
          </p:cNvSpPr>
          <p:nvPr>
            <p:ph type="title"/>
          </p:nvPr>
        </p:nvSpPr>
        <p:spPr>
          <a:xfrm>
            <a:off x="838200" y="365125"/>
            <a:ext cx="10515600" cy="2347595"/>
          </a:xfrm>
        </p:spPr>
        <p:txBody>
          <a:bodyPr>
            <a:normAutofit/>
          </a:bodyPr>
          <a:lstStyle/>
          <a:p>
            <a:r>
              <a:rPr lang="en-US" b="0" i="0" dirty="0">
                <a:solidFill>
                  <a:srgbClr val="505050"/>
                </a:solidFill>
                <a:effectLst/>
              </a:rPr>
              <a:t>Which AWS service can identify the person who made the API request when an Amazon EC2 instance is terminated?</a:t>
            </a:r>
            <a:endParaRPr lang="en-IN" dirty="0"/>
          </a:p>
        </p:txBody>
      </p:sp>
      <p:sp>
        <p:nvSpPr>
          <p:cNvPr id="3" name="Content Placeholder 2">
            <a:extLst>
              <a:ext uri="{FF2B5EF4-FFF2-40B4-BE49-F238E27FC236}">
                <a16:creationId xmlns:a16="http://schemas.microsoft.com/office/drawing/2014/main" id="{F22DDB91-16BC-4D81-9608-CD2A7DAB8231}"/>
              </a:ext>
            </a:extLst>
          </p:cNvPr>
          <p:cNvSpPr>
            <a:spLocks noGrp="1"/>
          </p:cNvSpPr>
          <p:nvPr>
            <p:ph idx="1"/>
          </p:nvPr>
        </p:nvSpPr>
        <p:spPr>
          <a:xfrm>
            <a:off x="838200" y="3068319"/>
            <a:ext cx="10515600" cy="3108643"/>
          </a:xfrm>
        </p:spPr>
        <p:txBody>
          <a:bodyPr/>
          <a:lstStyle/>
          <a:p>
            <a:pPr marL="0" indent="0" algn="l">
              <a:lnSpc>
                <a:spcPct val="150000"/>
              </a:lnSpc>
              <a:buNone/>
            </a:pPr>
            <a:r>
              <a:rPr lang="en-US" b="0" i="0" dirty="0">
                <a:solidFill>
                  <a:srgbClr val="505050"/>
                </a:solidFill>
                <a:effectLst/>
                <a:latin typeface="+mj-lt"/>
              </a:rPr>
              <a:t>A. Amazon CloudWatch</a:t>
            </a:r>
          </a:p>
          <a:p>
            <a:pPr marL="0" indent="0" algn="l">
              <a:lnSpc>
                <a:spcPct val="150000"/>
              </a:lnSpc>
              <a:buNone/>
            </a:pPr>
            <a:r>
              <a:rPr lang="en-US" b="1" i="0" dirty="0">
                <a:solidFill>
                  <a:srgbClr val="00B0F0"/>
                </a:solidFill>
                <a:effectLst/>
                <a:latin typeface="+mj-lt"/>
              </a:rPr>
              <a:t>B. AWS CloudTrail</a:t>
            </a:r>
          </a:p>
          <a:p>
            <a:pPr marL="0" indent="0" algn="l">
              <a:lnSpc>
                <a:spcPct val="150000"/>
              </a:lnSpc>
              <a:buNone/>
            </a:pPr>
            <a:r>
              <a:rPr lang="en-US" b="0" i="0" dirty="0">
                <a:solidFill>
                  <a:srgbClr val="505050"/>
                </a:solidFill>
                <a:effectLst/>
                <a:latin typeface="+mj-lt"/>
              </a:rPr>
              <a:t>C. AWS X-Ray</a:t>
            </a:r>
          </a:p>
          <a:p>
            <a:pPr marL="0" indent="0" algn="l">
              <a:lnSpc>
                <a:spcPct val="150000"/>
              </a:lnSpc>
              <a:buNone/>
            </a:pPr>
            <a:r>
              <a:rPr lang="en-US" b="0" i="0" dirty="0">
                <a:solidFill>
                  <a:srgbClr val="505050"/>
                </a:solidFill>
                <a:effectLst/>
                <a:latin typeface="+mj-lt"/>
              </a:rPr>
              <a:t>D. AWS Identity and Access Management (IAM)</a:t>
            </a:r>
          </a:p>
        </p:txBody>
      </p:sp>
    </p:spTree>
    <p:extLst>
      <p:ext uri="{BB962C8B-B14F-4D97-AF65-F5344CB8AC3E}">
        <p14:creationId xmlns:p14="http://schemas.microsoft.com/office/powerpoint/2010/main" val="428781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C012F-ECD7-4019-B928-E1D6EF5D27F9}"/>
              </a:ext>
            </a:extLst>
          </p:cNvPr>
          <p:cNvSpPr>
            <a:spLocks noGrp="1"/>
          </p:cNvSpPr>
          <p:nvPr>
            <p:ph type="title"/>
          </p:nvPr>
        </p:nvSpPr>
        <p:spPr/>
        <p:txBody>
          <a:bodyPr>
            <a:normAutofit fontScale="90000"/>
          </a:bodyPr>
          <a:lstStyle/>
          <a:p>
            <a:r>
              <a:rPr lang="en-US" dirty="0"/>
              <a:t>Using Amazon CloudWatch’s Free Tier, what is the frequency of metric updates, which you receive?</a:t>
            </a:r>
            <a:endParaRPr lang="en-IN" dirty="0"/>
          </a:p>
        </p:txBody>
      </p:sp>
      <p:sp>
        <p:nvSpPr>
          <p:cNvPr id="3" name="Content Placeholder 2">
            <a:extLst>
              <a:ext uri="{FF2B5EF4-FFF2-40B4-BE49-F238E27FC236}">
                <a16:creationId xmlns:a16="http://schemas.microsoft.com/office/drawing/2014/main" id="{A8A42C27-47D4-4905-A09C-20DD5DC3DAE3}"/>
              </a:ext>
            </a:extLst>
          </p:cNvPr>
          <p:cNvSpPr>
            <a:spLocks noGrp="1"/>
          </p:cNvSpPr>
          <p:nvPr>
            <p:ph idx="1"/>
          </p:nvPr>
        </p:nvSpPr>
        <p:spPr>
          <a:xfrm>
            <a:off x="838200" y="2570479"/>
            <a:ext cx="10515600" cy="3606483"/>
          </a:xfrm>
        </p:spPr>
        <p:txBody>
          <a:bodyPr/>
          <a:lstStyle/>
          <a:p>
            <a:pPr marL="514350" indent="-514350">
              <a:lnSpc>
                <a:spcPct val="150000"/>
              </a:lnSpc>
              <a:buFont typeface="+mj-lt"/>
              <a:buAutoNum type="arabicPeriod"/>
            </a:pPr>
            <a:r>
              <a:rPr lang="en-US" dirty="0"/>
              <a:t>5 minutes</a:t>
            </a:r>
          </a:p>
          <a:p>
            <a:pPr marL="514350" indent="-514350">
              <a:lnSpc>
                <a:spcPct val="150000"/>
              </a:lnSpc>
              <a:buFont typeface="+mj-lt"/>
              <a:buAutoNum type="arabicPeriod"/>
            </a:pPr>
            <a:r>
              <a:rPr lang="en-US" dirty="0"/>
              <a:t>500 milliseconds.</a:t>
            </a:r>
          </a:p>
          <a:p>
            <a:pPr marL="514350" indent="-514350">
              <a:lnSpc>
                <a:spcPct val="150000"/>
              </a:lnSpc>
              <a:buFont typeface="+mj-lt"/>
              <a:buAutoNum type="arabicPeriod"/>
            </a:pPr>
            <a:r>
              <a:rPr lang="en-US" dirty="0"/>
              <a:t>30 seconds</a:t>
            </a:r>
          </a:p>
          <a:p>
            <a:pPr marL="514350" indent="-514350">
              <a:lnSpc>
                <a:spcPct val="150000"/>
              </a:lnSpc>
              <a:buFont typeface="+mj-lt"/>
              <a:buAutoNum type="arabicPeriod"/>
            </a:pPr>
            <a:r>
              <a:rPr lang="en-US" dirty="0"/>
              <a:t>1 minute</a:t>
            </a:r>
            <a:endParaRPr lang="en-IN" dirty="0"/>
          </a:p>
        </p:txBody>
      </p:sp>
    </p:spTree>
    <p:extLst>
      <p:ext uri="{BB962C8B-B14F-4D97-AF65-F5344CB8AC3E}">
        <p14:creationId xmlns:p14="http://schemas.microsoft.com/office/powerpoint/2010/main" val="274755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C012F-ECD7-4019-B928-E1D6EF5D27F9}"/>
              </a:ext>
            </a:extLst>
          </p:cNvPr>
          <p:cNvSpPr>
            <a:spLocks noGrp="1"/>
          </p:cNvSpPr>
          <p:nvPr>
            <p:ph type="title"/>
          </p:nvPr>
        </p:nvSpPr>
        <p:spPr/>
        <p:txBody>
          <a:bodyPr>
            <a:normAutofit fontScale="90000"/>
          </a:bodyPr>
          <a:lstStyle/>
          <a:p>
            <a:r>
              <a:rPr lang="en-US" dirty="0"/>
              <a:t>Using Amazon CloudWatch’s Free Tier, what is the frequency of metric updates, which you receive?</a:t>
            </a:r>
            <a:endParaRPr lang="en-IN" dirty="0"/>
          </a:p>
        </p:txBody>
      </p:sp>
      <p:sp>
        <p:nvSpPr>
          <p:cNvPr id="3" name="Content Placeholder 2">
            <a:extLst>
              <a:ext uri="{FF2B5EF4-FFF2-40B4-BE49-F238E27FC236}">
                <a16:creationId xmlns:a16="http://schemas.microsoft.com/office/drawing/2014/main" id="{A8A42C27-47D4-4905-A09C-20DD5DC3DAE3}"/>
              </a:ext>
            </a:extLst>
          </p:cNvPr>
          <p:cNvSpPr>
            <a:spLocks noGrp="1"/>
          </p:cNvSpPr>
          <p:nvPr>
            <p:ph idx="1"/>
          </p:nvPr>
        </p:nvSpPr>
        <p:spPr>
          <a:xfrm>
            <a:off x="838200" y="2570479"/>
            <a:ext cx="10515600" cy="3606483"/>
          </a:xfrm>
        </p:spPr>
        <p:txBody>
          <a:bodyPr/>
          <a:lstStyle/>
          <a:p>
            <a:pPr marL="514350" indent="-514350">
              <a:lnSpc>
                <a:spcPct val="150000"/>
              </a:lnSpc>
              <a:buFont typeface="+mj-lt"/>
              <a:buAutoNum type="arabicPeriod"/>
            </a:pPr>
            <a:r>
              <a:rPr lang="en-US" b="1" dirty="0">
                <a:solidFill>
                  <a:srgbClr val="00B0F0"/>
                </a:solidFill>
              </a:rPr>
              <a:t>5 minutes</a:t>
            </a:r>
          </a:p>
          <a:p>
            <a:pPr marL="514350" indent="-514350">
              <a:lnSpc>
                <a:spcPct val="150000"/>
              </a:lnSpc>
              <a:buFont typeface="+mj-lt"/>
              <a:buAutoNum type="arabicPeriod"/>
            </a:pPr>
            <a:r>
              <a:rPr lang="en-US" dirty="0"/>
              <a:t>500 milliseconds.</a:t>
            </a:r>
          </a:p>
          <a:p>
            <a:pPr marL="514350" indent="-514350">
              <a:lnSpc>
                <a:spcPct val="150000"/>
              </a:lnSpc>
              <a:buFont typeface="+mj-lt"/>
              <a:buAutoNum type="arabicPeriod"/>
            </a:pPr>
            <a:r>
              <a:rPr lang="en-US" dirty="0"/>
              <a:t>30 seconds</a:t>
            </a:r>
          </a:p>
          <a:p>
            <a:pPr marL="514350" indent="-514350">
              <a:lnSpc>
                <a:spcPct val="150000"/>
              </a:lnSpc>
              <a:buFont typeface="+mj-lt"/>
              <a:buAutoNum type="arabicPeriod"/>
            </a:pPr>
            <a:r>
              <a:rPr lang="en-US" dirty="0"/>
              <a:t>1 minute</a:t>
            </a:r>
            <a:endParaRPr lang="en-IN" dirty="0"/>
          </a:p>
        </p:txBody>
      </p:sp>
    </p:spTree>
    <p:extLst>
      <p:ext uri="{BB962C8B-B14F-4D97-AF65-F5344CB8AC3E}">
        <p14:creationId xmlns:p14="http://schemas.microsoft.com/office/powerpoint/2010/main" val="657011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358A-5612-4345-90D4-438379025669}"/>
              </a:ext>
            </a:extLst>
          </p:cNvPr>
          <p:cNvSpPr>
            <a:spLocks noGrp="1"/>
          </p:cNvSpPr>
          <p:nvPr>
            <p:ph type="title"/>
          </p:nvPr>
        </p:nvSpPr>
        <p:spPr>
          <a:xfrm>
            <a:off x="838200" y="365125"/>
            <a:ext cx="10515600" cy="2215515"/>
          </a:xfrm>
        </p:spPr>
        <p:txBody>
          <a:bodyPr>
            <a:normAutofit/>
          </a:bodyPr>
          <a:lstStyle/>
          <a:p>
            <a:r>
              <a:rPr lang="en-US" dirty="0"/>
              <a:t>What is the minimum time Interval for the data that Amazon CloudWatch receives and aggregates?</a:t>
            </a:r>
            <a:endParaRPr lang="en-IN" dirty="0"/>
          </a:p>
        </p:txBody>
      </p:sp>
      <p:sp>
        <p:nvSpPr>
          <p:cNvPr id="3" name="Content Placeholder 2">
            <a:extLst>
              <a:ext uri="{FF2B5EF4-FFF2-40B4-BE49-F238E27FC236}">
                <a16:creationId xmlns:a16="http://schemas.microsoft.com/office/drawing/2014/main" id="{58DE5471-1D62-4D7F-B971-C35F54255278}"/>
              </a:ext>
            </a:extLst>
          </p:cNvPr>
          <p:cNvSpPr>
            <a:spLocks noGrp="1"/>
          </p:cNvSpPr>
          <p:nvPr>
            <p:ph idx="1"/>
          </p:nvPr>
        </p:nvSpPr>
        <p:spPr>
          <a:xfrm>
            <a:off x="838200" y="2702559"/>
            <a:ext cx="10515600" cy="3790316"/>
          </a:xfrm>
        </p:spPr>
        <p:txBody>
          <a:bodyPr>
            <a:normAutofit/>
          </a:bodyPr>
          <a:lstStyle/>
          <a:p>
            <a:pPr marL="514350" indent="-514350">
              <a:lnSpc>
                <a:spcPct val="150000"/>
              </a:lnSpc>
              <a:buFont typeface="+mj-lt"/>
              <a:buAutoNum type="arabicPeriod"/>
            </a:pPr>
            <a:r>
              <a:rPr lang="en-US" dirty="0"/>
              <a:t>One second</a:t>
            </a:r>
          </a:p>
          <a:p>
            <a:pPr marL="514350" indent="-514350">
              <a:lnSpc>
                <a:spcPct val="150000"/>
              </a:lnSpc>
              <a:buFont typeface="+mj-lt"/>
              <a:buAutoNum type="arabicPeriod"/>
            </a:pPr>
            <a:r>
              <a:rPr lang="en-US" dirty="0"/>
              <a:t>Five seconds</a:t>
            </a:r>
          </a:p>
          <a:p>
            <a:pPr marL="514350" indent="-514350">
              <a:lnSpc>
                <a:spcPct val="150000"/>
              </a:lnSpc>
              <a:buFont typeface="+mj-lt"/>
              <a:buAutoNum type="arabicPeriod"/>
            </a:pPr>
            <a:r>
              <a:rPr lang="en-US" dirty="0"/>
              <a:t>One minute</a:t>
            </a:r>
          </a:p>
          <a:p>
            <a:pPr marL="514350" indent="-514350">
              <a:lnSpc>
                <a:spcPct val="150000"/>
              </a:lnSpc>
              <a:buFont typeface="+mj-lt"/>
              <a:buAutoNum type="arabicPeriod"/>
            </a:pPr>
            <a:r>
              <a:rPr lang="en-US" dirty="0"/>
              <a:t>Three minutes</a:t>
            </a:r>
          </a:p>
          <a:p>
            <a:pPr marL="514350" indent="-514350">
              <a:lnSpc>
                <a:spcPct val="150000"/>
              </a:lnSpc>
              <a:buFont typeface="+mj-lt"/>
              <a:buAutoNum type="arabicPeriod"/>
            </a:pPr>
            <a:r>
              <a:rPr lang="en-US" dirty="0"/>
              <a:t>Five minutes</a:t>
            </a:r>
            <a:endParaRPr lang="en-IN" dirty="0"/>
          </a:p>
        </p:txBody>
      </p:sp>
    </p:spTree>
    <p:extLst>
      <p:ext uri="{BB962C8B-B14F-4D97-AF65-F5344CB8AC3E}">
        <p14:creationId xmlns:p14="http://schemas.microsoft.com/office/powerpoint/2010/main" val="971907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358A-5612-4345-90D4-438379025669}"/>
              </a:ext>
            </a:extLst>
          </p:cNvPr>
          <p:cNvSpPr>
            <a:spLocks noGrp="1"/>
          </p:cNvSpPr>
          <p:nvPr>
            <p:ph type="title"/>
          </p:nvPr>
        </p:nvSpPr>
        <p:spPr>
          <a:xfrm>
            <a:off x="838200" y="365125"/>
            <a:ext cx="10515600" cy="2215515"/>
          </a:xfrm>
        </p:spPr>
        <p:txBody>
          <a:bodyPr>
            <a:normAutofit/>
          </a:bodyPr>
          <a:lstStyle/>
          <a:p>
            <a:r>
              <a:rPr lang="en-US" dirty="0"/>
              <a:t>What is the minimum time Interval for the data that Amazon CloudWatch receives and aggregates?</a:t>
            </a:r>
            <a:endParaRPr lang="en-IN" dirty="0"/>
          </a:p>
        </p:txBody>
      </p:sp>
      <p:sp>
        <p:nvSpPr>
          <p:cNvPr id="3" name="Content Placeholder 2">
            <a:extLst>
              <a:ext uri="{FF2B5EF4-FFF2-40B4-BE49-F238E27FC236}">
                <a16:creationId xmlns:a16="http://schemas.microsoft.com/office/drawing/2014/main" id="{58DE5471-1D62-4D7F-B971-C35F54255278}"/>
              </a:ext>
            </a:extLst>
          </p:cNvPr>
          <p:cNvSpPr>
            <a:spLocks noGrp="1"/>
          </p:cNvSpPr>
          <p:nvPr>
            <p:ph idx="1"/>
          </p:nvPr>
        </p:nvSpPr>
        <p:spPr>
          <a:xfrm>
            <a:off x="838200" y="2702559"/>
            <a:ext cx="10515600" cy="3790316"/>
          </a:xfrm>
        </p:spPr>
        <p:txBody>
          <a:bodyPr>
            <a:normAutofit/>
          </a:bodyPr>
          <a:lstStyle/>
          <a:p>
            <a:pPr marL="514350" indent="-514350">
              <a:lnSpc>
                <a:spcPct val="150000"/>
              </a:lnSpc>
              <a:buFont typeface="+mj-lt"/>
              <a:buAutoNum type="arabicPeriod"/>
            </a:pPr>
            <a:r>
              <a:rPr lang="en-US" dirty="0"/>
              <a:t>One second</a:t>
            </a:r>
          </a:p>
          <a:p>
            <a:pPr marL="514350" indent="-514350">
              <a:lnSpc>
                <a:spcPct val="150000"/>
              </a:lnSpc>
              <a:buFont typeface="+mj-lt"/>
              <a:buAutoNum type="arabicPeriod"/>
            </a:pPr>
            <a:r>
              <a:rPr lang="en-US" dirty="0"/>
              <a:t>Five seconds</a:t>
            </a:r>
          </a:p>
          <a:p>
            <a:pPr marL="514350" indent="-514350">
              <a:lnSpc>
                <a:spcPct val="150000"/>
              </a:lnSpc>
              <a:buFont typeface="+mj-lt"/>
              <a:buAutoNum type="arabicPeriod"/>
            </a:pPr>
            <a:r>
              <a:rPr lang="en-US" b="1" dirty="0">
                <a:solidFill>
                  <a:srgbClr val="00B0F0"/>
                </a:solidFill>
              </a:rPr>
              <a:t>One minute</a:t>
            </a:r>
          </a:p>
          <a:p>
            <a:pPr marL="514350" indent="-514350">
              <a:lnSpc>
                <a:spcPct val="150000"/>
              </a:lnSpc>
              <a:buFont typeface="+mj-lt"/>
              <a:buAutoNum type="arabicPeriod"/>
            </a:pPr>
            <a:r>
              <a:rPr lang="en-US" dirty="0"/>
              <a:t>Three minutes</a:t>
            </a:r>
          </a:p>
          <a:p>
            <a:pPr marL="514350" indent="-514350">
              <a:lnSpc>
                <a:spcPct val="150000"/>
              </a:lnSpc>
              <a:buFont typeface="+mj-lt"/>
              <a:buAutoNum type="arabicPeriod"/>
            </a:pPr>
            <a:r>
              <a:rPr lang="en-US" dirty="0"/>
              <a:t>Five minutes</a:t>
            </a:r>
            <a:endParaRPr lang="en-IN" dirty="0"/>
          </a:p>
        </p:txBody>
      </p:sp>
    </p:spTree>
    <p:extLst>
      <p:ext uri="{BB962C8B-B14F-4D97-AF65-F5344CB8AC3E}">
        <p14:creationId xmlns:p14="http://schemas.microsoft.com/office/powerpoint/2010/main" val="73288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A321-ECAD-4AFA-B8CD-161A98003F0D}"/>
              </a:ext>
            </a:extLst>
          </p:cNvPr>
          <p:cNvSpPr>
            <a:spLocks noGrp="1"/>
          </p:cNvSpPr>
          <p:nvPr>
            <p:ph type="title"/>
          </p:nvPr>
        </p:nvSpPr>
        <p:spPr>
          <a:xfrm>
            <a:off x="838200" y="365125"/>
            <a:ext cx="10515600" cy="2347595"/>
          </a:xfrm>
        </p:spPr>
        <p:txBody>
          <a:bodyPr>
            <a:noAutofit/>
          </a:bodyPr>
          <a:lstStyle/>
          <a:p>
            <a:r>
              <a:rPr lang="en-US" sz="3600" dirty="0"/>
              <a:t>A company needs to monitor the read and write IOPs metrics for their AWS MySQL RDS instance and send real-time alerts to their operations team. Which AWS services can accomplish this? Choose 2 answers</a:t>
            </a:r>
            <a:endParaRPr lang="en-IN" sz="3600" dirty="0"/>
          </a:p>
        </p:txBody>
      </p:sp>
      <p:sp>
        <p:nvSpPr>
          <p:cNvPr id="3" name="Content Placeholder 2">
            <a:extLst>
              <a:ext uri="{FF2B5EF4-FFF2-40B4-BE49-F238E27FC236}">
                <a16:creationId xmlns:a16="http://schemas.microsoft.com/office/drawing/2014/main" id="{48846700-71D4-4ABC-ADDC-5E25C5436A79}"/>
              </a:ext>
            </a:extLst>
          </p:cNvPr>
          <p:cNvSpPr>
            <a:spLocks noGrp="1"/>
          </p:cNvSpPr>
          <p:nvPr>
            <p:ph idx="1"/>
          </p:nvPr>
        </p:nvSpPr>
        <p:spPr>
          <a:xfrm>
            <a:off x="599440" y="2814319"/>
            <a:ext cx="10754360" cy="3678556"/>
          </a:xfrm>
        </p:spPr>
        <p:txBody>
          <a:bodyPr>
            <a:normAutofit lnSpcReduction="10000"/>
          </a:bodyPr>
          <a:lstStyle/>
          <a:p>
            <a:pPr>
              <a:lnSpc>
                <a:spcPct val="150000"/>
              </a:lnSpc>
            </a:pPr>
            <a:r>
              <a:rPr lang="en-US" dirty="0"/>
              <a:t>Amazon Simple Email Service</a:t>
            </a:r>
          </a:p>
          <a:p>
            <a:pPr>
              <a:lnSpc>
                <a:spcPct val="150000"/>
              </a:lnSpc>
            </a:pPr>
            <a:r>
              <a:rPr lang="en-US" dirty="0"/>
              <a:t>Amazon CloudWatch</a:t>
            </a:r>
          </a:p>
          <a:p>
            <a:pPr>
              <a:lnSpc>
                <a:spcPct val="150000"/>
              </a:lnSpc>
            </a:pPr>
            <a:r>
              <a:rPr lang="en-US" dirty="0"/>
              <a:t>Amazon Simple Queue Service</a:t>
            </a:r>
          </a:p>
          <a:p>
            <a:pPr>
              <a:lnSpc>
                <a:spcPct val="150000"/>
              </a:lnSpc>
            </a:pPr>
            <a:r>
              <a:rPr lang="en-US" dirty="0"/>
              <a:t>Amazon Route 53</a:t>
            </a:r>
          </a:p>
          <a:p>
            <a:pPr>
              <a:lnSpc>
                <a:spcPct val="150000"/>
              </a:lnSpc>
            </a:pPr>
            <a:r>
              <a:rPr lang="en-US" dirty="0"/>
              <a:t>Amazon Simple Notification Service</a:t>
            </a:r>
            <a:endParaRPr lang="en-IN" dirty="0"/>
          </a:p>
        </p:txBody>
      </p:sp>
    </p:spTree>
    <p:extLst>
      <p:ext uri="{BB962C8B-B14F-4D97-AF65-F5344CB8AC3E}">
        <p14:creationId xmlns:p14="http://schemas.microsoft.com/office/powerpoint/2010/main" val="3832710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A321-ECAD-4AFA-B8CD-161A98003F0D}"/>
              </a:ext>
            </a:extLst>
          </p:cNvPr>
          <p:cNvSpPr>
            <a:spLocks noGrp="1"/>
          </p:cNvSpPr>
          <p:nvPr>
            <p:ph type="title"/>
          </p:nvPr>
        </p:nvSpPr>
        <p:spPr>
          <a:xfrm>
            <a:off x="838200" y="365125"/>
            <a:ext cx="10515600" cy="2347595"/>
          </a:xfrm>
        </p:spPr>
        <p:txBody>
          <a:bodyPr>
            <a:noAutofit/>
          </a:bodyPr>
          <a:lstStyle/>
          <a:p>
            <a:r>
              <a:rPr lang="en-US" sz="3600" dirty="0"/>
              <a:t>A company needs to monitor the read and write IOPs metrics for their AWS MySQL RDS instance and send real-time alerts to their operations team. Which AWS services can accomplish this? Choose 2 answers</a:t>
            </a:r>
            <a:endParaRPr lang="en-IN" sz="3600" dirty="0"/>
          </a:p>
        </p:txBody>
      </p:sp>
      <p:sp>
        <p:nvSpPr>
          <p:cNvPr id="3" name="Content Placeholder 2">
            <a:extLst>
              <a:ext uri="{FF2B5EF4-FFF2-40B4-BE49-F238E27FC236}">
                <a16:creationId xmlns:a16="http://schemas.microsoft.com/office/drawing/2014/main" id="{48846700-71D4-4ABC-ADDC-5E25C5436A79}"/>
              </a:ext>
            </a:extLst>
          </p:cNvPr>
          <p:cNvSpPr>
            <a:spLocks noGrp="1"/>
          </p:cNvSpPr>
          <p:nvPr>
            <p:ph idx="1"/>
          </p:nvPr>
        </p:nvSpPr>
        <p:spPr>
          <a:xfrm>
            <a:off x="599440" y="2814319"/>
            <a:ext cx="10754360" cy="3678556"/>
          </a:xfrm>
        </p:spPr>
        <p:txBody>
          <a:bodyPr>
            <a:normAutofit lnSpcReduction="10000"/>
          </a:bodyPr>
          <a:lstStyle/>
          <a:p>
            <a:pPr>
              <a:lnSpc>
                <a:spcPct val="150000"/>
              </a:lnSpc>
            </a:pPr>
            <a:r>
              <a:rPr lang="en-US" dirty="0"/>
              <a:t>Amazon Simple Email Service</a:t>
            </a:r>
          </a:p>
          <a:p>
            <a:pPr>
              <a:lnSpc>
                <a:spcPct val="150000"/>
              </a:lnSpc>
            </a:pPr>
            <a:r>
              <a:rPr lang="en-US" b="1" dirty="0">
                <a:solidFill>
                  <a:srgbClr val="00B0F0"/>
                </a:solidFill>
              </a:rPr>
              <a:t>Amazon CloudWatch</a:t>
            </a:r>
          </a:p>
          <a:p>
            <a:pPr>
              <a:lnSpc>
                <a:spcPct val="150000"/>
              </a:lnSpc>
            </a:pPr>
            <a:r>
              <a:rPr lang="en-US" dirty="0"/>
              <a:t>Amazon Simple Queue Service</a:t>
            </a:r>
          </a:p>
          <a:p>
            <a:pPr>
              <a:lnSpc>
                <a:spcPct val="150000"/>
              </a:lnSpc>
            </a:pPr>
            <a:r>
              <a:rPr lang="en-US" dirty="0"/>
              <a:t>Amazon Route 53</a:t>
            </a:r>
          </a:p>
          <a:p>
            <a:pPr>
              <a:lnSpc>
                <a:spcPct val="150000"/>
              </a:lnSpc>
            </a:pPr>
            <a:r>
              <a:rPr lang="en-US" b="1" dirty="0">
                <a:solidFill>
                  <a:srgbClr val="00B0F0"/>
                </a:solidFill>
              </a:rPr>
              <a:t>Amazon Simple Notification Service</a:t>
            </a:r>
            <a:endParaRPr lang="en-IN" b="1" dirty="0">
              <a:solidFill>
                <a:srgbClr val="00B0F0"/>
              </a:solidFill>
            </a:endParaRPr>
          </a:p>
        </p:txBody>
      </p:sp>
    </p:spTree>
    <p:extLst>
      <p:ext uri="{BB962C8B-B14F-4D97-AF65-F5344CB8AC3E}">
        <p14:creationId xmlns:p14="http://schemas.microsoft.com/office/powerpoint/2010/main" val="324634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38F54-EDC9-463C-90B6-6960620C3A1D}"/>
              </a:ext>
            </a:extLst>
          </p:cNvPr>
          <p:cNvSpPr>
            <a:spLocks noGrp="1"/>
          </p:cNvSpPr>
          <p:nvPr>
            <p:ph type="title"/>
          </p:nvPr>
        </p:nvSpPr>
        <p:spPr/>
        <p:txBody>
          <a:bodyPr>
            <a:normAutofit/>
          </a:bodyPr>
          <a:lstStyle/>
          <a:p>
            <a:r>
              <a:rPr lang="en-US" dirty="0"/>
              <a:t>Amazon CloudWatch supports which types of monitoring plans? (Choose 2 answers)</a:t>
            </a:r>
            <a:endParaRPr lang="en-IN" dirty="0"/>
          </a:p>
        </p:txBody>
      </p:sp>
      <p:sp>
        <p:nvSpPr>
          <p:cNvPr id="3" name="Content Placeholder 2">
            <a:extLst>
              <a:ext uri="{FF2B5EF4-FFF2-40B4-BE49-F238E27FC236}">
                <a16:creationId xmlns:a16="http://schemas.microsoft.com/office/drawing/2014/main" id="{F662330E-8F14-4733-870A-070C79795CD7}"/>
              </a:ext>
            </a:extLst>
          </p:cNvPr>
          <p:cNvSpPr>
            <a:spLocks noGrp="1"/>
          </p:cNvSpPr>
          <p:nvPr>
            <p:ph idx="1"/>
          </p:nvPr>
        </p:nvSpPr>
        <p:spPr/>
        <p:txBody>
          <a:bodyPr>
            <a:normAutofit lnSpcReduction="10000"/>
          </a:bodyPr>
          <a:lstStyle/>
          <a:p>
            <a:pPr marL="0" indent="0">
              <a:lnSpc>
                <a:spcPct val="150000"/>
              </a:lnSpc>
              <a:buNone/>
            </a:pPr>
            <a:r>
              <a:rPr lang="en-US" dirty="0"/>
              <a:t>A. Basic monitoring, which is free</a:t>
            </a:r>
          </a:p>
          <a:p>
            <a:pPr marL="0" indent="0">
              <a:lnSpc>
                <a:spcPct val="150000"/>
              </a:lnSpc>
              <a:buNone/>
            </a:pPr>
            <a:r>
              <a:rPr lang="en-US" dirty="0"/>
              <a:t>B. Basic monitoring, which has an additional cost</a:t>
            </a:r>
          </a:p>
          <a:p>
            <a:pPr marL="0" indent="0">
              <a:lnSpc>
                <a:spcPct val="150000"/>
              </a:lnSpc>
              <a:buNone/>
            </a:pPr>
            <a:r>
              <a:rPr lang="en-US" dirty="0"/>
              <a:t>C. Ad hoc monitoring, which is free</a:t>
            </a:r>
          </a:p>
          <a:p>
            <a:pPr marL="0" indent="0">
              <a:lnSpc>
                <a:spcPct val="150000"/>
              </a:lnSpc>
              <a:buNone/>
            </a:pPr>
            <a:r>
              <a:rPr lang="en-US" dirty="0"/>
              <a:t>D. Ad hoc monitoring, which has an additional cost</a:t>
            </a:r>
          </a:p>
          <a:p>
            <a:pPr marL="0" indent="0">
              <a:lnSpc>
                <a:spcPct val="150000"/>
              </a:lnSpc>
              <a:buNone/>
            </a:pPr>
            <a:r>
              <a:rPr lang="en-US" dirty="0"/>
              <a:t>E. Detailed monitoring, which is free</a:t>
            </a:r>
          </a:p>
          <a:p>
            <a:pPr marL="0" indent="0">
              <a:lnSpc>
                <a:spcPct val="150000"/>
              </a:lnSpc>
              <a:buNone/>
            </a:pPr>
            <a:r>
              <a:rPr lang="en-US" dirty="0"/>
              <a:t>F. Detailed monitoring, which has an additional cost</a:t>
            </a:r>
            <a:endParaRPr lang="en-IN" dirty="0"/>
          </a:p>
        </p:txBody>
      </p:sp>
    </p:spTree>
    <p:extLst>
      <p:ext uri="{BB962C8B-B14F-4D97-AF65-F5344CB8AC3E}">
        <p14:creationId xmlns:p14="http://schemas.microsoft.com/office/powerpoint/2010/main" val="877413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38F54-EDC9-463C-90B6-6960620C3A1D}"/>
              </a:ext>
            </a:extLst>
          </p:cNvPr>
          <p:cNvSpPr>
            <a:spLocks noGrp="1"/>
          </p:cNvSpPr>
          <p:nvPr>
            <p:ph type="title"/>
          </p:nvPr>
        </p:nvSpPr>
        <p:spPr/>
        <p:txBody>
          <a:bodyPr>
            <a:normAutofit/>
          </a:bodyPr>
          <a:lstStyle/>
          <a:p>
            <a:r>
              <a:rPr lang="en-US" dirty="0"/>
              <a:t>Amazon CloudWatch supports which types of monitoring plans? (Choose 2 answers)</a:t>
            </a:r>
            <a:endParaRPr lang="en-IN" dirty="0"/>
          </a:p>
        </p:txBody>
      </p:sp>
      <p:sp>
        <p:nvSpPr>
          <p:cNvPr id="3" name="Content Placeholder 2">
            <a:extLst>
              <a:ext uri="{FF2B5EF4-FFF2-40B4-BE49-F238E27FC236}">
                <a16:creationId xmlns:a16="http://schemas.microsoft.com/office/drawing/2014/main" id="{F662330E-8F14-4733-870A-070C79795CD7}"/>
              </a:ext>
            </a:extLst>
          </p:cNvPr>
          <p:cNvSpPr>
            <a:spLocks noGrp="1"/>
          </p:cNvSpPr>
          <p:nvPr>
            <p:ph idx="1"/>
          </p:nvPr>
        </p:nvSpPr>
        <p:spPr/>
        <p:txBody>
          <a:bodyPr>
            <a:normAutofit lnSpcReduction="10000"/>
          </a:bodyPr>
          <a:lstStyle/>
          <a:p>
            <a:pPr marL="0" indent="0">
              <a:lnSpc>
                <a:spcPct val="150000"/>
              </a:lnSpc>
              <a:buNone/>
            </a:pPr>
            <a:r>
              <a:rPr lang="en-US" b="1" dirty="0">
                <a:solidFill>
                  <a:srgbClr val="00B0F0"/>
                </a:solidFill>
              </a:rPr>
              <a:t>A. Basic monitoring, which is free</a:t>
            </a:r>
          </a:p>
          <a:p>
            <a:pPr marL="0" indent="0">
              <a:lnSpc>
                <a:spcPct val="150000"/>
              </a:lnSpc>
              <a:buNone/>
            </a:pPr>
            <a:r>
              <a:rPr lang="en-US" dirty="0"/>
              <a:t>B. Basic monitoring, which has an additional cost</a:t>
            </a:r>
          </a:p>
          <a:p>
            <a:pPr marL="0" indent="0">
              <a:lnSpc>
                <a:spcPct val="150000"/>
              </a:lnSpc>
              <a:buNone/>
            </a:pPr>
            <a:r>
              <a:rPr lang="en-US" dirty="0"/>
              <a:t>C. Ad hoc monitoring, which is free</a:t>
            </a:r>
          </a:p>
          <a:p>
            <a:pPr marL="0" indent="0">
              <a:lnSpc>
                <a:spcPct val="150000"/>
              </a:lnSpc>
              <a:buNone/>
            </a:pPr>
            <a:r>
              <a:rPr lang="en-US" dirty="0"/>
              <a:t>D. Ad hoc monitoring, which has an additional cost</a:t>
            </a:r>
          </a:p>
          <a:p>
            <a:pPr marL="0" indent="0">
              <a:lnSpc>
                <a:spcPct val="150000"/>
              </a:lnSpc>
              <a:buNone/>
            </a:pPr>
            <a:r>
              <a:rPr lang="en-US" dirty="0"/>
              <a:t>E. Detailed monitoring, which is free</a:t>
            </a:r>
          </a:p>
          <a:p>
            <a:pPr marL="0" indent="0">
              <a:lnSpc>
                <a:spcPct val="150000"/>
              </a:lnSpc>
              <a:buNone/>
            </a:pPr>
            <a:r>
              <a:rPr lang="en-US" b="1" dirty="0">
                <a:solidFill>
                  <a:srgbClr val="00B0F0"/>
                </a:solidFill>
              </a:rPr>
              <a:t>F. Detailed monitoring, which has an additional cost</a:t>
            </a:r>
            <a:endParaRPr lang="en-IN" b="1" dirty="0">
              <a:solidFill>
                <a:srgbClr val="00B0F0"/>
              </a:solidFill>
            </a:endParaRPr>
          </a:p>
        </p:txBody>
      </p:sp>
    </p:spTree>
    <p:extLst>
      <p:ext uri="{BB962C8B-B14F-4D97-AF65-F5344CB8AC3E}">
        <p14:creationId xmlns:p14="http://schemas.microsoft.com/office/powerpoint/2010/main" val="4145186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768</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CloudWatch And CloudTrail</vt:lpstr>
      <vt:lpstr>Using Amazon CloudWatch’s Free Tier, what is the frequency of metric updates, which you receive?</vt:lpstr>
      <vt:lpstr>Using Amazon CloudWatch’s Free Tier, what is the frequency of metric updates, which you receive?</vt:lpstr>
      <vt:lpstr>What is the minimum time Interval for the data that Amazon CloudWatch receives and aggregates?</vt:lpstr>
      <vt:lpstr>What is the minimum time Interval for the data that Amazon CloudWatch receives and aggregates?</vt:lpstr>
      <vt:lpstr>A company needs to monitor the read and write IOPs metrics for their AWS MySQL RDS instance and send real-time alerts to their operations team. Which AWS services can accomplish this? Choose 2 answers</vt:lpstr>
      <vt:lpstr>A company needs to monitor the read and write IOPs metrics for their AWS MySQL RDS instance and send real-time alerts to their operations team. Which AWS services can accomplish this? Choose 2 answers</vt:lpstr>
      <vt:lpstr>Amazon CloudWatch supports which types of monitoring plans? (Choose 2 answers)</vt:lpstr>
      <vt:lpstr>Amazon CloudWatch supports which types of monitoring plans? (Choose 2 answers)</vt:lpstr>
      <vt:lpstr>Which of the following CloudWatch features store performance data from AWS services?</vt:lpstr>
      <vt:lpstr>Which of the following CloudWatch features store performance data from AWS services?</vt:lpstr>
      <vt:lpstr>For which of the following scenarios can you create a CloudWatch alarm to send a notification?</vt:lpstr>
      <vt:lpstr>For which of the following scenarios can you create a CloudWatch alarm to send a notification?</vt:lpstr>
      <vt:lpstr>A customer needs to capture all client connection information from their load balancer every five minutes. The company wants to use this data for analyzing traffic patterns and troubleshooting their applications. Which of the following options meets the customer requirements?</vt:lpstr>
      <vt:lpstr>A customer needs to capture all client connection information from their load balancer every five minutes. The company wants to use this data for analyzing traffic patterns and troubleshooting their applications. Which of the following options meets the customer requirements?</vt:lpstr>
      <vt:lpstr>Which AWS service can identify the person who made the API request when an Amazon EC2 instance is terminated?</vt:lpstr>
      <vt:lpstr>Which AWS service can identify the person who made the API request when an Amazon EC2 instance is terminated?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Nirmal Parida</dc:creator>
  <cp:lastModifiedBy>Nirmal Parida</cp:lastModifiedBy>
  <cp:revision>18</cp:revision>
  <dcterms:created xsi:type="dcterms:W3CDTF">2022-03-25T02:22:02Z</dcterms:created>
  <dcterms:modified xsi:type="dcterms:W3CDTF">2022-04-04T02:32:00Z</dcterms:modified>
</cp:coreProperties>
</file>