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75"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612A-5D48-4231-AD52-1214E4857A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63874C-AB73-4F25-A5E6-9509BE0BFB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8665C1-71E2-4E29-BF72-895401675604}"/>
              </a:ext>
            </a:extLst>
          </p:cNvPr>
          <p:cNvSpPr>
            <a:spLocks noGrp="1"/>
          </p:cNvSpPr>
          <p:nvPr>
            <p:ph type="dt" sz="half" idx="10"/>
          </p:nvPr>
        </p:nvSpPr>
        <p:spPr/>
        <p:txBody>
          <a:bodyPr/>
          <a:lstStyle/>
          <a:p>
            <a:fld id="{F967FC97-2496-4E88-8C39-F9CE28801DF2}" type="datetimeFigureOut">
              <a:rPr lang="en-IN" smtClean="0"/>
              <a:t>17-10-2021</a:t>
            </a:fld>
            <a:endParaRPr lang="en-IN"/>
          </a:p>
        </p:txBody>
      </p:sp>
      <p:sp>
        <p:nvSpPr>
          <p:cNvPr id="5" name="Footer Placeholder 4">
            <a:extLst>
              <a:ext uri="{FF2B5EF4-FFF2-40B4-BE49-F238E27FC236}">
                <a16:creationId xmlns:a16="http://schemas.microsoft.com/office/drawing/2014/main" id="{3ED2CBCE-8F5A-42CE-B834-ECB6F065CC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C26DC-268F-4DE2-BEAC-10FC0C96516C}"/>
              </a:ext>
            </a:extLst>
          </p:cNvPr>
          <p:cNvSpPr>
            <a:spLocks noGrp="1"/>
          </p:cNvSpPr>
          <p:nvPr>
            <p:ph type="sldNum" sz="quarter" idx="12"/>
          </p:nvPr>
        </p:nvSpPr>
        <p:spPr/>
        <p:txBody>
          <a:bodyPr/>
          <a:lstStyle/>
          <a:p>
            <a:fld id="{2C3712B2-E9DB-43F5-970D-0E06DBBE6967}" type="slidenum">
              <a:rPr lang="en-IN" smtClean="0"/>
              <a:t>‹#›</a:t>
            </a:fld>
            <a:endParaRPr lang="en-IN"/>
          </a:p>
        </p:txBody>
      </p:sp>
    </p:spTree>
    <p:extLst>
      <p:ext uri="{BB962C8B-B14F-4D97-AF65-F5344CB8AC3E}">
        <p14:creationId xmlns:p14="http://schemas.microsoft.com/office/powerpoint/2010/main" val="411115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AA-CA28-4174-9DE7-4D016CABF2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A0EE0E-93A8-4F0B-BDC3-5CBF9D407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EF3CEF-1B7D-4CD1-B715-A845244B4BD4}"/>
              </a:ext>
            </a:extLst>
          </p:cNvPr>
          <p:cNvSpPr>
            <a:spLocks noGrp="1"/>
          </p:cNvSpPr>
          <p:nvPr>
            <p:ph type="dt" sz="half" idx="10"/>
          </p:nvPr>
        </p:nvSpPr>
        <p:spPr/>
        <p:txBody>
          <a:bodyPr/>
          <a:lstStyle/>
          <a:p>
            <a:fld id="{F967FC97-2496-4E88-8C39-F9CE28801DF2}" type="datetimeFigureOut">
              <a:rPr lang="en-IN" smtClean="0"/>
              <a:t>17-10-2021</a:t>
            </a:fld>
            <a:endParaRPr lang="en-IN"/>
          </a:p>
        </p:txBody>
      </p:sp>
      <p:sp>
        <p:nvSpPr>
          <p:cNvPr id="5" name="Footer Placeholder 4">
            <a:extLst>
              <a:ext uri="{FF2B5EF4-FFF2-40B4-BE49-F238E27FC236}">
                <a16:creationId xmlns:a16="http://schemas.microsoft.com/office/drawing/2014/main" id="{4B7103F3-B190-414F-A697-F0E6B6CBAE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06820-A94F-47E3-94D6-D6DD47F46A3C}"/>
              </a:ext>
            </a:extLst>
          </p:cNvPr>
          <p:cNvSpPr>
            <a:spLocks noGrp="1"/>
          </p:cNvSpPr>
          <p:nvPr>
            <p:ph type="sldNum" sz="quarter" idx="12"/>
          </p:nvPr>
        </p:nvSpPr>
        <p:spPr/>
        <p:txBody>
          <a:bodyPr/>
          <a:lstStyle/>
          <a:p>
            <a:fld id="{2C3712B2-E9DB-43F5-970D-0E06DBBE6967}" type="slidenum">
              <a:rPr lang="en-IN" smtClean="0"/>
              <a:t>‹#›</a:t>
            </a:fld>
            <a:endParaRPr lang="en-IN"/>
          </a:p>
        </p:txBody>
      </p:sp>
    </p:spTree>
    <p:extLst>
      <p:ext uri="{BB962C8B-B14F-4D97-AF65-F5344CB8AC3E}">
        <p14:creationId xmlns:p14="http://schemas.microsoft.com/office/powerpoint/2010/main" val="319338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236FC-94D0-4FDA-971A-52024D030E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C26DC2-1D83-483F-BDD9-B43FFB84B3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C154FA-791B-461F-A071-443091C1D82F}"/>
              </a:ext>
            </a:extLst>
          </p:cNvPr>
          <p:cNvSpPr>
            <a:spLocks noGrp="1"/>
          </p:cNvSpPr>
          <p:nvPr>
            <p:ph type="dt" sz="half" idx="10"/>
          </p:nvPr>
        </p:nvSpPr>
        <p:spPr/>
        <p:txBody>
          <a:bodyPr/>
          <a:lstStyle/>
          <a:p>
            <a:fld id="{F967FC97-2496-4E88-8C39-F9CE28801DF2}" type="datetimeFigureOut">
              <a:rPr lang="en-IN" smtClean="0"/>
              <a:t>17-10-2021</a:t>
            </a:fld>
            <a:endParaRPr lang="en-IN"/>
          </a:p>
        </p:txBody>
      </p:sp>
      <p:sp>
        <p:nvSpPr>
          <p:cNvPr id="5" name="Footer Placeholder 4">
            <a:extLst>
              <a:ext uri="{FF2B5EF4-FFF2-40B4-BE49-F238E27FC236}">
                <a16:creationId xmlns:a16="http://schemas.microsoft.com/office/drawing/2014/main" id="{ED401A16-B59B-44D1-8D59-6814A45FB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05D13-2ED6-4F5D-BDC4-4CF8C7AEF1A0}"/>
              </a:ext>
            </a:extLst>
          </p:cNvPr>
          <p:cNvSpPr>
            <a:spLocks noGrp="1"/>
          </p:cNvSpPr>
          <p:nvPr>
            <p:ph type="sldNum" sz="quarter" idx="12"/>
          </p:nvPr>
        </p:nvSpPr>
        <p:spPr/>
        <p:txBody>
          <a:bodyPr/>
          <a:lstStyle/>
          <a:p>
            <a:fld id="{2C3712B2-E9DB-43F5-970D-0E06DBBE6967}" type="slidenum">
              <a:rPr lang="en-IN" smtClean="0"/>
              <a:t>‹#›</a:t>
            </a:fld>
            <a:endParaRPr lang="en-IN"/>
          </a:p>
        </p:txBody>
      </p:sp>
    </p:spTree>
    <p:extLst>
      <p:ext uri="{BB962C8B-B14F-4D97-AF65-F5344CB8AC3E}">
        <p14:creationId xmlns:p14="http://schemas.microsoft.com/office/powerpoint/2010/main" val="185925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A8D2-3AEE-4D91-A6FD-D4A96AF8C8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8B6E75-37C6-46EB-B341-448D0C27A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B2F326-A1DE-4FC2-99A9-6C6EC88CF4C2}"/>
              </a:ext>
            </a:extLst>
          </p:cNvPr>
          <p:cNvSpPr>
            <a:spLocks noGrp="1"/>
          </p:cNvSpPr>
          <p:nvPr>
            <p:ph type="dt" sz="half" idx="10"/>
          </p:nvPr>
        </p:nvSpPr>
        <p:spPr/>
        <p:txBody>
          <a:bodyPr/>
          <a:lstStyle/>
          <a:p>
            <a:fld id="{F967FC97-2496-4E88-8C39-F9CE28801DF2}" type="datetimeFigureOut">
              <a:rPr lang="en-IN" smtClean="0"/>
              <a:t>17-10-2021</a:t>
            </a:fld>
            <a:endParaRPr lang="en-IN"/>
          </a:p>
        </p:txBody>
      </p:sp>
      <p:sp>
        <p:nvSpPr>
          <p:cNvPr id="5" name="Footer Placeholder 4">
            <a:extLst>
              <a:ext uri="{FF2B5EF4-FFF2-40B4-BE49-F238E27FC236}">
                <a16:creationId xmlns:a16="http://schemas.microsoft.com/office/drawing/2014/main" id="{DC2D9AE4-C4D7-4A9A-AE9A-F10AE2A30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31DD5-6D5C-4159-BDA4-C6589FE5F25C}"/>
              </a:ext>
            </a:extLst>
          </p:cNvPr>
          <p:cNvSpPr>
            <a:spLocks noGrp="1"/>
          </p:cNvSpPr>
          <p:nvPr>
            <p:ph type="sldNum" sz="quarter" idx="12"/>
          </p:nvPr>
        </p:nvSpPr>
        <p:spPr/>
        <p:txBody>
          <a:bodyPr/>
          <a:lstStyle/>
          <a:p>
            <a:fld id="{2C3712B2-E9DB-43F5-970D-0E06DBBE6967}" type="slidenum">
              <a:rPr lang="en-IN" smtClean="0"/>
              <a:t>‹#›</a:t>
            </a:fld>
            <a:endParaRPr lang="en-IN"/>
          </a:p>
        </p:txBody>
      </p:sp>
    </p:spTree>
    <p:extLst>
      <p:ext uri="{BB962C8B-B14F-4D97-AF65-F5344CB8AC3E}">
        <p14:creationId xmlns:p14="http://schemas.microsoft.com/office/powerpoint/2010/main" val="344961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CF37-F32A-4E31-8D3A-D50153DB08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55AE89-9823-4BFF-B814-3C507C0764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6E89B4-893E-4C99-A85A-DCD8CAD45CE2}"/>
              </a:ext>
            </a:extLst>
          </p:cNvPr>
          <p:cNvSpPr>
            <a:spLocks noGrp="1"/>
          </p:cNvSpPr>
          <p:nvPr>
            <p:ph type="dt" sz="half" idx="10"/>
          </p:nvPr>
        </p:nvSpPr>
        <p:spPr/>
        <p:txBody>
          <a:bodyPr/>
          <a:lstStyle/>
          <a:p>
            <a:fld id="{F967FC97-2496-4E88-8C39-F9CE28801DF2}" type="datetimeFigureOut">
              <a:rPr lang="en-IN" smtClean="0"/>
              <a:t>17-10-2021</a:t>
            </a:fld>
            <a:endParaRPr lang="en-IN"/>
          </a:p>
        </p:txBody>
      </p:sp>
      <p:sp>
        <p:nvSpPr>
          <p:cNvPr id="5" name="Footer Placeholder 4">
            <a:extLst>
              <a:ext uri="{FF2B5EF4-FFF2-40B4-BE49-F238E27FC236}">
                <a16:creationId xmlns:a16="http://schemas.microsoft.com/office/drawing/2014/main" id="{20912545-A41D-48B5-AA4B-B6AA1DE09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F61963-4D80-49B4-86FE-2A20A5644235}"/>
              </a:ext>
            </a:extLst>
          </p:cNvPr>
          <p:cNvSpPr>
            <a:spLocks noGrp="1"/>
          </p:cNvSpPr>
          <p:nvPr>
            <p:ph type="sldNum" sz="quarter" idx="12"/>
          </p:nvPr>
        </p:nvSpPr>
        <p:spPr/>
        <p:txBody>
          <a:bodyPr/>
          <a:lstStyle/>
          <a:p>
            <a:fld id="{2C3712B2-E9DB-43F5-970D-0E06DBBE6967}" type="slidenum">
              <a:rPr lang="en-IN" smtClean="0"/>
              <a:t>‹#›</a:t>
            </a:fld>
            <a:endParaRPr lang="en-IN"/>
          </a:p>
        </p:txBody>
      </p:sp>
    </p:spTree>
    <p:extLst>
      <p:ext uri="{BB962C8B-B14F-4D97-AF65-F5344CB8AC3E}">
        <p14:creationId xmlns:p14="http://schemas.microsoft.com/office/powerpoint/2010/main" val="170459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FC80-B905-4103-98FB-ACAE05CB6A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CDE360-F0AA-4A3C-A49D-1CDBA21D1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C88A80-5CF1-4716-8DB4-98EA058AB7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1B1DF8-2FA0-4607-B6F4-2D61AED1A50C}"/>
              </a:ext>
            </a:extLst>
          </p:cNvPr>
          <p:cNvSpPr>
            <a:spLocks noGrp="1"/>
          </p:cNvSpPr>
          <p:nvPr>
            <p:ph type="dt" sz="half" idx="10"/>
          </p:nvPr>
        </p:nvSpPr>
        <p:spPr/>
        <p:txBody>
          <a:bodyPr/>
          <a:lstStyle/>
          <a:p>
            <a:fld id="{F967FC97-2496-4E88-8C39-F9CE28801DF2}" type="datetimeFigureOut">
              <a:rPr lang="en-IN" smtClean="0"/>
              <a:t>17-10-2021</a:t>
            </a:fld>
            <a:endParaRPr lang="en-IN"/>
          </a:p>
        </p:txBody>
      </p:sp>
      <p:sp>
        <p:nvSpPr>
          <p:cNvPr id="6" name="Footer Placeholder 5">
            <a:extLst>
              <a:ext uri="{FF2B5EF4-FFF2-40B4-BE49-F238E27FC236}">
                <a16:creationId xmlns:a16="http://schemas.microsoft.com/office/drawing/2014/main" id="{9420F9B3-0699-422E-90F2-A74504C9B3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3D1ED0-8F0A-40DE-AF0A-13D0B233E28E}"/>
              </a:ext>
            </a:extLst>
          </p:cNvPr>
          <p:cNvSpPr>
            <a:spLocks noGrp="1"/>
          </p:cNvSpPr>
          <p:nvPr>
            <p:ph type="sldNum" sz="quarter" idx="12"/>
          </p:nvPr>
        </p:nvSpPr>
        <p:spPr/>
        <p:txBody>
          <a:bodyPr/>
          <a:lstStyle/>
          <a:p>
            <a:fld id="{2C3712B2-E9DB-43F5-970D-0E06DBBE6967}" type="slidenum">
              <a:rPr lang="en-IN" smtClean="0"/>
              <a:t>‹#›</a:t>
            </a:fld>
            <a:endParaRPr lang="en-IN"/>
          </a:p>
        </p:txBody>
      </p:sp>
    </p:spTree>
    <p:extLst>
      <p:ext uri="{BB962C8B-B14F-4D97-AF65-F5344CB8AC3E}">
        <p14:creationId xmlns:p14="http://schemas.microsoft.com/office/powerpoint/2010/main" val="6895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5F7E-B2D1-4E93-A4D7-7F247A631D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6AFEDB-18A0-4468-BC49-95D4C5280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8DDCB6-4412-4054-A213-3EA46ED2F3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26CF9D-47E6-4BA6-961C-8DD9CC5B7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752AC6-B507-44DE-B61E-C0EB38A64A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79C65D-24F4-4DEC-BAEF-28210E3F3802}"/>
              </a:ext>
            </a:extLst>
          </p:cNvPr>
          <p:cNvSpPr>
            <a:spLocks noGrp="1"/>
          </p:cNvSpPr>
          <p:nvPr>
            <p:ph type="dt" sz="half" idx="10"/>
          </p:nvPr>
        </p:nvSpPr>
        <p:spPr/>
        <p:txBody>
          <a:bodyPr/>
          <a:lstStyle/>
          <a:p>
            <a:fld id="{F967FC97-2496-4E88-8C39-F9CE28801DF2}" type="datetimeFigureOut">
              <a:rPr lang="en-IN" smtClean="0"/>
              <a:t>17-10-2021</a:t>
            </a:fld>
            <a:endParaRPr lang="en-IN"/>
          </a:p>
        </p:txBody>
      </p:sp>
      <p:sp>
        <p:nvSpPr>
          <p:cNvPr id="8" name="Footer Placeholder 7">
            <a:extLst>
              <a:ext uri="{FF2B5EF4-FFF2-40B4-BE49-F238E27FC236}">
                <a16:creationId xmlns:a16="http://schemas.microsoft.com/office/drawing/2014/main" id="{FE0EB002-F0C0-4E66-96A2-3543DD9224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7CC92E-C30E-411E-9F50-02120EB80DB6}"/>
              </a:ext>
            </a:extLst>
          </p:cNvPr>
          <p:cNvSpPr>
            <a:spLocks noGrp="1"/>
          </p:cNvSpPr>
          <p:nvPr>
            <p:ph type="sldNum" sz="quarter" idx="12"/>
          </p:nvPr>
        </p:nvSpPr>
        <p:spPr/>
        <p:txBody>
          <a:bodyPr/>
          <a:lstStyle/>
          <a:p>
            <a:fld id="{2C3712B2-E9DB-43F5-970D-0E06DBBE6967}" type="slidenum">
              <a:rPr lang="en-IN" smtClean="0"/>
              <a:t>‹#›</a:t>
            </a:fld>
            <a:endParaRPr lang="en-IN"/>
          </a:p>
        </p:txBody>
      </p:sp>
    </p:spTree>
    <p:extLst>
      <p:ext uri="{BB962C8B-B14F-4D97-AF65-F5344CB8AC3E}">
        <p14:creationId xmlns:p14="http://schemas.microsoft.com/office/powerpoint/2010/main" val="57702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C369-7868-42B4-8613-33302BC6B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A61928-28CF-40C3-B196-3B422B27DB5D}"/>
              </a:ext>
            </a:extLst>
          </p:cNvPr>
          <p:cNvSpPr>
            <a:spLocks noGrp="1"/>
          </p:cNvSpPr>
          <p:nvPr>
            <p:ph type="dt" sz="half" idx="10"/>
          </p:nvPr>
        </p:nvSpPr>
        <p:spPr/>
        <p:txBody>
          <a:bodyPr/>
          <a:lstStyle/>
          <a:p>
            <a:fld id="{F967FC97-2496-4E88-8C39-F9CE28801DF2}" type="datetimeFigureOut">
              <a:rPr lang="en-IN" smtClean="0"/>
              <a:t>17-10-2021</a:t>
            </a:fld>
            <a:endParaRPr lang="en-IN"/>
          </a:p>
        </p:txBody>
      </p:sp>
      <p:sp>
        <p:nvSpPr>
          <p:cNvPr id="4" name="Footer Placeholder 3">
            <a:extLst>
              <a:ext uri="{FF2B5EF4-FFF2-40B4-BE49-F238E27FC236}">
                <a16:creationId xmlns:a16="http://schemas.microsoft.com/office/drawing/2014/main" id="{9E7B5151-C2DD-421A-BB87-34A24DFAA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FB8206-6BC1-474B-97F0-F4B70E89DA55}"/>
              </a:ext>
            </a:extLst>
          </p:cNvPr>
          <p:cNvSpPr>
            <a:spLocks noGrp="1"/>
          </p:cNvSpPr>
          <p:nvPr>
            <p:ph type="sldNum" sz="quarter" idx="12"/>
          </p:nvPr>
        </p:nvSpPr>
        <p:spPr/>
        <p:txBody>
          <a:bodyPr/>
          <a:lstStyle/>
          <a:p>
            <a:fld id="{2C3712B2-E9DB-43F5-970D-0E06DBBE6967}" type="slidenum">
              <a:rPr lang="en-IN" smtClean="0"/>
              <a:t>‹#›</a:t>
            </a:fld>
            <a:endParaRPr lang="en-IN"/>
          </a:p>
        </p:txBody>
      </p:sp>
    </p:spTree>
    <p:extLst>
      <p:ext uri="{BB962C8B-B14F-4D97-AF65-F5344CB8AC3E}">
        <p14:creationId xmlns:p14="http://schemas.microsoft.com/office/powerpoint/2010/main" val="105783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E8959-423D-4E9F-9FA2-21220D9290E0}"/>
              </a:ext>
            </a:extLst>
          </p:cNvPr>
          <p:cNvSpPr>
            <a:spLocks noGrp="1"/>
          </p:cNvSpPr>
          <p:nvPr>
            <p:ph type="dt" sz="half" idx="10"/>
          </p:nvPr>
        </p:nvSpPr>
        <p:spPr/>
        <p:txBody>
          <a:bodyPr/>
          <a:lstStyle/>
          <a:p>
            <a:fld id="{F967FC97-2496-4E88-8C39-F9CE28801DF2}" type="datetimeFigureOut">
              <a:rPr lang="en-IN" smtClean="0"/>
              <a:t>17-10-2021</a:t>
            </a:fld>
            <a:endParaRPr lang="en-IN"/>
          </a:p>
        </p:txBody>
      </p:sp>
      <p:sp>
        <p:nvSpPr>
          <p:cNvPr id="3" name="Footer Placeholder 2">
            <a:extLst>
              <a:ext uri="{FF2B5EF4-FFF2-40B4-BE49-F238E27FC236}">
                <a16:creationId xmlns:a16="http://schemas.microsoft.com/office/drawing/2014/main" id="{C5540901-85FC-4862-9EB4-F60015FAED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DF340A-9583-45BF-8268-5B5C64318E38}"/>
              </a:ext>
            </a:extLst>
          </p:cNvPr>
          <p:cNvSpPr>
            <a:spLocks noGrp="1"/>
          </p:cNvSpPr>
          <p:nvPr>
            <p:ph type="sldNum" sz="quarter" idx="12"/>
          </p:nvPr>
        </p:nvSpPr>
        <p:spPr/>
        <p:txBody>
          <a:bodyPr/>
          <a:lstStyle/>
          <a:p>
            <a:fld id="{2C3712B2-E9DB-43F5-970D-0E06DBBE6967}" type="slidenum">
              <a:rPr lang="en-IN" smtClean="0"/>
              <a:t>‹#›</a:t>
            </a:fld>
            <a:endParaRPr lang="en-IN"/>
          </a:p>
        </p:txBody>
      </p:sp>
    </p:spTree>
    <p:extLst>
      <p:ext uri="{BB962C8B-B14F-4D97-AF65-F5344CB8AC3E}">
        <p14:creationId xmlns:p14="http://schemas.microsoft.com/office/powerpoint/2010/main" val="292887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994D-391B-44E2-B623-483313C59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91C7C9-EC54-4A55-8FAA-F05747C202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A4D7BE-6094-425C-80D0-6B5C17B08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3C910-07F5-47D8-A8E4-7549948A5450}"/>
              </a:ext>
            </a:extLst>
          </p:cNvPr>
          <p:cNvSpPr>
            <a:spLocks noGrp="1"/>
          </p:cNvSpPr>
          <p:nvPr>
            <p:ph type="dt" sz="half" idx="10"/>
          </p:nvPr>
        </p:nvSpPr>
        <p:spPr/>
        <p:txBody>
          <a:bodyPr/>
          <a:lstStyle/>
          <a:p>
            <a:fld id="{F967FC97-2496-4E88-8C39-F9CE28801DF2}" type="datetimeFigureOut">
              <a:rPr lang="en-IN" smtClean="0"/>
              <a:t>17-10-2021</a:t>
            </a:fld>
            <a:endParaRPr lang="en-IN"/>
          </a:p>
        </p:txBody>
      </p:sp>
      <p:sp>
        <p:nvSpPr>
          <p:cNvPr id="6" name="Footer Placeholder 5">
            <a:extLst>
              <a:ext uri="{FF2B5EF4-FFF2-40B4-BE49-F238E27FC236}">
                <a16:creationId xmlns:a16="http://schemas.microsoft.com/office/drawing/2014/main" id="{E74A0C67-3D9E-4BD7-B961-A44C7118E1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B0933E-03E2-4EFD-BF06-CB9522CF67F1}"/>
              </a:ext>
            </a:extLst>
          </p:cNvPr>
          <p:cNvSpPr>
            <a:spLocks noGrp="1"/>
          </p:cNvSpPr>
          <p:nvPr>
            <p:ph type="sldNum" sz="quarter" idx="12"/>
          </p:nvPr>
        </p:nvSpPr>
        <p:spPr/>
        <p:txBody>
          <a:bodyPr/>
          <a:lstStyle/>
          <a:p>
            <a:fld id="{2C3712B2-E9DB-43F5-970D-0E06DBBE6967}" type="slidenum">
              <a:rPr lang="en-IN" smtClean="0"/>
              <a:t>‹#›</a:t>
            </a:fld>
            <a:endParaRPr lang="en-IN"/>
          </a:p>
        </p:txBody>
      </p:sp>
    </p:spTree>
    <p:extLst>
      <p:ext uri="{BB962C8B-B14F-4D97-AF65-F5344CB8AC3E}">
        <p14:creationId xmlns:p14="http://schemas.microsoft.com/office/powerpoint/2010/main" val="112891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DFF4-9038-4B2B-915E-A1A6B7E65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7382F4-8309-445B-8486-DE5BCCA0E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48CD17-08FA-4C2A-B176-75D8BA077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A6FC3-9F09-43CC-B90F-C6E886960982}"/>
              </a:ext>
            </a:extLst>
          </p:cNvPr>
          <p:cNvSpPr>
            <a:spLocks noGrp="1"/>
          </p:cNvSpPr>
          <p:nvPr>
            <p:ph type="dt" sz="half" idx="10"/>
          </p:nvPr>
        </p:nvSpPr>
        <p:spPr/>
        <p:txBody>
          <a:bodyPr/>
          <a:lstStyle/>
          <a:p>
            <a:fld id="{F967FC97-2496-4E88-8C39-F9CE28801DF2}" type="datetimeFigureOut">
              <a:rPr lang="en-IN" smtClean="0"/>
              <a:t>17-10-2021</a:t>
            </a:fld>
            <a:endParaRPr lang="en-IN"/>
          </a:p>
        </p:txBody>
      </p:sp>
      <p:sp>
        <p:nvSpPr>
          <p:cNvPr id="6" name="Footer Placeholder 5">
            <a:extLst>
              <a:ext uri="{FF2B5EF4-FFF2-40B4-BE49-F238E27FC236}">
                <a16:creationId xmlns:a16="http://schemas.microsoft.com/office/drawing/2014/main" id="{5EC2A409-E94F-4886-9E4C-FB18C11485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7BA9EF-6FF7-466D-90B5-1F73B3B67885}"/>
              </a:ext>
            </a:extLst>
          </p:cNvPr>
          <p:cNvSpPr>
            <a:spLocks noGrp="1"/>
          </p:cNvSpPr>
          <p:nvPr>
            <p:ph type="sldNum" sz="quarter" idx="12"/>
          </p:nvPr>
        </p:nvSpPr>
        <p:spPr/>
        <p:txBody>
          <a:bodyPr/>
          <a:lstStyle/>
          <a:p>
            <a:fld id="{2C3712B2-E9DB-43F5-970D-0E06DBBE6967}" type="slidenum">
              <a:rPr lang="en-IN" smtClean="0"/>
              <a:t>‹#›</a:t>
            </a:fld>
            <a:endParaRPr lang="en-IN"/>
          </a:p>
        </p:txBody>
      </p:sp>
    </p:spTree>
    <p:extLst>
      <p:ext uri="{BB962C8B-B14F-4D97-AF65-F5344CB8AC3E}">
        <p14:creationId xmlns:p14="http://schemas.microsoft.com/office/powerpoint/2010/main" val="40956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E21E9F-8E7A-4228-827D-6C0DE300C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F9D148-BF82-40AA-8491-2D3819FA5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FC977-11F1-4C03-AE4B-253B2D541B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7FC97-2496-4E88-8C39-F9CE28801DF2}" type="datetimeFigureOut">
              <a:rPr lang="en-IN" smtClean="0"/>
              <a:t>17-10-2021</a:t>
            </a:fld>
            <a:endParaRPr lang="en-IN"/>
          </a:p>
        </p:txBody>
      </p:sp>
      <p:sp>
        <p:nvSpPr>
          <p:cNvPr id="5" name="Footer Placeholder 4">
            <a:extLst>
              <a:ext uri="{FF2B5EF4-FFF2-40B4-BE49-F238E27FC236}">
                <a16:creationId xmlns:a16="http://schemas.microsoft.com/office/drawing/2014/main" id="{C01CF2C5-F462-43D9-9324-D3A90F4CDB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8125F0-E733-4E7B-A486-D3357B2956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712B2-E9DB-43F5-970D-0E06DBBE6967}" type="slidenum">
              <a:rPr lang="en-IN" smtClean="0"/>
              <a:t>‹#›</a:t>
            </a:fld>
            <a:endParaRPr lang="en-IN"/>
          </a:p>
        </p:txBody>
      </p:sp>
    </p:spTree>
    <p:extLst>
      <p:ext uri="{BB962C8B-B14F-4D97-AF65-F5344CB8AC3E}">
        <p14:creationId xmlns:p14="http://schemas.microsoft.com/office/powerpoint/2010/main" val="2256460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aws.amazon.com/elasticloadbalancing/latest/classic/using-elb-listenerconfig-quickref.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D877-27FD-4563-8510-A28FB55BC09E}"/>
              </a:ext>
            </a:extLst>
          </p:cNvPr>
          <p:cNvSpPr>
            <a:spLocks noGrp="1"/>
          </p:cNvSpPr>
          <p:nvPr>
            <p:ph type="ctrTitle"/>
          </p:nvPr>
        </p:nvSpPr>
        <p:spPr>
          <a:xfrm>
            <a:off x="1239520" y="502603"/>
            <a:ext cx="8859520" cy="1285557"/>
          </a:xfrm>
        </p:spPr>
        <p:txBody>
          <a:bodyPr>
            <a:normAutofit/>
          </a:bodyPr>
          <a:lstStyle/>
          <a:p>
            <a:r>
              <a:rPr lang="en-IN" b="0" i="0" u="none" strike="noStrike" dirty="0">
                <a:solidFill>
                  <a:srgbClr val="16191F"/>
                </a:solidFill>
                <a:effectLst/>
                <a:latin typeface="Amazon Ember"/>
              </a:rPr>
              <a:t>Elastic Load Balancing</a:t>
            </a:r>
            <a:endParaRPr lang="en-IN" dirty="0"/>
          </a:p>
        </p:txBody>
      </p:sp>
      <p:sp>
        <p:nvSpPr>
          <p:cNvPr id="3" name="Subtitle 2">
            <a:extLst>
              <a:ext uri="{FF2B5EF4-FFF2-40B4-BE49-F238E27FC236}">
                <a16:creationId xmlns:a16="http://schemas.microsoft.com/office/drawing/2014/main" id="{D23B2176-F709-4663-B65F-592FEB684B02}"/>
              </a:ext>
            </a:extLst>
          </p:cNvPr>
          <p:cNvSpPr>
            <a:spLocks noGrp="1"/>
          </p:cNvSpPr>
          <p:nvPr>
            <p:ph type="subTitle" idx="1"/>
          </p:nvPr>
        </p:nvSpPr>
        <p:spPr>
          <a:xfrm>
            <a:off x="822960" y="2275840"/>
            <a:ext cx="10728960" cy="4206240"/>
          </a:xfrm>
        </p:spPr>
        <p:txBody>
          <a:bodyPr/>
          <a:lstStyle/>
          <a:p>
            <a:pPr algn="l"/>
            <a:r>
              <a:rPr lang="en-IN" dirty="0"/>
              <a:t>Scalability and High Availability</a:t>
            </a:r>
          </a:p>
          <a:p>
            <a:pPr algn="l"/>
            <a:r>
              <a:rPr lang="en-US" dirty="0"/>
              <a:t>What is </a:t>
            </a:r>
            <a:r>
              <a:rPr lang="en-IN" b="0" i="0" u="none" strike="noStrike" dirty="0">
                <a:solidFill>
                  <a:srgbClr val="16191F"/>
                </a:solidFill>
                <a:effectLst/>
                <a:latin typeface="Amazon Ember"/>
              </a:rPr>
              <a:t>Elastic Load Balancing</a:t>
            </a:r>
          </a:p>
          <a:p>
            <a:pPr algn="l"/>
            <a:r>
              <a:rPr lang="en-IN" dirty="0"/>
              <a:t>Load Balancer Benefits</a:t>
            </a:r>
          </a:p>
          <a:p>
            <a:pPr algn="l"/>
            <a:r>
              <a:rPr lang="en-IN" dirty="0"/>
              <a:t>ELB Listener</a:t>
            </a:r>
          </a:p>
          <a:p>
            <a:pPr algn="l"/>
            <a:r>
              <a:rPr lang="en-US" b="0" i="0" u="none" strike="noStrike" dirty="0">
                <a:solidFill>
                  <a:srgbClr val="16191F"/>
                </a:solidFill>
                <a:effectLst/>
                <a:latin typeface="Amazon Ember"/>
              </a:rPr>
              <a:t>Classic Load Balancer</a:t>
            </a:r>
            <a:endParaRPr lang="en-IN" dirty="0"/>
          </a:p>
        </p:txBody>
      </p:sp>
    </p:spTree>
    <p:extLst>
      <p:ext uri="{BB962C8B-B14F-4D97-AF65-F5344CB8AC3E}">
        <p14:creationId xmlns:p14="http://schemas.microsoft.com/office/powerpoint/2010/main" val="306018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41DF-7D4C-472B-AAA8-7B06B35125B5}"/>
              </a:ext>
            </a:extLst>
          </p:cNvPr>
          <p:cNvSpPr>
            <a:spLocks noGrp="1"/>
          </p:cNvSpPr>
          <p:nvPr>
            <p:ph type="title"/>
          </p:nvPr>
        </p:nvSpPr>
        <p:spPr/>
        <p:txBody>
          <a:bodyPr/>
          <a:lstStyle/>
          <a:p>
            <a:r>
              <a:rPr lang="en-US" b="0" i="0" u="none" strike="noStrike" dirty="0">
                <a:solidFill>
                  <a:srgbClr val="16191F"/>
                </a:solidFill>
                <a:effectLst/>
                <a:latin typeface="Amazon Ember"/>
              </a:rPr>
              <a:t>Classic Load Balancer Types</a:t>
            </a:r>
            <a:endParaRPr lang="en-IN" dirty="0"/>
          </a:p>
        </p:txBody>
      </p:sp>
      <p:sp>
        <p:nvSpPr>
          <p:cNvPr id="3" name="Content Placeholder 2">
            <a:extLst>
              <a:ext uri="{FF2B5EF4-FFF2-40B4-BE49-F238E27FC236}">
                <a16:creationId xmlns:a16="http://schemas.microsoft.com/office/drawing/2014/main" id="{F4AAA609-E53D-4F71-86C8-3C997FAC67C6}"/>
              </a:ext>
            </a:extLst>
          </p:cNvPr>
          <p:cNvSpPr>
            <a:spLocks noGrp="1"/>
          </p:cNvSpPr>
          <p:nvPr>
            <p:ph idx="1"/>
          </p:nvPr>
        </p:nvSpPr>
        <p:spPr>
          <a:xfrm>
            <a:off x="487680" y="1442720"/>
            <a:ext cx="5791200" cy="5130799"/>
          </a:xfrm>
        </p:spPr>
        <p:txBody>
          <a:bodyPr/>
          <a:lstStyle/>
          <a:p>
            <a:pPr marL="0" indent="0">
              <a:buNone/>
            </a:pPr>
            <a:r>
              <a:rPr lang="en-US" b="1" dirty="0">
                <a:solidFill>
                  <a:schemeClr val="accent5">
                    <a:lumMod val="75000"/>
                  </a:schemeClr>
                </a:solidFill>
              </a:rPr>
              <a:t>Internet Facing Load Balancer</a:t>
            </a:r>
          </a:p>
          <a:p>
            <a:r>
              <a:rPr lang="en-US" dirty="0"/>
              <a:t>An internet-facing load balancer has </a:t>
            </a:r>
            <a:r>
              <a:rPr lang="en-US" b="1" dirty="0"/>
              <a:t>a publicly resolvable DNS name</a:t>
            </a:r>
          </a:p>
          <a:p>
            <a:r>
              <a:rPr lang="en-US" dirty="0"/>
              <a:t>It can route requests from clients over the internet to the </a:t>
            </a:r>
            <a:r>
              <a:rPr lang="en-US" b="1" dirty="0"/>
              <a:t>private IP addresses </a:t>
            </a:r>
            <a:r>
              <a:rPr lang="en-US" dirty="0"/>
              <a:t>of EC2 instances that are registered with the load balancer.</a:t>
            </a:r>
          </a:p>
          <a:p>
            <a:r>
              <a:rPr lang="en-US" dirty="0"/>
              <a:t>You need one “Public” </a:t>
            </a:r>
            <a:r>
              <a:rPr lang="en-US" b="1" dirty="0"/>
              <a:t>subnet in each AZ </a:t>
            </a:r>
            <a:r>
              <a:rPr lang="en-US" dirty="0"/>
              <a:t>where the internet facing ELB will be defined.</a:t>
            </a:r>
          </a:p>
          <a:p>
            <a:endParaRPr lang="en-IN" dirty="0"/>
          </a:p>
        </p:txBody>
      </p:sp>
      <p:pic>
        <p:nvPicPr>
          <p:cNvPr id="1026" name="Picture 2" descr="&#10;                An internet-facing load balancer routes traffic from the internet to your EC2 instances.&#10;            ">
            <a:extLst>
              <a:ext uri="{FF2B5EF4-FFF2-40B4-BE49-F238E27FC236}">
                <a16:creationId xmlns:a16="http://schemas.microsoft.com/office/drawing/2014/main" id="{7058FC0C-79E4-457B-A988-A6FAA2DAA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68" y="1993583"/>
            <a:ext cx="4691922" cy="449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22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AF15-EEED-4D6D-80FB-438D78D22314}"/>
              </a:ext>
            </a:extLst>
          </p:cNvPr>
          <p:cNvSpPr>
            <a:spLocks noGrp="1"/>
          </p:cNvSpPr>
          <p:nvPr>
            <p:ph type="title"/>
          </p:nvPr>
        </p:nvSpPr>
        <p:spPr/>
        <p:txBody>
          <a:bodyPr/>
          <a:lstStyle/>
          <a:p>
            <a:r>
              <a:rPr lang="en-US" b="0" i="0" u="none" strike="noStrike" dirty="0">
                <a:solidFill>
                  <a:srgbClr val="16191F"/>
                </a:solidFill>
                <a:effectLst/>
                <a:latin typeface="Amazon Ember"/>
              </a:rPr>
              <a:t>Classic Load Balancer Types</a:t>
            </a:r>
            <a:endParaRPr lang="en-IN" dirty="0"/>
          </a:p>
        </p:txBody>
      </p:sp>
      <p:sp>
        <p:nvSpPr>
          <p:cNvPr id="3" name="Content Placeholder 2">
            <a:extLst>
              <a:ext uri="{FF2B5EF4-FFF2-40B4-BE49-F238E27FC236}">
                <a16:creationId xmlns:a16="http://schemas.microsoft.com/office/drawing/2014/main" id="{0FFD2AD6-05EE-4F75-AE86-64CA3920F63C}"/>
              </a:ext>
            </a:extLst>
          </p:cNvPr>
          <p:cNvSpPr>
            <a:spLocks noGrp="1"/>
          </p:cNvSpPr>
          <p:nvPr>
            <p:ph idx="1"/>
          </p:nvPr>
        </p:nvSpPr>
        <p:spPr>
          <a:xfrm>
            <a:off x="838200" y="1825625"/>
            <a:ext cx="5613400" cy="4667250"/>
          </a:xfrm>
        </p:spPr>
        <p:txBody>
          <a:bodyPr/>
          <a:lstStyle/>
          <a:p>
            <a:r>
              <a:rPr lang="en-US" b="1" dirty="0">
                <a:solidFill>
                  <a:schemeClr val="accent5">
                    <a:lumMod val="75000"/>
                  </a:schemeClr>
                </a:solidFill>
              </a:rPr>
              <a:t>Internal Load Balancer</a:t>
            </a:r>
          </a:p>
          <a:p>
            <a:pPr lvl="1"/>
            <a:r>
              <a:rPr lang="en-US" dirty="0"/>
              <a:t>The nodes of an internal load balancer have </a:t>
            </a:r>
            <a:r>
              <a:rPr lang="en-US" b="1" dirty="0"/>
              <a:t>only private IP addresses</a:t>
            </a:r>
            <a:r>
              <a:rPr lang="en-US" dirty="0"/>
              <a:t>. </a:t>
            </a:r>
          </a:p>
          <a:p>
            <a:pPr lvl="1"/>
            <a:r>
              <a:rPr lang="en-US" dirty="0"/>
              <a:t>The DNS name of an internal load balancer is publicly resolvable to the </a:t>
            </a:r>
            <a:r>
              <a:rPr lang="en-US" b="1" dirty="0"/>
              <a:t>private IP addresses </a:t>
            </a:r>
            <a:r>
              <a:rPr lang="en-US" dirty="0"/>
              <a:t>of the nodes. </a:t>
            </a:r>
          </a:p>
          <a:p>
            <a:pPr lvl="1"/>
            <a:r>
              <a:rPr lang="en-US" dirty="0"/>
              <a:t>Internal load balancers can only route requests from clients with access to the VPC for the load balancer.</a:t>
            </a:r>
            <a:endParaRPr lang="en-IN" dirty="0"/>
          </a:p>
        </p:txBody>
      </p:sp>
      <p:pic>
        <p:nvPicPr>
          <p:cNvPr id="2050" name="Picture 2" descr="&#10;                An internal load balancer routes traffic to your EC2 instances in private subnets.&#10;            ">
            <a:extLst>
              <a:ext uri="{FF2B5EF4-FFF2-40B4-BE49-F238E27FC236}">
                <a16:creationId xmlns:a16="http://schemas.microsoft.com/office/drawing/2014/main" id="{D6CB7713-AB7C-480B-AE62-4CDE68D2B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240" y="1327467"/>
            <a:ext cx="4765040" cy="5244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74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5205-DFD0-4B88-BB79-D0079BAC9F19}"/>
              </a:ext>
            </a:extLst>
          </p:cNvPr>
          <p:cNvSpPr>
            <a:spLocks noGrp="1"/>
          </p:cNvSpPr>
          <p:nvPr>
            <p:ph type="title"/>
          </p:nvPr>
        </p:nvSpPr>
        <p:spPr/>
        <p:txBody>
          <a:bodyPr/>
          <a:lstStyle/>
          <a:p>
            <a:r>
              <a:rPr lang="en-US" dirty="0"/>
              <a:t>Internal Load Balancer </a:t>
            </a:r>
            <a:r>
              <a:rPr lang="en-US" dirty="0" err="1"/>
              <a:t>UsageCase</a:t>
            </a:r>
            <a:endParaRPr lang="en-IN" dirty="0"/>
          </a:p>
        </p:txBody>
      </p:sp>
      <p:sp>
        <p:nvSpPr>
          <p:cNvPr id="3" name="Content Placeholder 2">
            <a:extLst>
              <a:ext uri="{FF2B5EF4-FFF2-40B4-BE49-F238E27FC236}">
                <a16:creationId xmlns:a16="http://schemas.microsoft.com/office/drawing/2014/main" id="{E300E379-A85D-4D73-81B2-A3ECF3FF9C90}"/>
              </a:ext>
            </a:extLst>
          </p:cNvPr>
          <p:cNvSpPr>
            <a:spLocks noGrp="1"/>
          </p:cNvSpPr>
          <p:nvPr>
            <p:ph idx="1"/>
          </p:nvPr>
        </p:nvSpPr>
        <p:spPr>
          <a:xfrm>
            <a:off x="233680" y="1825625"/>
            <a:ext cx="11120120" cy="4351338"/>
          </a:xfrm>
        </p:spPr>
        <p:txBody>
          <a:bodyPr>
            <a:normAutofit fontScale="92500"/>
          </a:bodyPr>
          <a:lstStyle/>
          <a:p>
            <a:r>
              <a:rPr lang="en-US" dirty="0"/>
              <a:t>If your application has multiple tiers, for example web servers that must be connected to the internet and application servers, you can design an architecture that uses both internal and internet-facing load balancers. </a:t>
            </a:r>
          </a:p>
          <a:p>
            <a:r>
              <a:rPr lang="en-US" dirty="0"/>
              <a:t>Create an internet-facing load balancer and register the web servers with it. </a:t>
            </a:r>
          </a:p>
          <a:p>
            <a:r>
              <a:rPr lang="en-US" dirty="0"/>
              <a:t>Create an internal load balancer and register the application servers with it. </a:t>
            </a:r>
          </a:p>
          <a:p>
            <a:r>
              <a:rPr lang="en-US" dirty="0"/>
              <a:t>The web servers receive requests from the </a:t>
            </a:r>
            <a:r>
              <a:rPr lang="en-US" b="1" dirty="0"/>
              <a:t>internet-facing load balancer </a:t>
            </a:r>
            <a:r>
              <a:rPr lang="en-US" dirty="0"/>
              <a:t>and send requests for the application servers to the internal load balancer. </a:t>
            </a:r>
          </a:p>
          <a:p>
            <a:r>
              <a:rPr lang="en-US" dirty="0"/>
              <a:t>The application servers receive requests from the </a:t>
            </a:r>
            <a:r>
              <a:rPr lang="en-US" b="1" dirty="0"/>
              <a:t>internal load balancer</a:t>
            </a:r>
            <a:r>
              <a:rPr lang="en-US" dirty="0"/>
              <a:t>.</a:t>
            </a:r>
            <a:endParaRPr lang="en-IN" dirty="0"/>
          </a:p>
        </p:txBody>
      </p:sp>
    </p:spTree>
    <p:extLst>
      <p:ext uri="{BB962C8B-B14F-4D97-AF65-F5344CB8AC3E}">
        <p14:creationId xmlns:p14="http://schemas.microsoft.com/office/powerpoint/2010/main" val="138580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B534-4A47-492D-A9B8-A9009B0E328C}"/>
              </a:ext>
            </a:extLst>
          </p:cNvPr>
          <p:cNvSpPr>
            <a:spLocks noGrp="1"/>
          </p:cNvSpPr>
          <p:nvPr>
            <p:ph type="title"/>
          </p:nvPr>
        </p:nvSpPr>
        <p:spPr/>
        <p:txBody>
          <a:bodyPr/>
          <a:lstStyle/>
          <a:p>
            <a:r>
              <a:rPr lang="en-IN" dirty="0"/>
              <a:t>Listener Configurations</a:t>
            </a:r>
          </a:p>
        </p:txBody>
      </p:sp>
      <p:sp>
        <p:nvSpPr>
          <p:cNvPr id="3" name="Content Placeholder 2">
            <a:extLst>
              <a:ext uri="{FF2B5EF4-FFF2-40B4-BE49-F238E27FC236}">
                <a16:creationId xmlns:a16="http://schemas.microsoft.com/office/drawing/2014/main" id="{EF738B0E-4E8D-4CE0-BC5C-636289C0070E}"/>
              </a:ext>
            </a:extLst>
          </p:cNvPr>
          <p:cNvSpPr>
            <a:spLocks noGrp="1"/>
          </p:cNvSpPr>
          <p:nvPr>
            <p:ph idx="1"/>
          </p:nvPr>
        </p:nvSpPr>
        <p:spPr/>
        <p:txBody>
          <a:bodyPr/>
          <a:lstStyle/>
          <a:p>
            <a:r>
              <a:rPr lang="en-IN" dirty="0">
                <a:hlinkClick r:id="rId2"/>
              </a:rPr>
              <a:t>https://docs.aws.amazon.com/elasticloadbalancing/latest/classic/using-elb-listenerconfig-quickref.html</a:t>
            </a:r>
            <a:endParaRPr lang="en-IN" dirty="0"/>
          </a:p>
          <a:p>
            <a:r>
              <a:rPr lang="en-IN" dirty="0"/>
              <a:t>Protocol and port supported:</a:t>
            </a:r>
          </a:p>
          <a:p>
            <a:pPr lvl="1"/>
            <a:r>
              <a:rPr lang="en-IN" b="0" i="0" dirty="0">
                <a:solidFill>
                  <a:srgbClr val="16191F"/>
                </a:solidFill>
                <a:effectLst/>
                <a:latin typeface="Amazon Ember"/>
              </a:rPr>
              <a:t>HTTP</a:t>
            </a:r>
          </a:p>
          <a:p>
            <a:pPr lvl="1"/>
            <a:r>
              <a:rPr lang="en-IN" b="0" i="0" dirty="0">
                <a:solidFill>
                  <a:srgbClr val="16191F"/>
                </a:solidFill>
                <a:effectLst/>
                <a:latin typeface="Amazon Ember"/>
              </a:rPr>
              <a:t>HTTPS</a:t>
            </a:r>
            <a:endParaRPr lang="en-IN" dirty="0">
              <a:solidFill>
                <a:srgbClr val="16191F"/>
              </a:solidFill>
              <a:latin typeface="Amazon Ember"/>
            </a:endParaRPr>
          </a:p>
          <a:p>
            <a:pPr lvl="1"/>
            <a:r>
              <a:rPr lang="en-IN" b="0" i="0" dirty="0">
                <a:solidFill>
                  <a:srgbClr val="16191F"/>
                </a:solidFill>
                <a:effectLst/>
                <a:latin typeface="Amazon Ember"/>
              </a:rPr>
              <a:t>TCP</a:t>
            </a:r>
          </a:p>
          <a:p>
            <a:pPr lvl="1"/>
            <a:r>
              <a:rPr lang="en-IN" dirty="0">
                <a:solidFill>
                  <a:srgbClr val="16191F"/>
                </a:solidFill>
                <a:latin typeface="Amazon Ember"/>
              </a:rPr>
              <a:t>SSL</a:t>
            </a:r>
            <a:endParaRPr lang="en-IN" dirty="0"/>
          </a:p>
        </p:txBody>
      </p:sp>
    </p:spTree>
    <p:extLst>
      <p:ext uri="{BB962C8B-B14F-4D97-AF65-F5344CB8AC3E}">
        <p14:creationId xmlns:p14="http://schemas.microsoft.com/office/powerpoint/2010/main" val="317849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401D-81E9-456E-BA43-2F506BEB11D2}"/>
              </a:ext>
            </a:extLst>
          </p:cNvPr>
          <p:cNvSpPr>
            <a:spLocks noGrp="1"/>
          </p:cNvSpPr>
          <p:nvPr>
            <p:ph type="title"/>
          </p:nvPr>
        </p:nvSpPr>
        <p:spPr/>
        <p:txBody>
          <a:bodyPr/>
          <a:lstStyle/>
          <a:p>
            <a:r>
              <a:rPr lang="en-IN" b="0" i="0" dirty="0">
                <a:solidFill>
                  <a:srgbClr val="444444"/>
                </a:solidFill>
                <a:effectLst/>
                <a:latin typeface="Helvetica Neue"/>
              </a:rPr>
              <a:t>Assign Security Groups</a:t>
            </a:r>
            <a:endParaRPr lang="en-IN" dirty="0"/>
          </a:p>
        </p:txBody>
      </p:sp>
      <p:sp>
        <p:nvSpPr>
          <p:cNvPr id="3" name="Content Placeholder 2">
            <a:extLst>
              <a:ext uri="{FF2B5EF4-FFF2-40B4-BE49-F238E27FC236}">
                <a16:creationId xmlns:a16="http://schemas.microsoft.com/office/drawing/2014/main" id="{BA8FC0E3-EC3D-44CE-9D7C-0442D7BE87FA}"/>
              </a:ext>
            </a:extLst>
          </p:cNvPr>
          <p:cNvSpPr>
            <a:spLocks noGrp="1"/>
          </p:cNvSpPr>
          <p:nvPr>
            <p:ph idx="1"/>
          </p:nvPr>
        </p:nvSpPr>
        <p:spPr>
          <a:xfrm>
            <a:off x="1143000" y="1876425"/>
            <a:ext cx="10515600" cy="4351338"/>
          </a:xfrm>
        </p:spPr>
        <p:txBody>
          <a:bodyPr/>
          <a:lstStyle/>
          <a:p>
            <a:r>
              <a:rPr lang="en-US" dirty="0"/>
              <a:t>In a VPC, you must ensure that the security groups for your instances allow the load balancer to communicate with your instances on both the listener port and the health check port.</a:t>
            </a:r>
          </a:p>
          <a:p>
            <a:r>
              <a:rPr lang="en-US" dirty="0"/>
              <a:t>In a VPC, your security groups and network access control lists (ACL) must allow traffic in both directions on these ports.</a:t>
            </a:r>
          </a:p>
          <a:p>
            <a:r>
              <a:rPr lang="en-US" dirty="0"/>
              <a:t>The security group must allow traffic in both directions to the listener and health check ports for the load balancer. </a:t>
            </a:r>
            <a:endParaRPr lang="en-IN" dirty="0"/>
          </a:p>
        </p:txBody>
      </p:sp>
    </p:spTree>
    <p:extLst>
      <p:ext uri="{BB962C8B-B14F-4D97-AF65-F5344CB8AC3E}">
        <p14:creationId xmlns:p14="http://schemas.microsoft.com/office/powerpoint/2010/main" val="70192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68CA-18A1-487D-A937-75FB2F2DFFAF}"/>
              </a:ext>
            </a:extLst>
          </p:cNvPr>
          <p:cNvSpPr>
            <a:spLocks noGrp="1"/>
          </p:cNvSpPr>
          <p:nvPr>
            <p:ph type="title"/>
          </p:nvPr>
        </p:nvSpPr>
        <p:spPr>
          <a:xfrm>
            <a:off x="518160" y="182880"/>
            <a:ext cx="10581640" cy="904875"/>
          </a:xfrm>
        </p:spPr>
        <p:txBody>
          <a:bodyPr/>
          <a:lstStyle/>
          <a:p>
            <a:r>
              <a:rPr lang="en-IN" b="0" i="0" dirty="0">
                <a:solidFill>
                  <a:srgbClr val="444444"/>
                </a:solidFill>
                <a:effectLst/>
                <a:latin typeface="Helvetica Neue"/>
              </a:rPr>
              <a:t>Configure Health Check</a:t>
            </a:r>
            <a:endParaRPr lang="en-IN" dirty="0"/>
          </a:p>
        </p:txBody>
      </p:sp>
      <p:sp>
        <p:nvSpPr>
          <p:cNvPr id="3" name="Content Placeholder 2">
            <a:extLst>
              <a:ext uri="{FF2B5EF4-FFF2-40B4-BE49-F238E27FC236}">
                <a16:creationId xmlns:a16="http://schemas.microsoft.com/office/drawing/2014/main" id="{1C1BAA1E-4D33-4FF5-820B-85336FCE07B6}"/>
              </a:ext>
            </a:extLst>
          </p:cNvPr>
          <p:cNvSpPr>
            <a:spLocks noGrp="1"/>
          </p:cNvSpPr>
          <p:nvPr>
            <p:ph idx="1"/>
          </p:nvPr>
        </p:nvSpPr>
        <p:spPr>
          <a:xfrm>
            <a:off x="355600" y="1270000"/>
            <a:ext cx="11206480" cy="5405120"/>
          </a:xfrm>
        </p:spPr>
        <p:txBody>
          <a:bodyPr>
            <a:normAutofit/>
          </a:bodyPr>
          <a:lstStyle/>
          <a:p>
            <a:r>
              <a:rPr lang="en-US" dirty="0"/>
              <a:t>The load balancer monitors the health of its </a:t>
            </a:r>
            <a:r>
              <a:rPr lang="en-US" b="1" dirty="0"/>
              <a:t>registered instances </a:t>
            </a:r>
            <a:r>
              <a:rPr lang="en-US" dirty="0"/>
              <a:t>and ensures that it routes traffic only to healthy instances</a:t>
            </a:r>
          </a:p>
          <a:p>
            <a:r>
              <a:rPr lang="en-US" dirty="0"/>
              <a:t>A healthy instance shows as </a:t>
            </a:r>
            <a:r>
              <a:rPr lang="en-US" b="1" dirty="0"/>
              <a:t>“</a:t>
            </a:r>
            <a:r>
              <a:rPr lang="en-US" b="1" dirty="0">
                <a:solidFill>
                  <a:srgbClr val="00B0F0"/>
                </a:solidFill>
              </a:rPr>
              <a:t>In-Service</a:t>
            </a:r>
            <a:r>
              <a:rPr lang="en-US" b="1" dirty="0"/>
              <a:t>” </a:t>
            </a:r>
            <a:r>
              <a:rPr lang="en-US" dirty="0"/>
              <a:t>under the ELB</a:t>
            </a:r>
          </a:p>
          <a:p>
            <a:r>
              <a:rPr lang="en-US" dirty="0"/>
              <a:t>When the ELB detects an unhealthy instance, it stops routing traffic to that instance. An un-healthy instance shows as </a:t>
            </a:r>
            <a:r>
              <a:rPr lang="en-US" b="1" dirty="0"/>
              <a:t>“</a:t>
            </a:r>
            <a:r>
              <a:rPr lang="en-US" b="1" dirty="0">
                <a:solidFill>
                  <a:srgbClr val="FF0000"/>
                </a:solidFill>
              </a:rPr>
              <a:t>Out-of-Service</a:t>
            </a:r>
            <a:r>
              <a:rPr lang="en-US" b="1" dirty="0"/>
              <a:t>” </a:t>
            </a:r>
            <a:r>
              <a:rPr lang="en-US" dirty="0"/>
              <a:t>under the ELB</a:t>
            </a:r>
          </a:p>
          <a:p>
            <a:r>
              <a:rPr lang="en-US" dirty="0"/>
              <a:t>When the ELB service detects the EC2 instance is back healthy, it resumes traffic routing to the Instance again</a:t>
            </a:r>
          </a:p>
          <a:p>
            <a:r>
              <a:rPr lang="en-US" dirty="0"/>
              <a:t>The default values of health check</a:t>
            </a:r>
          </a:p>
          <a:p>
            <a:pPr lvl="1"/>
            <a:r>
              <a:rPr lang="en-US" dirty="0"/>
              <a:t>Ping Protocol: </a:t>
            </a:r>
            <a:r>
              <a:rPr lang="en-US" b="1" dirty="0">
                <a:solidFill>
                  <a:srgbClr val="00B0F0"/>
                </a:solidFill>
              </a:rPr>
              <a:t>HTTP</a:t>
            </a:r>
          </a:p>
          <a:p>
            <a:pPr lvl="1"/>
            <a:r>
              <a:rPr lang="en-US" dirty="0"/>
              <a:t>Ping Port: </a:t>
            </a:r>
            <a:r>
              <a:rPr lang="en-US" b="1" dirty="0">
                <a:solidFill>
                  <a:srgbClr val="00B0F0"/>
                </a:solidFill>
              </a:rPr>
              <a:t>80</a:t>
            </a:r>
          </a:p>
          <a:p>
            <a:pPr lvl="1"/>
            <a:r>
              <a:rPr lang="en-US" dirty="0"/>
              <a:t>Ping Path: </a:t>
            </a:r>
            <a:r>
              <a:rPr lang="en-US" b="1" dirty="0">
                <a:solidFill>
                  <a:srgbClr val="00B0F0"/>
                </a:solidFill>
              </a:rPr>
              <a:t>/index.html </a:t>
            </a:r>
          </a:p>
          <a:p>
            <a:endParaRPr lang="en-IN" dirty="0"/>
          </a:p>
        </p:txBody>
      </p:sp>
    </p:spTree>
    <p:extLst>
      <p:ext uri="{BB962C8B-B14F-4D97-AF65-F5344CB8AC3E}">
        <p14:creationId xmlns:p14="http://schemas.microsoft.com/office/powerpoint/2010/main" val="2999487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5C19-6D2E-41CB-B667-E4C3A6335BCA}"/>
              </a:ext>
            </a:extLst>
          </p:cNvPr>
          <p:cNvSpPr>
            <a:spLocks noGrp="1"/>
          </p:cNvSpPr>
          <p:nvPr>
            <p:ph type="title"/>
          </p:nvPr>
        </p:nvSpPr>
        <p:spPr/>
        <p:txBody>
          <a:bodyPr/>
          <a:lstStyle/>
          <a:p>
            <a:r>
              <a:rPr lang="en-IN" b="0" i="0" dirty="0">
                <a:solidFill>
                  <a:srgbClr val="444444"/>
                </a:solidFill>
                <a:effectLst/>
                <a:latin typeface="Helvetica Neue"/>
              </a:rPr>
              <a:t>Health Check</a:t>
            </a:r>
            <a:endParaRPr lang="en-IN" dirty="0"/>
          </a:p>
        </p:txBody>
      </p:sp>
      <p:sp>
        <p:nvSpPr>
          <p:cNvPr id="3" name="Content Placeholder 2">
            <a:extLst>
              <a:ext uri="{FF2B5EF4-FFF2-40B4-BE49-F238E27FC236}">
                <a16:creationId xmlns:a16="http://schemas.microsoft.com/office/drawing/2014/main" id="{E62E712B-EAB2-479C-9E41-316AEEA60FA5}"/>
              </a:ext>
            </a:extLst>
          </p:cNvPr>
          <p:cNvSpPr>
            <a:spLocks noGrp="1"/>
          </p:cNvSpPr>
          <p:nvPr>
            <p:ph idx="1"/>
          </p:nvPr>
        </p:nvSpPr>
        <p:spPr>
          <a:xfrm>
            <a:off x="640080" y="1341120"/>
            <a:ext cx="10713720" cy="5242560"/>
          </a:xfrm>
        </p:spPr>
        <p:txBody>
          <a:bodyPr>
            <a:normAutofit/>
          </a:bodyPr>
          <a:lstStyle/>
          <a:p>
            <a:r>
              <a:rPr lang="en-US" dirty="0"/>
              <a:t>You can add any custom value and configure the health check</a:t>
            </a:r>
          </a:p>
          <a:p>
            <a:r>
              <a:rPr lang="en-US" dirty="0"/>
              <a:t>More details</a:t>
            </a:r>
          </a:p>
          <a:p>
            <a:pPr lvl="1"/>
            <a:r>
              <a:rPr lang="en-US" dirty="0"/>
              <a:t>Response Timeout: </a:t>
            </a:r>
            <a:r>
              <a:rPr lang="en-US" b="1" dirty="0">
                <a:solidFill>
                  <a:srgbClr val="00B0F0"/>
                </a:solidFill>
              </a:rPr>
              <a:t>5 seconds</a:t>
            </a:r>
          </a:p>
          <a:p>
            <a:pPr lvl="1"/>
            <a:r>
              <a:rPr lang="en-US" dirty="0"/>
              <a:t>Interval: </a:t>
            </a:r>
            <a:r>
              <a:rPr lang="en-US" b="1" dirty="0">
                <a:solidFill>
                  <a:srgbClr val="00B0F0"/>
                </a:solidFill>
              </a:rPr>
              <a:t>30 seconds</a:t>
            </a:r>
          </a:p>
          <a:p>
            <a:pPr lvl="1"/>
            <a:r>
              <a:rPr lang="en-US" dirty="0"/>
              <a:t>Unhealthy threshold: </a:t>
            </a:r>
            <a:r>
              <a:rPr lang="en-US" b="1" dirty="0">
                <a:solidFill>
                  <a:srgbClr val="00B0F0"/>
                </a:solidFill>
              </a:rPr>
              <a:t>2</a:t>
            </a:r>
          </a:p>
          <a:p>
            <a:pPr lvl="1"/>
            <a:r>
              <a:rPr lang="en-US" dirty="0"/>
              <a:t>Healthy threshold: </a:t>
            </a:r>
            <a:r>
              <a:rPr lang="en-US" b="1" dirty="0">
                <a:solidFill>
                  <a:srgbClr val="00B0F0"/>
                </a:solidFill>
              </a:rPr>
              <a:t>10</a:t>
            </a:r>
          </a:p>
          <a:p>
            <a:r>
              <a:rPr lang="en-US" dirty="0"/>
              <a:t>Registered instances must respond with a HTTP “200 OK” message within the </a:t>
            </a:r>
            <a:r>
              <a:rPr lang="en-US" b="1" dirty="0"/>
              <a:t>timeout</a:t>
            </a:r>
            <a:r>
              <a:rPr lang="en-US" dirty="0"/>
              <a:t> period, else, it will be considered as unhealthy</a:t>
            </a:r>
          </a:p>
          <a:p>
            <a:r>
              <a:rPr lang="en-US" dirty="0"/>
              <a:t>Number of consecutive failed health checks that should occur before the instance is declared </a:t>
            </a:r>
            <a:r>
              <a:rPr lang="en-US" b="1" dirty="0"/>
              <a:t>unhealthy</a:t>
            </a:r>
          </a:p>
          <a:p>
            <a:r>
              <a:rPr lang="en-US" dirty="0"/>
              <a:t>Number of consecutive successful health checks that must occur before the instance is considered </a:t>
            </a:r>
            <a:r>
              <a:rPr lang="en-US" b="1" dirty="0"/>
              <a:t>healthy</a:t>
            </a:r>
            <a:endParaRPr lang="en-IN" b="1" dirty="0"/>
          </a:p>
        </p:txBody>
      </p:sp>
    </p:spTree>
    <p:extLst>
      <p:ext uri="{BB962C8B-B14F-4D97-AF65-F5344CB8AC3E}">
        <p14:creationId xmlns:p14="http://schemas.microsoft.com/office/powerpoint/2010/main" val="301818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116D-BF36-45BC-9F3F-9805E84392CC}"/>
              </a:ext>
            </a:extLst>
          </p:cNvPr>
          <p:cNvSpPr>
            <a:spLocks noGrp="1"/>
          </p:cNvSpPr>
          <p:nvPr>
            <p:ph type="title"/>
          </p:nvPr>
        </p:nvSpPr>
        <p:spPr/>
        <p:txBody>
          <a:bodyPr/>
          <a:lstStyle/>
          <a:p>
            <a:r>
              <a:rPr lang="en-IN" dirty="0"/>
              <a:t>Cross Zone Load Balancing</a:t>
            </a:r>
          </a:p>
        </p:txBody>
      </p:sp>
      <p:sp>
        <p:nvSpPr>
          <p:cNvPr id="3" name="Content Placeholder 2">
            <a:extLst>
              <a:ext uri="{FF2B5EF4-FFF2-40B4-BE49-F238E27FC236}">
                <a16:creationId xmlns:a16="http://schemas.microsoft.com/office/drawing/2014/main" id="{EDD94A87-6EDE-4BDD-9888-C5428D00E4C9}"/>
              </a:ext>
            </a:extLst>
          </p:cNvPr>
          <p:cNvSpPr>
            <a:spLocks noGrp="1"/>
          </p:cNvSpPr>
          <p:nvPr>
            <p:ph idx="1"/>
          </p:nvPr>
        </p:nvSpPr>
        <p:spPr/>
        <p:txBody>
          <a:bodyPr/>
          <a:lstStyle/>
          <a:p>
            <a:r>
              <a:rPr lang="en-US" dirty="0"/>
              <a:t>The CLB will distribute traffic evenly between registered EC2 instances in the different AZ’s.</a:t>
            </a:r>
          </a:p>
          <a:p>
            <a:r>
              <a:rPr lang="en-US" dirty="0"/>
              <a:t>This is to ensure that each registered/healthy instance gets an equal share of traffic from the CLB</a:t>
            </a:r>
          </a:p>
          <a:p>
            <a:r>
              <a:rPr lang="en-US" dirty="0"/>
              <a:t>If you have 8 EC2 instances in one AZ, and 2 in another, cross-zone load balancing will ensure that each registered EC2 instance will be getting around the same amount of traffic load from the ELB</a:t>
            </a:r>
            <a:endParaRPr lang="en-IN" dirty="0"/>
          </a:p>
        </p:txBody>
      </p:sp>
    </p:spTree>
    <p:extLst>
      <p:ext uri="{BB962C8B-B14F-4D97-AF65-F5344CB8AC3E}">
        <p14:creationId xmlns:p14="http://schemas.microsoft.com/office/powerpoint/2010/main" val="419883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When cross-zone load balancing is enabled&#10;                ">
            <a:extLst>
              <a:ext uri="{FF2B5EF4-FFF2-40B4-BE49-F238E27FC236}">
                <a16:creationId xmlns:a16="http://schemas.microsoft.com/office/drawing/2014/main" id="{FA055E91-C0DE-41C3-AA23-CC4AA2E174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519" y="449264"/>
            <a:ext cx="5178435" cy="47424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0;                    When cross-zone load balancing is disabled&#10;                ">
            <a:extLst>
              <a:ext uri="{FF2B5EF4-FFF2-40B4-BE49-F238E27FC236}">
                <a16:creationId xmlns:a16="http://schemas.microsoft.com/office/drawing/2014/main" id="{56DB098D-F002-4FD8-8F16-BAC5A635A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700" y="449263"/>
            <a:ext cx="5178436" cy="47424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85B37D-EC01-47F7-93C8-66DCD739488D}"/>
              </a:ext>
            </a:extLst>
          </p:cNvPr>
          <p:cNvSpPr txBox="1"/>
          <p:nvPr/>
        </p:nvSpPr>
        <p:spPr>
          <a:xfrm>
            <a:off x="402738" y="5652253"/>
            <a:ext cx="5069216" cy="461665"/>
          </a:xfrm>
          <a:prstGeom prst="rect">
            <a:avLst/>
          </a:prstGeom>
          <a:noFill/>
        </p:spPr>
        <p:txBody>
          <a:bodyPr wrap="square">
            <a:spAutoFit/>
          </a:bodyPr>
          <a:lstStyle/>
          <a:p>
            <a:r>
              <a:rPr lang="en-US" sz="2400" b="1" i="0" dirty="0">
                <a:solidFill>
                  <a:srgbClr val="16191F"/>
                </a:solidFill>
                <a:effectLst/>
                <a:latin typeface="Amazon Ember"/>
              </a:rPr>
              <a:t>cross-zone load balancing is enabled</a:t>
            </a:r>
            <a:endParaRPr lang="en-IN" sz="2400" b="1" dirty="0"/>
          </a:p>
        </p:txBody>
      </p:sp>
      <p:sp>
        <p:nvSpPr>
          <p:cNvPr id="9" name="TextBox 8">
            <a:extLst>
              <a:ext uri="{FF2B5EF4-FFF2-40B4-BE49-F238E27FC236}">
                <a16:creationId xmlns:a16="http://schemas.microsoft.com/office/drawing/2014/main" id="{D0C15072-AD72-4449-A597-8C0852D538EF}"/>
              </a:ext>
            </a:extLst>
          </p:cNvPr>
          <p:cNvSpPr txBox="1"/>
          <p:nvPr/>
        </p:nvSpPr>
        <p:spPr>
          <a:xfrm>
            <a:off x="6878320" y="5652254"/>
            <a:ext cx="5069216" cy="461665"/>
          </a:xfrm>
          <a:prstGeom prst="rect">
            <a:avLst/>
          </a:prstGeom>
          <a:noFill/>
        </p:spPr>
        <p:txBody>
          <a:bodyPr wrap="square">
            <a:spAutoFit/>
          </a:bodyPr>
          <a:lstStyle/>
          <a:p>
            <a:r>
              <a:rPr lang="en-US" sz="2400" b="1" i="0" dirty="0">
                <a:solidFill>
                  <a:srgbClr val="16191F"/>
                </a:solidFill>
                <a:effectLst/>
                <a:latin typeface="Amazon Ember"/>
              </a:rPr>
              <a:t>cross-zone load balancing is disabled</a:t>
            </a:r>
            <a:endParaRPr lang="en-IN" sz="2400" b="1" dirty="0"/>
          </a:p>
        </p:txBody>
      </p:sp>
    </p:spTree>
    <p:extLst>
      <p:ext uri="{BB962C8B-B14F-4D97-AF65-F5344CB8AC3E}">
        <p14:creationId xmlns:p14="http://schemas.microsoft.com/office/powerpoint/2010/main" val="424990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E02A-D0F8-4175-B9A1-D776A1C69444}"/>
              </a:ext>
            </a:extLst>
          </p:cNvPr>
          <p:cNvSpPr>
            <a:spLocks noGrp="1"/>
          </p:cNvSpPr>
          <p:nvPr>
            <p:ph type="title"/>
          </p:nvPr>
        </p:nvSpPr>
        <p:spPr/>
        <p:txBody>
          <a:bodyPr/>
          <a:lstStyle/>
          <a:p>
            <a:r>
              <a:rPr lang="en-IN" dirty="0"/>
              <a:t>Routing Algorithm</a:t>
            </a:r>
          </a:p>
        </p:txBody>
      </p:sp>
      <p:sp>
        <p:nvSpPr>
          <p:cNvPr id="3" name="Content Placeholder 2">
            <a:extLst>
              <a:ext uri="{FF2B5EF4-FFF2-40B4-BE49-F238E27FC236}">
                <a16:creationId xmlns:a16="http://schemas.microsoft.com/office/drawing/2014/main" id="{EC23F88D-E906-4B8E-BDFB-B7BB0F33A2C4}"/>
              </a:ext>
            </a:extLst>
          </p:cNvPr>
          <p:cNvSpPr>
            <a:spLocks noGrp="1"/>
          </p:cNvSpPr>
          <p:nvPr>
            <p:ph idx="1"/>
          </p:nvPr>
        </p:nvSpPr>
        <p:spPr/>
        <p:txBody>
          <a:bodyPr/>
          <a:lstStyle/>
          <a:p>
            <a:r>
              <a:rPr lang="en-US" dirty="0"/>
              <a:t>Uses the round robin routing algorithm for TCP listeners</a:t>
            </a:r>
          </a:p>
          <a:p>
            <a:r>
              <a:rPr lang="en-US" dirty="0"/>
              <a:t>Uses the least outstanding requests routing algorithm for HTTP and HTTPS listeners</a:t>
            </a:r>
          </a:p>
          <a:p>
            <a:r>
              <a:rPr lang="en-IN" b="1" i="0" u="none" strike="noStrike" dirty="0">
                <a:solidFill>
                  <a:srgbClr val="16191F"/>
                </a:solidFill>
                <a:effectLst/>
                <a:latin typeface="Amazon Ember"/>
              </a:rPr>
              <a:t>Supports HTTP headers</a:t>
            </a:r>
          </a:p>
          <a:p>
            <a:pPr lvl="1"/>
            <a:r>
              <a:rPr lang="en-IN" i="0" u="none" strike="noStrike" dirty="0">
                <a:solidFill>
                  <a:srgbClr val="16191F"/>
                </a:solidFill>
                <a:effectLst/>
                <a:latin typeface="Amazon Ember"/>
              </a:rPr>
              <a:t>X-Forwarded-For</a:t>
            </a:r>
          </a:p>
          <a:p>
            <a:pPr lvl="1"/>
            <a:r>
              <a:rPr lang="en-IN" i="0" u="none" strike="noStrike" dirty="0">
                <a:solidFill>
                  <a:srgbClr val="16191F"/>
                </a:solidFill>
                <a:effectLst/>
                <a:latin typeface="Amazon Ember"/>
              </a:rPr>
              <a:t>X-Forwarded-Proto</a:t>
            </a:r>
          </a:p>
          <a:p>
            <a:pPr lvl="1"/>
            <a:r>
              <a:rPr lang="en-IN" i="0" u="none" strike="noStrike" dirty="0">
                <a:solidFill>
                  <a:srgbClr val="16191F"/>
                </a:solidFill>
                <a:effectLst/>
                <a:latin typeface="Amazon Ember"/>
              </a:rPr>
              <a:t>X-Forwarded-Port</a:t>
            </a:r>
          </a:p>
          <a:p>
            <a:endParaRPr lang="en-IN" dirty="0"/>
          </a:p>
        </p:txBody>
      </p:sp>
    </p:spTree>
    <p:extLst>
      <p:ext uri="{BB962C8B-B14F-4D97-AF65-F5344CB8AC3E}">
        <p14:creationId xmlns:p14="http://schemas.microsoft.com/office/powerpoint/2010/main" val="148169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18E6-0565-4AED-B3F3-08C2ECE6C1E6}"/>
              </a:ext>
            </a:extLst>
          </p:cNvPr>
          <p:cNvSpPr>
            <a:spLocks noGrp="1"/>
          </p:cNvSpPr>
          <p:nvPr>
            <p:ph type="title"/>
          </p:nvPr>
        </p:nvSpPr>
        <p:spPr/>
        <p:txBody>
          <a:bodyPr/>
          <a:lstStyle/>
          <a:p>
            <a:r>
              <a:rPr lang="en-IN" dirty="0"/>
              <a:t>Scalability and High Availability</a:t>
            </a:r>
          </a:p>
        </p:txBody>
      </p:sp>
      <p:sp>
        <p:nvSpPr>
          <p:cNvPr id="3" name="Content Placeholder 2">
            <a:extLst>
              <a:ext uri="{FF2B5EF4-FFF2-40B4-BE49-F238E27FC236}">
                <a16:creationId xmlns:a16="http://schemas.microsoft.com/office/drawing/2014/main" id="{5C0DB7FF-C64A-4075-ADC7-91B86B3848C9}"/>
              </a:ext>
            </a:extLst>
          </p:cNvPr>
          <p:cNvSpPr>
            <a:spLocks noGrp="1"/>
          </p:cNvSpPr>
          <p:nvPr>
            <p:ph idx="1"/>
          </p:nvPr>
        </p:nvSpPr>
        <p:spPr>
          <a:xfrm>
            <a:off x="838200" y="1825625"/>
            <a:ext cx="10226040" cy="4351338"/>
          </a:xfrm>
        </p:spPr>
        <p:txBody>
          <a:bodyPr/>
          <a:lstStyle/>
          <a:p>
            <a:r>
              <a:rPr lang="en-US" dirty="0"/>
              <a:t>Scalability is a process to handle a growing amount of work load by adding resources to the system. There are two kinds of scalability:</a:t>
            </a:r>
          </a:p>
          <a:p>
            <a:pPr lvl="1"/>
            <a:r>
              <a:rPr lang="en-US" dirty="0"/>
              <a:t>Vertical Scaling</a:t>
            </a:r>
          </a:p>
          <a:p>
            <a:pPr lvl="1"/>
            <a:r>
              <a:rPr lang="en-US" dirty="0"/>
              <a:t>Horizontal Scaling(= elasticity)</a:t>
            </a:r>
          </a:p>
          <a:p>
            <a:r>
              <a:rPr lang="en-US" b="1" dirty="0"/>
              <a:t>Vertical Scaling</a:t>
            </a:r>
          </a:p>
          <a:p>
            <a:pPr lvl="1"/>
            <a:r>
              <a:rPr lang="en-US" dirty="0"/>
              <a:t>Vertical scaling refers to adding more resources (CPU/RAM/DISK) to your server</a:t>
            </a:r>
          </a:p>
          <a:p>
            <a:pPr lvl="1"/>
            <a:r>
              <a:rPr lang="en-US" dirty="0"/>
              <a:t>For example, your application runs on a t2.micro. Scaling that application vertically means changing it on a t2.large.</a:t>
            </a:r>
          </a:p>
          <a:p>
            <a:pPr lvl="1"/>
            <a:r>
              <a:rPr lang="en-US" dirty="0"/>
              <a:t>RDS, </a:t>
            </a:r>
            <a:r>
              <a:rPr lang="en-US" dirty="0" err="1"/>
              <a:t>ElastiCache</a:t>
            </a:r>
            <a:r>
              <a:rPr lang="en-US" dirty="0"/>
              <a:t> are services that can scale vertically</a:t>
            </a:r>
            <a:endParaRPr lang="en-IN" dirty="0"/>
          </a:p>
        </p:txBody>
      </p:sp>
    </p:spTree>
    <p:extLst>
      <p:ext uri="{BB962C8B-B14F-4D97-AF65-F5344CB8AC3E}">
        <p14:creationId xmlns:p14="http://schemas.microsoft.com/office/powerpoint/2010/main" val="4261138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068F-8BB4-4CA9-9EE4-DA9C69D6E535}"/>
              </a:ext>
            </a:extLst>
          </p:cNvPr>
          <p:cNvSpPr>
            <a:spLocks noGrp="1"/>
          </p:cNvSpPr>
          <p:nvPr>
            <p:ph type="title"/>
          </p:nvPr>
        </p:nvSpPr>
        <p:spPr/>
        <p:txBody>
          <a:bodyPr/>
          <a:lstStyle/>
          <a:p>
            <a:r>
              <a:rPr lang="en-IN" b="0" i="0" u="none" strike="noStrike" dirty="0">
                <a:solidFill>
                  <a:srgbClr val="16191F"/>
                </a:solidFill>
                <a:effectLst/>
                <a:latin typeface="Amazon Ember"/>
              </a:rPr>
              <a:t>Configure Sticky </a:t>
            </a:r>
            <a:r>
              <a:rPr lang="en-IN" dirty="0">
                <a:solidFill>
                  <a:srgbClr val="16191F"/>
                </a:solidFill>
                <a:latin typeface="Amazon Ember"/>
              </a:rPr>
              <a:t>S</a:t>
            </a:r>
            <a:r>
              <a:rPr lang="en-IN" b="0" i="0" u="none" strike="noStrike" dirty="0">
                <a:solidFill>
                  <a:srgbClr val="16191F"/>
                </a:solidFill>
                <a:effectLst/>
                <a:latin typeface="Amazon Ember"/>
              </a:rPr>
              <a:t>essions</a:t>
            </a:r>
            <a:br>
              <a:rPr lang="en-IN" b="0" i="0" u="none" strike="noStrike" dirty="0">
                <a:solidFill>
                  <a:srgbClr val="16191F"/>
                </a:solidFill>
                <a:effectLst/>
                <a:latin typeface="Amazon Ember"/>
              </a:rPr>
            </a:br>
            <a:endParaRPr lang="en-IN" dirty="0"/>
          </a:p>
        </p:txBody>
      </p:sp>
      <p:sp>
        <p:nvSpPr>
          <p:cNvPr id="3" name="Content Placeholder 2">
            <a:extLst>
              <a:ext uri="{FF2B5EF4-FFF2-40B4-BE49-F238E27FC236}">
                <a16:creationId xmlns:a16="http://schemas.microsoft.com/office/drawing/2014/main" id="{C68F331B-66F3-4632-8443-16CD9485C1E8}"/>
              </a:ext>
            </a:extLst>
          </p:cNvPr>
          <p:cNvSpPr>
            <a:spLocks noGrp="1"/>
          </p:cNvSpPr>
          <p:nvPr>
            <p:ph idx="1"/>
          </p:nvPr>
        </p:nvSpPr>
        <p:spPr>
          <a:xfrm>
            <a:off x="426720" y="1452880"/>
            <a:ext cx="10927080" cy="4724083"/>
          </a:xfrm>
        </p:spPr>
        <p:txBody>
          <a:bodyPr/>
          <a:lstStyle/>
          <a:p>
            <a:r>
              <a:rPr lang="en-US" dirty="0"/>
              <a:t>Classic Load Balancer routes each request </a:t>
            </a:r>
            <a:r>
              <a:rPr lang="en-US" b="1" dirty="0"/>
              <a:t>independently</a:t>
            </a:r>
            <a:r>
              <a:rPr lang="en-US" dirty="0"/>
              <a:t> to the registered instance with the smallest load. </a:t>
            </a:r>
          </a:p>
          <a:p>
            <a:r>
              <a:rPr lang="en-US" dirty="0"/>
              <a:t>You can use the </a:t>
            </a:r>
            <a:r>
              <a:rPr lang="en-US" b="1" dirty="0"/>
              <a:t>sticky session feature (also known as session affinity)</a:t>
            </a:r>
            <a:r>
              <a:rPr lang="en-US" dirty="0"/>
              <a:t>, which enables the load balancer to bind a user's session to a specific instance. </a:t>
            </a:r>
          </a:p>
          <a:p>
            <a:r>
              <a:rPr lang="en-US" dirty="0"/>
              <a:t>This ensures that all requests from the user during the session are sent to the same instance.</a:t>
            </a:r>
          </a:p>
          <a:p>
            <a:endParaRPr lang="en-IN" dirty="0"/>
          </a:p>
        </p:txBody>
      </p:sp>
    </p:spTree>
    <p:extLst>
      <p:ext uri="{BB962C8B-B14F-4D97-AF65-F5344CB8AC3E}">
        <p14:creationId xmlns:p14="http://schemas.microsoft.com/office/powerpoint/2010/main" val="62054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0008-AB81-42F1-882E-503FF9D2E395}"/>
              </a:ext>
            </a:extLst>
          </p:cNvPr>
          <p:cNvSpPr>
            <a:spLocks noGrp="1"/>
          </p:cNvSpPr>
          <p:nvPr>
            <p:ph type="title"/>
          </p:nvPr>
        </p:nvSpPr>
        <p:spPr/>
        <p:txBody>
          <a:bodyPr/>
          <a:lstStyle/>
          <a:p>
            <a:r>
              <a:rPr lang="en-IN" dirty="0"/>
              <a:t>Connection Draining</a:t>
            </a:r>
          </a:p>
        </p:txBody>
      </p:sp>
      <p:sp>
        <p:nvSpPr>
          <p:cNvPr id="3" name="Content Placeholder 2">
            <a:extLst>
              <a:ext uri="{FF2B5EF4-FFF2-40B4-BE49-F238E27FC236}">
                <a16:creationId xmlns:a16="http://schemas.microsoft.com/office/drawing/2014/main" id="{E9B304DB-54DB-4B23-A18E-665847586671}"/>
              </a:ext>
            </a:extLst>
          </p:cNvPr>
          <p:cNvSpPr>
            <a:spLocks noGrp="1"/>
          </p:cNvSpPr>
          <p:nvPr>
            <p:ph idx="1"/>
          </p:nvPr>
        </p:nvSpPr>
        <p:spPr>
          <a:xfrm>
            <a:off x="406400" y="1341120"/>
            <a:ext cx="10947400" cy="5293360"/>
          </a:xfrm>
        </p:spPr>
        <p:txBody>
          <a:bodyPr>
            <a:normAutofit fontScale="85000" lnSpcReduction="20000"/>
          </a:bodyPr>
          <a:lstStyle/>
          <a:p>
            <a:r>
              <a:rPr lang="en-US" dirty="0"/>
              <a:t>To ensure that a Classic Load Balancer stops sending requests to instances that are de-registering or unhealthy, while keeping the existing connections open, use connection draining. </a:t>
            </a:r>
          </a:p>
          <a:p>
            <a:r>
              <a:rPr lang="en-US" dirty="0"/>
              <a:t>This enables the load balancer to complete in-flight requests made to instances that are de-registering or unhealthy.</a:t>
            </a:r>
          </a:p>
          <a:p>
            <a:r>
              <a:rPr lang="en-US" dirty="0"/>
              <a:t>When you enable connection draining, you can specify a maximum time for the load balancer to keep connections alive before reporting the instance as de-registered. </a:t>
            </a:r>
          </a:p>
          <a:p>
            <a:r>
              <a:rPr lang="en-US" dirty="0"/>
              <a:t>Timeout range 1 ~ 3,600 seconds (default: 300)</a:t>
            </a:r>
          </a:p>
          <a:p>
            <a:r>
              <a:rPr lang="en-US" dirty="0"/>
              <a:t>When the maximum time limit is reached, the load balancer forcibly closes connections.</a:t>
            </a:r>
          </a:p>
          <a:p>
            <a:r>
              <a:rPr lang="en-US" dirty="0"/>
              <a:t>During the connection draining, the Back end instance state will be “</a:t>
            </a:r>
            <a:r>
              <a:rPr lang="en-US" dirty="0" err="1"/>
              <a:t>InService</a:t>
            </a:r>
            <a:r>
              <a:rPr lang="en-US" dirty="0"/>
              <a:t> : Instance Deregistration Currently In Progress”</a:t>
            </a:r>
          </a:p>
          <a:p>
            <a:r>
              <a:rPr lang="en-US" dirty="0"/>
              <a:t>AWS Auto-Scaling would also honor the connection draining setting for unhealthy instances</a:t>
            </a:r>
          </a:p>
          <a:p>
            <a:r>
              <a:rPr lang="en-US" dirty="0"/>
              <a:t>During the connection draining period, ELB will not send new requests to the unhealthy Instance</a:t>
            </a:r>
            <a:endParaRPr lang="en-IN" dirty="0"/>
          </a:p>
        </p:txBody>
      </p:sp>
    </p:spTree>
    <p:extLst>
      <p:ext uri="{BB962C8B-B14F-4D97-AF65-F5344CB8AC3E}">
        <p14:creationId xmlns:p14="http://schemas.microsoft.com/office/powerpoint/2010/main" val="4289377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B95E-ACEC-41CF-AC3B-DD20540CF847}"/>
              </a:ext>
            </a:extLst>
          </p:cNvPr>
          <p:cNvSpPr>
            <a:spLocks noGrp="1"/>
          </p:cNvSpPr>
          <p:nvPr>
            <p:ph type="title"/>
          </p:nvPr>
        </p:nvSpPr>
        <p:spPr/>
        <p:txBody>
          <a:bodyPr/>
          <a:lstStyle/>
          <a:p>
            <a:r>
              <a:rPr lang="en-IN" dirty="0">
                <a:solidFill>
                  <a:srgbClr val="16191F"/>
                </a:solidFill>
                <a:latin typeface="Amazon Ember"/>
              </a:rPr>
              <a:t>I</a:t>
            </a:r>
            <a:r>
              <a:rPr lang="en-IN" b="0" i="0" u="none" strike="noStrike" dirty="0">
                <a:solidFill>
                  <a:srgbClr val="16191F"/>
                </a:solidFill>
                <a:effectLst/>
                <a:latin typeface="Amazon Ember"/>
              </a:rPr>
              <a:t>dle </a:t>
            </a:r>
            <a:r>
              <a:rPr lang="en-IN" dirty="0">
                <a:solidFill>
                  <a:srgbClr val="16191F"/>
                </a:solidFill>
                <a:latin typeface="Amazon Ember"/>
              </a:rPr>
              <a:t>C</a:t>
            </a:r>
            <a:r>
              <a:rPr lang="en-IN" b="0" i="0" u="none" strike="noStrike" dirty="0">
                <a:solidFill>
                  <a:srgbClr val="16191F"/>
                </a:solidFill>
                <a:effectLst/>
                <a:latin typeface="Amazon Ember"/>
              </a:rPr>
              <a:t>onnection </a:t>
            </a:r>
            <a:r>
              <a:rPr lang="en-IN" dirty="0">
                <a:solidFill>
                  <a:srgbClr val="16191F"/>
                </a:solidFill>
                <a:latin typeface="Amazon Ember"/>
              </a:rPr>
              <a:t>T</a:t>
            </a:r>
            <a:r>
              <a:rPr lang="en-IN" b="0" i="0" u="none" strike="noStrike" dirty="0">
                <a:solidFill>
                  <a:srgbClr val="16191F"/>
                </a:solidFill>
                <a:effectLst/>
                <a:latin typeface="Amazon Ember"/>
              </a:rPr>
              <a:t>imeout</a:t>
            </a:r>
            <a:br>
              <a:rPr lang="en-IN" b="0" i="0" u="none" strike="noStrike" dirty="0">
                <a:solidFill>
                  <a:srgbClr val="16191F"/>
                </a:solidFill>
                <a:effectLst/>
                <a:latin typeface="Amazon Ember"/>
              </a:rPr>
            </a:br>
            <a:endParaRPr lang="en-IN" dirty="0"/>
          </a:p>
        </p:txBody>
      </p:sp>
      <p:sp>
        <p:nvSpPr>
          <p:cNvPr id="3" name="Content Placeholder 2">
            <a:extLst>
              <a:ext uri="{FF2B5EF4-FFF2-40B4-BE49-F238E27FC236}">
                <a16:creationId xmlns:a16="http://schemas.microsoft.com/office/drawing/2014/main" id="{C1CD74FA-BD74-4AA3-B8FE-CC318740C12F}"/>
              </a:ext>
            </a:extLst>
          </p:cNvPr>
          <p:cNvSpPr>
            <a:spLocks noGrp="1"/>
          </p:cNvSpPr>
          <p:nvPr>
            <p:ph idx="1"/>
          </p:nvPr>
        </p:nvSpPr>
        <p:spPr>
          <a:xfrm>
            <a:off x="609600" y="1371600"/>
            <a:ext cx="10744200" cy="4805363"/>
          </a:xfrm>
        </p:spPr>
        <p:txBody>
          <a:bodyPr>
            <a:normAutofit/>
          </a:bodyPr>
          <a:lstStyle/>
          <a:p>
            <a:r>
              <a:rPr lang="en-US" dirty="0"/>
              <a:t>For each request, load balancer maintains two connections. </a:t>
            </a:r>
          </a:p>
          <a:p>
            <a:pPr lvl="1"/>
            <a:r>
              <a:rPr lang="en-US" b="1" dirty="0"/>
              <a:t>Front-end</a:t>
            </a:r>
            <a:r>
              <a:rPr lang="en-US" dirty="0"/>
              <a:t> </a:t>
            </a:r>
            <a:r>
              <a:rPr lang="en-US" b="1" dirty="0"/>
              <a:t>connection</a:t>
            </a:r>
            <a:r>
              <a:rPr lang="en-US" dirty="0"/>
              <a:t> is between the client and the load balancer. </a:t>
            </a:r>
          </a:p>
          <a:p>
            <a:pPr lvl="1"/>
            <a:r>
              <a:rPr lang="en-US" b="1" dirty="0"/>
              <a:t>Back-end connection </a:t>
            </a:r>
            <a:r>
              <a:rPr lang="en-US" dirty="0"/>
              <a:t>is between the load balancer and a registered EC2 instance. </a:t>
            </a:r>
          </a:p>
          <a:p>
            <a:r>
              <a:rPr lang="en-US" dirty="0"/>
              <a:t>The load balancer has a </a:t>
            </a:r>
            <a:r>
              <a:rPr lang="en-US" b="1" dirty="0"/>
              <a:t>configured idle timeout </a:t>
            </a:r>
            <a:r>
              <a:rPr lang="en-US" dirty="0"/>
              <a:t>period that applies to its connections. </a:t>
            </a:r>
          </a:p>
          <a:p>
            <a:r>
              <a:rPr lang="en-US" dirty="0"/>
              <a:t>If no data has been sent or received by the time that the idle timeout period elapses, the load balancer closes the connection.</a:t>
            </a:r>
          </a:p>
          <a:p>
            <a:r>
              <a:rPr lang="en-IN" dirty="0"/>
              <a:t>Idle timeout range 1 ~ 4,000 seconds.</a:t>
            </a:r>
          </a:p>
          <a:p>
            <a:r>
              <a:rPr lang="en-IN" b="0" i="0" dirty="0">
                <a:solidFill>
                  <a:srgbClr val="16191F"/>
                </a:solidFill>
                <a:effectLst/>
                <a:latin typeface="Amazon Ember"/>
              </a:rPr>
              <a:t>Default 60 seconds</a:t>
            </a:r>
            <a:endParaRPr lang="en-IN" dirty="0"/>
          </a:p>
        </p:txBody>
      </p:sp>
    </p:spTree>
    <p:extLst>
      <p:ext uri="{BB962C8B-B14F-4D97-AF65-F5344CB8AC3E}">
        <p14:creationId xmlns:p14="http://schemas.microsoft.com/office/powerpoint/2010/main" val="41099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7233-0106-42EE-AB9F-AFA9E454D24B}"/>
              </a:ext>
            </a:extLst>
          </p:cNvPr>
          <p:cNvSpPr>
            <a:spLocks noGrp="1"/>
          </p:cNvSpPr>
          <p:nvPr>
            <p:ph type="title"/>
          </p:nvPr>
        </p:nvSpPr>
        <p:spPr/>
        <p:txBody>
          <a:bodyPr/>
          <a:lstStyle/>
          <a:p>
            <a:r>
              <a:rPr lang="en-US" dirty="0"/>
              <a:t>Monitoring Load Balancer</a:t>
            </a:r>
            <a:endParaRPr lang="en-IN" dirty="0"/>
          </a:p>
        </p:txBody>
      </p:sp>
      <p:sp>
        <p:nvSpPr>
          <p:cNvPr id="3" name="Content Placeholder 2">
            <a:extLst>
              <a:ext uri="{FF2B5EF4-FFF2-40B4-BE49-F238E27FC236}">
                <a16:creationId xmlns:a16="http://schemas.microsoft.com/office/drawing/2014/main" id="{9CEDD500-40DA-42ED-AC19-874124F70261}"/>
              </a:ext>
            </a:extLst>
          </p:cNvPr>
          <p:cNvSpPr>
            <a:spLocks noGrp="1"/>
          </p:cNvSpPr>
          <p:nvPr>
            <p:ph idx="1"/>
          </p:nvPr>
        </p:nvSpPr>
        <p:spPr>
          <a:xfrm>
            <a:off x="838200" y="1493520"/>
            <a:ext cx="10764520" cy="4999355"/>
          </a:xfrm>
        </p:spPr>
        <p:txBody>
          <a:bodyPr>
            <a:normAutofit lnSpcReduction="10000"/>
          </a:bodyPr>
          <a:lstStyle/>
          <a:p>
            <a:r>
              <a:rPr lang="en-US" b="1" dirty="0"/>
              <a:t>CloudWatch Metrics</a:t>
            </a:r>
            <a:endParaRPr lang="en-US" dirty="0"/>
          </a:p>
          <a:p>
            <a:pPr lvl="1"/>
            <a:r>
              <a:rPr lang="en-US" dirty="0"/>
              <a:t>Elastic Load Balancing publishes data points to Amazon CloudWatch for your load balancers and your back-end instances. </a:t>
            </a:r>
          </a:p>
          <a:p>
            <a:pPr lvl="1"/>
            <a:r>
              <a:rPr lang="en-US" dirty="0"/>
              <a:t>AWS Cloud Watch can be used to trigger an SNS notification if a threshold you define is reached</a:t>
            </a:r>
          </a:p>
          <a:p>
            <a:r>
              <a:rPr lang="en-US" b="1" dirty="0"/>
              <a:t>Elastic Load Balancing Access Logs</a:t>
            </a:r>
          </a:p>
          <a:p>
            <a:pPr lvl="1"/>
            <a:r>
              <a:rPr lang="en-US" dirty="0"/>
              <a:t>Disabled by default</a:t>
            </a:r>
          </a:p>
          <a:p>
            <a:pPr lvl="1"/>
            <a:r>
              <a:rPr lang="en-US" dirty="0"/>
              <a:t>You can obtain request information such as requester, time a request was received, the client's IP address, latencies, request path, and server responses</a:t>
            </a:r>
          </a:p>
          <a:p>
            <a:pPr lvl="1"/>
            <a:r>
              <a:rPr lang="en-US" dirty="0"/>
              <a:t>You can choose to store the access logs in an S3 bucket that you specify</a:t>
            </a:r>
          </a:p>
          <a:p>
            <a:r>
              <a:rPr lang="en-US" b="1" dirty="0"/>
              <a:t>CloudTrail logs</a:t>
            </a:r>
          </a:p>
          <a:p>
            <a:pPr lvl="1"/>
            <a:r>
              <a:rPr lang="en-US" dirty="0"/>
              <a:t>You can use it to capture all API calls for your ELB</a:t>
            </a:r>
          </a:p>
          <a:p>
            <a:pPr lvl="1"/>
            <a:r>
              <a:rPr lang="en-US" dirty="0"/>
              <a:t>You can store these logs in an S3 bucket that you specify</a:t>
            </a:r>
            <a:endParaRPr lang="en-IN" dirty="0"/>
          </a:p>
        </p:txBody>
      </p:sp>
    </p:spTree>
    <p:extLst>
      <p:ext uri="{BB962C8B-B14F-4D97-AF65-F5344CB8AC3E}">
        <p14:creationId xmlns:p14="http://schemas.microsoft.com/office/powerpoint/2010/main" val="1027025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FC31-8F14-49ED-9C3B-573D9211C4C0}"/>
              </a:ext>
            </a:extLst>
          </p:cNvPr>
          <p:cNvSpPr>
            <a:spLocks noGrp="1"/>
          </p:cNvSpPr>
          <p:nvPr>
            <p:ph type="title"/>
          </p:nvPr>
        </p:nvSpPr>
        <p:spPr/>
        <p:txBody>
          <a:bodyPr/>
          <a:lstStyle/>
          <a:p>
            <a:r>
              <a:rPr lang="en-US" b="0" i="0" u="none" strike="noStrike" dirty="0">
                <a:solidFill>
                  <a:srgbClr val="16191F"/>
                </a:solidFill>
                <a:effectLst/>
                <a:latin typeface="Amazon Ember"/>
              </a:rPr>
              <a:t>Quotas for your Classic Load Balancer</a:t>
            </a:r>
            <a:endParaRPr lang="en-IN" dirty="0"/>
          </a:p>
        </p:txBody>
      </p:sp>
      <p:sp>
        <p:nvSpPr>
          <p:cNvPr id="3" name="Content Placeholder 2">
            <a:extLst>
              <a:ext uri="{FF2B5EF4-FFF2-40B4-BE49-F238E27FC236}">
                <a16:creationId xmlns:a16="http://schemas.microsoft.com/office/drawing/2014/main" id="{6556ECC8-F5D6-4080-9B71-D8DA0893F71F}"/>
              </a:ext>
            </a:extLst>
          </p:cNvPr>
          <p:cNvSpPr>
            <a:spLocks noGrp="1"/>
          </p:cNvSpPr>
          <p:nvPr>
            <p:ph idx="1"/>
          </p:nvPr>
        </p:nvSpPr>
        <p:spPr/>
        <p:txBody>
          <a:bodyPr/>
          <a:lstStyle/>
          <a:p>
            <a:r>
              <a:rPr lang="en-IN" dirty="0"/>
              <a:t>Load balancers per Region: 20</a:t>
            </a:r>
          </a:p>
          <a:p>
            <a:r>
              <a:rPr lang="en-IN" dirty="0"/>
              <a:t>Listeners per load balancer: 100</a:t>
            </a:r>
          </a:p>
          <a:p>
            <a:r>
              <a:rPr lang="en-IN" dirty="0"/>
              <a:t>Security groups per load balancer: 5</a:t>
            </a:r>
          </a:p>
          <a:p>
            <a:r>
              <a:rPr lang="en-IN" dirty="0"/>
              <a:t>Registered instances per load balancer: 1,000</a:t>
            </a:r>
          </a:p>
          <a:p>
            <a:r>
              <a:rPr lang="en-IN" dirty="0"/>
              <a:t>Subnets per Availability Zone per load balancer: 1</a:t>
            </a:r>
          </a:p>
        </p:txBody>
      </p:sp>
    </p:spTree>
    <p:extLst>
      <p:ext uri="{BB962C8B-B14F-4D97-AF65-F5344CB8AC3E}">
        <p14:creationId xmlns:p14="http://schemas.microsoft.com/office/powerpoint/2010/main" val="1866802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4A3E-ED05-4643-984E-A8CBD09536C6}"/>
              </a:ext>
            </a:extLst>
          </p:cNvPr>
          <p:cNvSpPr>
            <a:spLocks noGrp="1"/>
          </p:cNvSpPr>
          <p:nvPr>
            <p:ph type="title"/>
          </p:nvPr>
        </p:nvSpPr>
        <p:spPr>
          <a:xfrm>
            <a:off x="533400" y="157798"/>
            <a:ext cx="10515600" cy="1325563"/>
          </a:xfrm>
        </p:spPr>
        <p:txBody>
          <a:bodyPr/>
          <a:lstStyle/>
          <a:p>
            <a:r>
              <a:rPr lang="en-IN" dirty="0"/>
              <a:t>Application Load Balancer</a:t>
            </a:r>
          </a:p>
        </p:txBody>
      </p:sp>
      <p:sp>
        <p:nvSpPr>
          <p:cNvPr id="3" name="Content Placeholder 2">
            <a:extLst>
              <a:ext uri="{FF2B5EF4-FFF2-40B4-BE49-F238E27FC236}">
                <a16:creationId xmlns:a16="http://schemas.microsoft.com/office/drawing/2014/main" id="{298676A5-FA48-43AF-A6A4-EB9513431F90}"/>
              </a:ext>
            </a:extLst>
          </p:cNvPr>
          <p:cNvSpPr>
            <a:spLocks noGrp="1"/>
          </p:cNvSpPr>
          <p:nvPr>
            <p:ph idx="1"/>
          </p:nvPr>
        </p:nvSpPr>
        <p:spPr>
          <a:xfrm>
            <a:off x="142240" y="1483361"/>
            <a:ext cx="11043920" cy="4978399"/>
          </a:xfrm>
        </p:spPr>
        <p:txBody>
          <a:bodyPr>
            <a:normAutofit fontScale="92500" lnSpcReduction="10000"/>
          </a:bodyPr>
          <a:lstStyle/>
          <a:p>
            <a:r>
              <a:rPr lang="en-US" dirty="0"/>
              <a:t>Automatically distributes your incoming traffic across multiple targets, such as EC2 instances, </a:t>
            </a:r>
            <a:r>
              <a:rPr lang="en-US" b="1" dirty="0"/>
              <a:t>Containers</a:t>
            </a:r>
            <a:r>
              <a:rPr lang="en-US" dirty="0"/>
              <a:t>, </a:t>
            </a:r>
            <a:r>
              <a:rPr lang="en-US" b="1" dirty="0"/>
              <a:t>Lambda Functions</a:t>
            </a:r>
            <a:r>
              <a:rPr lang="en-US" dirty="0"/>
              <a:t>, and </a:t>
            </a:r>
            <a:r>
              <a:rPr lang="en-US" b="1" dirty="0"/>
              <a:t>IP addresses</a:t>
            </a:r>
            <a:r>
              <a:rPr lang="en-US" dirty="0"/>
              <a:t>, in one or more Availability Zones. </a:t>
            </a:r>
          </a:p>
          <a:p>
            <a:r>
              <a:rPr lang="en-US" dirty="0"/>
              <a:t>It monitors the health of its registered targets, and routes traffic only to the healthy targets. </a:t>
            </a:r>
          </a:p>
          <a:p>
            <a:r>
              <a:rPr lang="en-US" dirty="0"/>
              <a:t>Scales your load balancer as your incoming traffic changes over time. It can automatically scale to the vast majority of workloads.</a:t>
            </a:r>
          </a:p>
          <a:p>
            <a:r>
              <a:rPr lang="en-US" dirty="0"/>
              <a:t>Cross zone load balancing is enabled by default</a:t>
            </a:r>
          </a:p>
          <a:p>
            <a:r>
              <a:rPr lang="en-US" dirty="0"/>
              <a:t>Supports enhanced health checks and enhanced CloudWatch metrics</a:t>
            </a:r>
          </a:p>
          <a:p>
            <a:r>
              <a:rPr lang="en-US" dirty="0"/>
              <a:t>ALB provides additional information in Access Logs compared to CLB</a:t>
            </a:r>
          </a:p>
          <a:p>
            <a:r>
              <a:rPr lang="en-US" dirty="0"/>
              <a:t>Internet facing ALB supports IPv4 and </a:t>
            </a:r>
            <a:r>
              <a:rPr lang="en-US" dirty="0" err="1"/>
              <a:t>DualStack</a:t>
            </a:r>
            <a:endParaRPr lang="en-US" dirty="0"/>
          </a:p>
          <a:p>
            <a:r>
              <a:rPr lang="en-US" dirty="0"/>
              <a:t>Internal ALB uses IPv4 only (no dual stack support yet)</a:t>
            </a:r>
            <a:endParaRPr lang="en-IN" dirty="0"/>
          </a:p>
          <a:p>
            <a:endParaRPr lang="en-IN" dirty="0"/>
          </a:p>
        </p:txBody>
      </p:sp>
    </p:spTree>
    <p:extLst>
      <p:ext uri="{BB962C8B-B14F-4D97-AF65-F5344CB8AC3E}">
        <p14:creationId xmlns:p14="http://schemas.microsoft.com/office/powerpoint/2010/main" val="3539364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10;                The components of a basic Application Load Balancer&#10;            ">
            <a:extLst>
              <a:ext uri="{FF2B5EF4-FFF2-40B4-BE49-F238E27FC236}">
                <a16:creationId xmlns:a16="http://schemas.microsoft.com/office/drawing/2014/main" id="{E5BDFDBE-6E7C-4B52-A130-4D6406232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79" y="702626"/>
            <a:ext cx="11877306" cy="520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049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F5DF-8467-4E2C-9AE0-7356AB149756}"/>
              </a:ext>
            </a:extLst>
          </p:cNvPr>
          <p:cNvSpPr>
            <a:spLocks noGrp="1"/>
          </p:cNvSpPr>
          <p:nvPr>
            <p:ph type="title"/>
          </p:nvPr>
        </p:nvSpPr>
        <p:spPr/>
        <p:txBody>
          <a:bodyPr/>
          <a:lstStyle/>
          <a:p>
            <a:r>
              <a:rPr lang="en-IN" dirty="0"/>
              <a:t>Application Load Balancer Components</a:t>
            </a:r>
          </a:p>
        </p:txBody>
      </p:sp>
      <p:sp>
        <p:nvSpPr>
          <p:cNvPr id="3" name="Content Placeholder 2">
            <a:extLst>
              <a:ext uri="{FF2B5EF4-FFF2-40B4-BE49-F238E27FC236}">
                <a16:creationId xmlns:a16="http://schemas.microsoft.com/office/drawing/2014/main" id="{8D8B1D2C-4351-48FC-8782-E73675D32CE9}"/>
              </a:ext>
            </a:extLst>
          </p:cNvPr>
          <p:cNvSpPr>
            <a:spLocks noGrp="1"/>
          </p:cNvSpPr>
          <p:nvPr>
            <p:ph idx="1"/>
          </p:nvPr>
        </p:nvSpPr>
        <p:spPr/>
        <p:txBody>
          <a:bodyPr/>
          <a:lstStyle/>
          <a:p>
            <a:r>
              <a:rPr lang="en-US" dirty="0"/>
              <a:t>Listeners</a:t>
            </a:r>
          </a:p>
          <a:p>
            <a:r>
              <a:rPr lang="en-US" dirty="0"/>
              <a:t>Target Groups</a:t>
            </a:r>
          </a:p>
          <a:p>
            <a:r>
              <a:rPr lang="en-US" dirty="0"/>
              <a:t>Targets</a:t>
            </a:r>
          </a:p>
          <a:p>
            <a:r>
              <a:rPr lang="en-US" dirty="0"/>
              <a:t>Rules (Condition, Action, Priority)</a:t>
            </a:r>
            <a:endParaRPr lang="en-IN" dirty="0"/>
          </a:p>
        </p:txBody>
      </p:sp>
    </p:spTree>
    <p:extLst>
      <p:ext uri="{BB962C8B-B14F-4D97-AF65-F5344CB8AC3E}">
        <p14:creationId xmlns:p14="http://schemas.microsoft.com/office/powerpoint/2010/main" val="52728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E33C-7A72-4C40-AAB4-32F54551C083}"/>
              </a:ext>
            </a:extLst>
          </p:cNvPr>
          <p:cNvSpPr>
            <a:spLocks noGrp="1"/>
          </p:cNvSpPr>
          <p:nvPr>
            <p:ph type="title"/>
          </p:nvPr>
        </p:nvSpPr>
        <p:spPr/>
        <p:txBody>
          <a:bodyPr/>
          <a:lstStyle/>
          <a:p>
            <a:r>
              <a:rPr lang="en-US" dirty="0"/>
              <a:t>ALB Listeners</a:t>
            </a:r>
            <a:endParaRPr lang="en-IN" dirty="0"/>
          </a:p>
        </p:txBody>
      </p:sp>
      <p:sp>
        <p:nvSpPr>
          <p:cNvPr id="3" name="Content Placeholder 2">
            <a:extLst>
              <a:ext uri="{FF2B5EF4-FFF2-40B4-BE49-F238E27FC236}">
                <a16:creationId xmlns:a16="http://schemas.microsoft.com/office/drawing/2014/main" id="{ACD16453-CB35-4A70-8255-47413AEBEC19}"/>
              </a:ext>
            </a:extLst>
          </p:cNvPr>
          <p:cNvSpPr>
            <a:spLocks noGrp="1"/>
          </p:cNvSpPr>
          <p:nvPr>
            <p:ph idx="1"/>
          </p:nvPr>
        </p:nvSpPr>
        <p:spPr>
          <a:xfrm>
            <a:off x="680720" y="1473200"/>
            <a:ext cx="10673080" cy="5019675"/>
          </a:xfrm>
        </p:spPr>
        <p:txBody>
          <a:bodyPr>
            <a:normAutofit/>
          </a:bodyPr>
          <a:lstStyle/>
          <a:p>
            <a:r>
              <a:rPr lang="en-US" b="0" i="0" dirty="0">
                <a:solidFill>
                  <a:srgbClr val="16191F"/>
                </a:solidFill>
                <a:effectLst/>
                <a:latin typeface="Amazon Ember"/>
              </a:rPr>
              <a:t>A listener is a process that checks for connection requests, using the configured </a:t>
            </a:r>
            <a:r>
              <a:rPr lang="en-US" b="1" i="0" dirty="0">
                <a:solidFill>
                  <a:srgbClr val="16191F"/>
                </a:solidFill>
                <a:effectLst/>
                <a:latin typeface="Amazon Ember"/>
              </a:rPr>
              <a:t>protocol and port</a:t>
            </a:r>
            <a:r>
              <a:rPr lang="en-US" b="0" i="0" dirty="0">
                <a:solidFill>
                  <a:srgbClr val="16191F"/>
                </a:solidFill>
                <a:effectLst/>
                <a:latin typeface="Amazon Ember"/>
              </a:rPr>
              <a:t>. </a:t>
            </a:r>
          </a:p>
          <a:p>
            <a:r>
              <a:rPr lang="en-US" b="0" i="0" dirty="0">
                <a:solidFill>
                  <a:srgbClr val="16191F"/>
                </a:solidFill>
                <a:effectLst/>
                <a:latin typeface="Amazon Ember"/>
              </a:rPr>
              <a:t>The rules that you define for a listener determine how the load balancer routes requests to its registered targets.</a:t>
            </a:r>
          </a:p>
          <a:p>
            <a:pPr lvl="1"/>
            <a:r>
              <a:rPr lang="pt-BR" b="1" i="0" u="none" strike="noStrike" dirty="0">
                <a:solidFill>
                  <a:srgbClr val="16191F"/>
                </a:solidFill>
                <a:effectLst/>
                <a:latin typeface="inherit"/>
              </a:rPr>
              <a:t>Protocols</a:t>
            </a:r>
            <a:r>
              <a:rPr lang="pt-BR" b="0" i="0" u="none" strike="noStrike" dirty="0">
                <a:solidFill>
                  <a:srgbClr val="16191F"/>
                </a:solidFill>
                <a:effectLst/>
                <a:latin typeface="inherit"/>
              </a:rPr>
              <a:t>: HTTP, HTTPS</a:t>
            </a:r>
          </a:p>
          <a:p>
            <a:pPr lvl="1"/>
            <a:r>
              <a:rPr lang="pt-BR" b="1" i="0" u="none" strike="noStrike" dirty="0">
                <a:solidFill>
                  <a:srgbClr val="16191F"/>
                </a:solidFill>
                <a:effectLst/>
                <a:latin typeface="inherit"/>
              </a:rPr>
              <a:t>Ports</a:t>
            </a:r>
            <a:r>
              <a:rPr lang="pt-BR" b="0" i="0" u="none" strike="noStrike" dirty="0">
                <a:solidFill>
                  <a:srgbClr val="16191F"/>
                </a:solidFill>
                <a:effectLst/>
                <a:latin typeface="inherit"/>
              </a:rPr>
              <a:t>: 1-65535</a:t>
            </a:r>
          </a:p>
          <a:p>
            <a:pPr lvl="1"/>
            <a:r>
              <a:rPr lang="pt-BR" b="1" i="0" u="none" strike="noStrike" dirty="0">
                <a:solidFill>
                  <a:srgbClr val="16191F"/>
                </a:solidFill>
                <a:effectLst/>
                <a:latin typeface="inherit"/>
              </a:rPr>
              <a:t>WebSockets</a:t>
            </a:r>
            <a:r>
              <a:rPr lang="pt-BR" b="0" i="0" u="none" strike="noStrike" dirty="0">
                <a:solidFill>
                  <a:srgbClr val="16191F"/>
                </a:solidFill>
                <a:effectLst/>
                <a:latin typeface="inherit"/>
              </a:rPr>
              <a:t> protocol support</a:t>
            </a:r>
          </a:p>
          <a:p>
            <a:pPr lvl="2"/>
            <a:r>
              <a:rPr lang="en-US" b="0" i="0" u="none" strike="noStrike" dirty="0">
                <a:solidFill>
                  <a:srgbClr val="16191F"/>
                </a:solidFill>
                <a:effectLst/>
                <a:latin typeface="inherit"/>
              </a:rPr>
              <a:t>Application Load Balancers provide native support for </a:t>
            </a:r>
            <a:r>
              <a:rPr lang="en-US" b="0" i="0" u="none" strike="noStrike" dirty="0" err="1">
                <a:solidFill>
                  <a:srgbClr val="16191F"/>
                </a:solidFill>
                <a:effectLst/>
                <a:latin typeface="inherit"/>
              </a:rPr>
              <a:t>Websockets</a:t>
            </a:r>
            <a:r>
              <a:rPr lang="en-US" b="0" i="0" u="none" strike="noStrike" dirty="0">
                <a:solidFill>
                  <a:srgbClr val="16191F"/>
                </a:solidFill>
                <a:effectLst/>
                <a:latin typeface="inherit"/>
              </a:rPr>
              <a:t>. </a:t>
            </a:r>
          </a:p>
          <a:p>
            <a:pPr lvl="2"/>
            <a:r>
              <a:rPr lang="en-US" dirty="0" err="1">
                <a:solidFill>
                  <a:srgbClr val="16191F"/>
                </a:solidFill>
                <a:latin typeface="inherit"/>
              </a:rPr>
              <a:t>Websockets</a:t>
            </a:r>
            <a:r>
              <a:rPr lang="en-US" dirty="0">
                <a:solidFill>
                  <a:srgbClr val="16191F"/>
                </a:solidFill>
                <a:latin typeface="inherit"/>
              </a:rPr>
              <a:t> allow for full duplex communication</a:t>
            </a:r>
          </a:p>
          <a:p>
            <a:pPr lvl="2"/>
            <a:r>
              <a:rPr lang="en-US" dirty="0">
                <a:solidFill>
                  <a:srgbClr val="16191F"/>
                </a:solidFill>
                <a:latin typeface="inherit"/>
              </a:rPr>
              <a:t>B</a:t>
            </a:r>
            <a:r>
              <a:rPr lang="en-US" b="0" i="0" u="none" strike="noStrike" dirty="0">
                <a:solidFill>
                  <a:srgbClr val="16191F"/>
                </a:solidFill>
                <a:effectLst/>
                <a:latin typeface="inherit"/>
              </a:rPr>
              <a:t>oth HTTP and HTTPS listeners. </a:t>
            </a:r>
          </a:p>
          <a:p>
            <a:pPr lvl="2"/>
            <a:r>
              <a:rPr lang="en-US" b="0" i="0" u="none" strike="noStrike" dirty="0">
                <a:solidFill>
                  <a:srgbClr val="16191F"/>
                </a:solidFill>
                <a:effectLst/>
                <a:latin typeface="inherit"/>
              </a:rPr>
              <a:t>Enabled by default</a:t>
            </a:r>
            <a:endParaRPr lang="pt-BR" b="0" i="0" u="none" strike="noStrike" dirty="0">
              <a:solidFill>
                <a:srgbClr val="16191F"/>
              </a:solidFill>
              <a:effectLst/>
              <a:latin typeface="inherit"/>
            </a:endParaRPr>
          </a:p>
          <a:p>
            <a:pPr lvl="1"/>
            <a:r>
              <a:rPr lang="pt-BR" b="1" dirty="0">
                <a:solidFill>
                  <a:srgbClr val="16191F"/>
                </a:solidFill>
                <a:latin typeface="inherit"/>
              </a:rPr>
              <a:t>HTTP/2 </a:t>
            </a:r>
            <a:r>
              <a:rPr lang="pt-BR" dirty="0">
                <a:solidFill>
                  <a:srgbClr val="16191F"/>
                </a:solidFill>
                <a:latin typeface="inherit"/>
              </a:rPr>
              <a:t>Support</a:t>
            </a:r>
          </a:p>
          <a:p>
            <a:pPr lvl="2"/>
            <a:r>
              <a:rPr lang="en-US" dirty="0">
                <a:solidFill>
                  <a:srgbClr val="16191F"/>
                </a:solidFill>
                <a:latin typeface="inherit"/>
              </a:rPr>
              <a:t>Allow multiple requests at the same time</a:t>
            </a:r>
            <a:endParaRPr lang="pt-BR" dirty="0">
              <a:solidFill>
                <a:srgbClr val="16191F"/>
              </a:solidFill>
              <a:latin typeface="inherit"/>
            </a:endParaRPr>
          </a:p>
          <a:p>
            <a:pPr lvl="1"/>
            <a:endParaRPr lang="pt-BR" b="0" i="0" u="none" strike="noStrike" dirty="0">
              <a:solidFill>
                <a:srgbClr val="16191F"/>
              </a:solidFill>
              <a:effectLst/>
              <a:latin typeface="inherit"/>
            </a:endParaRPr>
          </a:p>
        </p:txBody>
      </p:sp>
    </p:spTree>
    <p:extLst>
      <p:ext uri="{BB962C8B-B14F-4D97-AF65-F5344CB8AC3E}">
        <p14:creationId xmlns:p14="http://schemas.microsoft.com/office/powerpoint/2010/main" val="2365246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5405-22AA-4554-B57C-ADD5BB1F39C5}"/>
              </a:ext>
            </a:extLst>
          </p:cNvPr>
          <p:cNvSpPr>
            <a:spLocks noGrp="1"/>
          </p:cNvSpPr>
          <p:nvPr>
            <p:ph type="title"/>
          </p:nvPr>
        </p:nvSpPr>
        <p:spPr/>
        <p:txBody>
          <a:bodyPr/>
          <a:lstStyle/>
          <a:p>
            <a:r>
              <a:rPr lang="en-US" dirty="0"/>
              <a:t>ALB </a:t>
            </a:r>
            <a:r>
              <a:rPr lang="en-IN" dirty="0"/>
              <a:t>Listener Rules</a:t>
            </a:r>
          </a:p>
        </p:txBody>
      </p:sp>
      <p:sp>
        <p:nvSpPr>
          <p:cNvPr id="3" name="Content Placeholder 2">
            <a:extLst>
              <a:ext uri="{FF2B5EF4-FFF2-40B4-BE49-F238E27FC236}">
                <a16:creationId xmlns:a16="http://schemas.microsoft.com/office/drawing/2014/main" id="{8723DE14-32E2-413B-8497-1F3557916C2F}"/>
              </a:ext>
            </a:extLst>
          </p:cNvPr>
          <p:cNvSpPr>
            <a:spLocks noGrp="1"/>
          </p:cNvSpPr>
          <p:nvPr>
            <p:ph idx="1"/>
          </p:nvPr>
        </p:nvSpPr>
        <p:spPr/>
        <p:txBody>
          <a:bodyPr>
            <a:normAutofit fontScale="85000" lnSpcReduction="10000"/>
          </a:bodyPr>
          <a:lstStyle/>
          <a:p>
            <a:r>
              <a:rPr lang="en-US" dirty="0"/>
              <a:t>Each listener has a default rule</a:t>
            </a:r>
          </a:p>
          <a:p>
            <a:r>
              <a:rPr lang="en-US" dirty="0"/>
              <a:t>You can optionally define additional rules. </a:t>
            </a:r>
          </a:p>
          <a:p>
            <a:r>
              <a:rPr lang="en-US" dirty="0"/>
              <a:t>Each rule consists of a </a:t>
            </a:r>
          </a:p>
          <a:p>
            <a:pPr lvl="1"/>
            <a:r>
              <a:rPr lang="en-US" dirty="0"/>
              <a:t>Priority, </a:t>
            </a:r>
          </a:p>
          <a:p>
            <a:pPr lvl="1"/>
            <a:r>
              <a:rPr lang="en-US" dirty="0"/>
              <a:t>One or more actions</a:t>
            </a:r>
          </a:p>
          <a:p>
            <a:pPr lvl="1"/>
            <a:r>
              <a:rPr lang="en-US" dirty="0"/>
              <a:t>One or more conditions</a:t>
            </a:r>
          </a:p>
          <a:p>
            <a:r>
              <a:rPr lang="en-US" b="0" i="0" dirty="0">
                <a:solidFill>
                  <a:srgbClr val="16191F"/>
                </a:solidFill>
                <a:effectLst/>
                <a:latin typeface="Amazon Ember"/>
              </a:rPr>
              <a:t>Rules are evaluated in </a:t>
            </a:r>
            <a:r>
              <a:rPr lang="en-US" b="1" i="0" dirty="0">
                <a:solidFill>
                  <a:srgbClr val="16191F"/>
                </a:solidFill>
                <a:effectLst/>
                <a:latin typeface="Amazon Ember"/>
              </a:rPr>
              <a:t>priority order</a:t>
            </a:r>
            <a:r>
              <a:rPr lang="en-US" b="0" i="0" dirty="0">
                <a:solidFill>
                  <a:srgbClr val="16191F"/>
                </a:solidFill>
                <a:effectLst/>
                <a:latin typeface="Amazon Ember"/>
              </a:rPr>
              <a:t>, from the </a:t>
            </a:r>
            <a:r>
              <a:rPr lang="en-US" b="1" i="0" dirty="0">
                <a:solidFill>
                  <a:srgbClr val="16191F"/>
                </a:solidFill>
                <a:effectLst/>
                <a:latin typeface="Amazon Ember"/>
              </a:rPr>
              <a:t>lowest value to the highest value</a:t>
            </a:r>
            <a:r>
              <a:rPr lang="en-US" b="0" i="0" dirty="0">
                <a:solidFill>
                  <a:srgbClr val="16191F"/>
                </a:solidFill>
                <a:effectLst/>
                <a:latin typeface="Amazon Ember"/>
              </a:rPr>
              <a:t>. </a:t>
            </a:r>
          </a:p>
          <a:p>
            <a:r>
              <a:rPr lang="en-US" dirty="0"/>
              <a:t>When the condition is met, the traffic is forwarded to the target group</a:t>
            </a:r>
            <a:endParaRPr lang="en-US" b="0" i="0" dirty="0">
              <a:solidFill>
                <a:srgbClr val="16191F"/>
              </a:solidFill>
              <a:effectLst/>
              <a:latin typeface="Amazon Ember"/>
            </a:endParaRPr>
          </a:p>
          <a:p>
            <a:r>
              <a:rPr lang="en-US" b="0" i="0" dirty="0">
                <a:solidFill>
                  <a:srgbClr val="16191F"/>
                </a:solidFill>
                <a:effectLst/>
                <a:latin typeface="Amazon Ember"/>
              </a:rPr>
              <a:t>The default rule is evaluated last. </a:t>
            </a:r>
          </a:p>
          <a:p>
            <a:r>
              <a:rPr lang="en-US" dirty="0"/>
              <a:t>You can </a:t>
            </a:r>
            <a:r>
              <a:rPr lang="en-US" b="1" dirty="0"/>
              <a:t>delete the non-default </a:t>
            </a:r>
            <a:r>
              <a:rPr lang="en-US" dirty="0"/>
              <a:t>rules for a listener at any time. </a:t>
            </a:r>
          </a:p>
          <a:p>
            <a:r>
              <a:rPr lang="en-US" dirty="0"/>
              <a:t>You </a:t>
            </a:r>
            <a:r>
              <a:rPr lang="en-US" b="1" dirty="0"/>
              <a:t>cannot delete the default </a:t>
            </a:r>
            <a:r>
              <a:rPr lang="en-US" dirty="0"/>
              <a:t>rule for a listener</a:t>
            </a:r>
          </a:p>
        </p:txBody>
      </p:sp>
    </p:spTree>
    <p:extLst>
      <p:ext uri="{BB962C8B-B14F-4D97-AF65-F5344CB8AC3E}">
        <p14:creationId xmlns:p14="http://schemas.microsoft.com/office/powerpoint/2010/main" val="2078949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92493-5349-4C29-93D8-839550BF335A}"/>
              </a:ext>
            </a:extLst>
          </p:cNvPr>
          <p:cNvSpPr>
            <a:spLocks noGrp="1"/>
          </p:cNvSpPr>
          <p:nvPr>
            <p:ph idx="1"/>
          </p:nvPr>
        </p:nvSpPr>
        <p:spPr>
          <a:xfrm>
            <a:off x="589280" y="254000"/>
            <a:ext cx="10764520" cy="5922963"/>
          </a:xfrm>
        </p:spPr>
        <p:txBody>
          <a:bodyPr/>
          <a:lstStyle/>
          <a:p>
            <a:r>
              <a:rPr lang="en-US" b="1" dirty="0"/>
              <a:t>Horizontal Scalability</a:t>
            </a:r>
            <a:r>
              <a:rPr lang="en-US" dirty="0"/>
              <a:t>.</a:t>
            </a:r>
          </a:p>
          <a:p>
            <a:pPr lvl="1"/>
            <a:r>
              <a:rPr lang="en-US" dirty="0"/>
              <a:t>Horizontal scaling, commonly referred to as scale-out, is the capability to automatically add systems/instances in a distributed manner in order to handle an increase in load</a:t>
            </a:r>
          </a:p>
          <a:p>
            <a:r>
              <a:rPr lang="en-US" b="1" dirty="0"/>
              <a:t>The High Availability </a:t>
            </a:r>
          </a:p>
          <a:p>
            <a:pPr lvl="1"/>
            <a:r>
              <a:rPr lang="en-US" dirty="0"/>
              <a:t>The High Availability (HA) describes a system that is operating continuously without any failure.</a:t>
            </a:r>
          </a:p>
          <a:p>
            <a:pPr lvl="1"/>
            <a:r>
              <a:rPr lang="en-US" dirty="0"/>
              <a:t>High availability means running your application in at least 2 data centers</a:t>
            </a:r>
          </a:p>
          <a:p>
            <a:pPr lvl="1"/>
            <a:r>
              <a:rPr lang="en-US" dirty="0"/>
              <a:t>The goal of high availability is to survive a data center loss</a:t>
            </a:r>
            <a:endParaRPr lang="en-IN" dirty="0"/>
          </a:p>
        </p:txBody>
      </p:sp>
    </p:spTree>
    <p:extLst>
      <p:ext uri="{BB962C8B-B14F-4D97-AF65-F5344CB8AC3E}">
        <p14:creationId xmlns:p14="http://schemas.microsoft.com/office/powerpoint/2010/main" val="354275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4CC4DB-E5D1-4364-BA2A-036A5BB89435}"/>
              </a:ext>
            </a:extLst>
          </p:cNvPr>
          <p:cNvSpPr>
            <a:spLocks noGrp="1"/>
          </p:cNvSpPr>
          <p:nvPr>
            <p:ph idx="1"/>
          </p:nvPr>
        </p:nvSpPr>
        <p:spPr/>
        <p:txBody>
          <a:bodyPr>
            <a:normAutofit fontScale="92500" lnSpcReduction="10000"/>
          </a:bodyPr>
          <a:lstStyle/>
          <a:p>
            <a:r>
              <a:rPr lang="en-US" dirty="0"/>
              <a:t>Target Group is used to route requests to one or more registered targets. </a:t>
            </a:r>
          </a:p>
          <a:p>
            <a:r>
              <a:rPr lang="en-US" dirty="0"/>
              <a:t>When listener rule created, a target group and conditions is specified. </a:t>
            </a:r>
          </a:p>
          <a:p>
            <a:r>
              <a:rPr lang="en-US" dirty="0"/>
              <a:t>When a rule condition is met, traffic is forwarded to the corresponding target group. </a:t>
            </a:r>
          </a:p>
          <a:p>
            <a:r>
              <a:rPr lang="en-US" dirty="0"/>
              <a:t>You can create different target groups for different types of requests.</a:t>
            </a:r>
          </a:p>
          <a:p>
            <a:r>
              <a:rPr lang="en-US" dirty="0"/>
              <a:t>Health check settings provided per target group basis.</a:t>
            </a:r>
          </a:p>
          <a:p>
            <a:r>
              <a:rPr lang="en-US" dirty="0"/>
              <a:t>The load balancer continually monitors the health of all targets registered with the target group</a:t>
            </a:r>
          </a:p>
          <a:p>
            <a:r>
              <a:rPr lang="en-US" dirty="0"/>
              <a:t>The ALB, routes requests to its targets using the protocol and port number that is specified in the target group</a:t>
            </a:r>
          </a:p>
          <a:p>
            <a:endParaRPr lang="en-IN" dirty="0"/>
          </a:p>
        </p:txBody>
      </p:sp>
      <p:sp>
        <p:nvSpPr>
          <p:cNvPr id="5" name="Title 4">
            <a:extLst>
              <a:ext uri="{FF2B5EF4-FFF2-40B4-BE49-F238E27FC236}">
                <a16:creationId xmlns:a16="http://schemas.microsoft.com/office/drawing/2014/main" id="{E893D543-AD18-4286-B69C-41984B649353}"/>
              </a:ext>
            </a:extLst>
          </p:cNvPr>
          <p:cNvSpPr>
            <a:spLocks noGrp="1"/>
          </p:cNvSpPr>
          <p:nvPr>
            <p:ph type="title"/>
          </p:nvPr>
        </p:nvSpPr>
        <p:spPr/>
        <p:txBody>
          <a:bodyPr/>
          <a:lstStyle/>
          <a:p>
            <a:r>
              <a:rPr lang="en-US" dirty="0"/>
              <a:t>ALB Target Groups</a:t>
            </a:r>
            <a:endParaRPr lang="en-IN" dirty="0"/>
          </a:p>
        </p:txBody>
      </p:sp>
    </p:spTree>
    <p:extLst>
      <p:ext uri="{BB962C8B-B14F-4D97-AF65-F5344CB8AC3E}">
        <p14:creationId xmlns:p14="http://schemas.microsoft.com/office/powerpoint/2010/main" val="3378675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B3A1-2EE0-4168-B405-08198D9C2246}"/>
              </a:ext>
            </a:extLst>
          </p:cNvPr>
          <p:cNvSpPr>
            <a:spLocks noGrp="1"/>
          </p:cNvSpPr>
          <p:nvPr>
            <p:ph type="title"/>
          </p:nvPr>
        </p:nvSpPr>
        <p:spPr/>
        <p:txBody>
          <a:bodyPr/>
          <a:lstStyle/>
          <a:p>
            <a:r>
              <a:rPr lang="en-US" dirty="0"/>
              <a:t>ALB Target Groups</a:t>
            </a:r>
            <a:endParaRPr lang="en-IN" dirty="0"/>
          </a:p>
        </p:txBody>
      </p:sp>
      <p:sp>
        <p:nvSpPr>
          <p:cNvPr id="3" name="Content Placeholder 2">
            <a:extLst>
              <a:ext uri="{FF2B5EF4-FFF2-40B4-BE49-F238E27FC236}">
                <a16:creationId xmlns:a16="http://schemas.microsoft.com/office/drawing/2014/main" id="{19107876-83D2-4222-B5CD-989EA3C3F848}"/>
              </a:ext>
            </a:extLst>
          </p:cNvPr>
          <p:cNvSpPr>
            <a:spLocks noGrp="1"/>
          </p:cNvSpPr>
          <p:nvPr>
            <p:ph idx="1"/>
          </p:nvPr>
        </p:nvSpPr>
        <p:spPr>
          <a:xfrm>
            <a:off x="477520" y="1524000"/>
            <a:ext cx="10876280" cy="4968875"/>
          </a:xfrm>
        </p:spPr>
        <p:txBody>
          <a:bodyPr/>
          <a:lstStyle/>
          <a:p>
            <a:r>
              <a:rPr lang="en-IN" dirty="0"/>
              <a:t>Target type</a:t>
            </a:r>
          </a:p>
          <a:p>
            <a:pPr lvl="1"/>
            <a:r>
              <a:rPr lang="en-US" dirty="0"/>
              <a:t>Instance - The targets are specified by instance ID.</a:t>
            </a:r>
          </a:p>
          <a:p>
            <a:pPr lvl="1"/>
            <a:r>
              <a:rPr lang="en-US" dirty="0"/>
              <a:t>IP - The targets are IP addresses.</a:t>
            </a:r>
          </a:p>
          <a:p>
            <a:pPr lvl="1"/>
            <a:r>
              <a:rPr lang="en-US" dirty="0"/>
              <a:t>Lambda - The target is a Lambda function</a:t>
            </a:r>
          </a:p>
          <a:p>
            <a:r>
              <a:rPr lang="pt-BR" dirty="0"/>
              <a:t>Protocols</a:t>
            </a:r>
          </a:p>
          <a:p>
            <a:pPr lvl="1"/>
            <a:r>
              <a:rPr lang="pt-BR" dirty="0"/>
              <a:t>HTTP</a:t>
            </a:r>
          </a:p>
          <a:p>
            <a:pPr lvl="1"/>
            <a:r>
              <a:rPr lang="pt-BR" dirty="0"/>
              <a:t>HTTPS</a:t>
            </a:r>
          </a:p>
          <a:p>
            <a:r>
              <a:rPr lang="pt-BR" dirty="0"/>
              <a:t>Ports</a:t>
            </a:r>
          </a:p>
          <a:p>
            <a:pPr lvl="1"/>
            <a:r>
              <a:rPr lang="pt-BR" dirty="0"/>
              <a:t>1 ~ 65535</a:t>
            </a:r>
            <a:endParaRPr lang="en-IN" dirty="0"/>
          </a:p>
        </p:txBody>
      </p:sp>
    </p:spTree>
    <p:extLst>
      <p:ext uri="{BB962C8B-B14F-4D97-AF65-F5344CB8AC3E}">
        <p14:creationId xmlns:p14="http://schemas.microsoft.com/office/powerpoint/2010/main" val="32768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6771-00A6-4A9A-83A5-D4B81E0AE4AE}"/>
              </a:ext>
            </a:extLst>
          </p:cNvPr>
          <p:cNvSpPr>
            <a:spLocks noGrp="1"/>
          </p:cNvSpPr>
          <p:nvPr>
            <p:ph type="title"/>
          </p:nvPr>
        </p:nvSpPr>
        <p:spPr/>
        <p:txBody>
          <a:bodyPr/>
          <a:lstStyle/>
          <a:p>
            <a:r>
              <a:rPr lang="en-US" dirty="0"/>
              <a:t>ALB Routing</a:t>
            </a:r>
            <a:endParaRPr lang="en-IN" dirty="0"/>
          </a:p>
        </p:txBody>
      </p:sp>
      <p:sp>
        <p:nvSpPr>
          <p:cNvPr id="3" name="Content Placeholder 2">
            <a:extLst>
              <a:ext uri="{FF2B5EF4-FFF2-40B4-BE49-F238E27FC236}">
                <a16:creationId xmlns:a16="http://schemas.microsoft.com/office/drawing/2014/main" id="{CF0CED91-30DF-41F8-B57F-DF15D6FC6286}"/>
              </a:ext>
            </a:extLst>
          </p:cNvPr>
          <p:cNvSpPr>
            <a:spLocks noGrp="1"/>
          </p:cNvSpPr>
          <p:nvPr>
            <p:ph idx="1"/>
          </p:nvPr>
        </p:nvSpPr>
        <p:spPr/>
        <p:txBody>
          <a:bodyPr/>
          <a:lstStyle/>
          <a:p>
            <a:r>
              <a:rPr lang="en-IN" dirty="0"/>
              <a:t>Routing tables to different target groups:</a:t>
            </a:r>
          </a:p>
          <a:p>
            <a:pPr lvl="1"/>
            <a:r>
              <a:rPr lang="en-IN" dirty="0"/>
              <a:t>Routing based on path in URL </a:t>
            </a:r>
          </a:p>
          <a:p>
            <a:pPr lvl="2"/>
            <a:r>
              <a:rPr lang="en-IN" dirty="0"/>
              <a:t>Ex: abc.com/users, abc.com/groups/main</a:t>
            </a:r>
          </a:p>
          <a:p>
            <a:pPr lvl="1"/>
            <a:r>
              <a:rPr lang="en-IN" dirty="0"/>
              <a:t>Routing based on hostname in URL </a:t>
            </a:r>
          </a:p>
          <a:p>
            <a:pPr lvl="2"/>
            <a:r>
              <a:rPr lang="en-IN" dirty="0"/>
              <a:t>app.abc.com, web.abc.com)</a:t>
            </a:r>
          </a:p>
          <a:p>
            <a:pPr lvl="1"/>
            <a:r>
              <a:rPr lang="en-IN" dirty="0"/>
              <a:t>Routing based on Query String </a:t>
            </a:r>
          </a:p>
          <a:p>
            <a:pPr lvl="2"/>
            <a:r>
              <a:rPr lang="en-IN" dirty="0"/>
              <a:t>Ex: Headers abc.com/</a:t>
            </a:r>
            <a:r>
              <a:rPr lang="en-IN" dirty="0" err="1"/>
              <a:t>users?id</a:t>
            </a:r>
            <a:r>
              <a:rPr lang="en-IN" dirty="0"/>
              <a:t>=ID0089</a:t>
            </a:r>
          </a:p>
        </p:txBody>
      </p:sp>
    </p:spTree>
    <p:extLst>
      <p:ext uri="{BB962C8B-B14F-4D97-AF65-F5344CB8AC3E}">
        <p14:creationId xmlns:p14="http://schemas.microsoft.com/office/powerpoint/2010/main" val="426685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7184-F0CF-4112-938B-9EC1E6114A3E}"/>
              </a:ext>
            </a:extLst>
          </p:cNvPr>
          <p:cNvSpPr>
            <a:spLocks noGrp="1"/>
          </p:cNvSpPr>
          <p:nvPr>
            <p:ph type="title"/>
          </p:nvPr>
        </p:nvSpPr>
        <p:spPr/>
        <p:txBody>
          <a:bodyPr/>
          <a:lstStyle/>
          <a:p>
            <a:r>
              <a:rPr lang="en-IN" dirty="0"/>
              <a:t>ALB - Monitoring</a:t>
            </a:r>
          </a:p>
        </p:txBody>
      </p:sp>
      <p:sp>
        <p:nvSpPr>
          <p:cNvPr id="3" name="Content Placeholder 2">
            <a:extLst>
              <a:ext uri="{FF2B5EF4-FFF2-40B4-BE49-F238E27FC236}">
                <a16:creationId xmlns:a16="http://schemas.microsoft.com/office/drawing/2014/main" id="{60247CE8-E0C6-4CFF-8F52-CF69EC4BEAEC}"/>
              </a:ext>
            </a:extLst>
          </p:cNvPr>
          <p:cNvSpPr>
            <a:spLocks noGrp="1"/>
          </p:cNvSpPr>
          <p:nvPr>
            <p:ph idx="1"/>
          </p:nvPr>
        </p:nvSpPr>
        <p:spPr>
          <a:xfrm>
            <a:off x="497840" y="1564640"/>
            <a:ext cx="11206480" cy="4928235"/>
          </a:xfrm>
        </p:spPr>
        <p:txBody>
          <a:bodyPr>
            <a:normAutofit lnSpcReduction="10000"/>
          </a:bodyPr>
          <a:lstStyle/>
          <a:p>
            <a:r>
              <a:rPr lang="en-US" b="1" dirty="0"/>
              <a:t>CloudWatch Metrics</a:t>
            </a:r>
          </a:p>
          <a:p>
            <a:pPr lvl="1"/>
            <a:r>
              <a:rPr lang="en-US" dirty="0"/>
              <a:t>Published every 1 minute if there are requests flowing through the ALB </a:t>
            </a:r>
          </a:p>
          <a:p>
            <a:r>
              <a:rPr lang="en-US" b="1" dirty="0"/>
              <a:t>Access logs</a:t>
            </a:r>
          </a:p>
          <a:p>
            <a:pPr lvl="1"/>
            <a:r>
              <a:rPr lang="en-US" dirty="0"/>
              <a:t>You can use access logs to capture detailed information about the requests made to your load balancer and store them as log files in Amazon S3. </a:t>
            </a:r>
          </a:p>
          <a:p>
            <a:pPr lvl="1"/>
            <a:r>
              <a:rPr lang="en-US" dirty="0"/>
              <a:t>You can use these access logs to analyze traffic patterns and to troubleshoot issues with your targets. </a:t>
            </a:r>
          </a:p>
          <a:p>
            <a:r>
              <a:rPr lang="en-US" b="1" dirty="0"/>
              <a:t>CloudTrail logs</a:t>
            </a:r>
          </a:p>
          <a:p>
            <a:pPr lvl="1"/>
            <a:r>
              <a:rPr lang="en-US" dirty="0"/>
              <a:t>You can use AWS CloudTrail to capture detailed information about the calls made to the ELB API and store them as log files in Amazon S3. </a:t>
            </a:r>
          </a:p>
          <a:p>
            <a:pPr lvl="1"/>
            <a:r>
              <a:rPr lang="en-US" dirty="0"/>
              <a:t>You can use these CloudTrail logs to determine which calls were made, the source IP address where the call came from, who made the call, when the call was made, and so on.</a:t>
            </a:r>
            <a:endParaRPr lang="en-IN" dirty="0"/>
          </a:p>
        </p:txBody>
      </p:sp>
    </p:spTree>
    <p:extLst>
      <p:ext uri="{BB962C8B-B14F-4D97-AF65-F5344CB8AC3E}">
        <p14:creationId xmlns:p14="http://schemas.microsoft.com/office/powerpoint/2010/main" val="2759853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4179-0277-4FEE-B9E9-410DE5DA5308}"/>
              </a:ext>
            </a:extLst>
          </p:cNvPr>
          <p:cNvSpPr>
            <a:spLocks noGrp="1"/>
          </p:cNvSpPr>
          <p:nvPr>
            <p:ph type="title"/>
          </p:nvPr>
        </p:nvSpPr>
        <p:spPr/>
        <p:txBody>
          <a:bodyPr/>
          <a:lstStyle/>
          <a:p>
            <a:r>
              <a:rPr lang="en-IN" dirty="0"/>
              <a:t>Network Load Balancer</a:t>
            </a:r>
          </a:p>
        </p:txBody>
      </p:sp>
      <p:sp>
        <p:nvSpPr>
          <p:cNvPr id="3" name="Content Placeholder 2">
            <a:extLst>
              <a:ext uri="{FF2B5EF4-FFF2-40B4-BE49-F238E27FC236}">
                <a16:creationId xmlns:a16="http://schemas.microsoft.com/office/drawing/2014/main" id="{BBB1CFA9-2A18-433A-B81E-66530B380EFC}"/>
              </a:ext>
            </a:extLst>
          </p:cNvPr>
          <p:cNvSpPr>
            <a:spLocks noGrp="1"/>
          </p:cNvSpPr>
          <p:nvPr>
            <p:ph idx="1"/>
          </p:nvPr>
        </p:nvSpPr>
        <p:spPr>
          <a:xfrm>
            <a:off x="457200" y="1422400"/>
            <a:ext cx="11328400" cy="5070475"/>
          </a:xfrm>
        </p:spPr>
        <p:txBody>
          <a:bodyPr>
            <a:normAutofit fontScale="92500" lnSpcReduction="10000"/>
          </a:bodyPr>
          <a:lstStyle/>
          <a:p>
            <a:r>
              <a:rPr lang="en-US" dirty="0"/>
              <a:t>A Network Load Balancer functions at the 4th layer (Network Layer) of the Open Systems Interconnection (OSI) model. </a:t>
            </a:r>
          </a:p>
          <a:p>
            <a:r>
              <a:rPr lang="en-US" dirty="0"/>
              <a:t>It can handle millions of requests per second. </a:t>
            </a:r>
            <a:r>
              <a:rPr lang="en-US" b="1" dirty="0"/>
              <a:t>Faster than ALB</a:t>
            </a:r>
          </a:p>
          <a:p>
            <a:r>
              <a:rPr lang="en-US" dirty="0"/>
              <a:t>After the load balancer receives a connection request, it selects a target from the target group for the default rule. </a:t>
            </a:r>
          </a:p>
          <a:p>
            <a:r>
              <a:rPr lang="en-US" dirty="0"/>
              <a:t>It attempts to open a TCP connection to the selected target on the port specified in the listener configuration.</a:t>
            </a:r>
          </a:p>
          <a:p>
            <a:r>
              <a:rPr lang="en-US" dirty="0"/>
              <a:t>Elastic Load Balancing creates a network interface for each Availability Zone you enable. </a:t>
            </a:r>
          </a:p>
          <a:p>
            <a:r>
              <a:rPr lang="en-US" dirty="0"/>
              <a:t>Each load balancer node in the Availability Zone uses this network interface to get a </a:t>
            </a:r>
            <a:r>
              <a:rPr lang="en-US" b="1" dirty="0"/>
              <a:t>static IP address</a:t>
            </a:r>
            <a:r>
              <a:rPr lang="en-US" dirty="0"/>
              <a:t>. </a:t>
            </a:r>
          </a:p>
          <a:p>
            <a:r>
              <a:rPr lang="en-US" dirty="0"/>
              <a:t>When you create an Internet-facing load balancer, you can optionally associate one Elastic IP address per subnet.</a:t>
            </a:r>
            <a:endParaRPr lang="en-IN" dirty="0"/>
          </a:p>
          <a:p>
            <a:endParaRPr lang="en-US" dirty="0"/>
          </a:p>
        </p:txBody>
      </p:sp>
    </p:spTree>
    <p:extLst>
      <p:ext uri="{BB962C8B-B14F-4D97-AF65-F5344CB8AC3E}">
        <p14:creationId xmlns:p14="http://schemas.microsoft.com/office/powerpoint/2010/main" val="128348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F8CF-6517-4151-B89F-E99236154916}"/>
              </a:ext>
            </a:extLst>
          </p:cNvPr>
          <p:cNvSpPr>
            <a:spLocks noGrp="1"/>
          </p:cNvSpPr>
          <p:nvPr>
            <p:ph type="title"/>
          </p:nvPr>
        </p:nvSpPr>
        <p:spPr/>
        <p:txBody>
          <a:bodyPr/>
          <a:lstStyle/>
          <a:p>
            <a:r>
              <a:rPr lang="en-US" dirty="0"/>
              <a:t>Benefits of NLB over CLB</a:t>
            </a:r>
            <a:endParaRPr lang="en-IN" dirty="0"/>
          </a:p>
        </p:txBody>
      </p:sp>
      <p:sp>
        <p:nvSpPr>
          <p:cNvPr id="3" name="Content Placeholder 2">
            <a:extLst>
              <a:ext uri="{FF2B5EF4-FFF2-40B4-BE49-F238E27FC236}">
                <a16:creationId xmlns:a16="http://schemas.microsoft.com/office/drawing/2014/main" id="{A858AB3B-6874-4B2B-A72A-18E86C41C34F}"/>
              </a:ext>
            </a:extLst>
          </p:cNvPr>
          <p:cNvSpPr>
            <a:spLocks noGrp="1"/>
          </p:cNvSpPr>
          <p:nvPr>
            <p:ph idx="1"/>
          </p:nvPr>
        </p:nvSpPr>
        <p:spPr>
          <a:xfrm>
            <a:off x="538480" y="1432560"/>
            <a:ext cx="11023600" cy="5060315"/>
          </a:xfrm>
        </p:spPr>
        <p:txBody>
          <a:bodyPr>
            <a:normAutofit/>
          </a:bodyPr>
          <a:lstStyle/>
          <a:p>
            <a:r>
              <a:rPr lang="en-US" dirty="0"/>
              <a:t>Ability to handle volatile workloads and scale to millions of requests per second.</a:t>
            </a:r>
          </a:p>
          <a:p>
            <a:r>
              <a:rPr lang="en-US" dirty="0"/>
              <a:t>Support for static IP addresses for the load balancer. You can also assign </a:t>
            </a:r>
            <a:r>
              <a:rPr lang="en-US" b="1" dirty="0"/>
              <a:t>one Elastic IP address </a:t>
            </a:r>
            <a:r>
              <a:rPr lang="en-US" dirty="0"/>
              <a:t>per subnet enabled for the load balancer.</a:t>
            </a:r>
          </a:p>
          <a:p>
            <a:r>
              <a:rPr lang="en-US" dirty="0"/>
              <a:t>Support for registering targets by IP address, including targets outside the VPC for the load balancer.</a:t>
            </a:r>
          </a:p>
          <a:p>
            <a:r>
              <a:rPr lang="en-US" dirty="0"/>
              <a:t>Support for routing requests to multiple applications on a single EC2 instance. You can register each instance or IP address with the same target group </a:t>
            </a:r>
            <a:r>
              <a:rPr lang="en-US" b="1" dirty="0"/>
              <a:t>using multiple ports</a:t>
            </a:r>
            <a:r>
              <a:rPr lang="en-US" dirty="0"/>
              <a:t>.</a:t>
            </a:r>
          </a:p>
          <a:p>
            <a:r>
              <a:rPr lang="en-US" dirty="0"/>
              <a:t>Support for </a:t>
            </a:r>
            <a:r>
              <a:rPr lang="en-US" b="1" dirty="0"/>
              <a:t>containerized</a:t>
            </a:r>
            <a:r>
              <a:rPr lang="en-US" dirty="0"/>
              <a:t> applications.</a:t>
            </a:r>
          </a:p>
          <a:p>
            <a:r>
              <a:rPr lang="en-US" dirty="0"/>
              <a:t>Support for monitoring the health of each service independently</a:t>
            </a:r>
            <a:endParaRPr lang="en-IN" dirty="0"/>
          </a:p>
        </p:txBody>
      </p:sp>
    </p:spTree>
    <p:extLst>
      <p:ext uri="{BB962C8B-B14F-4D97-AF65-F5344CB8AC3E}">
        <p14:creationId xmlns:p14="http://schemas.microsoft.com/office/powerpoint/2010/main" val="1155503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50F4-BECC-4A52-9EF7-9B587C710278}"/>
              </a:ext>
            </a:extLst>
          </p:cNvPr>
          <p:cNvSpPr>
            <a:spLocks noGrp="1"/>
          </p:cNvSpPr>
          <p:nvPr>
            <p:ph type="title"/>
          </p:nvPr>
        </p:nvSpPr>
        <p:spPr/>
        <p:txBody>
          <a:bodyPr/>
          <a:lstStyle/>
          <a:p>
            <a:r>
              <a:rPr lang="en-US" dirty="0"/>
              <a:t>How NLB Works</a:t>
            </a:r>
            <a:endParaRPr lang="en-IN" dirty="0"/>
          </a:p>
        </p:txBody>
      </p:sp>
      <p:sp>
        <p:nvSpPr>
          <p:cNvPr id="3" name="Content Placeholder 2">
            <a:extLst>
              <a:ext uri="{FF2B5EF4-FFF2-40B4-BE49-F238E27FC236}">
                <a16:creationId xmlns:a16="http://schemas.microsoft.com/office/drawing/2014/main" id="{FB1C4B83-28A4-43AE-8C4F-0DA227FAB041}"/>
              </a:ext>
            </a:extLst>
          </p:cNvPr>
          <p:cNvSpPr>
            <a:spLocks noGrp="1"/>
          </p:cNvSpPr>
          <p:nvPr>
            <p:ph idx="1"/>
          </p:nvPr>
        </p:nvSpPr>
        <p:spPr>
          <a:xfrm>
            <a:off x="477520" y="1493520"/>
            <a:ext cx="5821680" cy="5079999"/>
          </a:xfrm>
        </p:spPr>
        <p:txBody>
          <a:bodyPr>
            <a:normAutofit fontScale="92500" lnSpcReduction="20000"/>
          </a:bodyPr>
          <a:lstStyle/>
          <a:p>
            <a:r>
              <a:rPr lang="en-US" i="0" dirty="0">
                <a:solidFill>
                  <a:srgbClr val="16191F"/>
                </a:solidFill>
                <a:effectLst/>
              </a:rPr>
              <a:t>Your client makes a request to your application.</a:t>
            </a:r>
          </a:p>
          <a:p>
            <a:r>
              <a:rPr lang="en-US" i="0" dirty="0">
                <a:solidFill>
                  <a:srgbClr val="16191F"/>
                </a:solidFill>
                <a:effectLst/>
              </a:rPr>
              <a:t>The load balancer receives the request either directly or through an endpoint for private connectivity </a:t>
            </a:r>
          </a:p>
          <a:p>
            <a:r>
              <a:rPr lang="en-US" i="0" dirty="0">
                <a:solidFill>
                  <a:srgbClr val="16191F"/>
                </a:solidFill>
                <a:effectLst/>
              </a:rPr>
              <a:t>The listeners in your load balancer receive requests of matching protocol and port, and route these requests based on the default action that you specify. You can use a TLS listener to offload the work of encryption and decryption to your load balancer.</a:t>
            </a:r>
          </a:p>
          <a:p>
            <a:r>
              <a:rPr lang="en-US" i="0" dirty="0">
                <a:solidFill>
                  <a:srgbClr val="16191F"/>
                </a:solidFill>
                <a:effectLst/>
              </a:rPr>
              <a:t>Healthy targets in one or more target groups receive traffic according to the flow hash algorithm.</a:t>
            </a:r>
          </a:p>
          <a:p>
            <a:endParaRPr lang="en-IN" dirty="0"/>
          </a:p>
        </p:txBody>
      </p:sp>
      <p:pic>
        <p:nvPicPr>
          <p:cNvPr id="7" name="Picture 6">
            <a:extLst>
              <a:ext uri="{FF2B5EF4-FFF2-40B4-BE49-F238E27FC236}">
                <a16:creationId xmlns:a16="http://schemas.microsoft.com/office/drawing/2014/main" id="{7BA7E68F-C825-46D3-947D-27D00AB011ED}"/>
              </a:ext>
            </a:extLst>
          </p:cNvPr>
          <p:cNvPicPr>
            <a:picLocks noChangeAspect="1"/>
          </p:cNvPicPr>
          <p:nvPr/>
        </p:nvPicPr>
        <p:blipFill>
          <a:blip r:embed="rId2"/>
          <a:stretch>
            <a:fillRect/>
          </a:stretch>
        </p:blipFill>
        <p:spPr>
          <a:xfrm>
            <a:off x="6299200" y="792480"/>
            <a:ext cx="5622111" cy="5476240"/>
          </a:xfrm>
          <a:prstGeom prst="rect">
            <a:avLst/>
          </a:prstGeom>
        </p:spPr>
      </p:pic>
    </p:spTree>
    <p:extLst>
      <p:ext uri="{BB962C8B-B14F-4D97-AF65-F5344CB8AC3E}">
        <p14:creationId xmlns:p14="http://schemas.microsoft.com/office/powerpoint/2010/main" val="2375439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46AA-F2AD-4B8E-BBAD-6EE6CF2CC33B}"/>
              </a:ext>
            </a:extLst>
          </p:cNvPr>
          <p:cNvSpPr>
            <a:spLocks noGrp="1"/>
          </p:cNvSpPr>
          <p:nvPr>
            <p:ph type="title"/>
          </p:nvPr>
        </p:nvSpPr>
        <p:spPr>
          <a:xfrm>
            <a:off x="568960" y="365125"/>
            <a:ext cx="10784840" cy="1036955"/>
          </a:xfrm>
        </p:spPr>
        <p:txBody>
          <a:bodyPr/>
          <a:lstStyle/>
          <a:p>
            <a:r>
              <a:rPr lang="en-US" b="0" i="0" u="none" strike="noStrike" dirty="0">
                <a:solidFill>
                  <a:srgbClr val="16191F"/>
                </a:solidFill>
                <a:effectLst/>
                <a:latin typeface="Amazon Ember"/>
              </a:rPr>
              <a:t>Monitoring Network Load Balancers</a:t>
            </a:r>
            <a:endParaRPr lang="en-IN" dirty="0"/>
          </a:p>
        </p:txBody>
      </p:sp>
      <p:sp>
        <p:nvSpPr>
          <p:cNvPr id="3" name="Content Placeholder 2">
            <a:extLst>
              <a:ext uri="{FF2B5EF4-FFF2-40B4-BE49-F238E27FC236}">
                <a16:creationId xmlns:a16="http://schemas.microsoft.com/office/drawing/2014/main" id="{54DC710E-D2AA-4DF9-8AC1-BD78D8B58400}"/>
              </a:ext>
            </a:extLst>
          </p:cNvPr>
          <p:cNvSpPr>
            <a:spLocks noGrp="1"/>
          </p:cNvSpPr>
          <p:nvPr>
            <p:ph idx="1"/>
          </p:nvPr>
        </p:nvSpPr>
        <p:spPr>
          <a:xfrm>
            <a:off x="304800" y="1290320"/>
            <a:ext cx="11049000" cy="5303520"/>
          </a:xfrm>
        </p:spPr>
        <p:txBody>
          <a:bodyPr>
            <a:normAutofit fontScale="92500" lnSpcReduction="20000"/>
          </a:bodyPr>
          <a:lstStyle/>
          <a:p>
            <a:r>
              <a:rPr lang="en-US" dirty="0"/>
              <a:t>CloudWatch metrics</a:t>
            </a:r>
          </a:p>
          <a:p>
            <a:pPr lvl="1"/>
            <a:r>
              <a:rPr lang="en-US" dirty="0"/>
              <a:t>Amazon CloudWatch is used to retrieve statistics about data points for your load balancers and targets metrics. </a:t>
            </a:r>
          </a:p>
          <a:p>
            <a:r>
              <a:rPr lang="en-US" dirty="0"/>
              <a:t>VPC Flow Logs</a:t>
            </a:r>
          </a:p>
          <a:p>
            <a:pPr lvl="1"/>
            <a:r>
              <a:rPr lang="en-US" dirty="0"/>
              <a:t>VPC Flow Logs can be used to capture detailed information about the traffic going to and from your Network Load Balancer.</a:t>
            </a:r>
          </a:p>
          <a:p>
            <a:pPr lvl="1"/>
            <a:r>
              <a:rPr lang="en-US" dirty="0"/>
              <a:t>Create a flow log for each network interface for your load balancer. There is one network interface per load balancer subnet. </a:t>
            </a:r>
          </a:p>
          <a:p>
            <a:r>
              <a:rPr lang="en-US" dirty="0"/>
              <a:t>Access logs</a:t>
            </a:r>
          </a:p>
          <a:p>
            <a:pPr lvl="1"/>
            <a:r>
              <a:rPr lang="en-US" dirty="0"/>
              <a:t>You can use access logs to capture detailed information about TLS requests made to your load balancer. The log files are stored in Amazon S3.</a:t>
            </a:r>
          </a:p>
          <a:p>
            <a:r>
              <a:rPr lang="en-US" dirty="0"/>
              <a:t>CloudTrail logs</a:t>
            </a:r>
          </a:p>
          <a:p>
            <a:pPr lvl="1"/>
            <a:r>
              <a:rPr lang="en-US" dirty="0"/>
              <a:t>AWS CloudTrail can be used to capture detailed information about the calls made to the Elastic Load Balancing API and store them as log files in Amazon S3. </a:t>
            </a:r>
          </a:p>
          <a:p>
            <a:pPr lvl="1"/>
            <a:r>
              <a:rPr lang="en-US" dirty="0"/>
              <a:t>You can use these CloudTrail logs to determine which calls were made, the source IP address where the call came from, who made the call, when the call was made, and so on.</a:t>
            </a:r>
            <a:endParaRPr lang="en-IN" dirty="0"/>
          </a:p>
        </p:txBody>
      </p:sp>
    </p:spTree>
    <p:extLst>
      <p:ext uri="{BB962C8B-B14F-4D97-AF65-F5344CB8AC3E}">
        <p14:creationId xmlns:p14="http://schemas.microsoft.com/office/powerpoint/2010/main" val="135437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65CC-6DB7-494F-81F1-14F351AE03C1}"/>
              </a:ext>
            </a:extLst>
          </p:cNvPr>
          <p:cNvSpPr>
            <a:spLocks noGrp="1"/>
          </p:cNvSpPr>
          <p:nvPr>
            <p:ph type="title"/>
          </p:nvPr>
        </p:nvSpPr>
        <p:spPr/>
        <p:txBody>
          <a:bodyPr/>
          <a:lstStyle/>
          <a:p>
            <a:r>
              <a:rPr lang="en-IN" b="0" i="0" u="none" strike="noStrike" dirty="0">
                <a:solidFill>
                  <a:srgbClr val="16191F"/>
                </a:solidFill>
                <a:effectLst/>
                <a:latin typeface="Amazon Ember"/>
              </a:rPr>
              <a:t>AWS Elastic Load Balancing</a:t>
            </a:r>
            <a:endParaRPr lang="en-IN" dirty="0"/>
          </a:p>
        </p:txBody>
      </p:sp>
      <p:sp>
        <p:nvSpPr>
          <p:cNvPr id="3" name="Content Placeholder 2">
            <a:extLst>
              <a:ext uri="{FF2B5EF4-FFF2-40B4-BE49-F238E27FC236}">
                <a16:creationId xmlns:a16="http://schemas.microsoft.com/office/drawing/2014/main" id="{C6E8770A-94DA-4C4D-A201-53FDBB29884D}"/>
              </a:ext>
            </a:extLst>
          </p:cNvPr>
          <p:cNvSpPr>
            <a:spLocks noGrp="1"/>
          </p:cNvSpPr>
          <p:nvPr>
            <p:ph idx="1"/>
          </p:nvPr>
        </p:nvSpPr>
        <p:spPr/>
        <p:txBody>
          <a:bodyPr>
            <a:normAutofit/>
          </a:bodyPr>
          <a:lstStyle/>
          <a:p>
            <a:r>
              <a:rPr lang="en-US" dirty="0"/>
              <a:t>Elastic Load Balancing distributes your incoming traffic across multiple targets, such as EC2 instances, containers, and IP addresses, in one or more Availability Zones</a:t>
            </a:r>
          </a:p>
          <a:p>
            <a:r>
              <a:rPr lang="en-US" dirty="0"/>
              <a:t>It monitors the health of its registered targets, and routes traffic only to the healthy targets.</a:t>
            </a:r>
          </a:p>
          <a:p>
            <a:r>
              <a:rPr lang="en-US" dirty="0"/>
              <a:t>Elastic Load Balancing supports the following load balancers: </a:t>
            </a:r>
          </a:p>
          <a:p>
            <a:pPr lvl="1"/>
            <a:r>
              <a:rPr lang="en-US" dirty="0"/>
              <a:t>Classic Load Balancers</a:t>
            </a:r>
          </a:p>
          <a:p>
            <a:pPr lvl="1"/>
            <a:r>
              <a:rPr lang="en-US" dirty="0"/>
              <a:t>Application Load Balancers</a:t>
            </a:r>
          </a:p>
          <a:p>
            <a:pPr lvl="1"/>
            <a:r>
              <a:rPr lang="en-US" dirty="0"/>
              <a:t>Network Load Balancers</a:t>
            </a:r>
          </a:p>
          <a:p>
            <a:pPr lvl="1"/>
            <a:r>
              <a:rPr lang="en-US" dirty="0"/>
              <a:t>Gateway Load Balancers.</a:t>
            </a:r>
          </a:p>
          <a:p>
            <a:endParaRPr lang="en-IN" dirty="0"/>
          </a:p>
        </p:txBody>
      </p:sp>
    </p:spTree>
    <p:extLst>
      <p:ext uri="{BB962C8B-B14F-4D97-AF65-F5344CB8AC3E}">
        <p14:creationId xmlns:p14="http://schemas.microsoft.com/office/powerpoint/2010/main" val="87726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FAA2-D46C-4AED-903D-5884D99FB300}"/>
              </a:ext>
            </a:extLst>
          </p:cNvPr>
          <p:cNvSpPr>
            <a:spLocks noGrp="1"/>
          </p:cNvSpPr>
          <p:nvPr>
            <p:ph type="title"/>
          </p:nvPr>
        </p:nvSpPr>
        <p:spPr>
          <a:xfrm>
            <a:off x="365760" y="365125"/>
            <a:ext cx="10988040" cy="1325563"/>
          </a:xfrm>
        </p:spPr>
        <p:txBody>
          <a:bodyPr/>
          <a:lstStyle/>
          <a:p>
            <a:r>
              <a:rPr lang="en-IN" dirty="0"/>
              <a:t>Load Balancer Benefits</a:t>
            </a:r>
          </a:p>
        </p:txBody>
      </p:sp>
      <p:sp>
        <p:nvSpPr>
          <p:cNvPr id="3" name="Content Placeholder 2">
            <a:extLst>
              <a:ext uri="{FF2B5EF4-FFF2-40B4-BE49-F238E27FC236}">
                <a16:creationId xmlns:a16="http://schemas.microsoft.com/office/drawing/2014/main" id="{D2159BC1-DD9F-4873-B633-AE19087BDD79}"/>
              </a:ext>
            </a:extLst>
          </p:cNvPr>
          <p:cNvSpPr>
            <a:spLocks noGrp="1"/>
          </p:cNvSpPr>
          <p:nvPr>
            <p:ph idx="1"/>
          </p:nvPr>
        </p:nvSpPr>
        <p:spPr>
          <a:xfrm>
            <a:off x="172720" y="1544320"/>
            <a:ext cx="11181080" cy="4632643"/>
          </a:xfrm>
        </p:spPr>
        <p:txBody>
          <a:bodyPr>
            <a:normAutofit lnSpcReduction="10000"/>
          </a:bodyPr>
          <a:lstStyle/>
          <a:p>
            <a:r>
              <a:rPr lang="en-US" dirty="0"/>
              <a:t>A load balancer distributes workloads across multiple compute resources, such as virtual servers. </a:t>
            </a:r>
          </a:p>
          <a:p>
            <a:r>
              <a:rPr lang="en-US" dirty="0"/>
              <a:t>Increases the availability and fault tolerance of your applications.</a:t>
            </a:r>
          </a:p>
          <a:p>
            <a:r>
              <a:rPr lang="en-US" dirty="0"/>
              <a:t>You can add and remove compute resources from your load balancer as your needs change, without disrupting the overall flow of requests to your applications.</a:t>
            </a:r>
          </a:p>
          <a:p>
            <a:r>
              <a:rPr lang="en-US" dirty="0"/>
              <a:t>You can configure health checks, which monitor the health of the compute resources</a:t>
            </a:r>
          </a:p>
          <a:p>
            <a:r>
              <a:rPr lang="en-US" dirty="0"/>
              <a:t>Enforce stickiness with cookies</a:t>
            </a:r>
          </a:p>
          <a:p>
            <a:r>
              <a:rPr lang="en-US" dirty="0"/>
              <a:t>High availability across zones</a:t>
            </a:r>
          </a:p>
          <a:p>
            <a:r>
              <a:rPr lang="en-US" dirty="0"/>
              <a:t>Separate public traffic from private traffic</a:t>
            </a:r>
            <a:endParaRPr lang="en-IN" dirty="0"/>
          </a:p>
        </p:txBody>
      </p:sp>
    </p:spTree>
    <p:extLst>
      <p:ext uri="{BB962C8B-B14F-4D97-AF65-F5344CB8AC3E}">
        <p14:creationId xmlns:p14="http://schemas.microsoft.com/office/powerpoint/2010/main" val="323194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0;                An internet-facing load balancer routes traffic from the internet to your EC2 instances.&#10;            ">
            <a:extLst>
              <a:ext uri="{FF2B5EF4-FFF2-40B4-BE49-F238E27FC236}">
                <a16:creationId xmlns:a16="http://schemas.microsoft.com/office/drawing/2014/main" id="{C9739F8B-5C91-4A18-9446-72E8A924F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348" y="215583"/>
            <a:ext cx="6622732" cy="635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B73B-1B20-4205-A4AB-70C321A4FE28}"/>
              </a:ext>
            </a:extLst>
          </p:cNvPr>
          <p:cNvSpPr>
            <a:spLocks noGrp="1"/>
          </p:cNvSpPr>
          <p:nvPr>
            <p:ph type="title"/>
          </p:nvPr>
        </p:nvSpPr>
        <p:spPr/>
        <p:txBody>
          <a:bodyPr/>
          <a:lstStyle/>
          <a:p>
            <a:r>
              <a:rPr lang="en-IN" dirty="0"/>
              <a:t>ELB Listener</a:t>
            </a:r>
          </a:p>
        </p:txBody>
      </p:sp>
      <p:sp>
        <p:nvSpPr>
          <p:cNvPr id="3" name="Content Placeholder 2">
            <a:extLst>
              <a:ext uri="{FF2B5EF4-FFF2-40B4-BE49-F238E27FC236}">
                <a16:creationId xmlns:a16="http://schemas.microsoft.com/office/drawing/2014/main" id="{817D5A4C-4B47-4650-A1FE-C525FB54EC0E}"/>
              </a:ext>
            </a:extLst>
          </p:cNvPr>
          <p:cNvSpPr>
            <a:spLocks noGrp="1"/>
          </p:cNvSpPr>
          <p:nvPr>
            <p:ph idx="1"/>
          </p:nvPr>
        </p:nvSpPr>
        <p:spPr>
          <a:xfrm>
            <a:off x="548640" y="1503680"/>
            <a:ext cx="10891520" cy="4856480"/>
          </a:xfrm>
        </p:spPr>
        <p:txBody>
          <a:bodyPr>
            <a:normAutofit lnSpcReduction="10000"/>
          </a:bodyPr>
          <a:lstStyle/>
          <a:p>
            <a:r>
              <a:rPr lang="en-US" dirty="0"/>
              <a:t>A listener is a process that checks for connection requests. </a:t>
            </a:r>
          </a:p>
          <a:p>
            <a:r>
              <a:rPr lang="en-US" dirty="0"/>
              <a:t>It is configured with a protocol and a port for front-end connections, and a protocol and a port for back-end connections.</a:t>
            </a:r>
          </a:p>
          <a:p>
            <a:r>
              <a:rPr lang="en-US" dirty="0"/>
              <a:t>Elastic Load Balancing supports the following protocols:</a:t>
            </a:r>
          </a:p>
          <a:p>
            <a:pPr lvl="1"/>
            <a:r>
              <a:rPr lang="en-US" dirty="0"/>
              <a:t>HTTP</a:t>
            </a:r>
          </a:p>
          <a:p>
            <a:pPr lvl="1"/>
            <a:r>
              <a:rPr lang="en-US" dirty="0"/>
              <a:t>HTTPS (secure HTTP)</a:t>
            </a:r>
          </a:p>
          <a:p>
            <a:pPr lvl="1"/>
            <a:r>
              <a:rPr lang="en-US" dirty="0"/>
              <a:t>TCP</a:t>
            </a:r>
          </a:p>
          <a:p>
            <a:pPr lvl="1"/>
            <a:r>
              <a:rPr lang="en-US" dirty="0"/>
              <a:t>SSL (secure TCP)</a:t>
            </a:r>
          </a:p>
          <a:p>
            <a:r>
              <a:rPr lang="en-US" dirty="0"/>
              <a:t>HTTPS protocol uses the SSL protocol to establish secure connections over the HTTP layer. </a:t>
            </a:r>
          </a:p>
          <a:p>
            <a:r>
              <a:rPr lang="en-US" dirty="0"/>
              <a:t>SSL protocol to establish secure connections over the TCP layer.</a:t>
            </a:r>
            <a:endParaRPr lang="en-IN" dirty="0"/>
          </a:p>
        </p:txBody>
      </p:sp>
    </p:spTree>
    <p:extLst>
      <p:ext uri="{BB962C8B-B14F-4D97-AF65-F5344CB8AC3E}">
        <p14:creationId xmlns:p14="http://schemas.microsoft.com/office/powerpoint/2010/main" val="43432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3E55-1F68-4EB6-94C8-817939AC8867}"/>
              </a:ext>
            </a:extLst>
          </p:cNvPr>
          <p:cNvSpPr>
            <a:spLocks noGrp="1"/>
          </p:cNvSpPr>
          <p:nvPr>
            <p:ph type="title"/>
          </p:nvPr>
        </p:nvSpPr>
        <p:spPr/>
        <p:txBody>
          <a:bodyPr/>
          <a:lstStyle/>
          <a:p>
            <a:r>
              <a:rPr lang="en-US" b="0" i="0" u="none" strike="noStrike" dirty="0">
                <a:solidFill>
                  <a:srgbClr val="16191F"/>
                </a:solidFill>
                <a:effectLst/>
                <a:latin typeface="Amazon Ember"/>
              </a:rPr>
              <a:t>Classic Load Balancer</a:t>
            </a:r>
            <a:endParaRPr lang="en-IN" dirty="0"/>
          </a:p>
        </p:txBody>
      </p:sp>
      <p:sp>
        <p:nvSpPr>
          <p:cNvPr id="3" name="Content Placeholder 2">
            <a:extLst>
              <a:ext uri="{FF2B5EF4-FFF2-40B4-BE49-F238E27FC236}">
                <a16:creationId xmlns:a16="http://schemas.microsoft.com/office/drawing/2014/main" id="{782F695D-77ED-478D-874B-1A1942160478}"/>
              </a:ext>
            </a:extLst>
          </p:cNvPr>
          <p:cNvSpPr>
            <a:spLocks noGrp="1"/>
          </p:cNvSpPr>
          <p:nvPr>
            <p:ph idx="1"/>
          </p:nvPr>
        </p:nvSpPr>
        <p:spPr>
          <a:xfrm>
            <a:off x="680720" y="1534160"/>
            <a:ext cx="10673080" cy="4958715"/>
          </a:xfrm>
        </p:spPr>
        <p:txBody>
          <a:bodyPr/>
          <a:lstStyle/>
          <a:p>
            <a:r>
              <a:rPr lang="en-US" dirty="0"/>
              <a:t>A load balancer distributes incoming application traffic across multiple EC2 instances in </a:t>
            </a:r>
            <a:r>
              <a:rPr lang="en-US" b="1" dirty="0"/>
              <a:t>multiple Availability Zones</a:t>
            </a:r>
            <a:r>
              <a:rPr lang="en-US" dirty="0"/>
              <a:t>. </a:t>
            </a:r>
          </a:p>
          <a:p>
            <a:r>
              <a:rPr lang="en-US" dirty="0"/>
              <a:t>Load balancer serves as a </a:t>
            </a:r>
            <a:r>
              <a:rPr lang="en-US" b="1" dirty="0"/>
              <a:t>single point of contact </a:t>
            </a:r>
            <a:r>
              <a:rPr lang="en-US" dirty="0"/>
              <a:t>for clients.</a:t>
            </a:r>
          </a:p>
          <a:p>
            <a:r>
              <a:rPr lang="en-US" dirty="0"/>
              <a:t>Increases the </a:t>
            </a:r>
            <a:r>
              <a:rPr lang="en-US" b="1" dirty="0"/>
              <a:t>fault tolerance </a:t>
            </a:r>
            <a:r>
              <a:rPr lang="en-US" dirty="0"/>
              <a:t>of your applications. </a:t>
            </a:r>
          </a:p>
          <a:p>
            <a:r>
              <a:rPr lang="en-US" dirty="0"/>
              <a:t>Increases the </a:t>
            </a:r>
            <a:r>
              <a:rPr lang="en-US" b="1" dirty="0"/>
              <a:t>availability</a:t>
            </a:r>
            <a:r>
              <a:rPr lang="en-US" dirty="0"/>
              <a:t> of your application</a:t>
            </a:r>
          </a:p>
          <a:p>
            <a:r>
              <a:rPr lang="en-US" dirty="0"/>
              <a:t>Elastic Load Balancing detects unhealthy instances and routes traffic only to </a:t>
            </a:r>
            <a:r>
              <a:rPr lang="en-US" b="1" dirty="0"/>
              <a:t>healthy instances</a:t>
            </a:r>
            <a:r>
              <a:rPr lang="en-US" dirty="0"/>
              <a:t>.</a:t>
            </a:r>
          </a:p>
          <a:p>
            <a:r>
              <a:rPr lang="en-US" dirty="0"/>
              <a:t>You can add and remove instances from your load balancer as your needs change, without disrupting the overall flow of requests to your application. </a:t>
            </a:r>
            <a:endParaRPr lang="en-IN" dirty="0"/>
          </a:p>
        </p:txBody>
      </p:sp>
    </p:spTree>
    <p:extLst>
      <p:ext uri="{BB962C8B-B14F-4D97-AF65-F5344CB8AC3E}">
        <p14:creationId xmlns:p14="http://schemas.microsoft.com/office/powerpoint/2010/main" val="217263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4BE0-C2F7-42A4-919A-3EE941731E73}"/>
              </a:ext>
            </a:extLst>
          </p:cNvPr>
          <p:cNvSpPr>
            <a:spLocks noGrp="1"/>
          </p:cNvSpPr>
          <p:nvPr>
            <p:ph type="title"/>
          </p:nvPr>
        </p:nvSpPr>
        <p:spPr/>
        <p:txBody>
          <a:bodyPr/>
          <a:lstStyle/>
          <a:p>
            <a:r>
              <a:rPr lang="en-US" b="0" i="0" u="none" strike="noStrike" dirty="0">
                <a:solidFill>
                  <a:srgbClr val="16191F"/>
                </a:solidFill>
                <a:effectLst/>
                <a:latin typeface="Amazon Ember"/>
              </a:rPr>
              <a:t>Classic Load Balancer</a:t>
            </a:r>
            <a:endParaRPr lang="en-IN" dirty="0"/>
          </a:p>
        </p:txBody>
      </p:sp>
      <p:sp>
        <p:nvSpPr>
          <p:cNvPr id="3" name="Content Placeholder 2">
            <a:extLst>
              <a:ext uri="{FF2B5EF4-FFF2-40B4-BE49-F238E27FC236}">
                <a16:creationId xmlns:a16="http://schemas.microsoft.com/office/drawing/2014/main" id="{8A540E92-AD9B-4BB1-9FC5-EBE13B363770}"/>
              </a:ext>
            </a:extLst>
          </p:cNvPr>
          <p:cNvSpPr>
            <a:spLocks noGrp="1"/>
          </p:cNvSpPr>
          <p:nvPr>
            <p:ph idx="1"/>
          </p:nvPr>
        </p:nvSpPr>
        <p:spPr>
          <a:xfrm>
            <a:off x="650240" y="1483360"/>
            <a:ext cx="10703560" cy="4937760"/>
          </a:xfrm>
        </p:spPr>
        <p:txBody>
          <a:bodyPr>
            <a:normAutofit lnSpcReduction="10000"/>
          </a:bodyPr>
          <a:lstStyle/>
          <a:p>
            <a:r>
              <a:rPr lang="en-US" dirty="0"/>
              <a:t>Elastic Load Balancing </a:t>
            </a:r>
            <a:r>
              <a:rPr lang="en-US" b="1" dirty="0"/>
              <a:t>scales your load balancer </a:t>
            </a:r>
            <a:r>
              <a:rPr lang="en-US" dirty="0"/>
              <a:t>as traffic to your application changes over time. Elastic Load Balancing can scale to the vast majority of workloads automatically.</a:t>
            </a:r>
          </a:p>
          <a:p>
            <a:r>
              <a:rPr lang="en-US" dirty="0"/>
              <a:t>A listener checks for </a:t>
            </a:r>
            <a:r>
              <a:rPr lang="en-US" b="1" dirty="0"/>
              <a:t>connection requests </a:t>
            </a:r>
            <a:r>
              <a:rPr lang="en-US" dirty="0"/>
              <a:t>from clients, using the protocol and port that you configure, and forwards requests to one or more registered instances using the protocol and port number that you configure. </a:t>
            </a:r>
          </a:p>
          <a:p>
            <a:r>
              <a:rPr lang="en-US" dirty="0"/>
              <a:t>You can </a:t>
            </a:r>
            <a:r>
              <a:rPr lang="en-US" b="1" dirty="0"/>
              <a:t>configure health checks</a:t>
            </a:r>
            <a:r>
              <a:rPr lang="en-US" dirty="0"/>
              <a:t>, which are used to monitor the health of the registered instances so that the load balancer only sends requests to the healthy instances.</a:t>
            </a:r>
          </a:p>
          <a:p>
            <a:r>
              <a:rPr lang="en-US" dirty="0"/>
              <a:t>By default, the load balancer distributes </a:t>
            </a:r>
            <a:r>
              <a:rPr lang="en-US" b="1" dirty="0"/>
              <a:t>traffic evenly across the Availability Zones</a:t>
            </a:r>
            <a:r>
              <a:rPr lang="en-US" dirty="0"/>
              <a:t>. Enable </a:t>
            </a:r>
            <a:r>
              <a:rPr lang="en-US" b="1" dirty="0"/>
              <a:t>cross-zone load balancing </a:t>
            </a:r>
            <a:r>
              <a:rPr lang="en-US" dirty="0"/>
              <a:t>to distribute traffic evenly across all registered instances.</a:t>
            </a:r>
            <a:endParaRPr lang="en-IN" dirty="0"/>
          </a:p>
        </p:txBody>
      </p:sp>
    </p:spTree>
    <p:extLst>
      <p:ext uri="{BB962C8B-B14F-4D97-AF65-F5344CB8AC3E}">
        <p14:creationId xmlns:p14="http://schemas.microsoft.com/office/powerpoint/2010/main" val="81775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4008</TotalTime>
  <Words>2886</Words>
  <Application>Microsoft Office PowerPoint</Application>
  <PresentationFormat>Widescreen</PresentationFormat>
  <Paragraphs>259</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Amazon Ember</vt:lpstr>
      <vt:lpstr>Arial</vt:lpstr>
      <vt:lpstr>Calibri</vt:lpstr>
      <vt:lpstr>Calibri Light</vt:lpstr>
      <vt:lpstr>Helvetica Neue</vt:lpstr>
      <vt:lpstr>inherit</vt:lpstr>
      <vt:lpstr>Office Theme</vt:lpstr>
      <vt:lpstr>Elastic Load Balancing</vt:lpstr>
      <vt:lpstr>Scalability and High Availability</vt:lpstr>
      <vt:lpstr>PowerPoint Presentation</vt:lpstr>
      <vt:lpstr>AWS Elastic Load Balancing</vt:lpstr>
      <vt:lpstr>Load Balancer Benefits</vt:lpstr>
      <vt:lpstr>PowerPoint Presentation</vt:lpstr>
      <vt:lpstr>ELB Listener</vt:lpstr>
      <vt:lpstr>Classic Load Balancer</vt:lpstr>
      <vt:lpstr>Classic Load Balancer</vt:lpstr>
      <vt:lpstr>Classic Load Balancer Types</vt:lpstr>
      <vt:lpstr>Classic Load Balancer Types</vt:lpstr>
      <vt:lpstr>Internal Load Balancer UsageCase</vt:lpstr>
      <vt:lpstr>Listener Configurations</vt:lpstr>
      <vt:lpstr>Assign Security Groups</vt:lpstr>
      <vt:lpstr>Configure Health Check</vt:lpstr>
      <vt:lpstr>Health Check</vt:lpstr>
      <vt:lpstr>Cross Zone Load Balancing</vt:lpstr>
      <vt:lpstr>PowerPoint Presentation</vt:lpstr>
      <vt:lpstr>Routing Algorithm</vt:lpstr>
      <vt:lpstr>Configure Sticky Sessions </vt:lpstr>
      <vt:lpstr>Connection Draining</vt:lpstr>
      <vt:lpstr>Idle Connection Timeout </vt:lpstr>
      <vt:lpstr>Monitoring Load Balancer</vt:lpstr>
      <vt:lpstr>Quotas for your Classic Load Balancer</vt:lpstr>
      <vt:lpstr>Application Load Balancer</vt:lpstr>
      <vt:lpstr>PowerPoint Presentation</vt:lpstr>
      <vt:lpstr>Application Load Balancer Components</vt:lpstr>
      <vt:lpstr>ALB Listeners</vt:lpstr>
      <vt:lpstr>ALB Listener Rules</vt:lpstr>
      <vt:lpstr>ALB Target Groups</vt:lpstr>
      <vt:lpstr>ALB Target Groups</vt:lpstr>
      <vt:lpstr>ALB Routing</vt:lpstr>
      <vt:lpstr>ALB - Monitoring</vt:lpstr>
      <vt:lpstr>Network Load Balancer</vt:lpstr>
      <vt:lpstr>Benefits of NLB over CLB</vt:lpstr>
      <vt:lpstr>How NLB Works</vt:lpstr>
      <vt:lpstr>Monitoring Network Load Balancers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Load Balancing</dc:title>
  <dc:creator>Nirmal Parida</dc:creator>
  <cp:lastModifiedBy>Nirmal Parida</cp:lastModifiedBy>
  <cp:revision>49</cp:revision>
  <dcterms:created xsi:type="dcterms:W3CDTF">2021-08-26T17:50:54Z</dcterms:created>
  <dcterms:modified xsi:type="dcterms:W3CDTF">2021-10-19T05:26:39Z</dcterms:modified>
</cp:coreProperties>
</file>