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15D5-7C8C-4876-95D4-B60CC47C0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1D22D2-8FC7-4292-8AEA-0920531BD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9FF1B5-5F0F-47B7-BE6C-FD574268AC1E}"/>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7D0B6528-DCCB-4CCA-98E1-B1AB28F0E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435E2-596F-4762-AB2A-1F4B0D38EF92}"/>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360167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F87A-3375-46EE-A578-9CAE7A3587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78B2F-4BFA-417E-B375-FEAE540A2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484215-C4CF-4938-B9B5-EE314F923585}"/>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A988DC71-B6A8-47A8-9B74-408ACE03C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6DBE6-D48E-4E8D-8673-FBE3DD62679B}"/>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322676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575CC-604E-4973-A39E-818D218539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512C7-C033-43CF-9FEA-66A68EFFE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32F06-C13A-4464-AEAE-1EED6C7DD6FB}"/>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A2E17870-7D58-4141-BA78-EF01D4569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5690F-FFD9-4D5A-BD66-A6A10EC95CFE}"/>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10677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EBFD-D858-421A-9C2B-B0AEFD6CD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541BB-587F-4B8B-9C1C-B1D3CB19A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F952C-D68B-43EA-BA7F-7B1A78B65364}"/>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DF5E51AF-D868-442D-B3D2-A574898F8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13F86-C1DA-4A88-A808-DCECE050D1A7}"/>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340929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3B9B-C84B-46C0-B8F6-57E64CBD0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559E02-AE8D-4509-B423-3F0B5A22D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006B4F-E852-4AE3-90C4-5A70BEE64933}"/>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9A2CC8A0-3CA3-4965-9434-6B9E61B8A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8193D-A891-4330-9776-DCE679E1640A}"/>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266881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3627-A696-4974-8B05-E066B788C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658461-7FBE-4B62-A23E-5EEE46A15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63D1FF-C593-49ED-A9A4-E78ABE96D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B7BB5F-B031-46B7-8BDD-7967E4130F03}"/>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6" name="Footer Placeholder 5">
            <a:extLst>
              <a:ext uri="{FF2B5EF4-FFF2-40B4-BE49-F238E27FC236}">
                <a16:creationId xmlns:a16="http://schemas.microsoft.com/office/drawing/2014/main" id="{D7991105-79D5-4055-827E-9F5020770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A537C-89F5-4D85-93E2-569EE4DF25B1}"/>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23347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7C85-06C1-4738-8726-3DC0AF63C4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18518-AE86-4CBE-AA65-AA3189D7B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129FF-2B83-4B2E-9DD7-60693E1BA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BE69EE-16DD-44C8-8902-064B08E5B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8AE22-AAF0-45FC-A996-DE40F494F9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3AC5FC-BCAA-40E4-A30D-4A5BCBAB5523}"/>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8" name="Footer Placeholder 7">
            <a:extLst>
              <a:ext uri="{FF2B5EF4-FFF2-40B4-BE49-F238E27FC236}">
                <a16:creationId xmlns:a16="http://schemas.microsoft.com/office/drawing/2014/main" id="{FAE6A232-177B-4859-8D0A-5B7CF8F2DD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B0D23D-28E0-4C85-BAB5-2584C8A1AA71}"/>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49097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DFB5-1366-4EE8-A017-533C95FDD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293C3F-9389-4F00-B8DD-F485206AEABF}"/>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4" name="Footer Placeholder 3">
            <a:extLst>
              <a:ext uri="{FF2B5EF4-FFF2-40B4-BE49-F238E27FC236}">
                <a16:creationId xmlns:a16="http://schemas.microsoft.com/office/drawing/2014/main" id="{242EA505-F58D-4BD4-A692-AF1F43B40D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FF03F8-DC26-4882-B269-4E40CCABD117}"/>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410668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A86B1-4647-4130-853D-CC36EBEE31CB}"/>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3" name="Footer Placeholder 2">
            <a:extLst>
              <a:ext uri="{FF2B5EF4-FFF2-40B4-BE49-F238E27FC236}">
                <a16:creationId xmlns:a16="http://schemas.microsoft.com/office/drawing/2014/main" id="{730E4764-C522-4F88-B181-D4B5803B83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4C83F3-043C-417C-BDDA-179B9F09BE0F}"/>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13921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7DEF-8FAD-4EFE-9CE8-1C6EE1C32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387D50-9425-41E6-9495-37896DC22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98043-2A12-41D8-9CFD-291ED72D8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D3F3A-844C-4CB4-8C21-BF3FDDB1ED1D}"/>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6" name="Footer Placeholder 5">
            <a:extLst>
              <a:ext uri="{FF2B5EF4-FFF2-40B4-BE49-F238E27FC236}">
                <a16:creationId xmlns:a16="http://schemas.microsoft.com/office/drawing/2014/main" id="{F13AC7FD-AF6F-428C-B6DA-5332BC48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996D5-9601-463A-AC9A-2FFD27045045}"/>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407891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7C5A-F24E-495F-95F9-F88D29ED8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5E678-9A23-474A-B9FD-431BF03A9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25C9A4-0100-4151-A8EE-01FC9A263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C21F2-17D5-47E9-8029-5600AB9CCED7}"/>
              </a:ext>
            </a:extLst>
          </p:cNvPr>
          <p:cNvSpPr>
            <a:spLocks noGrp="1"/>
          </p:cNvSpPr>
          <p:nvPr>
            <p:ph type="dt" sz="half" idx="10"/>
          </p:nvPr>
        </p:nvSpPr>
        <p:spPr/>
        <p:txBody>
          <a:bodyPr/>
          <a:lstStyle/>
          <a:p>
            <a:fld id="{667A559A-84B1-459A-80C1-453325F291AB}" type="datetimeFigureOut">
              <a:rPr lang="en-IN" smtClean="0"/>
              <a:t>04-04-2022</a:t>
            </a:fld>
            <a:endParaRPr lang="en-IN"/>
          </a:p>
        </p:txBody>
      </p:sp>
      <p:sp>
        <p:nvSpPr>
          <p:cNvPr id="6" name="Footer Placeholder 5">
            <a:extLst>
              <a:ext uri="{FF2B5EF4-FFF2-40B4-BE49-F238E27FC236}">
                <a16:creationId xmlns:a16="http://schemas.microsoft.com/office/drawing/2014/main" id="{15F48764-3A36-4970-BF06-200AEC197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88240-5F66-4454-B6AE-5F9ED7E20E86}"/>
              </a:ext>
            </a:extLst>
          </p:cNvPr>
          <p:cNvSpPr>
            <a:spLocks noGrp="1"/>
          </p:cNvSpPr>
          <p:nvPr>
            <p:ph type="sldNum" sz="quarter" idx="12"/>
          </p:nvPr>
        </p:nvSpPr>
        <p:spPr/>
        <p:txBody>
          <a:bodyPr/>
          <a:lstStyle/>
          <a:p>
            <a:fld id="{8F6A16CC-3513-41CE-87BB-4A6DB92A7457}" type="slidenum">
              <a:rPr lang="en-IN" smtClean="0"/>
              <a:t>‹#›</a:t>
            </a:fld>
            <a:endParaRPr lang="en-IN"/>
          </a:p>
        </p:txBody>
      </p:sp>
    </p:spTree>
    <p:extLst>
      <p:ext uri="{BB962C8B-B14F-4D97-AF65-F5344CB8AC3E}">
        <p14:creationId xmlns:p14="http://schemas.microsoft.com/office/powerpoint/2010/main" val="355486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F571F-1897-43E3-BF57-199596365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F9F96C-8B43-4C45-953C-3504F0D43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C3682-9A80-4196-9E51-0B60A762E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A559A-84B1-459A-80C1-453325F291AB}" type="datetimeFigureOut">
              <a:rPr lang="en-IN" smtClean="0"/>
              <a:t>04-04-2022</a:t>
            </a:fld>
            <a:endParaRPr lang="en-IN"/>
          </a:p>
        </p:txBody>
      </p:sp>
      <p:sp>
        <p:nvSpPr>
          <p:cNvPr id="5" name="Footer Placeholder 4">
            <a:extLst>
              <a:ext uri="{FF2B5EF4-FFF2-40B4-BE49-F238E27FC236}">
                <a16:creationId xmlns:a16="http://schemas.microsoft.com/office/drawing/2014/main" id="{A8E24C49-CF82-403C-8EA8-6E15E9A7D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1674AD-9EBD-4736-AFE3-328E614D5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A16CC-3513-41CE-87BB-4A6DB92A7457}" type="slidenum">
              <a:rPr lang="en-IN" smtClean="0"/>
              <a:t>‹#›</a:t>
            </a:fld>
            <a:endParaRPr lang="en-IN"/>
          </a:p>
        </p:txBody>
      </p:sp>
    </p:spTree>
    <p:extLst>
      <p:ext uri="{BB962C8B-B14F-4D97-AF65-F5344CB8AC3E}">
        <p14:creationId xmlns:p14="http://schemas.microsoft.com/office/powerpoint/2010/main" val="1858798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D19F-EA8F-4413-B3CE-8BD3CDD36462}"/>
              </a:ext>
            </a:extLst>
          </p:cNvPr>
          <p:cNvSpPr>
            <a:spLocks noGrp="1"/>
          </p:cNvSpPr>
          <p:nvPr>
            <p:ph type="ctrTitle"/>
          </p:nvPr>
        </p:nvSpPr>
        <p:spPr/>
        <p:txBody>
          <a:bodyPr/>
          <a:lstStyle/>
          <a:p>
            <a:r>
              <a:rPr lang="en-US" dirty="0"/>
              <a:t>Route 53 Questions</a:t>
            </a:r>
            <a:endParaRPr lang="en-IN" dirty="0"/>
          </a:p>
        </p:txBody>
      </p:sp>
      <p:sp>
        <p:nvSpPr>
          <p:cNvPr id="3" name="Subtitle 2">
            <a:extLst>
              <a:ext uri="{FF2B5EF4-FFF2-40B4-BE49-F238E27FC236}">
                <a16:creationId xmlns:a16="http://schemas.microsoft.com/office/drawing/2014/main" id="{8E50B810-4250-47F9-8DA3-C26B04E51FD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6115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CEB8-E839-4DFB-81AE-30496BB03BE2}"/>
              </a:ext>
            </a:extLst>
          </p:cNvPr>
          <p:cNvSpPr>
            <a:spLocks noGrp="1"/>
          </p:cNvSpPr>
          <p:nvPr>
            <p:ph type="title"/>
          </p:nvPr>
        </p:nvSpPr>
        <p:spPr>
          <a:xfrm>
            <a:off x="838200" y="365125"/>
            <a:ext cx="10515600" cy="2632074"/>
          </a:xfrm>
        </p:spPr>
        <p:txBody>
          <a:bodyPr>
            <a:normAutofit fontScale="90000"/>
          </a:bodyPr>
          <a:lstStyle/>
          <a:p>
            <a:r>
              <a:rPr lang="en-US" dirty="0"/>
              <a:t>Resources in a VPC need to be able to resolve internal IP addresses for other resources in the VPC. No one outside of the VPC should be able to resolve these addresses. Which of the following Route 53 resources can help you achieve this? </a:t>
            </a:r>
            <a:br>
              <a:rPr lang="en-US" dirty="0"/>
            </a:br>
            <a:endParaRPr lang="en-IN" dirty="0"/>
          </a:p>
        </p:txBody>
      </p:sp>
      <p:sp>
        <p:nvSpPr>
          <p:cNvPr id="3" name="Content Placeholder 2">
            <a:extLst>
              <a:ext uri="{FF2B5EF4-FFF2-40B4-BE49-F238E27FC236}">
                <a16:creationId xmlns:a16="http://schemas.microsoft.com/office/drawing/2014/main" id="{6A4CF0EA-A478-42FE-A8ED-C8F9E6CB9F1A}"/>
              </a:ext>
            </a:extLst>
          </p:cNvPr>
          <p:cNvSpPr>
            <a:spLocks noGrp="1"/>
          </p:cNvSpPr>
          <p:nvPr>
            <p:ph idx="1"/>
          </p:nvPr>
        </p:nvSpPr>
        <p:spPr>
          <a:xfrm>
            <a:off x="660400" y="3544888"/>
            <a:ext cx="10693400" cy="2632074"/>
          </a:xfrm>
        </p:spPr>
        <p:txBody>
          <a:bodyPr>
            <a:normAutofit fontScale="92500" lnSpcReduction="20000"/>
          </a:bodyPr>
          <a:lstStyle/>
          <a:p>
            <a:pPr marL="0" indent="0">
              <a:lnSpc>
                <a:spcPct val="150000"/>
              </a:lnSpc>
              <a:buNone/>
            </a:pPr>
            <a:r>
              <a:rPr lang="en-US" dirty="0"/>
              <a:t>A. A public hosted zone</a:t>
            </a:r>
          </a:p>
          <a:p>
            <a:pPr marL="0" indent="0">
              <a:lnSpc>
                <a:spcPct val="150000"/>
              </a:lnSpc>
              <a:buNone/>
            </a:pPr>
            <a:r>
              <a:rPr lang="en-US" dirty="0"/>
              <a:t>B. A private hosted zone</a:t>
            </a:r>
          </a:p>
          <a:p>
            <a:pPr marL="0" indent="0">
              <a:lnSpc>
                <a:spcPct val="150000"/>
              </a:lnSpc>
              <a:buNone/>
            </a:pPr>
            <a:r>
              <a:rPr lang="en-US" dirty="0"/>
              <a:t>C. Domain name registration</a:t>
            </a:r>
          </a:p>
          <a:p>
            <a:pPr marL="0" indent="0">
              <a:lnSpc>
                <a:spcPct val="150000"/>
              </a:lnSpc>
              <a:buNone/>
            </a:pPr>
            <a:r>
              <a:rPr lang="en-US" dirty="0"/>
              <a:t>D. Health checks</a:t>
            </a:r>
            <a:endParaRPr lang="en-IN" dirty="0"/>
          </a:p>
        </p:txBody>
      </p:sp>
    </p:spTree>
    <p:extLst>
      <p:ext uri="{BB962C8B-B14F-4D97-AF65-F5344CB8AC3E}">
        <p14:creationId xmlns:p14="http://schemas.microsoft.com/office/powerpoint/2010/main" val="404086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CEB8-E839-4DFB-81AE-30496BB03BE2}"/>
              </a:ext>
            </a:extLst>
          </p:cNvPr>
          <p:cNvSpPr>
            <a:spLocks noGrp="1"/>
          </p:cNvSpPr>
          <p:nvPr>
            <p:ph type="title"/>
          </p:nvPr>
        </p:nvSpPr>
        <p:spPr>
          <a:xfrm>
            <a:off x="838200" y="365125"/>
            <a:ext cx="10515600" cy="2632074"/>
          </a:xfrm>
        </p:spPr>
        <p:txBody>
          <a:bodyPr>
            <a:normAutofit fontScale="90000"/>
          </a:bodyPr>
          <a:lstStyle/>
          <a:p>
            <a:r>
              <a:rPr lang="en-US" dirty="0"/>
              <a:t>Resources in a VPC need to be able to resolve internal IP addresses for other resources in the VPC. No one outside of the VPC should be able to resolve these addresses. Which of the following Route 53 resources can help you achieve this?</a:t>
            </a:r>
            <a:br>
              <a:rPr lang="en-US" dirty="0"/>
            </a:br>
            <a:endParaRPr lang="en-IN" dirty="0"/>
          </a:p>
        </p:txBody>
      </p:sp>
      <p:sp>
        <p:nvSpPr>
          <p:cNvPr id="3" name="Content Placeholder 2">
            <a:extLst>
              <a:ext uri="{FF2B5EF4-FFF2-40B4-BE49-F238E27FC236}">
                <a16:creationId xmlns:a16="http://schemas.microsoft.com/office/drawing/2014/main" id="{6A4CF0EA-A478-42FE-A8ED-C8F9E6CB9F1A}"/>
              </a:ext>
            </a:extLst>
          </p:cNvPr>
          <p:cNvSpPr>
            <a:spLocks noGrp="1"/>
          </p:cNvSpPr>
          <p:nvPr>
            <p:ph idx="1"/>
          </p:nvPr>
        </p:nvSpPr>
        <p:spPr>
          <a:xfrm>
            <a:off x="660400" y="3544888"/>
            <a:ext cx="10693400" cy="2632074"/>
          </a:xfrm>
        </p:spPr>
        <p:txBody>
          <a:bodyPr>
            <a:normAutofit fontScale="92500" lnSpcReduction="20000"/>
          </a:bodyPr>
          <a:lstStyle/>
          <a:p>
            <a:pPr marL="0" indent="0">
              <a:lnSpc>
                <a:spcPct val="150000"/>
              </a:lnSpc>
              <a:buNone/>
            </a:pPr>
            <a:r>
              <a:rPr lang="en-US" dirty="0"/>
              <a:t>A. A public hosted zone</a:t>
            </a:r>
          </a:p>
          <a:p>
            <a:pPr marL="0" indent="0">
              <a:lnSpc>
                <a:spcPct val="150000"/>
              </a:lnSpc>
              <a:buNone/>
            </a:pPr>
            <a:r>
              <a:rPr lang="en-US" b="1" dirty="0">
                <a:solidFill>
                  <a:srgbClr val="00B0F0"/>
                </a:solidFill>
              </a:rPr>
              <a:t>B. A private hosted zone</a:t>
            </a:r>
          </a:p>
          <a:p>
            <a:pPr marL="0" indent="0">
              <a:lnSpc>
                <a:spcPct val="150000"/>
              </a:lnSpc>
              <a:buNone/>
            </a:pPr>
            <a:r>
              <a:rPr lang="en-US" dirty="0"/>
              <a:t>C. Domain name registration</a:t>
            </a:r>
          </a:p>
          <a:p>
            <a:pPr marL="0" indent="0">
              <a:lnSpc>
                <a:spcPct val="150000"/>
              </a:lnSpc>
              <a:buNone/>
            </a:pPr>
            <a:r>
              <a:rPr lang="en-US" dirty="0"/>
              <a:t>D. Health checks</a:t>
            </a:r>
            <a:endParaRPr lang="en-IN" dirty="0"/>
          </a:p>
        </p:txBody>
      </p:sp>
    </p:spTree>
    <p:extLst>
      <p:ext uri="{BB962C8B-B14F-4D97-AF65-F5344CB8AC3E}">
        <p14:creationId xmlns:p14="http://schemas.microsoft.com/office/powerpoint/2010/main" val="321194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1108-DD13-48FC-8B20-A26FCFF9127A}"/>
              </a:ext>
            </a:extLst>
          </p:cNvPr>
          <p:cNvSpPr>
            <a:spLocks noGrp="1"/>
          </p:cNvSpPr>
          <p:nvPr>
            <p:ph type="title"/>
          </p:nvPr>
        </p:nvSpPr>
        <p:spPr/>
        <p:txBody>
          <a:bodyPr>
            <a:normAutofit fontScale="90000"/>
          </a:bodyPr>
          <a:lstStyle/>
          <a:p>
            <a:r>
              <a:rPr lang="en-US" dirty="0"/>
              <a:t>Which of the following are true about registering a domain name with Route 53? (Select TWO) </a:t>
            </a:r>
            <a:endParaRPr lang="en-IN" dirty="0"/>
          </a:p>
        </p:txBody>
      </p:sp>
      <p:sp>
        <p:nvSpPr>
          <p:cNvPr id="3" name="Content Placeholder 2">
            <a:extLst>
              <a:ext uri="{FF2B5EF4-FFF2-40B4-BE49-F238E27FC236}">
                <a16:creationId xmlns:a16="http://schemas.microsoft.com/office/drawing/2014/main" id="{4CF3171D-E6D2-4531-BF94-63FE5F7649C3}"/>
              </a:ext>
            </a:extLst>
          </p:cNvPr>
          <p:cNvSpPr>
            <a:spLocks noGrp="1"/>
          </p:cNvSpPr>
          <p:nvPr>
            <p:ph idx="1"/>
          </p:nvPr>
        </p:nvSpPr>
        <p:spPr>
          <a:xfrm>
            <a:off x="838200" y="2174241"/>
            <a:ext cx="10515600" cy="4002722"/>
          </a:xfrm>
        </p:spPr>
        <p:txBody>
          <a:bodyPr/>
          <a:lstStyle/>
          <a:p>
            <a:pPr marL="0" indent="0">
              <a:lnSpc>
                <a:spcPct val="150000"/>
              </a:lnSpc>
              <a:buNone/>
            </a:pPr>
            <a:r>
              <a:rPr lang="en-US" dirty="0"/>
              <a:t>A. The registrar you use to register a domain name determines who will host DNS for that domain.</a:t>
            </a:r>
          </a:p>
          <a:p>
            <a:pPr marL="0" indent="0">
              <a:lnSpc>
                <a:spcPct val="150000"/>
              </a:lnSpc>
              <a:buNone/>
            </a:pPr>
            <a:r>
              <a:rPr lang="en-US" dirty="0"/>
              <a:t>B. You can register a domain name for a term of up to 10 years.</a:t>
            </a:r>
          </a:p>
          <a:p>
            <a:pPr marL="0" indent="0">
              <a:lnSpc>
                <a:spcPct val="150000"/>
              </a:lnSpc>
              <a:buNone/>
            </a:pPr>
            <a:r>
              <a:rPr lang="en-US" dirty="0"/>
              <a:t>C. Route 53 creates a private hosted zone for the domain.</a:t>
            </a:r>
          </a:p>
          <a:p>
            <a:pPr marL="0" indent="0">
              <a:lnSpc>
                <a:spcPct val="150000"/>
              </a:lnSpc>
              <a:buNone/>
            </a:pPr>
            <a:r>
              <a:rPr lang="en-US" dirty="0"/>
              <a:t>D. Route 53 creates a public hosted zone for the domain.</a:t>
            </a:r>
            <a:endParaRPr lang="en-IN" dirty="0"/>
          </a:p>
        </p:txBody>
      </p:sp>
    </p:spTree>
    <p:extLst>
      <p:ext uri="{BB962C8B-B14F-4D97-AF65-F5344CB8AC3E}">
        <p14:creationId xmlns:p14="http://schemas.microsoft.com/office/powerpoint/2010/main" val="53217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1108-DD13-48FC-8B20-A26FCFF9127A}"/>
              </a:ext>
            </a:extLst>
          </p:cNvPr>
          <p:cNvSpPr>
            <a:spLocks noGrp="1"/>
          </p:cNvSpPr>
          <p:nvPr>
            <p:ph type="title"/>
          </p:nvPr>
        </p:nvSpPr>
        <p:spPr/>
        <p:txBody>
          <a:bodyPr>
            <a:normAutofit fontScale="90000"/>
          </a:bodyPr>
          <a:lstStyle/>
          <a:p>
            <a:r>
              <a:rPr lang="en-US" dirty="0"/>
              <a:t>Which of the following are true about registering a domain name with Route 53? (Select TWO)</a:t>
            </a:r>
            <a:endParaRPr lang="en-IN" dirty="0"/>
          </a:p>
        </p:txBody>
      </p:sp>
      <p:sp>
        <p:nvSpPr>
          <p:cNvPr id="3" name="Content Placeholder 2">
            <a:extLst>
              <a:ext uri="{FF2B5EF4-FFF2-40B4-BE49-F238E27FC236}">
                <a16:creationId xmlns:a16="http://schemas.microsoft.com/office/drawing/2014/main" id="{4CF3171D-E6D2-4531-BF94-63FE5F7649C3}"/>
              </a:ext>
            </a:extLst>
          </p:cNvPr>
          <p:cNvSpPr>
            <a:spLocks noGrp="1"/>
          </p:cNvSpPr>
          <p:nvPr>
            <p:ph idx="1"/>
          </p:nvPr>
        </p:nvSpPr>
        <p:spPr>
          <a:xfrm>
            <a:off x="838200" y="2174241"/>
            <a:ext cx="10515600" cy="4002722"/>
          </a:xfrm>
        </p:spPr>
        <p:txBody>
          <a:bodyPr/>
          <a:lstStyle/>
          <a:p>
            <a:pPr marL="0" indent="0">
              <a:lnSpc>
                <a:spcPct val="150000"/>
              </a:lnSpc>
              <a:buNone/>
            </a:pPr>
            <a:r>
              <a:rPr lang="en-US" dirty="0"/>
              <a:t>A. The registrar you use to register a domain name determines who will host DNS for that domain.</a:t>
            </a:r>
          </a:p>
          <a:p>
            <a:pPr marL="0" indent="0">
              <a:lnSpc>
                <a:spcPct val="150000"/>
              </a:lnSpc>
              <a:buNone/>
            </a:pPr>
            <a:r>
              <a:rPr lang="en-US" dirty="0">
                <a:solidFill>
                  <a:srgbClr val="00B0F0"/>
                </a:solidFill>
              </a:rPr>
              <a:t>B. </a:t>
            </a:r>
            <a:r>
              <a:rPr lang="en-US" b="1" dirty="0">
                <a:solidFill>
                  <a:srgbClr val="00B0F0"/>
                </a:solidFill>
              </a:rPr>
              <a:t>You can register a domain name for a term of up to 10 years.</a:t>
            </a:r>
          </a:p>
          <a:p>
            <a:pPr marL="0" indent="0">
              <a:lnSpc>
                <a:spcPct val="150000"/>
              </a:lnSpc>
              <a:buNone/>
            </a:pPr>
            <a:r>
              <a:rPr lang="en-US" dirty="0"/>
              <a:t>C. Route 53 creates a private hosted zone for the domain.</a:t>
            </a:r>
          </a:p>
          <a:p>
            <a:pPr marL="0" indent="0">
              <a:lnSpc>
                <a:spcPct val="150000"/>
              </a:lnSpc>
              <a:buNone/>
            </a:pPr>
            <a:r>
              <a:rPr lang="en-US" dirty="0">
                <a:solidFill>
                  <a:srgbClr val="00B0F0"/>
                </a:solidFill>
              </a:rPr>
              <a:t>D. Route 53 creates a public hosted zone for the domain.</a:t>
            </a:r>
            <a:endParaRPr lang="en-IN" dirty="0">
              <a:solidFill>
                <a:srgbClr val="00B0F0"/>
              </a:solidFill>
            </a:endParaRPr>
          </a:p>
        </p:txBody>
      </p:sp>
    </p:spTree>
    <p:extLst>
      <p:ext uri="{BB962C8B-B14F-4D97-AF65-F5344CB8AC3E}">
        <p14:creationId xmlns:p14="http://schemas.microsoft.com/office/powerpoint/2010/main" val="350344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468-BFA0-49E1-AB71-020C270DBC1F}"/>
              </a:ext>
            </a:extLst>
          </p:cNvPr>
          <p:cNvSpPr>
            <a:spLocks noGrp="1"/>
          </p:cNvSpPr>
          <p:nvPr>
            <p:ph type="title"/>
          </p:nvPr>
        </p:nvSpPr>
        <p:spPr/>
        <p:txBody>
          <a:bodyPr>
            <a:normAutofit fontScale="90000"/>
          </a:bodyPr>
          <a:lstStyle/>
          <a:p>
            <a:r>
              <a:rPr lang="en-US" dirty="0"/>
              <a:t>Which of the following Route 53 routing policies can return set of randomly ordered values? </a:t>
            </a:r>
            <a:endParaRPr lang="en-IN" dirty="0"/>
          </a:p>
        </p:txBody>
      </p:sp>
      <p:sp>
        <p:nvSpPr>
          <p:cNvPr id="3" name="Content Placeholder 2">
            <a:extLst>
              <a:ext uri="{FF2B5EF4-FFF2-40B4-BE49-F238E27FC236}">
                <a16:creationId xmlns:a16="http://schemas.microsoft.com/office/drawing/2014/main" id="{5342853D-8ED4-44E6-BE63-62C37F116FC3}"/>
              </a:ext>
            </a:extLst>
          </p:cNvPr>
          <p:cNvSpPr>
            <a:spLocks noGrp="1"/>
          </p:cNvSpPr>
          <p:nvPr>
            <p:ph idx="1"/>
          </p:nvPr>
        </p:nvSpPr>
        <p:spPr/>
        <p:txBody>
          <a:bodyPr/>
          <a:lstStyle/>
          <a:p>
            <a:pPr marL="0" indent="0">
              <a:lnSpc>
                <a:spcPct val="150000"/>
              </a:lnSpc>
              <a:buNone/>
            </a:pPr>
            <a:r>
              <a:rPr lang="en-US" dirty="0"/>
              <a:t>A. Simple</a:t>
            </a:r>
          </a:p>
          <a:p>
            <a:pPr marL="0" indent="0">
              <a:lnSpc>
                <a:spcPct val="150000"/>
              </a:lnSpc>
              <a:buNone/>
            </a:pPr>
            <a:r>
              <a:rPr lang="en-US" dirty="0"/>
              <a:t>B. </a:t>
            </a:r>
            <a:r>
              <a:rPr lang="en-US" dirty="0" err="1"/>
              <a:t>Multivalue</a:t>
            </a:r>
            <a:r>
              <a:rPr lang="en-US" dirty="0"/>
              <a:t> Answer</a:t>
            </a:r>
          </a:p>
          <a:p>
            <a:pPr marL="0" indent="0">
              <a:lnSpc>
                <a:spcPct val="150000"/>
              </a:lnSpc>
              <a:buNone/>
            </a:pPr>
            <a:r>
              <a:rPr lang="en-US" dirty="0"/>
              <a:t>C. Failover</a:t>
            </a:r>
          </a:p>
          <a:p>
            <a:pPr marL="0" indent="0">
              <a:lnSpc>
                <a:spcPct val="150000"/>
              </a:lnSpc>
              <a:buNone/>
            </a:pPr>
            <a:r>
              <a:rPr lang="en-US" dirty="0"/>
              <a:t>D. Latency</a:t>
            </a:r>
            <a:endParaRPr lang="en-IN" dirty="0"/>
          </a:p>
        </p:txBody>
      </p:sp>
    </p:spTree>
    <p:extLst>
      <p:ext uri="{BB962C8B-B14F-4D97-AF65-F5344CB8AC3E}">
        <p14:creationId xmlns:p14="http://schemas.microsoft.com/office/powerpoint/2010/main" val="175071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468-BFA0-49E1-AB71-020C270DBC1F}"/>
              </a:ext>
            </a:extLst>
          </p:cNvPr>
          <p:cNvSpPr>
            <a:spLocks noGrp="1"/>
          </p:cNvSpPr>
          <p:nvPr>
            <p:ph type="title"/>
          </p:nvPr>
        </p:nvSpPr>
        <p:spPr/>
        <p:txBody>
          <a:bodyPr>
            <a:normAutofit fontScale="90000"/>
          </a:bodyPr>
          <a:lstStyle/>
          <a:p>
            <a:r>
              <a:rPr lang="en-US" dirty="0"/>
              <a:t>Which of the following Route 53 routing policies can return set of randomly ordered values?</a:t>
            </a:r>
            <a:endParaRPr lang="en-IN" dirty="0"/>
          </a:p>
        </p:txBody>
      </p:sp>
      <p:sp>
        <p:nvSpPr>
          <p:cNvPr id="3" name="Content Placeholder 2">
            <a:extLst>
              <a:ext uri="{FF2B5EF4-FFF2-40B4-BE49-F238E27FC236}">
                <a16:creationId xmlns:a16="http://schemas.microsoft.com/office/drawing/2014/main" id="{5342853D-8ED4-44E6-BE63-62C37F116FC3}"/>
              </a:ext>
            </a:extLst>
          </p:cNvPr>
          <p:cNvSpPr>
            <a:spLocks noGrp="1"/>
          </p:cNvSpPr>
          <p:nvPr>
            <p:ph idx="1"/>
          </p:nvPr>
        </p:nvSpPr>
        <p:spPr/>
        <p:txBody>
          <a:bodyPr/>
          <a:lstStyle/>
          <a:p>
            <a:pPr marL="0" indent="0">
              <a:lnSpc>
                <a:spcPct val="150000"/>
              </a:lnSpc>
              <a:buNone/>
            </a:pPr>
            <a:r>
              <a:rPr lang="en-US" dirty="0"/>
              <a:t>A. Simple</a:t>
            </a:r>
          </a:p>
          <a:p>
            <a:pPr marL="0" indent="0">
              <a:lnSpc>
                <a:spcPct val="150000"/>
              </a:lnSpc>
              <a:buNone/>
            </a:pPr>
            <a:r>
              <a:rPr lang="en-US" b="1" dirty="0">
                <a:solidFill>
                  <a:srgbClr val="00B0F0"/>
                </a:solidFill>
              </a:rPr>
              <a:t>B. </a:t>
            </a:r>
            <a:r>
              <a:rPr lang="en-US" b="1" dirty="0" err="1">
                <a:solidFill>
                  <a:srgbClr val="00B0F0"/>
                </a:solidFill>
              </a:rPr>
              <a:t>Multivalue</a:t>
            </a:r>
            <a:r>
              <a:rPr lang="en-US" b="1" dirty="0">
                <a:solidFill>
                  <a:srgbClr val="00B0F0"/>
                </a:solidFill>
              </a:rPr>
              <a:t> Answer</a:t>
            </a:r>
          </a:p>
          <a:p>
            <a:pPr marL="0" indent="0">
              <a:lnSpc>
                <a:spcPct val="150000"/>
              </a:lnSpc>
              <a:buNone/>
            </a:pPr>
            <a:r>
              <a:rPr lang="en-US" dirty="0"/>
              <a:t>C. Failover</a:t>
            </a:r>
          </a:p>
          <a:p>
            <a:pPr marL="0" indent="0">
              <a:lnSpc>
                <a:spcPct val="150000"/>
              </a:lnSpc>
              <a:buNone/>
            </a:pPr>
            <a:r>
              <a:rPr lang="en-US" dirty="0"/>
              <a:t>D. Latency</a:t>
            </a:r>
            <a:endParaRPr lang="en-IN" dirty="0"/>
          </a:p>
        </p:txBody>
      </p:sp>
    </p:spTree>
    <p:extLst>
      <p:ext uri="{BB962C8B-B14F-4D97-AF65-F5344CB8AC3E}">
        <p14:creationId xmlns:p14="http://schemas.microsoft.com/office/powerpoint/2010/main" val="170430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FF7A-7170-4F63-8724-A5F7D573613B}"/>
              </a:ext>
            </a:extLst>
          </p:cNvPr>
          <p:cNvSpPr>
            <a:spLocks noGrp="1"/>
          </p:cNvSpPr>
          <p:nvPr>
            <p:ph type="title"/>
          </p:nvPr>
        </p:nvSpPr>
        <p:spPr/>
        <p:txBody>
          <a:bodyPr>
            <a:normAutofit/>
          </a:bodyPr>
          <a:lstStyle/>
          <a:p>
            <a:r>
              <a:rPr lang="en-US" dirty="0"/>
              <a:t>Which of the following Route 53 routing policies doesn’t use health checks?</a:t>
            </a:r>
            <a:endParaRPr lang="en-IN" dirty="0"/>
          </a:p>
        </p:txBody>
      </p:sp>
      <p:sp>
        <p:nvSpPr>
          <p:cNvPr id="3" name="Content Placeholder 2">
            <a:extLst>
              <a:ext uri="{FF2B5EF4-FFF2-40B4-BE49-F238E27FC236}">
                <a16:creationId xmlns:a16="http://schemas.microsoft.com/office/drawing/2014/main" id="{4B2CC4CF-9714-4AED-9BBC-B7FAD953DB40}"/>
              </a:ext>
            </a:extLst>
          </p:cNvPr>
          <p:cNvSpPr>
            <a:spLocks noGrp="1"/>
          </p:cNvSpPr>
          <p:nvPr>
            <p:ph idx="1"/>
          </p:nvPr>
        </p:nvSpPr>
        <p:spPr>
          <a:xfrm>
            <a:off x="838200" y="2153919"/>
            <a:ext cx="10515600" cy="4023043"/>
          </a:xfrm>
        </p:spPr>
        <p:txBody>
          <a:bodyPr/>
          <a:lstStyle/>
          <a:p>
            <a:pPr marL="0" indent="0">
              <a:lnSpc>
                <a:spcPct val="150000"/>
              </a:lnSpc>
              <a:buNone/>
            </a:pPr>
            <a:r>
              <a:rPr lang="en-US" dirty="0"/>
              <a:t>A. Latency</a:t>
            </a:r>
          </a:p>
          <a:p>
            <a:pPr marL="0" indent="0">
              <a:lnSpc>
                <a:spcPct val="150000"/>
              </a:lnSpc>
              <a:buNone/>
            </a:pPr>
            <a:r>
              <a:rPr lang="en-US" dirty="0"/>
              <a:t>B. </a:t>
            </a:r>
            <a:r>
              <a:rPr lang="en-US" dirty="0" err="1"/>
              <a:t>Multivalue</a:t>
            </a:r>
            <a:r>
              <a:rPr lang="en-US" dirty="0"/>
              <a:t> Answer</a:t>
            </a:r>
          </a:p>
          <a:p>
            <a:pPr marL="0" indent="0">
              <a:lnSpc>
                <a:spcPct val="150000"/>
              </a:lnSpc>
              <a:buNone/>
            </a:pPr>
            <a:r>
              <a:rPr lang="en-US" dirty="0"/>
              <a:t>C. Simple</a:t>
            </a:r>
          </a:p>
          <a:p>
            <a:pPr marL="0" indent="0">
              <a:lnSpc>
                <a:spcPct val="150000"/>
              </a:lnSpc>
              <a:buNone/>
            </a:pPr>
            <a:r>
              <a:rPr lang="en-US" dirty="0"/>
              <a:t>D. Geolocation</a:t>
            </a:r>
            <a:endParaRPr lang="en-IN" dirty="0"/>
          </a:p>
        </p:txBody>
      </p:sp>
    </p:spTree>
    <p:extLst>
      <p:ext uri="{BB962C8B-B14F-4D97-AF65-F5344CB8AC3E}">
        <p14:creationId xmlns:p14="http://schemas.microsoft.com/office/powerpoint/2010/main" val="364443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FF7A-7170-4F63-8724-A5F7D573613B}"/>
              </a:ext>
            </a:extLst>
          </p:cNvPr>
          <p:cNvSpPr>
            <a:spLocks noGrp="1"/>
          </p:cNvSpPr>
          <p:nvPr>
            <p:ph type="title"/>
          </p:nvPr>
        </p:nvSpPr>
        <p:spPr/>
        <p:txBody>
          <a:bodyPr>
            <a:normAutofit/>
          </a:bodyPr>
          <a:lstStyle/>
          <a:p>
            <a:r>
              <a:rPr lang="en-US" dirty="0"/>
              <a:t>Which of the following Route 53 routing policies doesn’t use health checks? </a:t>
            </a:r>
            <a:endParaRPr lang="en-IN" dirty="0"/>
          </a:p>
        </p:txBody>
      </p:sp>
      <p:sp>
        <p:nvSpPr>
          <p:cNvPr id="3" name="Content Placeholder 2">
            <a:extLst>
              <a:ext uri="{FF2B5EF4-FFF2-40B4-BE49-F238E27FC236}">
                <a16:creationId xmlns:a16="http://schemas.microsoft.com/office/drawing/2014/main" id="{4B2CC4CF-9714-4AED-9BBC-B7FAD953DB40}"/>
              </a:ext>
            </a:extLst>
          </p:cNvPr>
          <p:cNvSpPr>
            <a:spLocks noGrp="1"/>
          </p:cNvSpPr>
          <p:nvPr>
            <p:ph idx="1"/>
          </p:nvPr>
        </p:nvSpPr>
        <p:spPr>
          <a:xfrm>
            <a:off x="838200" y="2153919"/>
            <a:ext cx="10515600" cy="4023043"/>
          </a:xfrm>
        </p:spPr>
        <p:txBody>
          <a:bodyPr/>
          <a:lstStyle/>
          <a:p>
            <a:pPr marL="0" indent="0">
              <a:lnSpc>
                <a:spcPct val="150000"/>
              </a:lnSpc>
              <a:buNone/>
            </a:pPr>
            <a:r>
              <a:rPr lang="en-US" dirty="0"/>
              <a:t>A. Latency</a:t>
            </a:r>
          </a:p>
          <a:p>
            <a:pPr marL="0" indent="0">
              <a:lnSpc>
                <a:spcPct val="150000"/>
              </a:lnSpc>
              <a:buNone/>
            </a:pPr>
            <a:r>
              <a:rPr lang="en-US" dirty="0"/>
              <a:t>B. </a:t>
            </a:r>
            <a:r>
              <a:rPr lang="en-US" dirty="0" err="1"/>
              <a:t>Multivalue</a:t>
            </a:r>
            <a:r>
              <a:rPr lang="en-US" dirty="0"/>
              <a:t> Answer</a:t>
            </a:r>
          </a:p>
          <a:p>
            <a:pPr marL="0" indent="0">
              <a:lnSpc>
                <a:spcPct val="150000"/>
              </a:lnSpc>
              <a:buNone/>
            </a:pPr>
            <a:r>
              <a:rPr lang="en-US" b="1" dirty="0">
                <a:solidFill>
                  <a:srgbClr val="00B0F0"/>
                </a:solidFill>
              </a:rPr>
              <a:t>C. Simple</a:t>
            </a:r>
          </a:p>
          <a:p>
            <a:pPr marL="0" indent="0">
              <a:lnSpc>
                <a:spcPct val="150000"/>
              </a:lnSpc>
              <a:buNone/>
            </a:pPr>
            <a:r>
              <a:rPr lang="en-US" dirty="0"/>
              <a:t>D. Geolocation</a:t>
            </a:r>
            <a:endParaRPr lang="en-IN" dirty="0"/>
          </a:p>
        </p:txBody>
      </p:sp>
    </p:spTree>
    <p:extLst>
      <p:ext uri="{BB962C8B-B14F-4D97-AF65-F5344CB8AC3E}">
        <p14:creationId xmlns:p14="http://schemas.microsoft.com/office/powerpoint/2010/main" val="1436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3B00-BCD8-4656-AB3E-71B53664536D}"/>
              </a:ext>
            </a:extLst>
          </p:cNvPr>
          <p:cNvSpPr>
            <a:spLocks noGrp="1"/>
          </p:cNvSpPr>
          <p:nvPr>
            <p:ph type="title"/>
          </p:nvPr>
        </p:nvSpPr>
        <p:spPr>
          <a:xfrm>
            <a:off x="965200" y="365125"/>
            <a:ext cx="10388600" cy="2459355"/>
          </a:xfrm>
        </p:spPr>
        <p:txBody>
          <a:bodyPr>
            <a:normAutofit fontScale="90000"/>
          </a:bodyPr>
          <a:lstStyle/>
          <a:p>
            <a:r>
              <a:rPr lang="en-US" dirty="0"/>
              <a:t>You have two EC2 instances hosting a web application. You want to distribute 20 percent of traffic to one instance and 80 percent to the other. Which of the following Route 53 routing policies should you use? </a:t>
            </a:r>
            <a:endParaRPr lang="en-IN" dirty="0"/>
          </a:p>
        </p:txBody>
      </p:sp>
      <p:sp>
        <p:nvSpPr>
          <p:cNvPr id="3" name="Content Placeholder 2">
            <a:extLst>
              <a:ext uri="{FF2B5EF4-FFF2-40B4-BE49-F238E27FC236}">
                <a16:creationId xmlns:a16="http://schemas.microsoft.com/office/drawing/2014/main" id="{6FDE3F44-38CA-45A8-8DEF-0D4B974F488F}"/>
              </a:ext>
            </a:extLst>
          </p:cNvPr>
          <p:cNvSpPr>
            <a:spLocks noGrp="1"/>
          </p:cNvSpPr>
          <p:nvPr>
            <p:ph idx="1"/>
          </p:nvPr>
        </p:nvSpPr>
        <p:spPr>
          <a:xfrm>
            <a:off x="965200" y="3586480"/>
            <a:ext cx="10388600" cy="2590482"/>
          </a:xfrm>
        </p:spPr>
        <p:txBody>
          <a:bodyPr>
            <a:normAutofit fontScale="92500" lnSpcReduction="20000"/>
          </a:bodyPr>
          <a:lstStyle/>
          <a:p>
            <a:pPr marL="0" indent="0">
              <a:lnSpc>
                <a:spcPct val="150000"/>
              </a:lnSpc>
              <a:buNone/>
            </a:pPr>
            <a:r>
              <a:rPr lang="en-US" dirty="0"/>
              <a:t>A. Weighted</a:t>
            </a:r>
          </a:p>
          <a:p>
            <a:pPr marL="0" indent="0">
              <a:lnSpc>
                <a:spcPct val="150000"/>
              </a:lnSpc>
              <a:buNone/>
            </a:pPr>
            <a:r>
              <a:rPr lang="en-US" dirty="0"/>
              <a:t>B. Failover</a:t>
            </a:r>
          </a:p>
          <a:p>
            <a:pPr marL="0" indent="0">
              <a:lnSpc>
                <a:spcPct val="150000"/>
              </a:lnSpc>
              <a:buNone/>
            </a:pPr>
            <a:r>
              <a:rPr lang="en-US" dirty="0"/>
              <a:t>C. </a:t>
            </a:r>
            <a:r>
              <a:rPr lang="en-US" dirty="0" err="1"/>
              <a:t>Multivalue</a:t>
            </a:r>
            <a:r>
              <a:rPr lang="en-US" dirty="0"/>
              <a:t> Answer</a:t>
            </a:r>
          </a:p>
          <a:p>
            <a:pPr marL="0" indent="0">
              <a:lnSpc>
                <a:spcPct val="150000"/>
              </a:lnSpc>
              <a:buNone/>
            </a:pPr>
            <a:r>
              <a:rPr lang="en-US" dirty="0"/>
              <a:t>D. Simple</a:t>
            </a:r>
            <a:endParaRPr lang="en-IN" dirty="0"/>
          </a:p>
        </p:txBody>
      </p:sp>
    </p:spTree>
    <p:extLst>
      <p:ext uri="{BB962C8B-B14F-4D97-AF65-F5344CB8AC3E}">
        <p14:creationId xmlns:p14="http://schemas.microsoft.com/office/powerpoint/2010/main" val="175787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3B00-BCD8-4656-AB3E-71B53664536D}"/>
              </a:ext>
            </a:extLst>
          </p:cNvPr>
          <p:cNvSpPr>
            <a:spLocks noGrp="1"/>
          </p:cNvSpPr>
          <p:nvPr>
            <p:ph type="title"/>
          </p:nvPr>
        </p:nvSpPr>
        <p:spPr>
          <a:xfrm>
            <a:off x="965200" y="365125"/>
            <a:ext cx="10388600" cy="2459355"/>
          </a:xfrm>
        </p:spPr>
        <p:txBody>
          <a:bodyPr>
            <a:normAutofit fontScale="90000"/>
          </a:bodyPr>
          <a:lstStyle/>
          <a:p>
            <a:r>
              <a:rPr lang="en-US" dirty="0"/>
              <a:t>You have two EC2 instances hosting a web application. You want to distribute 20 percent of traffic to one instance and 80 percent to the other. Which of the following Route 53 routing policies should you use?</a:t>
            </a:r>
            <a:endParaRPr lang="en-IN" dirty="0"/>
          </a:p>
        </p:txBody>
      </p:sp>
      <p:sp>
        <p:nvSpPr>
          <p:cNvPr id="3" name="Content Placeholder 2">
            <a:extLst>
              <a:ext uri="{FF2B5EF4-FFF2-40B4-BE49-F238E27FC236}">
                <a16:creationId xmlns:a16="http://schemas.microsoft.com/office/drawing/2014/main" id="{6FDE3F44-38CA-45A8-8DEF-0D4B974F488F}"/>
              </a:ext>
            </a:extLst>
          </p:cNvPr>
          <p:cNvSpPr>
            <a:spLocks noGrp="1"/>
          </p:cNvSpPr>
          <p:nvPr>
            <p:ph idx="1"/>
          </p:nvPr>
        </p:nvSpPr>
        <p:spPr>
          <a:xfrm>
            <a:off x="965200" y="3586480"/>
            <a:ext cx="10388600" cy="2590482"/>
          </a:xfrm>
        </p:spPr>
        <p:txBody>
          <a:bodyPr>
            <a:normAutofit fontScale="92500" lnSpcReduction="20000"/>
          </a:bodyPr>
          <a:lstStyle/>
          <a:p>
            <a:pPr marL="0" indent="0">
              <a:lnSpc>
                <a:spcPct val="150000"/>
              </a:lnSpc>
              <a:buNone/>
            </a:pPr>
            <a:r>
              <a:rPr lang="en-US" b="1" dirty="0">
                <a:solidFill>
                  <a:srgbClr val="00B0F0"/>
                </a:solidFill>
              </a:rPr>
              <a:t>A. Weighted</a:t>
            </a:r>
          </a:p>
          <a:p>
            <a:pPr marL="0" indent="0">
              <a:lnSpc>
                <a:spcPct val="150000"/>
              </a:lnSpc>
              <a:buNone/>
            </a:pPr>
            <a:r>
              <a:rPr lang="en-US" dirty="0"/>
              <a:t>B. Failover</a:t>
            </a:r>
          </a:p>
          <a:p>
            <a:pPr marL="0" indent="0">
              <a:lnSpc>
                <a:spcPct val="150000"/>
              </a:lnSpc>
              <a:buNone/>
            </a:pPr>
            <a:r>
              <a:rPr lang="en-US" dirty="0"/>
              <a:t>C. </a:t>
            </a:r>
            <a:r>
              <a:rPr lang="en-US" dirty="0" err="1"/>
              <a:t>Multivalue</a:t>
            </a:r>
            <a:r>
              <a:rPr lang="en-US" dirty="0"/>
              <a:t> Answer</a:t>
            </a:r>
          </a:p>
          <a:p>
            <a:pPr marL="0" indent="0">
              <a:lnSpc>
                <a:spcPct val="150000"/>
              </a:lnSpc>
              <a:buNone/>
            </a:pPr>
            <a:r>
              <a:rPr lang="en-US" dirty="0"/>
              <a:t>D. Simple</a:t>
            </a:r>
            <a:endParaRPr lang="en-IN" dirty="0"/>
          </a:p>
        </p:txBody>
      </p:sp>
    </p:spTree>
    <p:extLst>
      <p:ext uri="{BB962C8B-B14F-4D97-AF65-F5344CB8AC3E}">
        <p14:creationId xmlns:p14="http://schemas.microsoft.com/office/powerpoint/2010/main" val="176398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521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Route 53 Questions</vt:lpstr>
      <vt:lpstr>Which of the following are true about registering a domain name with Route 53? (Select TWO) </vt:lpstr>
      <vt:lpstr>Which of the following are true about registering a domain name with Route 53? (Select TWO)</vt:lpstr>
      <vt:lpstr>Which of the following Route 53 routing policies can return set of randomly ordered values? </vt:lpstr>
      <vt:lpstr>Which of the following Route 53 routing policies can return set of randomly ordered values?</vt:lpstr>
      <vt:lpstr>Which of the following Route 53 routing policies doesn’t use health checks?</vt:lpstr>
      <vt:lpstr>Which of the following Route 53 routing policies doesn’t use health checks? </vt:lpstr>
      <vt:lpstr>You have two EC2 instances hosting a web application. You want to distribute 20 percent of traffic to one instance and 80 percent to the other. Which of the following Route 53 routing policies should you use? </vt:lpstr>
      <vt:lpstr>You have two EC2 instances hosting a web application. You want to distribute 20 percent of traffic to one instance and 80 percent to the other. Which of the following Route 53 routing policies should you use?</vt:lpstr>
      <vt:lpstr>Resources in a VPC need to be able to resolve internal IP addresses for other resources in the VPC. No one outside of the VPC should be able to resolve these addresses. Which of the following Route 53 resources can help you achieve this?  </vt:lpstr>
      <vt:lpstr>Resources in a VPC need to be able to resolve internal IP addresses for other resources in the VPC. No one outside of the VPC should be able to resolve these addresses. Which of the following Route 53 resources can help you achieve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7</cp:revision>
  <dcterms:created xsi:type="dcterms:W3CDTF">2022-04-03T14:42:45Z</dcterms:created>
  <dcterms:modified xsi:type="dcterms:W3CDTF">2022-04-04T02:33:47Z</dcterms:modified>
</cp:coreProperties>
</file>