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6" r:id="rId3"/>
    <p:sldId id="278" r:id="rId4"/>
    <p:sldId id="264" r:id="rId5"/>
    <p:sldId id="265" r:id="rId6"/>
    <p:sldId id="260" r:id="rId7"/>
    <p:sldId id="261" r:id="rId8"/>
    <p:sldId id="262" r:id="rId9"/>
    <p:sldId id="263" r:id="rId10"/>
    <p:sldId id="266" r:id="rId11"/>
    <p:sldId id="258" r:id="rId12"/>
    <p:sldId id="259" r:id="rId13"/>
    <p:sldId id="275" r:id="rId14"/>
    <p:sldId id="276" r:id="rId15"/>
    <p:sldId id="277" r:id="rId16"/>
    <p:sldId id="274" r:id="rId17"/>
    <p:sldId id="267" r:id="rId18"/>
    <p:sldId id="268" r:id="rId19"/>
    <p:sldId id="269" r:id="rId20"/>
    <p:sldId id="270" r:id="rId21"/>
    <p:sldId id="271"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BA71D8-283C-492F-9A28-4C3CC6C409F7}" type="datetimeFigureOut">
              <a:rPr lang="en-IN" smtClean="0"/>
              <a:t>08-01-2023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84F8A0-6C5A-4DEA-9B87-C398B7D6C7E6}" type="slidenum">
              <a:rPr lang="en-IN" smtClean="0"/>
              <a:t>‹#›</a:t>
            </a:fld>
            <a:endParaRPr lang="en-IN"/>
          </a:p>
        </p:txBody>
      </p:sp>
    </p:spTree>
    <p:extLst>
      <p:ext uri="{BB962C8B-B14F-4D97-AF65-F5344CB8AC3E}">
        <p14:creationId xmlns:p14="http://schemas.microsoft.com/office/powerpoint/2010/main" val="3816257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1" dirty="0"/>
          </a:p>
        </p:txBody>
      </p:sp>
      <p:sp>
        <p:nvSpPr>
          <p:cNvPr id="4" name="Slide Number Placeholder 3"/>
          <p:cNvSpPr>
            <a:spLocks noGrp="1"/>
          </p:cNvSpPr>
          <p:nvPr>
            <p:ph type="sldNum" sz="quarter" idx="5"/>
          </p:nvPr>
        </p:nvSpPr>
        <p:spPr/>
        <p:txBody>
          <a:bodyPr/>
          <a:lstStyle/>
          <a:p>
            <a:fld id="{8A84F8A0-6C5A-4DEA-9B87-C398B7D6C7E6}" type="slidenum">
              <a:rPr lang="en-IN" smtClean="0"/>
              <a:t>10</a:t>
            </a:fld>
            <a:endParaRPr lang="en-IN"/>
          </a:p>
        </p:txBody>
      </p:sp>
    </p:spTree>
    <p:extLst>
      <p:ext uri="{BB962C8B-B14F-4D97-AF65-F5344CB8AC3E}">
        <p14:creationId xmlns:p14="http://schemas.microsoft.com/office/powerpoint/2010/main" val="949553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78F8F-CFD2-4201-8ADA-B4CA3A74E0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B65AF5A-C22F-4E7D-BA9E-7296E7109F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EEE5FD0-B02C-4271-93F7-3DF3B233AD78}"/>
              </a:ext>
            </a:extLst>
          </p:cNvPr>
          <p:cNvSpPr>
            <a:spLocks noGrp="1"/>
          </p:cNvSpPr>
          <p:nvPr>
            <p:ph type="dt" sz="half" idx="10"/>
          </p:nvPr>
        </p:nvSpPr>
        <p:spPr/>
        <p:txBody>
          <a:bodyPr/>
          <a:lstStyle/>
          <a:p>
            <a:fld id="{5CE3A1A9-885B-4802-9B87-CC1241F5E24E}" type="datetimeFigureOut">
              <a:rPr lang="en-IN" smtClean="0"/>
              <a:t>08-01-2023</a:t>
            </a:fld>
            <a:endParaRPr lang="en-IN"/>
          </a:p>
        </p:txBody>
      </p:sp>
      <p:sp>
        <p:nvSpPr>
          <p:cNvPr id="5" name="Footer Placeholder 4">
            <a:extLst>
              <a:ext uri="{FF2B5EF4-FFF2-40B4-BE49-F238E27FC236}">
                <a16:creationId xmlns:a16="http://schemas.microsoft.com/office/drawing/2014/main" id="{DB39FC99-BBBD-4525-B59C-3A066EFDD4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108A1E-D4DA-41F2-BDA2-1540ED895CF3}"/>
              </a:ext>
            </a:extLst>
          </p:cNvPr>
          <p:cNvSpPr>
            <a:spLocks noGrp="1"/>
          </p:cNvSpPr>
          <p:nvPr>
            <p:ph type="sldNum" sz="quarter" idx="12"/>
          </p:nvPr>
        </p:nvSpPr>
        <p:spPr/>
        <p:txBody>
          <a:bodyPr/>
          <a:lstStyle/>
          <a:p>
            <a:fld id="{8E34BD12-DEBD-4D9E-8B80-B0CF87D0B81A}" type="slidenum">
              <a:rPr lang="en-IN" smtClean="0"/>
              <a:t>‹#›</a:t>
            </a:fld>
            <a:endParaRPr lang="en-IN"/>
          </a:p>
        </p:txBody>
      </p:sp>
    </p:spTree>
    <p:extLst>
      <p:ext uri="{BB962C8B-B14F-4D97-AF65-F5344CB8AC3E}">
        <p14:creationId xmlns:p14="http://schemas.microsoft.com/office/powerpoint/2010/main" val="2140509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4534-59FA-4ED6-A8F9-F47DFB02BC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0E899D-2A8E-4A03-92F6-3EEEBAEDF8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876D38-94B0-4478-B279-EED20F0FBBEB}"/>
              </a:ext>
            </a:extLst>
          </p:cNvPr>
          <p:cNvSpPr>
            <a:spLocks noGrp="1"/>
          </p:cNvSpPr>
          <p:nvPr>
            <p:ph type="dt" sz="half" idx="10"/>
          </p:nvPr>
        </p:nvSpPr>
        <p:spPr/>
        <p:txBody>
          <a:bodyPr/>
          <a:lstStyle/>
          <a:p>
            <a:fld id="{5CE3A1A9-885B-4802-9B87-CC1241F5E24E}" type="datetimeFigureOut">
              <a:rPr lang="en-IN" smtClean="0"/>
              <a:t>08-01-2023</a:t>
            </a:fld>
            <a:endParaRPr lang="en-IN"/>
          </a:p>
        </p:txBody>
      </p:sp>
      <p:sp>
        <p:nvSpPr>
          <p:cNvPr id="5" name="Footer Placeholder 4">
            <a:extLst>
              <a:ext uri="{FF2B5EF4-FFF2-40B4-BE49-F238E27FC236}">
                <a16:creationId xmlns:a16="http://schemas.microsoft.com/office/drawing/2014/main" id="{C039A46C-D310-45A3-8A8C-AA82188FB0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E972A7-4525-46A4-BC8A-E4B1FA955695}"/>
              </a:ext>
            </a:extLst>
          </p:cNvPr>
          <p:cNvSpPr>
            <a:spLocks noGrp="1"/>
          </p:cNvSpPr>
          <p:nvPr>
            <p:ph type="sldNum" sz="quarter" idx="12"/>
          </p:nvPr>
        </p:nvSpPr>
        <p:spPr/>
        <p:txBody>
          <a:bodyPr/>
          <a:lstStyle/>
          <a:p>
            <a:fld id="{8E34BD12-DEBD-4D9E-8B80-B0CF87D0B81A}" type="slidenum">
              <a:rPr lang="en-IN" smtClean="0"/>
              <a:t>‹#›</a:t>
            </a:fld>
            <a:endParaRPr lang="en-IN"/>
          </a:p>
        </p:txBody>
      </p:sp>
    </p:spTree>
    <p:extLst>
      <p:ext uri="{BB962C8B-B14F-4D97-AF65-F5344CB8AC3E}">
        <p14:creationId xmlns:p14="http://schemas.microsoft.com/office/powerpoint/2010/main" val="1450175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D8DFA8-AB80-44A1-A2D7-ABA92DE957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11CFDF-5000-4D33-976D-070E2B96EF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D2AD5D-4DBD-4763-AB99-D57386809CE1}"/>
              </a:ext>
            </a:extLst>
          </p:cNvPr>
          <p:cNvSpPr>
            <a:spLocks noGrp="1"/>
          </p:cNvSpPr>
          <p:nvPr>
            <p:ph type="dt" sz="half" idx="10"/>
          </p:nvPr>
        </p:nvSpPr>
        <p:spPr/>
        <p:txBody>
          <a:bodyPr/>
          <a:lstStyle/>
          <a:p>
            <a:fld id="{5CE3A1A9-885B-4802-9B87-CC1241F5E24E}" type="datetimeFigureOut">
              <a:rPr lang="en-IN" smtClean="0"/>
              <a:t>08-01-2023</a:t>
            </a:fld>
            <a:endParaRPr lang="en-IN"/>
          </a:p>
        </p:txBody>
      </p:sp>
      <p:sp>
        <p:nvSpPr>
          <p:cNvPr id="5" name="Footer Placeholder 4">
            <a:extLst>
              <a:ext uri="{FF2B5EF4-FFF2-40B4-BE49-F238E27FC236}">
                <a16:creationId xmlns:a16="http://schemas.microsoft.com/office/drawing/2014/main" id="{013391E1-86F2-423D-8250-D8966BA33D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BDE14C-F8A2-4740-96F7-20D6EDAFF053}"/>
              </a:ext>
            </a:extLst>
          </p:cNvPr>
          <p:cNvSpPr>
            <a:spLocks noGrp="1"/>
          </p:cNvSpPr>
          <p:nvPr>
            <p:ph type="sldNum" sz="quarter" idx="12"/>
          </p:nvPr>
        </p:nvSpPr>
        <p:spPr/>
        <p:txBody>
          <a:bodyPr/>
          <a:lstStyle/>
          <a:p>
            <a:fld id="{8E34BD12-DEBD-4D9E-8B80-B0CF87D0B81A}" type="slidenum">
              <a:rPr lang="en-IN" smtClean="0"/>
              <a:t>‹#›</a:t>
            </a:fld>
            <a:endParaRPr lang="en-IN"/>
          </a:p>
        </p:txBody>
      </p:sp>
    </p:spTree>
    <p:extLst>
      <p:ext uri="{BB962C8B-B14F-4D97-AF65-F5344CB8AC3E}">
        <p14:creationId xmlns:p14="http://schemas.microsoft.com/office/powerpoint/2010/main" val="1580332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BBB41-0FB6-45C5-8DC5-1E2526B796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9ACEA1-CCB5-46AC-8994-88075A2DA4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B1D62C-C155-458D-AE91-AD23BC481E45}"/>
              </a:ext>
            </a:extLst>
          </p:cNvPr>
          <p:cNvSpPr>
            <a:spLocks noGrp="1"/>
          </p:cNvSpPr>
          <p:nvPr>
            <p:ph type="dt" sz="half" idx="10"/>
          </p:nvPr>
        </p:nvSpPr>
        <p:spPr/>
        <p:txBody>
          <a:bodyPr/>
          <a:lstStyle/>
          <a:p>
            <a:fld id="{5CE3A1A9-885B-4802-9B87-CC1241F5E24E}" type="datetimeFigureOut">
              <a:rPr lang="en-IN" smtClean="0"/>
              <a:t>08-01-2023</a:t>
            </a:fld>
            <a:endParaRPr lang="en-IN"/>
          </a:p>
        </p:txBody>
      </p:sp>
      <p:sp>
        <p:nvSpPr>
          <p:cNvPr id="5" name="Footer Placeholder 4">
            <a:extLst>
              <a:ext uri="{FF2B5EF4-FFF2-40B4-BE49-F238E27FC236}">
                <a16:creationId xmlns:a16="http://schemas.microsoft.com/office/drawing/2014/main" id="{E67BBC64-2C1A-4D8D-8C0C-E3CCB413A2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8509F8-E241-4F7D-8DD0-74878467C4F5}"/>
              </a:ext>
            </a:extLst>
          </p:cNvPr>
          <p:cNvSpPr>
            <a:spLocks noGrp="1"/>
          </p:cNvSpPr>
          <p:nvPr>
            <p:ph type="sldNum" sz="quarter" idx="12"/>
          </p:nvPr>
        </p:nvSpPr>
        <p:spPr/>
        <p:txBody>
          <a:bodyPr/>
          <a:lstStyle/>
          <a:p>
            <a:fld id="{8E34BD12-DEBD-4D9E-8B80-B0CF87D0B81A}" type="slidenum">
              <a:rPr lang="en-IN" smtClean="0"/>
              <a:t>‹#›</a:t>
            </a:fld>
            <a:endParaRPr lang="en-IN"/>
          </a:p>
        </p:txBody>
      </p:sp>
    </p:spTree>
    <p:extLst>
      <p:ext uri="{BB962C8B-B14F-4D97-AF65-F5344CB8AC3E}">
        <p14:creationId xmlns:p14="http://schemas.microsoft.com/office/powerpoint/2010/main" val="3882539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3212F-CAB8-4855-A481-58C2A930AD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6A3EDBE-07AE-4F94-9DED-D0512A338C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2984B2-6361-4EE5-950C-2FDA5040AED1}"/>
              </a:ext>
            </a:extLst>
          </p:cNvPr>
          <p:cNvSpPr>
            <a:spLocks noGrp="1"/>
          </p:cNvSpPr>
          <p:nvPr>
            <p:ph type="dt" sz="half" idx="10"/>
          </p:nvPr>
        </p:nvSpPr>
        <p:spPr/>
        <p:txBody>
          <a:bodyPr/>
          <a:lstStyle/>
          <a:p>
            <a:fld id="{5CE3A1A9-885B-4802-9B87-CC1241F5E24E}" type="datetimeFigureOut">
              <a:rPr lang="en-IN" smtClean="0"/>
              <a:t>08-01-2023</a:t>
            </a:fld>
            <a:endParaRPr lang="en-IN"/>
          </a:p>
        </p:txBody>
      </p:sp>
      <p:sp>
        <p:nvSpPr>
          <p:cNvPr id="5" name="Footer Placeholder 4">
            <a:extLst>
              <a:ext uri="{FF2B5EF4-FFF2-40B4-BE49-F238E27FC236}">
                <a16:creationId xmlns:a16="http://schemas.microsoft.com/office/drawing/2014/main" id="{4117E985-CD7C-4077-9E25-65E6F3E5A9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72A7B-94D8-41C1-AA88-5A937B7BADEA}"/>
              </a:ext>
            </a:extLst>
          </p:cNvPr>
          <p:cNvSpPr>
            <a:spLocks noGrp="1"/>
          </p:cNvSpPr>
          <p:nvPr>
            <p:ph type="sldNum" sz="quarter" idx="12"/>
          </p:nvPr>
        </p:nvSpPr>
        <p:spPr/>
        <p:txBody>
          <a:bodyPr/>
          <a:lstStyle/>
          <a:p>
            <a:fld id="{8E34BD12-DEBD-4D9E-8B80-B0CF87D0B81A}" type="slidenum">
              <a:rPr lang="en-IN" smtClean="0"/>
              <a:t>‹#›</a:t>
            </a:fld>
            <a:endParaRPr lang="en-IN"/>
          </a:p>
        </p:txBody>
      </p:sp>
    </p:spTree>
    <p:extLst>
      <p:ext uri="{BB962C8B-B14F-4D97-AF65-F5344CB8AC3E}">
        <p14:creationId xmlns:p14="http://schemas.microsoft.com/office/powerpoint/2010/main" val="2630066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7FE16-7960-4D24-B568-AB53850173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7481B1-1BB2-42F0-A8DD-5C5DA05520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2BAF2EB-5902-416A-A9C0-D9081D8841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F1CAC8B-53E9-4834-948F-156E0356CF1E}"/>
              </a:ext>
            </a:extLst>
          </p:cNvPr>
          <p:cNvSpPr>
            <a:spLocks noGrp="1"/>
          </p:cNvSpPr>
          <p:nvPr>
            <p:ph type="dt" sz="half" idx="10"/>
          </p:nvPr>
        </p:nvSpPr>
        <p:spPr/>
        <p:txBody>
          <a:bodyPr/>
          <a:lstStyle/>
          <a:p>
            <a:fld id="{5CE3A1A9-885B-4802-9B87-CC1241F5E24E}" type="datetimeFigureOut">
              <a:rPr lang="en-IN" smtClean="0"/>
              <a:t>08-01-2023</a:t>
            </a:fld>
            <a:endParaRPr lang="en-IN"/>
          </a:p>
        </p:txBody>
      </p:sp>
      <p:sp>
        <p:nvSpPr>
          <p:cNvPr id="6" name="Footer Placeholder 5">
            <a:extLst>
              <a:ext uri="{FF2B5EF4-FFF2-40B4-BE49-F238E27FC236}">
                <a16:creationId xmlns:a16="http://schemas.microsoft.com/office/drawing/2014/main" id="{4FD965E1-D02D-40DD-9E5E-63517604EB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5F1C85-1E92-45BA-8E31-497214430547}"/>
              </a:ext>
            </a:extLst>
          </p:cNvPr>
          <p:cNvSpPr>
            <a:spLocks noGrp="1"/>
          </p:cNvSpPr>
          <p:nvPr>
            <p:ph type="sldNum" sz="quarter" idx="12"/>
          </p:nvPr>
        </p:nvSpPr>
        <p:spPr/>
        <p:txBody>
          <a:bodyPr/>
          <a:lstStyle/>
          <a:p>
            <a:fld id="{8E34BD12-DEBD-4D9E-8B80-B0CF87D0B81A}" type="slidenum">
              <a:rPr lang="en-IN" smtClean="0"/>
              <a:t>‹#›</a:t>
            </a:fld>
            <a:endParaRPr lang="en-IN"/>
          </a:p>
        </p:txBody>
      </p:sp>
    </p:spTree>
    <p:extLst>
      <p:ext uri="{BB962C8B-B14F-4D97-AF65-F5344CB8AC3E}">
        <p14:creationId xmlns:p14="http://schemas.microsoft.com/office/powerpoint/2010/main" val="4084308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9950F-5296-4438-A02A-0DD2E7CC647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165528-FC5C-4213-BE28-CB535440EB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991991-EE8C-4E91-A17E-80481DD492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816B0F0-0729-4637-9F4C-DF9F689EF5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4A3CF7-B2F7-4FCE-87A6-43964562C6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3AB4535-737E-4F97-893F-4C5EDE6E803F}"/>
              </a:ext>
            </a:extLst>
          </p:cNvPr>
          <p:cNvSpPr>
            <a:spLocks noGrp="1"/>
          </p:cNvSpPr>
          <p:nvPr>
            <p:ph type="dt" sz="half" idx="10"/>
          </p:nvPr>
        </p:nvSpPr>
        <p:spPr/>
        <p:txBody>
          <a:bodyPr/>
          <a:lstStyle/>
          <a:p>
            <a:fld id="{5CE3A1A9-885B-4802-9B87-CC1241F5E24E}" type="datetimeFigureOut">
              <a:rPr lang="en-IN" smtClean="0"/>
              <a:t>08-01-2023</a:t>
            </a:fld>
            <a:endParaRPr lang="en-IN"/>
          </a:p>
        </p:txBody>
      </p:sp>
      <p:sp>
        <p:nvSpPr>
          <p:cNvPr id="8" name="Footer Placeholder 7">
            <a:extLst>
              <a:ext uri="{FF2B5EF4-FFF2-40B4-BE49-F238E27FC236}">
                <a16:creationId xmlns:a16="http://schemas.microsoft.com/office/drawing/2014/main" id="{A239931B-7871-4196-A51D-84ABF61F07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45CE3A5-649F-4850-BC4F-D9034D9021FE}"/>
              </a:ext>
            </a:extLst>
          </p:cNvPr>
          <p:cNvSpPr>
            <a:spLocks noGrp="1"/>
          </p:cNvSpPr>
          <p:nvPr>
            <p:ph type="sldNum" sz="quarter" idx="12"/>
          </p:nvPr>
        </p:nvSpPr>
        <p:spPr/>
        <p:txBody>
          <a:bodyPr/>
          <a:lstStyle/>
          <a:p>
            <a:fld id="{8E34BD12-DEBD-4D9E-8B80-B0CF87D0B81A}" type="slidenum">
              <a:rPr lang="en-IN" smtClean="0"/>
              <a:t>‹#›</a:t>
            </a:fld>
            <a:endParaRPr lang="en-IN"/>
          </a:p>
        </p:txBody>
      </p:sp>
    </p:spTree>
    <p:extLst>
      <p:ext uri="{BB962C8B-B14F-4D97-AF65-F5344CB8AC3E}">
        <p14:creationId xmlns:p14="http://schemas.microsoft.com/office/powerpoint/2010/main" val="2215824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9708-240C-4017-87A5-D32737C9DD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1023FFC-12ED-4112-87B2-AFD63D764F84}"/>
              </a:ext>
            </a:extLst>
          </p:cNvPr>
          <p:cNvSpPr>
            <a:spLocks noGrp="1"/>
          </p:cNvSpPr>
          <p:nvPr>
            <p:ph type="dt" sz="half" idx="10"/>
          </p:nvPr>
        </p:nvSpPr>
        <p:spPr/>
        <p:txBody>
          <a:bodyPr/>
          <a:lstStyle/>
          <a:p>
            <a:fld id="{5CE3A1A9-885B-4802-9B87-CC1241F5E24E}" type="datetimeFigureOut">
              <a:rPr lang="en-IN" smtClean="0"/>
              <a:t>08-01-2023</a:t>
            </a:fld>
            <a:endParaRPr lang="en-IN"/>
          </a:p>
        </p:txBody>
      </p:sp>
      <p:sp>
        <p:nvSpPr>
          <p:cNvPr id="4" name="Footer Placeholder 3">
            <a:extLst>
              <a:ext uri="{FF2B5EF4-FFF2-40B4-BE49-F238E27FC236}">
                <a16:creationId xmlns:a16="http://schemas.microsoft.com/office/drawing/2014/main" id="{3AA095CB-8015-443B-A943-D88C39CB0D9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F6E1D60-7F69-41B5-A65D-E3D42B020E9D}"/>
              </a:ext>
            </a:extLst>
          </p:cNvPr>
          <p:cNvSpPr>
            <a:spLocks noGrp="1"/>
          </p:cNvSpPr>
          <p:nvPr>
            <p:ph type="sldNum" sz="quarter" idx="12"/>
          </p:nvPr>
        </p:nvSpPr>
        <p:spPr/>
        <p:txBody>
          <a:bodyPr/>
          <a:lstStyle/>
          <a:p>
            <a:fld id="{8E34BD12-DEBD-4D9E-8B80-B0CF87D0B81A}" type="slidenum">
              <a:rPr lang="en-IN" smtClean="0"/>
              <a:t>‹#›</a:t>
            </a:fld>
            <a:endParaRPr lang="en-IN"/>
          </a:p>
        </p:txBody>
      </p:sp>
    </p:spTree>
    <p:extLst>
      <p:ext uri="{BB962C8B-B14F-4D97-AF65-F5344CB8AC3E}">
        <p14:creationId xmlns:p14="http://schemas.microsoft.com/office/powerpoint/2010/main" val="2417934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DBBADC-01EC-410A-9A88-B76E365864C9}"/>
              </a:ext>
            </a:extLst>
          </p:cNvPr>
          <p:cNvSpPr>
            <a:spLocks noGrp="1"/>
          </p:cNvSpPr>
          <p:nvPr>
            <p:ph type="dt" sz="half" idx="10"/>
          </p:nvPr>
        </p:nvSpPr>
        <p:spPr/>
        <p:txBody>
          <a:bodyPr/>
          <a:lstStyle/>
          <a:p>
            <a:fld id="{5CE3A1A9-885B-4802-9B87-CC1241F5E24E}" type="datetimeFigureOut">
              <a:rPr lang="en-IN" smtClean="0"/>
              <a:t>08-01-2023</a:t>
            </a:fld>
            <a:endParaRPr lang="en-IN"/>
          </a:p>
        </p:txBody>
      </p:sp>
      <p:sp>
        <p:nvSpPr>
          <p:cNvPr id="3" name="Footer Placeholder 2">
            <a:extLst>
              <a:ext uri="{FF2B5EF4-FFF2-40B4-BE49-F238E27FC236}">
                <a16:creationId xmlns:a16="http://schemas.microsoft.com/office/drawing/2014/main" id="{9FA4B115-368E-466D-B9C1-D209D4F3861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216FFE4-CCDF-4D0C-B829-9563F9FD6A71}"/>
              </a:ext>
            </a:extLst>
          </p:cNvPr>
          <p:cNvSpPr>
            <a:spLocks noGrp="1"/>
          </p:cNvSpPr>
          <p:nvPr>
            <p:ph type="sldNum" sz="quarter" idx="12"/>
          </p:nvPr>
        </p:nvSpPr>
        <p:spPr/>
        <p:txBody>
          <a:bodyPr/>
          <a:lstStyle/>
          <a:p>
            <a:fld id="{8E34BD12-DEBD-4D9E-8B80-B0CF87D0B81A}" type="slidenum">
              <a:rPr lang="en-IN" smtClean="0"/>
              <a:t>‹#›</a:t>
            </a:fld>
            <a:endParaRPr lang="en-IN"/>
          </a:p>
        </p:txBody>
      </p:sp>
    </p:spTree>
    <p:extLst>
      <p:ext uri="{BB962C8B-B14F-4D97-AF65-F5344CB8AC3E}">
        <p14:creationId xmlns:p14="http://schemas.microsoft.com/office/powerpoint/2010/main" val="1458914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51C44-871D-46DF-B41A-B8F34E2D90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66AEF8C-9196-4AF8-9692-034562BD78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B011D2E-7F8A-4FB4-9252-73F2B05123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FAAB88-14A5-4998-B4D5-0EC221A8C886}"/>
              </a:ext>
            </a:extLst>
          </p:cNvPr>
          <p:cNvSpPr>
            <a:spLocks noGrp="1"/>
          </p:cNvSpPr>
          <p:nvPr>
            <p:ph type="dt" sz="half" idx="10"/>
          </p:nvPr>
        </p:nvSpPr>
        <p:spPr/>
        <p:txBody>
          <a:bodyPr/>
          <a:lstStyle/>
          <a:p>
            <a:fld id="{5CE3A1A9-885B-4802-9B87-CC1241F5E24E}" type="datetimeFigureOut">
              <a:rPr lang="en-IN" smtClean="0"/>
              <a:t>08-01-2023</a:t>
            </a:fld>
            <a:endParaRPr lang="en-IN"/>
          </a:p>
        </p:txBody>
      </p:sp>
      <p:sp>
        <p:nvSpPr>
          <p:cNvPr id="6" name="Footer Placeholder 5">
            <a:extLst>
              <a:ext uri="{FF2B5EF4-FFF2-40B4-BE49-F238E27FC236}">
                <a16:creationId xmlns:a16="http://schemas.microsoft.com/office/drawing/2014/main" id="{EE2C306C-15D2-467C-84C6-88179FA608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3836D0-42FB-466B-AAF1-4B5D390AE3D2}"/>
              </a:ext>
            </a:extLst>
          </p:cNvPr>
          <p:cNvSpPr>
            <a:spLocks noGrp="1"/>
          </p:cNvSpPr>
          <p:nvPr>
            <p:ph type="sldNum" sz="quarter" idx="12"/>
          </p:nvPr>
        </p:nvSpPr>
        <p:spPr/>
        <p:txBody>
          <a:bodyPr/>
          <a:lstStyle/>
          <a:p>
            <a:fld id="{8E34BD12-DEBD-4D9E-8B80-B0CF87D0B81A}" type="slidenum">
              <a:rPr lang="en-IN" smtClean="0"/>
              <a:t>‹#›</a:t>
            </a:fld>
            <a:endParaRPr lang="en-IN"/>
          </a:p>
        </p:txBody>
      </p:sp>
    </p:spTree>
    <p:extLst>
      <p:ext uri="{BB962C8B-B14F-4D97-AF65-F5344CB8AC3E}">
        <p14:creationId xmlns:p14="http://schemas.microsoft.com/office/powerpoint/2010/main" val="2046562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7DC98-C718-469B-BD98-CD55F0B427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E0D8CC-4F60-42E0-998B-54BE27F33D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889ADD8-72C7-4E95-8991-81AB319D24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624C76-864E-422A-ACB4-FB0AF9819410}"/>
              </a:ext>
            </a:extLst>
          </p:cNvPr>
          <p:cNvSpPr>
            <a:spLocks noGrp="1"/>
          </p:cNvSpPr>
          <p:nvPr>
            <p:ph type="dt" sz="half" idx="10"/>
          </p:nvPr>
        </p:nvSpPr>
        <p:spPr/>
        <p:txBody>
          <a:bodyPr/>
          <a:lstStyle/>
          <a:p>
            <a:fld id="{5CE3A1A9-885B-4802-9B87-CC1241F5E24E}" type="datetimeFigureOut">
              <a:rPr lang="en-IN" smtClean="0"/>
              <a:t>08-01-2023</a:t>
            </a:fld>
            <a:endParaRPr lang="en-IN"/>
          </a:p>
        </p:txBody>
      </p:sp>
      <p:sp>
        <p:nvSpPr>
          <p:cNvPr id="6" name="Footer Placeholder 5">
            <a:extLst>
              <a:ext uri="{FF2B5EF4-FFF2-40B4-BE49-F238E27FC236}">
                <a16:creationId xmlns:a16="http://schemas.microsoft.com/office/drawing/2014/main" id="{0DBD5526-4997-43DC-9A13-643E1B092A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45D7AC-DC40-42B3-8017-6A839DFB53EA}"/>
              </a:ext>
            </a:extLst>
          </p:cNvPr>
          <p:cNvSpPr>
            <a:spLocks noGrp="1"/>
          </p:cNvSpPr>
          <p:nvPr>
            <p:ph type="sldNum" sz="quarter" idx="12"/>
          </p:nvPr>
        </p:nvSpPr>
        <p:spPr/>
        <p:txBody>
          <a:bodyPr/>
          <a:lstStyle/>
          <a:p>
            <a:fld id="{8E34BD12-DEBD-4D9E-8B80-B0CF87D0B81A}" type="slidenum">
              <a:rPr lang="en-IN" smtClean="0"/>
              <a:t>‹#›</a:t>
            </a:fld>
            <a:endParaRPr lang="en-IN"/>
          </a:p>
        </p:txBody>
      </p:sp>
    </p:spTree>
    <p:extLst>
      <p:ext uri="{BB962C8B-B14F-4D97-AF65-F5344CB8AC3E}">
        <p14:creationId xmlns:p14="http://schemas.microsoft.com/office/powerpoint/2010/main" val="4071841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57A473-D00B-4876-B130-B903A2715B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A93EE2-C535-41B0-9E12-CF92610D14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FE300C-7BEC-4805-8DA4-1E6DCABA23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E3A1A9-885B-4802-9B87-CC1241F5E24E}" type="datetimeFigureOut">
              <a:rPr lang="en-IN" smtClean="0"/>
              <a:t>08-01-2023</a:t>
            </a:fld>
            <a:endParaRPr lang="en-IN"/>
          </a:p>
        </p:txBody>
      </p:sp>
      <p:sp>
        <p:nvSpPr>
          <p:cNvPr id="5" name="Footer Placeholder 4">
            <a:extLst>
              <a:ext uri="{FF2B5EF4-FFF2-40B4-BE49-F238E27FC236}">
                <a16:creationId xmlns:a16="http://schemas.microsoft.com/office/drawing/2014/main" id="{1EB1C7DA-4176-4136-9337-687032E05A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022BE2-EED7-446D-A559-A62E9B92A6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34BD12-DEBD-4D9E-8B80-B0CF87D0B81A}" type="slidenum">
              <a:rPr lang="en-IN" smtClean="0"/>
              <a:t>‹#›</a:t>
            </a:fld>
            <a:endParaRPr lang="en-IN"/>
          </a:p>
        </p:txBody>
      </p:sp>
    </p:spTree>
    <p:extLst>
      <p:ext uri="{BB962C8B-B14F-4D97-AF65-F5344CB8AC3E}">
        <p14:creationId xmlns:p14="http://schemas.microsoft.com/office/powerpoint/2010/main" val="2764333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141F0-A619-483D-B758-92E975C42288}"/>
              </a:ext>
            </a:extLst>
          </p:cNvPr>
          <p:cNvSpPr>
            <a:spLocks noGrp="1"/>
          </p:cNvSpPr>
          <p:nvPr>
            <p:ph type="title"/>
          </p:nvPr>
        </p:nvSpPr>
        <p:spPr/>
        <p:txBody>
          <a:bodyPr/>
          <a:lstStyle/>
          <a:p>
            <a:r>
              <a:rPr lang="en-US" dirty="0"/>
              <a:t>Route 53</a:t>
            </a:r>
            <a:endParaRPr lang="en-IN" dirty="0"/>
          </a:p>
        </p:txBody>
      </p:sp>
      <p:sp>
        <p:nvSpPr>
          <p:cNvPr id="3" name="Content Placeholder 2">
            <a:extLst>
              <a:ext uri="{FF2B5EF4-FFF2-40B4-BE49-F238E27FC236}">
                <a16:creationId xmlns:a16="http://schemas.microsoft.com/office/drawing/2014/main" id="{016AE42B-DA95-40E1-9EE0-DE046DE6A784}"/>
              </a:ext>
            </a:extLst>
          </p:cNvPr>
          <p:cNvSpPr>
            <a:spLocks noGrp="1"/>
          </p:cNvSpPr>
          <p:nvPr>
            <p:ph idx="1"/>
          </p:nvPr>
        </p:nvSpPr>
        <p:spPr/>
        <p:txBody>
          <a:bodyPr/>
          <a:lstStyle/>
          <a:p>
            <a:r>
              <a:rPr lang="en-IN" dirty="0"/>
              <a:t>Domain Name System (DNS)</a:t>
            </a:r>
          </a:p>
          <a:p>
            <a:r>
              <a:rPr lang="en-IN" dirty="0"/>
              <a:t>DNS Concepts</a:t>
            </a:r>
          </a:p>
          <a:p>
            <a:r>
              <a:rPr lang="en-US" dirty="0"/>
              <a:t>DNS Resolution</a:t>
            </a:r>
          </a:p>
          <a:p>
            <a:r>
              <a:rPr lang="en-US" dirty="0"/>
              <a:t>DNS Record Types</a:t>
            </a:r>
          </a:p>
          <a:p>
            <a:r>
              <a:rPr lang="en-US" b="0" i="0" u="none" strike="noStrike" dirty="0">
                <a:solidFill>
                  <a:srgbClr val="16191F"/>
                </a:solidFill>
                <a:effectLst/>
                <a:latin typeface="Amazon Ember"/>
              </a:rPr>
              <a:t>What is Amazon Route 53</a:t>
            </a:r>
            <a:endParaRPr lang="en-IN" dirty="0"/>
          </a:p>
        </p:txBody>
      </p:sp>
    </p:spTree>
    <p:extLst>
      <p:ext uri="{BB962C8B-B14F-4D97-AF65-F5344CB8AC3E}">
        <p14:creationId xmlns:p14="http://schemas.microsoft.com/office/powerpoint/2010/main" val="3399735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DBFB3-7F6D-48F1-B2CD-D8EA75AC93BD}"/>
              </a:ext>
            </a:extLst>
          </p:cNvPr>
          <p:cNvSpPr>
            <a:spLocks noGrp="1"/>
          </p:cNvSpPr>
          <p:nvPr>
            <p:ph type="title"/>
          </p:nvPr>
        </p:nvSpPr>
        <p:spPr/>
        <p:txBody>
          <a:bodyPr/>
          <a:lstStyle/>
          <a:p>
            <a:r>
              <a:rPr lang="en-US" dirty="0"/>
              <a:t>DNS Record Types</a:t>
            </a:r>
            <a:endParaRPr lang="en-IN" dirty="0"/>
          </a:p>
        </p:txBody>
      </p:sp>
      <p:sp>
        <p:nvSpPr>
          <p:cNvPr id="3" name="Content Placeholder 2">
            <a:extLst>
              <a:ext uri="{FF2B5EF4-FFF2-40B4-BE49-F238E27FC236}">
                <a16:creationId xmlns:a16="http://schemas.microsoft.com/office/drawing/2014/main" id="{6169AEA9-97D4-46AF-835E-E200E915E998}"/>
              </a:ext>
            </a:extLst>
          </p:cNvPr>
          <p:cNvSpPr>
            <a:spLocks noGrp="1"/>
          </p:cNvSpPr>
          <p:nvPr>
            <p:ph idx="1"/>
          </p:nvPr>
        </p:nvSpPr>
        <p:spPr>
          <a:xfrm>
            <a:off x="650240" y="1825625"/>
            <a:ext cx="10703560" cy="4667250"/>
          </a:xfrm>
        </p:spPr>
        <p:txBody>
          <a:bodyPr>
            <a:normAutofit fontScale="85000" lnSpcReduction="20000"/>
          </a:bodyPr>
          <a:lstStyle/>
          <a:p>
            <a:pPr marL="0" indent="0">
              <a:buNone/>
            </a:pPr>
            <a:r>
              <a:rPr lang="en-US" dirty="0"/>
              <a:t>Each zone file contains records. A record is a single mapping between a resource and a name.</a:t>
            </a:r>
          </a:p>
          <a:p>
            <a:r>
              <a:rPr lang="en-US" b="1" dirty="0"/>
              <a:t>Start of Authority (SOA) Record</a:t>
            </a:r>
          </a:p>
          <a:p>
            <a:pPr lvl="1"/>
            <a:r>
              <a:rPr lang="en-US" dirty="0"/>
              <a:t>A Start of Authority (SOA) record is mandatory in all zone files, and it identifies the base DNS information about the domain.</a:t>
            </a:r>
          </a:p>
          <a:p>
            <a:pPr lvl="1"/>
            <a:r>
              <a:rPr lang="en-US" dirty="0"/>
              <a:t>Each zone contains a single SOA record</a:t>
            </a:r>
          </a:p>
          <a:p>
            <a:r>
              <a:rPr lang="en-US" b="1" dirty="0"/>
              <a:t>A and AAAA</a:t>
            </a:r>
          </a:p>
          <a:p>
            <a:pPr lvl="1"/>
            <a:r>
              <a:rPr lang="en-US" dirty="0"/>
              <a:t>Both types of address records map a host to an IP address. The A record is used to map a host to an IPv4 IP address, while AAAA records are used to map a host to an IPv6 address.</a:t>
            </a:r>
          </a:p>
          <a:p>
            <a:r>
              <a:rPr lang="en-US" b="1" dirty="0"/>
              <a:t>Canonical Name (CNAME)</a:t>
            </a:r>
          </a:p>
          <a:p>
            <a:pPr lvl="1"/>
            <a:r>
              <a:rPr lang="en-US" dirty="0"/>
              <a:t>A Canonical Name (CNAME) record is a type of resource record in the DNS that defines an alias for the CNAME for your server</a:t>
            </a:r>
          </a:p>
          <a:p>
            <a:r>
              <a:rPr lang="en-US" b="1" dirty="0"/>
              <a:t>Name Server (NS)</a:t>
            </a:r>
          </a:p>
          <a:p>
            <a:pPr lvl="1"/>
            <a:r>
              <a:rPr lang="en-US" dirty="0"/>
              <a:t>Name Server (NS) records are used by TLD servers to direct traffic to the DNS server that contains the authoritative DNS records.</a:t>
            </a:r>
            <a:endParaRPr lang="en-IN" dirty="0"/>
          </a:p>
        </p:txBody>
      </p:sp>
    </p:spTree>
    <p:extLst>
      <p:ext uri="{BB962C8B-B14F-4D97-AF65-F5344CB8AC3E}">
        <p14:creationId xmlns:p14="http://schemas.microsoft.com/office/powerpoint/2010/main" val="2623730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D4523-75B7-450B-883C-F6B73D5064AD}"/>
              </a:ext>
            </a:extLst>
          </p:cNvPr>
          <p:cNvSpPr>
            <a:spLocks noGrp="1"/>
          </p:cNvSpPr>
          <p:nvPr>
            <p:ph type="title"/>
          </p:nvPr>
        </p:nvSpPr>
        <p:spPr/>
        <p:txBody>
          <a:bodyPr/>
          <a:lstStyle/>
          <a:p>
            <a:r>
              <a:rPr lang="en-US" b="0" i="0" u="none" strike="noStrike" dirty="0">
                <a:solidFill>
                  <a:srgbClr val="16191F"/>
                </a:solidFill>
                <a:effectLst/>
                <a:latin typeface="Amazon Ember"/>
              </a:rPr>
              <a:t>What is Amazon Route 53</a:t>
            </a:r>
            <a:endParaRPr lang="en-IN" dirty="0"/>
          </a:p>
        </p:txBody>
      </p:sp>
      <p:sp>
        <p:nvSpPr>
          <p:cNvPr id="3" name="Content Placeholder 2">
            <a:extLst>
              <a:ext uri="{FF2B5EF4-FFF2-40B4-BE49-F238E27FC236}">
                <a16:creationId xmlns:a16="http://schemas.microsoft.com/office/drawing/2014/main" id="{A9208F14-50C0-4F52-B4E6-0717E797B2E5}"/>
              </a:ext>
            </a:extLst>
          </p:cNvPr>
          <p:cNvSpPr>
            <a:spLocks noGrp="1"/>
          </p:cNvSpPr>
          <p:nvPr>
            <p:ph idx="1"/>
          </p:nvPr>
        </p:nvSpPr>
        <p:spPr>
          <a:xfrm>
            <a:off x="660400" y="1690689"/>
            <a:ext cx="10693400" cy="4486274"/>
          </a:xfrm>
        </p:spPr>
        <p:txBody>
          <a:bodyPr>
            <a:normAutofit/>
          </a:bodyPr>
          <a:lstStyle/>
          <a:p>
            <a:r>
              <a:rPr lang="en-US" dirty="0"/>
              <a:t>Amazon Route 53 is a highly available and scalable Domain Name System (DNS) web service. </a:t>
            </a:r>
          </a:p>
          <a:p>
            <a:r>
              <a:rPr lang="en-US" dirty="0"/>
              <a:t>Its functionalities include</a:t>
            </a:r>
          </a:p>
          <a:p>
            <a:pPr lvl="1"/>
            <a:r>
              <a:rPr lang="en-US" dirty="0"/>
              <a:t>Domain registration</a:t>
            </a:r>
          </a:p>
          <a:p>
            <a:pPr lvl="1"/>
            <a:r>
              <a:rPr lang="en-US" dirty="0"/>
              <a:t>DNS routing</a:t>
            </a:r>
          </a:p>
          <a:p>
            <a:pPr lvl="1"/>
            <a:r>
              <a:rPr lang="en-US" dirty="0"/>
              <a:t>Health checking</a:t>
            </a:r>
          </a:p>
          <a:p>
            <a:r>
              <a:rPr lang="en-IN" b="1" i="0" dirty="0">
                <a:solidFill>
                  <a:srgbClr val="16191F"/>
                </a:solidFill>
                <a:effectLst/>
                <a:latin typeface="Amazon Ember"/>
              </a:rPr>
              <a:t>Register domain names</a:t>
            </a:r>
          </a:p>
          <a:p>
            <a:pPr lvl="1"/>
            <a:r>
              <a:rPr lang="en-US" dirty="0"/>
              <a:t>You need a website name, such as mycompany.com. </a:t>
            </a:r>
          </a:p>
          <a:p>
            <a:pPr lvl="1"/>
            <a:r>
              <a:rPr lang="en-US" dirty="0"/>
              <a:t>Route 53 provides a option register a domain name for your website or web application.</a:t>
            </a:r>
          </a:p>
          <a:p>
            <a:pPr lvl="1"/>
            <a:endParaRPr lang="en-IN" dirty="0"/>
          </a:p>
        </p:txBody>
      </p:sp>
    </p:spTree>
    <p:extLst>
      <p:ext uri="{BB962C8B-B14F-4D97-AF65-F5344CB8AC3E}">
        <p14:creationId xmlns:p14="http://schemas.microsoft.com/office/powerpoint/2010/main" val="4069278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0B4B6-743E-4DDE-9EA1-2BBF44BDE840}"/>
              </a:ext>
            </a:extLst>
          </p:cNvPr>
          <p:cNvSpPr>
            <a:spLocks noGrp="1"/>
          </p:cNvSpPr>
          <p:nvPr>
            <p:ph type="title"/>
          </p:nvPr>
        </p:nvSpPr>
        <p:spPr/>
        <p:txBody>
          <a:bodyPr/>
          <a:lstStyle/>
          <a:p>
            <a:r>
              <a:rPr lang="en-US" b="0" i="0" u="none" strike="noStrike" dirty="0">
                <a:solidFill>
                  <a:srgbClr val="16191F"/>
                </a:solidFill>
                <a:effectLst/>
                <a:latin typeface="Amazon Ember"/>
              </a:rPr>
              <a:t>Amazon Route 53</a:t>
            </a:r>
            <a:endParaRPr lang="en-IN" dirty="0"/>
          </a:p>
        </p:txBody>
      </p:sp>
      <p:sp>
        <p:nvSpPr>
          <p:cNvPr id="3" name="Content Placeholder 2">
            <a:extLst>
              <a:ext uri="{FF2B5EF4-FFF2-40B4-BE49-F238E27FC236}">
                <a16:creationId xmlns:a16="http://schemas.microsoft.com/office/drawing/2014/main" id="{1EA94873-4CDC-4F96-A726-2D10BCF55F56}"/>
              </a:ext>
            </a:extLst>
          </p:cNvPr>
          <p:cNvSpPr>
            <a:spLocks noGrp="1"/>
          </p:cNvSpPr>
          <p:nvPr>
            <p:ph idx="1"/>
          </p:nvPr>
        </p:nvSpPr>
        <p:spPr/>
        <p:txBody>
          <a:bodyPr/>
          <a:lstStyle/>
          <a:p>
            <a:r>
              <a:rPr lang="en-US" b="1" dirty="0"/>
              <a:t>DNS Routing </a:t>
            </a:r>
          </a:p>
          <a:p>
            <a:pPr lvl="1"/>
            <a:r>
              <a:rPr lang="en-US" dirty="0"/>
              <a:t>Route the internet traffic to the resources for your domain</a:t>
            </a:r>
          </a:p>
          <a:p>
            <a:pPr lvl="1"/>
            <a:r>
              <a:rPr lang="en-US" dirty="0"/>
              <a:t>When a user opens a web browser and enters your domain name in the address bar, Route 53 helps connect the browser with your website or web application.</a:t>
            </a:r>
          </a:p>
          <a:p>
            <a:r>
              <a:rPr lang="en-US" b="1" dirty="0"/>
              <a:t>Health checking</a:t>
            </a:r>
          </a:p>
          <a:p>
            <a:pPr lvl="1"/>
            <a:r>
              <a:rPr lang="en-US" dirty="0"/>
              <a:t>Route 53 sends automated requests over the internet to your resources, to verify that it's reachable, available, and functional. </a:t>
            </a:r>
          </a:p>
          <a:p>
            <a:pPr lvl="1"/>
            <a:r>
              <a:rPr lang="en-US" dirty="0"/>
              <a:t>You also can choose to receive notifications when a resource becomes unavailable or unhealthy.</a:t>
            </a:r>
            <a:endParaRPr lang="en-IN" dirty="0"/>
          </a:p>
        </p:txBody>
      </p:sp>
    </p:spTree>
    <p:extLst>
      <p:ext uri="{BB962C8B-B14F-4D97-AF65-F5344CB8AC3E}">
        <p14:creationId xmlns:p14="http://schemas.microsoft.com/office/powerpoint/2010/main" val="1519241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04763-53D1-495D-8D9B-066F0E190BC9}"/>
              </a:ext>
            </a:extLst>
          </p:cNvPr>
          <p:cNvSpPr>
            <a:spLocks noGrp="1"/>
          </p:cNvSpPr>
          <p:nvPr>
            <p:ph type="title"/>
          </p:nvPr>
        </p:nvSpPr>
        <p:spPr/>
        <p:txBody>
          <a:bodyPr/>
          <a:lstStyle/>
          <a:p>
            <a:r>
              <a:rPr lang="en-IN" dirty="0"/>
              <a:t>Domain Registration</a:t>
            </a:r>
          </a:p>
        </p:txBody>
      </p:sp>
      <p:sp>
        <p:nvSpPr>
          <p:cNvPr id="3" name="Content Placeholder 2">
            <a:extLst>
              <a:ext uri="{FF2B5EF4-FFF2-40B4-BE49-F238E27FC236}">
                <a16:creationId xmlns:a16="http://schemas.microsoft.com/office/drawing/2014/main" id="{05E6B7E9-6465-4F34-86F7-1508202A086E}"/>
              </a:ext>
            </a:extLst>
          </p:cNvPr>
          <p:cNvSpPr>
            <a:spLocks noGrp="1"/>
          </p:cNvSpPr>
          <p:nvPr>
            <p:ph idx="1"/>
          </p:nvPr>
        </p:nvSpPr>
        <p:spPr/>
        <p:txBody>
          <a:bodyPr/>
          <a:lstStyle/>
          <a:p>
            <a:r>
              <a:rPr lang="en-US" dirty="0"/>
              <a:t>You can search and register a domain name in AWS Route 53. </a:t>
            </a:r>
          </a:p>
          <a:p>
            <a:r>
              <a:rPr lang="en-US" dirty="0"/>
              <a:t>If you already registered a domain name with another registrar, you have the option to transfer the domain registration to Amazon Route 53. </a:t>
            </a:r>
          </a:p>
          <a:p>
            <a:r>
              <a:rPr lang="en-US" dirty="0"/>
              <a:t>Amazon Route 53 supports domain registration for a wide variety of generic TLDs</a:t>
            </a:r>
            <a:endParaRPr lang="en-IN" dirty="0"/>
          </a:p>
        </p:txBody>
      </p:sp>
    </p:spTree>
    <p:extLst>
      <p:ext uri="{BB962C8B-B14F-4D97-AF65-F5344CB8AC3E}">
        <p14:creationId xmlns:p14="http://schemas.microsoft.com/office/powerpoint/2010/main" val="3960912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DE9DF-168E-4A15-8176-5A30E019312A}"/>
              </a:ext>
            </a:extLst>
          </p:cNvPr>
          <p:cNvSpPr>
            <a:spLocks noGrp="1"/>
          </p:cNvSpPr>
          <p:nvPr>
            <p:ph type="title"/>
          </p:nvPr>
        </p:nvSpPr>
        <p:spPr/>
        <p:txBody>
          <a:bodyPr/>
          <a:lstStyle/>
          <a:p>
            <a:r>
              <a:rPr lang="en-IN" dirty="0"/>
              <a:t>Domain Name System (DNS) Service</a:t>
            </a:r>
          </a:p>
        </p:txBody>
      </p:sp>
      <p:sp>
        <p:nvSpPr>
          <p:cNvPr id="3" name="Content Placeholder 2">
            <a:extLst>
              <a:ext uri="{FF2B5EF4-FFF2-40B4-BE49-F238E27FC236}">
                <a16:creationId xmlns:a16="http://schemas.microsoft.com/office/drawing/2014/main" id="{26A4C5DD-E7E8-4702-96F9-B85F4D42FFA9}"/>
              </a:ext>
            </a:extLst>
          </p:cNvPr>
          <p:cNvSpPr>
            <a:spLocks noGrp="1"/>
          </p:cNvSpPr>
          <p:nvPr>
            <p:ph idx="1"/>
          </p:nvPr>
        </p:nvSpPr>
        <p:spPr>
          <a:xfrm>
            <a:off x="838200" y="1564640"/>
            <a:ext cx="10408920" cy="4928235"/>
          </a:xfrm>
        </p:spPr>
        <p:txBody>
          <a:bodyPr>
            <a:normAutofit lnSpcReduction="10000"/>
          </a:bodyPr>
          <a:lstStyle/>
          <a:p>
            <a:r>
              <a:rPr lang="en-US" dirty="0"/>
              <a:t>Amazon Route 53 is an authoritative DNS service that routes Internet traffic to your website by translating friendly domain names into IP addresses. </a:t>
            </a:r>
          </a:p>
          <a:p>
            <a:r>
              <a:rPr lang="en-US" dirty="0"/>
              <a:t>If you register a new domain name, Amazon Route 53 will be automatically configured as the DNS service for the domain, and a </a:t>
            </a:r>
            <a:r>
              <a:rPr lang="en-US" b="1" dirty="0"/>
              <a:t>hosted zone</a:t>
            </a:r>
            <a:r>
              <a:rPr lang="en-US" dirty="0"/>
              <a:t> will be created for your domain. </a:t>
            </a:r>
          </a:p>
          <a:p>
            <a:r>
              <a:rPr lang="en-US" dirty="0"/>
              <a:t>You add resource record sets to the hosted zone, which define how you want Amazon Route 53 to respond to DNS queries for your domain </a:t>
            </a:r>
          </a:p>
          <a:p>
            <a:r>
              <a:rPr lang="en-US" dirty="0"/>
              <a:t>If you’re using Amazon CloudFront, Amazon Simple Storage Service or Elastic Load Balancing, you can configure Amazon Route 53 to route Internet traffic to those resources.</a:t>
            </a:r>
            <a:endParaRPr lang="en-IN" dirty="0"/>
          </a:p>
        </p:txBody>
      </p:sp>
    </p:spTree>
    <p:extLst>
      <p:ext uri="{BB962C8B-B14F-4D97-AF65-F5344CB8AC3E}">
        <p14:creationId xmlns:p14="http://schemas.microsoft.com/office/powerpoint/2010/main" val="2952990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95313-4A45-478C-BE8B-12DE00074137}"/>
              </a:ext>
            </a:extLst>
          </p:cNvPr>
          <p:cNvSpPr>
            <a:spLocks noGrp="1"/>
          </p:cNvSpPr>
          <p:nvPr>
            <p:ph type="title"/>
          </p:nvPr>
        </p:nvSpPr>
        <p:spPr/>
        <p:txBody>
          <a:bodyPr/>
          <a:lstStyle/>
          <a:p>
            <a:r>
              <a:rPr lang="en-US" dirty="0"/>
              <a:t>Hosted Zone</a:t>
            </a:r>
            <a:endParaRPr lang="en-IN" dirty="0"/>
          </a:p>
        </p:txBody>
      </p:sp>
      <p:sp>
        <p:nvSpPr>
          <p:cNvPr id="3" name="Content Placeholder 2">
            <a:extLst>
              <a:ext uri="{FF2B5EF4-FFF2-40B4-BE49-F238E27FC236}">
                <a16:creationId xmlns:a16="http://schemas.microsoft.com/office/drawing/2014/main" id="{CD40A3ED-CED4-434B-878C-C63B5A8855C0}"/>
              </a:ext>
            </a:extLst>
          </p:cNvPr>
          <p:cNvSpPr>
            <a:spLocks noGrp="1"/>
          </p:cNvSpPr>
          <p:nvPr>
            <p:ph idx="1"/>
          </p:nvPr>
        </p:nvSpPr>
        <p:spPr/>
        <p:txBody>
          <a:bodyPr>
            <a:normAutofit fontScale="92500"/>
          </a:bodyPr>
          <a:lstStyle/>
          <a:p>
            <a:r>
              <a:rPr lang="en-US" dirty="0"/>
              <a:t>A hosted zone is a collection of resource record sets hosted by Amazon Route 53. </a:t>
            </a:r>
          </a:p>
          <a:p>
            <a:r>
              <a:rPr lang="en-US" dirty="0"/>
              <a:t>A hosted zone represents resource record sets that are managed together under a single domain name. </a:t>
            </a:r>
          </a:p>
          <a:p>
            <a:r>
              <a:rPr lang="en-US" dirty="0"/>
              <a:t>Each hosted zone has its own metadata and configuration information.</a:t>
            </a:r>
          </a:p>
          <a:p>
            <a:r>
              <a:rPr lang="en-US" dirty="0"/>
              <a:t>There are two types of hosted zones: private and public. </a:t>
            </a:r>
          </a:p>
          <a:p>
            <a:pPr lvl="1"/>
            <a:r>
              <a:rPr lang="en-US" dirty="0"/>
              <a:t>A private hosted zone is a container that holds information about how you want to route traffic for a domain and its subdomains within one or more Amazon VPCs</a:t>
            </a:r>
          </a:p>
          <a:p>
            <a:pPr lvl="1"/>
            <a:r>
              <a:rPr lang="en-US" dirty="0"/>
              <a:t>A public hosted zone is a container that holds information about how you want to route traffic on the Internet</a:t>
            </a:r>
            <a:endParaRPr lang="en-IN" dirty="0"/>
          </a:p>
        </p:txBody>
      </p:sp>
    </p:spTree>
    <p:extLst>
      <p:ext uri="{BB962C8B-B14F-4D97-AF65-F5344CB8AC3E}">
        <p14:creationId xmlns:p14="http://schemas.microsoft.com/office/powerpoint/2010/main" val="2710446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F133E-748D-40EB-99C1-14E3BFAB4312}"/>
              </a:ext>
            </a:extLst>
          </p:cNvPr>
          <p:cNvSpPr>
            <a:spLocks noGrp="1"/>
          </p:cNvSpPr>
          <p:nvPr>
            <p:ph type="title"/>
          </p:nvPr>
        </p:nvSpPr>
        <p:spPr/>
        <p:txBody>
          <a:bodyPr/>
          <a:lstStyle/>
          <a:p>
            <a:r>
              <a:rPr lang="en-IN" dirty="0">
                <a:solidFill>
                  <a:srgbClr val="16191F"/>
                </a:solidFill>
                <a:latin typeface="Amazon Ember"/>
              </a:rPr>
              <a:t>Route 53 R</a:t>
            </a:r>
            <a:r>
              <a:rPr lang="en-IN" b="0" i="0" u="none" strike="noStrike" dirty="0">
                <a:solidFill>
                  <a:srgbClr val="16191F"/>
                </a:solidFill>
                <a:effectLst/>
                <a:latin typeface="Amazon Ember"/>
              </a:rPr>
              <a:t>outing Policy</a:t>
            </a:r>
            <a:endParaRPr lang="en-IN" dirty="0"/>
          </a:p>
        </p:txBody>
      </p:sp>
      <p:sp>
        <p:nvSpPr>
          <p:cNvPr id="3" name="Content Placeholder 2">
            <a:extLst>
              <a:ext uri="{FF2B5EF4-FFF2-40B4-BE49-F238E27FC236}">
                <a16:creationId xmlns:a16="http://schemas.microsoft.com/office/drawing/2014/main" id="{533155B9-A0EE-4D7D-B5FD-4F9B23E2C0AD}"/>
              </a:ext>
            </a:extLst>
          </p:cNvPr>
          <p:cNvSpPr>
            <a:spLocks noGrp="1"/>
          </p:cNvSpPr>
          <p:nvPr>
            <p:ph idx="1"/>
          </p:nvPr>
        </p:nvSpPr>
        <p:spPr/>
        <p:txBody>
          <a:bodyPr>
            <a:normAutofit/>
          </a:bodyPr>
          <a:lstStyle/>
          <a:p>
            <a:r>
              <a:rPr lang="en-US" dirty="0"/>
              <a:t>When you create a record in Route 53, you have to choose a routing policy, which determines how Amazon Route 53 responds to </a:t>
            </a:r>
            <a:r>
              <a:rPr lang="en-US" dirty="0" err="1"/>
              <a:t>dns</a:t>
            </a:r>
            <a:r>
              <a:rPr lang="en-US" dirty="0"/>
              <a:t> queries. As of now, following routing policy are supported.</a:t>
            </a:r>
          </a:p>
          <a:p>
            <a:pPr lvl="1"/>
            <a:r>
              <a:rPr lang="en-US" dirty="0"/>
              <a:t>Simple routing policy</a:t>
            </a:r>
          </a:p>
          <a:p>
            <a:pPr lvl="1"/>
            <a:r>
              <a:rPr lang="en-US" dirty="0"/>
              <a:t>Failover routing policy</a:t>
            </a:r>
          </a:p>
          <a:p>
            <a:pPr lvl="1"/>
            <a:r>
              <a:rPr lang="en-US" dirty="0"/>
              <a:t>Weighted routing policy</a:t>
            </a:r>
          </a:p>
          <a:p>
            <a:pPr lvl="1"/>
            <a:r>
              <a:rPr lang="en-US" dirty="0"/>
              <a:t>Latency routing policy</a:t>
            </a:r>
          </a:p>
          <a:p>
            <a:pPr lvl="1"/>
            <a:r>
              <a:rPr lang="en-US" dirty="0"/>
              <a:t>Geolocation routing policy</a:t>
            </a:r>
          </a:p>
          <a:p>
            <a:pPr lvl="1"/>
            <a:r>
              <a:rPr lang="en-US" dirty="0" err="1"/>
              <a:t>Multivalue</a:t>
            </a:r>
            <a:r>
              <a:rPr lang="en-US" dirty="0"/>
              <a:t> answer routing policy</a:t>
            </a:r>
            <a:endParaRPr lang="en-IN" dirty="0"/>
          </a:p>
        </p:txBody>
      </p:sp>
    </p:spTree>
    <p:extLst>
      <p:ext uri="{BB962C8B-B14F-4D97-AF65-F5344CB8AC3E}">
        <p14:creationId xmlns:p14="http://schemas.microsoft.com/office/powerpoint/2010/main" val="454604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3387-D684-48C1-B02A-8DCE3DF3C9A4}"/>
              </a:ext>
            </a:extLst>
          </p:cNvPr>
          <p:cNvSpPr>
            <a:spLocks noGrp="1"/>
          </p:cNvSpPr>
          <p:nvPr>
            <p:ph type="title"/>
          </p:nvPr>
        </p:nvSpPr>
        <p:spPr/>
        <p:txBody>
          <a:bodyPr/>
          <a:lstStyle/>
          <a:p>
            <a:r>
              <a:rPr lang="en-IN" dirty="0">
                <a:solidFill>
                  <a:srgbClr val="16191F"/>
                </a:solidFill>
                <a:latin typeface="Amazon Ember"/>
              </a:rPr>
              <a:t>Route 53 R</a:t>
            </a:r>
            <a:r>
              <a:rPr lang="en-IN" b="0" i="0" u="none" strike="noStrike" dirty="0">
                <a:solidFill>
                  <a:srgbClr val="16191F"/>
                </a:solidFill>
                <a:effectLst/>
                <a:latin typeface="Amazon Ember"/>
              </a:rPr>
              <a:t>outing Policy</a:t>
            </a:r>
            <a:br>
              <a:rPr lang="en-IN" b="0" i="0" u="none" strike="noStrike" dirty="0">
                <a:solidFill>
                  <a:srgbClr val="16191F"/>
                </a:solidFill>
                <a:effectLst/>
                <a:latin typeface="Amazon Ember"/>
              </a:rPr>
            </a:br>
            <a:endParaRPr lang="en-IN" dirty="0"/>
          </a:p>
        </p:txBody>
      </p:sp>
      <p:sp>
        <p:nvSpPr>
          <p:cNvPr id="3" name="Content Placeholder 2">
            <a:extLst>
              <a:ext uri="{FF2B5EF4-FFF2-40B4-BE49-F238E27FC236}">
                <a16:creationId xmlns:a16="http://schemas.microsoft.com/office/drawing/2014/main" id="{676EF64F-6C4C-4864-88EE-0DDFEB09C919}"/>
              </a:ext>
            </a:extLst>
          </p:cNvPr>
          <p:cNvSpPr>
            <a:spLocks noGrp="1"/>
          </p:cNvSpPr>
          <p:nvPr>
            <p:ph idx="1"/>
          </p:nvPr>
        </p:nvSpPr>
        <p:spPr>
          <a:xfrm>
            <a:off x="746760" y="1419225"/>
            <a:ext cx="10515600" cy="1325563"/>
          </a:xfrm>
        </p:spPr>
        <p:txBody>
          <a:bodyPr/>
          <a:lstStyle/>
          <a:p>
            <a:r>
              <a:rPr lang="en-US" b="1" dirty="0"/>
              <a:t>Simple Routing Policy</a:t>
            </a:r>
            <a:endParaRPr lang="en-US" dirty="0"/>
          </a:p>
          <a:p>
            <a:pPr lvl="1"/>
            <a:r>
              <a:rPr lang="en-US" dirty="0"/>
              <a:t>Use for a single resource that performs a given function for your domain, for example, a web server that serves content for the example.com website.</a:t>
            </a:r>
            <a:endParaRPr lang="en-IN" dirty="0"/>
          </a:p>
        </p:txBody>
      </p:sp>
      <p:pic>
        <p:nvPicPr>
          <p:cNvPr id="1028" name="Picture 4">
            <a:extLst>
              <a:ext uri="{FF2B5EF4-FFF2-40B4-BE49-F238E27FC236}">
                <a16:creationId xmlns:a16="http://schemas.microsoft.com/office/drawing/2014/main" id="{E4A91621-6A98-4152-9481-0E5D8FF4E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0889" y="2946400"/>
            <a:ext cx="7255991" cy="3695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105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ADAE1B-A433-4323-9B64-8532EFE0A6FC}"/>
              </a:ext>
            </a:extLst>
          </p:cNvPr>
          <p:cNvSpPr>
            <a:spLocks noGrp="1"/>
          </p:cNvSpPr>
          <p:nvPr>
            <p:ph idx="1"/>
          </p:nvPr>
        </p:nvSpPr>
        <p:spPr>
          <a:xfrm>
            <a:off x="660400" y="314961"/>
            <a:ext cx="10911840" cy="1915159"/>
          </a:xfrm>
        </p:spPr>
        <p:txBody>
          <a:bodyPr>
            <a:normAutofit/>
          </a:bodyPr>
          <a:lstStyle/>
          <a:p>
            <a:r>
              <a:rPr lang="en-US" b="1" dirty="0"/>
              <a:t>Weighted Routing Policy </a:t>
            </a:r>
          </a:p>
          <a:p>
            <a:pPr lvl="1"/>
            <a:r>
              <a:rPr lang="en-US" dirty="0"/>
              <a:t>Route traffic to multiple resources in proportions that you specify. You have to specify the weight of traffic to split and route to different endpoints</a:t>
            </a:r>
            <a:endParaRPr lang="en-IN" dirty="0"/>
          </a:p>
        </p:txBody>
      </p:sp>
      <p:pic>
        <p:nvPicPr>
          <p:cNvPr id="2050" name="Picture 2">
            <a:extLst>
              <a:ext uri="{FF2B5EF4-FFF2-40B4-BE49-F238E27FC236}">
                <a16:creationId xmlns:a16="http://schemas.microsoft.com/office/drawing/2014/main" id="{31111BB3-3303-449C-B005-905133F44F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3840" y="1950721"/>
            <a:ext cx="7712075" cy="4693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370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35293C-CBB0-4A16-A878-F98B5CF3BE5C}"/>
              </a:ext>
            </a:extLst>
          </p:cNvPr>
          <p:cNvSpPr>
            <a:spLocks noGrp="1"/>
          </p:cNvSpPr>
          <p:nvPr>
            <p:ph idx="1"/>
          </p:nvPr>
        </p:nvSpPr>
        <p:spPr>
          <a:xfrm>
            <a:off x="584200" y="616585"/>
            <a:ext cx="10515600" cy="1456055"/>
          </a:xfrm>
        </p:spPr>
        <p:txBody>
          <a:bodyPr/>
          <a:lstStyle/>
          <a:p>
            <a:r>
              <a:rPr lang="en-US" b="1" dirty="0"/>
              <a:t>Latency Routing Policy</a:t>
            </a:r>
          </a:p>
          <a:p>
            <a:pPr lvl="1"/>
            <a:r>
              <a:rPr lang="en-US" dirty="0"/>
              <a:t>When you have resources in multiple AWS Regions and you want to route traffic to the region that provides the best latency.</a:t>
            </a:r>
            <a:endParaRPr lang="en-IN" dirty="0"/>
          </a:p>
        </p:txBody>
      </p:sp>
      <p:pic>
        <p:nvPicPr>
          <p:cNvPr id="3074" name="Picture 2">
            <a:extLst>
              <a:ext uri="{FF2B5EF4-FFF2-40B4-BE49-F238E27FC236}">
                <a16:creationId xmlns:a16="http://schemas.microsoft.com/office/drawing/2014/main" id="{CD6EB41F-AF37-42F5-9FF4-E03B9F1902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9920" y="2154555"/>
            <a:ext cx="7548880" cy="443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9702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3FA80-1F0D-4DEC-B599-414216B01D3E}"/>
              </a:ext>
            </a:extLst>
          </p:cNvPr>
          <p:cNvSpPr>
            <a:spLocks noGrp="1"/>
          </p:cNvSpPr>
          <p:nvPr>
            <p:ph type="ctrTitle"/>
          </p:nvPr>
        </p:nvSpPr>
        <p:spPr>
          <a:xfrm>
            <a:off x="751840" y="254001"/>
            <a:ext cx="9916160" cy="1005839"/>
          </a:xfrm>
        </p:spPr>
        <p:txBody>
          <a:bodyPr>
            <a:normAutofit/>
          </a:bodyPr>
          <a:lstStyle/>
          <a:p>
            <a:r>
              <a:rPr lang="en-IN" dirty="0"/>
              <a:t>Domain Name System (DNS)</a:t>
            </a:r>
          </a:p>
        </p:txBody>
      </p:sp>
      <p:sp>
        <p:nvSpPr>
          <p:cNvPr id="3" name="Subtitle 2">
            <a:extLst>
              <a:ext uri="{FF2B5EF4-FFF2-40B4-BE49-F238E27FC236}">
                <a16:creationId xmlns:a16="http://schemas.microsoft.com/office/drawing/2014/main" id="{0889591C-1265-4EEB-96C5-D81815E5056E}"/>
              </a:ext>
            </a:extLst>
          </p:cNvPr>
          <p:cNvSpPr>
            <a:spLocks noGrp="1"/>
          </p:cNvSpPr>
          <p:nvPr>
            <p:ph type="subTitle" idx="1"/>
          </p:nvPr>
        </p:nvSpPr>
        <p:spPr>
          <a:xfrm>
            <a:off x="751840" y="1737360"/>
            <a:ext cx="9987280" cy="4561840"/>
          </a:xfrm>
        </p:spPr>
        <p:txBody>
          <a:bodyPr/>
          <a:lstStyle/>
          <a:p>
            <a:pPr marL="285750" indent="-285750" algn="l">
              <a:buFont typeface="Arial" panose="020B0604020202020204" pitchFamily="34" charset="0"/>
              <a:buChar char="•"/>
            </a:pPr>
            <a:r>
              <a:rPr lang="en-US" dirty="0"/>
              <a:t>The Internet Protocol (IP) address of your website is like your </a:t>
            </a:r>
            <a:r>
              <a:rPr lang="en-US" b="1" dirty="0"/>
              <a:t>phone number</a:t>
            </a:r>
            <a:r>
              <a:rPr lang="en-US" dirty="0"/>
              <a:t>. DNS is like the </a:t>
            </a:r>
            <a:r>
              <a:rPr lang="en-US" b="1" dirty="0"/>
              <a:t>phonebook</a:t>
            </a:r>
            <a:r>
              <a:rPr lang="en-US" dirty="0"/>
              <a:t>. </a:t>
            </a:r>
            <a:endParaRPr lang="en-IN" dirty="0"/>
          </a:p>
          <a:p>
            <a:pPr marL="285750" indent="-285750" algn="l">
              <a:buFont typeface="Arial" panose="020B0604020202020204" pitchFamily="34" charset="0"/>
              <a:buChar char="•"/>
            </a:pPr>
            <a:r>
              <a:rPr lang="en-IN" dirty="0"/>
              <a:t>Domain Name System</a:t>
            </a:r>
            <a:r>
              <a:rPr lang="en-US" dirty="0"/>
              <a:t> is a globally-distributed service that is foundational to the way people use the Internet.</a:t>
            </a:r>
          </a:p>
          <a:p>
            <a:pPr marL="285750" indent="-285750" algn="l">
              <a:buFont typeface="Arial" panose="020B0604020202020204" pitchFamily="34" charset="0"/>
              <a:buChar char="•"/>
            </a:pPr>
            <a:r>
              <a:rPr lang="en-US" dirty="0"/>
              <a:t>DNS uses a hierarchical name structure, and different levels in the hierarchy are each separated with a dot</a:t>
            </a:r>
          </a:p>
          <a:p>
            <a:pPr marL="285750" indent="-285750" algn="l">
              <a:buFont typeface="Arial" panose="020B0604020202020204" pitchFamily="34" charset="0"/>
              <a:buChar char="•"/>
            </a:pPr>
            <a:r>
              <a:rPr lang="en-US" dirty="0"/>
              <a:t>Amazon Route 53 is an authoritative DNS system. </a:t>
            </a:r>
          </a:p>
          <a:p>
            <a:pPr marL="285750" indent="-285750" algn="l">
              <a:buFont typeface="Arial" panose="020B0604020202020204" pitchFamily="34" charset="0"/>
              <a:buChar char="•"/>
            </a:pPr>
            <a:r>
              <a:rPr lang="en-US" dirty="0"/>
              <a:t>It answers DNS queries, translating domain names into IP addresses</a:t>
            </a:r>
          </a:p>
        </p:txBody>
      </p:sp>
    </p:spTree>
    <p:extLst>
      <p:ext uri="{BB962C8B-B14F-4D97-AF65-F5344CB8AC3E}">
        <p14:creationId xmlns:p14="http://schemas.microsoft.com/office/powerpoint/2010/main" val="1665088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A580F1-ED50-4AB3-85F8-1D7F5DA1CC9E}"/>
              </a:ext>
            </a:extLst>
          </p:cNvPr>
          <p:cNvSpPr>
            <a:spLocks noGrp="1"/>
          </p:cNvSpPr>
          <p:nvPr>
            <p:ph idx="1"/>
          </p:nvPr>
        </p:nvSpPr>
        <p:spPr>
          <a:xfrm>
            <a:off x="604520" y="393065"/>
            <a:ext cx="10515600" cy="1984375"/>
          </a:xfrm>
        </p:spPr>
        <p:txBody>
          <a:bodyPr/>
          <a:lstStyle/>
          <a:p>
            <a:r>
              <a:rPr lang="en-US" b="1" dirty="0"/>
              <a:t>Failover Routing Policy</a:t>
            </a:r>
          </a:p>
          <a:p>
            <a:pPr lvl="1"/>
            <a:r>
              <a:rPr lang="en-US" dirty="0"/>
              <a:t>When you want to configure active-passive failover.</a:t>
            </a:r>
          </a:p>
          <a:p>
            <a:pPr lvl="1"/>
            <a:r>
              <a:rPr lang="en-US" dirty="0"/>
              <a:t>Create Active/Passive set-up such that one of the site is active and serve all the traffic. Other site remains on the standby. Route 53 monitors the health of the primary site using the health check.</a:t>
            </a:r>
            <a:endParaRPr lang="en-IN" dirty="0"/>
          </a:p>
        </p:txBody>
      </p:sp>
      <p:pic>
        <p:nvPicPr>
          <p:cNvPr id="4098" name="Picture 2">
            <a:extLst>
              <a:ext uri="{FF2B5EF4-FFF2-40B4-BE49-F238E27FC236}">
                <a16:creationId xmlns:a16="http://schemas.microsoft.com/office/drawing/2014/main" id="{84C33184-E030-417B-A2F1-8B971CFCAF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1040" y="2474192"/>
            <a:ext cx="6817360" cy="4094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740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FE745C-2649-4BAF-BD17-6CCC7EFD1923}"/>
              </a:ext>
            </a:extLst>
          </p:cNvPr>
          <p:cNvSpPr>
            <a:spLocks noGrp="1"/>
          </p:cNvSpPr>
          <p:nvPr>
            <p:ph idx="1"/>
          </p:nvPr>
        </p:nvSpPr>
        <p:spPr>
          <a:xfrm>
            <a:off x="523240" y="332105"/>
            <a:ext cx="9748520" cy="1202055"/>
          </a:xfrm>
        </p:spPr>
        <p:txBody>
          <a:bodyPr/>
          <a:lstStyle/>
          <a:p>
            <a:r>
              <a:rPr lang="en-US" b="1" dirty="0"/>
              <a:t>Geolocation Routing Policy</a:t>
            </a:r>
          </a:p>
          <a:p>
            <a:pPr lvl="1"/>
            <a:r>
              <a:rPr lang="en-US" dirty="0"/>
              <a:t>When you want to route traffic based on the location of your users.</a:t>
            </a:r>
            <a:endParaRPr lang="en-IN" dirty="0"/>
          </a:p>
        </p:txBody>
      </p:sp>
      <p:pic>
        <p:nvPicPr>
          <p:cNvPr id="5122" name="Picture 2">
            <a:extLst>
              <a:ext uri="{FF2B5EF4-FFF2-40B4-BE49-F238E27FC236}">
                <a16:creationId xmlns:a16="http://schemas.microsoft.com/office/drawing/2014/main" id="{770E1FB5-205F-4D20-86B7-9D58F3D676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509" y="1249121"/>
            <a:ext cx="7987982" cy="5276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029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699BED-755F-4880-B3D2-8591B50270E4}"/>
              </a:ext>
            </a:extLst>
          </p:cNvPr>
          <p:cNvSpPr>
            <a:spLocks noGrp="1"/>
          </p:cNvSpPr>
          <p:nvPr>
            <p:ph idx="1"/>
          </p:nvPr>
        </p:nvSpPr>
        <p:spPr>
          <a:xfrm>
            <a:off x="782320" y="477520"/>
            <a:ext cx="10571480" cy="5445760"/>
          </a:xfrm>
        </p:spPr>
        <p:txBody>
          <a:bodyPr>
            <a:normAutofit/>
          </a:bodyPr>
          <a:lstStyle/>
          <a:p>
            <a:r>
              <a:rPr lang="en-US" b="1" dirty="0" err="1"/>
              <a:t>Multivalue</a:t>
            </a:r>
            <a:r>
              <a:rPr lang="en-US" b="1" dirty="0"/>
              <a:t> Answer Routing Policy</a:t>
            </a:r>
          </a:p>
          <a:p>
            <a:pPr lvl="1"/>
            <a:r>
              <a:rPr lang="en-US" dirty="0"/>
              <a:t>When you want Route 53 to respond to DNS queries with up to eight healthy records selected at random.</a:t>
            </a:r>
          </a:p>
          <a:p>
            <a:pPr lvl="1"/>
            <a:r>
              <a:rPr lang="en-US" dirty="0" err="1"/>
              <a:t>Multivalue</a:t>
            </a:r>
            <a:r>
              <a:rPr lang="en-US" dirty="0"/>
              <a:t> answer routing lets you configure Amazon Route 53 to return multiple values, such as IP addresses for your web servers, in response to DNS queries</a:t>
            </a:r>
          </a:p>
          <a:p>
            <a:pPr lvl="1"/>
            <a:r>
              <a:rPr lang="en-US" dirty="0"/>
              <a:t>You can specify multiple values for almost any record, but </a:t>
            </a:r>
            <a:r>
              <a:rPr lang="en-US" dirty="0" err="1"/>
              <a:t>multivalue</a:t>
            </a:r>
            <a:r>
              <a:rPr lang="en-US" dirty="0"/>
              <a:t> answer routing also lets you check the health of each resource, so Route 53 returns only values for healthy resources.</a:t>
            </a:r>
          </a:p>
          <a:p>
            <a:pPr lvl="1"/>
            <a:r>
              <a:rPr lang="en-US" b="0" i="0" dirty="0" err="1">
                <a:solidFill>
                  <a:srgbClr val="333333"/>
                </a:solidFill>
                <a:effectLst/>
                <a:latin typeface="AmazonEmber"/>
              </a:rPr>
              <a:t>Multivalue</a:t>
            </a:r>
            <a:r>
              <a:rPr lang="en-US" b="0" i="0" dirty="0">
                <a:solidFill>
                  <a:srgbClr val="333333"/>
                </a:solidFill>
                <a:effectLst/>
                <a:latin typeface="AmazonEmber"/>
              </a:rPr>
              <a:t> answer routing distributes DNS responses across multiple IP addresses. If a web server becomes unavailable after a resolver caches a response, a client can try up to eight other IP addresses from the response to avoid downtime</a:t>
            </a:r>
            <a:endParaRPr lang="en-IN" dirty="0"/>
          </a:p>
        </p:txBody>
      </p:sp>
    </p:spTree>
    <p:extLst>
      <p:ext uri="{BB962C8B-B14F-4D97-AF65-F5344CB8AC3E}">
        <p14:creationId xmlns:p14="http://schemas.microsoft.com/office/powerpoint/2010/main" val="1022087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omain Name System Server Hierarchy">
            <a:extLst>
              <a:ext uri="{FF2B5EF4-FFF2-40B4-BE49-F238E27FC236}">
                <a16:creationId xmlns:a16="http://schemas.microsoft.com/office/drawing/2014/main" id="{7EB88796-D0A7-4566-8B2B-D1329F7618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39" y="481330"/>
            <a:ext cx="10685781" cy="5770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883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6230-0539-4DAA-80F3-7B1284A6A7A7}"/>
              </a:ext>
            </a:extLst>
          </p:cNvPr>
          <p:cNvSpPr>
            <a:spLocks noGrp="1"/>
          </p:cNvSpPr>
          <p:nvPr>
            <p:ph type="title"/>
          </p:nvPr>
        </p:nvSpPr>
        <p:spPr/>
        <p:txBody>
          <a:bodyPr/>
          <a:lstStyle/>
          <a:p>
            <a:r>
              <a:rPr lang="en-US" dirty="0"/>
              <a:t>Domain Name System (DNS) Resolution</a:t>
            </a:r>
            <a:endParaRPr lang="en-IN" dirty="0"/>
          </a:p>
        </p:txBody>
      </p:sp>
      <p:sp>
        <p:nvSpPr>
          <p:cNvPr id="3" name="Content Placeholder 2">
            <a:extLst>
              <a:ext uri="{FF2B5EF4-FFF2-40B4-BE49-F238E27FC236}">
                <a16:creationId xmlns:a16="http://schemas.microsoft.com/office/drawing/2014/main" id="{3C986E52-4BA4-46C4-9DFE-A126C1AF8C9C}"/>
              </a:ext>
            </a:extLst>
          </p:cNvPr>
          <p:cNvSpPr>
            <a:spLocks noGrp="1"/>
          </p:cNvSpPr>
          <p:nvPr>
            <p:ph idx="1"/>
          </p:nvPr>
        </p:nvSpPr>
        <p:spPr>
          <a:xfrm>
            <a:off x="838200" y="1564640"/>
            <a:ext cx="10754360" cy="4836160"/>
          </a:xfrm>
        </p:spPr>
        <p:txBody>
          <a:bodyPr>
            <a:normAutofit fontScale="92500" lnSpcReduction="10000"/>
          </a:bodyPr>
          <a:lstStyle/>
          <a:p>
            <a:r>
              <a:rPr lang="en-US" dirty="0"/>
              <a:t>When you type a domain name into your browser, your computer first checks its host file to see if it has that domain name stored locally. </a:t>
            </a:r>
          </a:p>
          <a:p>
            <a:r>
              <a:rPr lang="en-US" dirty="0"/>
              <a:t>If it does not, it will check its DNS cache to see if you have visited the site before. If it still does not have a record of that domain name, it will contact a DNS server to resolve the domain name.</a:t>
            </a:r>
          </a:p>
          <a:p>
            <a:r>
              <a:rPr lang="en-US" dirty="0"/>
              <a:t>DNS is a hierarchical system. At the top of this system are root servers.  When a request comes in for a domain that a lower-level name server cannot resolve, a query is made to the root server for the domain.</a:t>
            </a:r>
          </a:p>
          <a:p>
            <a:r>
              <a:rPr lang="en-US" dirty="0"/>
              <a:t>In order to handle the incredible volume of resolutions that happen every day, these root servers are mirrored and replicated. </a:t>
            </a:r>
          </a:p>
          <a:p>
            <a:r>
              <a:rPr lang="en-US" dirty="0"/>
              <a:t>They will, however, be able to direct the requester to the name servers that handle the specifically-requested TLD.</a:t>
            </a:r>
          </a:p>
          <a:p>
            <a:endParaRPr lang="en-IN" dirty="0"/>
          </a:p>
        </p:txBody>
      </p:sp>
    </p:spTree>
    <p:extLst>
      <p:ext uri="{BB962C8B-B14F-4D97-AF65-F5344CB8AC3E}">
        <p14:creationId xmlns:p14="http://schemas.microsoft.com/office/powerpoint/2010/main" val="2268303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528EB69-A857-47A7-B9CF-B36F19D7C53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6880" y="146115"/>
            <a:ext cx="8778240" cy="6711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845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12FC-655B-4E9B-8E63-9E36751A8C72}"/>
              </a:ext>
            </a:extLst>
          </p:cNvPr>
          <p:cNvSpPr>
            <a:spLocks noGrp="1"/>
          </p:cNvSpPr>
          <p:nvPr>
            <p:ph type="title"/>
          </p:nvPr>
        </p:nvSpPr>
        <p:spPr>
          <a:xfrm>
            <a:off x="436880" y="365125"/>
            <a:ext cx="10916920" cy="1067435"/>
          </a:xfrm>
        </p:spPr>
        <p:txBody>
          <a:bodyPr/>
          <a:lstStyle/>
          <a:p>
            <a:r>
              <a:rPr lang="en-IN" dirty="0"/>
              <a:t>DNS Concepts</a:t>
            </a:r>
          </a:p>
        </p:txBody>
      </p:sp>
      <p:sp>
        <p:nvSpPr>
          <p:cNvPr id="3" name="Content Placeholder 2">
            <a:extLst>
              <a:ext uri="{FF2B5EF4-FFF2-40B4-BE49-F238E27FC236}">
                <a16:creationId xmlns:a16="http://schemas.microsoft.com/office/drawing/2014/main" id="{4C2A5CD7-7F2B-4B39-88B7-16402AA13C4B}"/>
              </a:ext>
            </a:extLst>
          </p:cNvPr>
          <p:cNvSpPr>
            <a:spLocks noGrp="1"/>
          </p:cNvSpPr>
          <p:nvPr>
            <p:ph idx="1"/>
          </p:nvPr>
        </p:nvSpPr>
        <p:spPr>
          <a:xfrm>
            <a:off x="436880" y="1690688"/>
            <a:ext cx="10916920" cy="4486275"/>
          </a:xfrm>
        </p:spPr>
        <p:txBody>
          <a:bodyPr>
            <a:normAutofit lnSpcReduction="10000"/>
          </a:bodyPr>
          <a:lstStyle/>
          <a:p>
            <a:r>
              <a:rPr lang="en-US" b="1" dirty="0"/>
              <a:t>Top-Level Domains (TLDs)</a:t>
            </a:r>
          </a:p>
          <a:p>
            <a:pPr lvl="1"/>
            <a:r>
              <a:rPr lang="en-US" dirty="0"/>
              <a:t>Last part of the domain name separated by a dot</a:t>
            </a:r>
          </a:p>
          <a:p>
            <a:pPr lvl="1"/>
            <a:r>
              <a:rPr lang="en-US" dirty="0"/>
              <a:t>Ex: .com, .in, .gov, .org</a:t>
            </a:r>
          </a:p>
          <a:p>
            <a:r>
              <a:rPr lang="en-US" b="1" dirty="0"/>
              <a:t>Domain Names</a:t>
            </a:r>
          </a:p>
          <a:p>
            <a:pPr lvl="1"/>
            <a:r>
              <a:rPr lang="en-US" dirty="0"/>
              <a:t>A domain name is the human-friendly name that used to associating with an Internet resource.</a:t>
            </a:r>
          </a:p>
          <a:p>
            <a:pPr lvl="1"/>
            <a:r>
              <a:rPr lang="en-US" dirty="0"/>
              <a:t>Ex: google.com</a:t>
            </a:r>
          </a:p>
          <a:p>
            <a:r>
              <a:rPr lang="en-US" b="1" dirty="0"/>
              <a:t>IP Addresses</a:t>
            </a:r>
          </a:p>
          <a:p>
            <a:pPr lvl="1"/>
            <a:r>
              <a:rPr lang="en-US" dirty="0"/>
              <a:t>An IP address is a network addressable location. </a:t>
            </a:r>
          </a:p>
          <a:p>
            <a:pPr lvl="1"/>
            <a:r>
              <a:rPr lang="en-US" dirty="0"/>
              <a:t>Each IP address must be unique within its network.</a:t>
            </a:r>
          </a:p>
          <a:p>
            <a:pPr lvl="1"/>
            <a:r>
              <a:rPr lang="en-US" dirty="0"/>
              <a:t>IPv4 32 bit, IPv6 128 bits</a:t>
            </a:r>
            <a:endParaRPr lang="en-IN" dirty="0"/>
          </a:p>
        </p:txBody>
      </p:sp>
    </p:spTree>
    <p:extLst>
      <p:ext uri="{BB962C8B-B14F-4D97-AF65-F5344CB8AC3E}">
        <p14:creationId xmlns:p14="http://schemas.microsoft.com/office/powerpoint/2010/main" val="3787026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A4B60-1072-4890-A835-5612AA503556}"/>
              </a:ext>
            </a:extLst>
          </p:cNvPr>
          <p:cNvSpPr>
            <a:spLocks noGrp="1"/>
          </p:cNvSpPr>
          <p:nvPr>
            <p:ph type="title"/>
          </p:nvPr>
        </p:nvSpPr>
        <p:spPr/>
        <p:txBody>
          <a:bodyPr/>
          <a:lstStyle/>
          <a:p>
            <a:r>
              <a:rPr lang="en-IN" dirty="0"/>
              <a:t>DNS Concepts</a:t>
            </a:r>
          </a:p>
        </p:txBody>
      </p:sp>
      <p:sp>
        <p:nvSpPr>
          <p:cNvPr id="3" name="Content Placeholder 2">
            <a:extLst>
              <a:ext uri="{FF2B5EF4-FFF2-40B4-BE49-F238E27FC236}">
                <a16:creationId xmlns:a16="http://schemas.microsoft.com/office/drawing/2014/main" id="{F1998E72-F530-4991-8F28-EAE2A2831225}"/>
              </a:ext>
            </a:extLst>
          </p:cNvPr>
          <p:cNvSpPr>
            <a:spLocks noGrp="1"/>
          </p:cNvSpPr>
          <p:nvPr>
            <p:ph idx="1"/>
          </p:nvPr>
        </p:nvSpPr>
        <p:spPr/>
        <p:txBody>
          <a:bodyPr>
            <a:normAutofit fontScale="92500" lnSpcReduction="20000"/>
          </a:bodyPr>
          <a:lstStyle/>
          <a:p>
            <a:r>
              <a:rPr lang="en-US" b="1" dirty="0"/>
              <a:t>Host</a:t>
            </a:r>
          </a:p>
          <a:p>
            <a:pPr lvl="1"/>
            <a:r>
              <a:rPr lang="en-US" dirty="0"/>
              <a:t>Within a domain, the domain owner can define individual hosts, which refer to separate computers or services accessible through a domain. </a:t>
            </a:r>
          </a:p>
          <a:p>
            <a:pPr lvl="1"/>
            <a:r>
              <a:rPr lang="en-US" dirty="0"/>
              <a:t>Most domain owners make their web servers accessible through the base domain (example.com)</a:t>
            </a:r>
          </a:p>
          <a:p>
            <a:r>
              <a:rPr lang="en-IN" b="1" dirty="0"/>
              <a:t>Subdomains</a:t>
            </a:r>
          </a:p>
          <a:p>
            <a:pPr lvl="1"/>
            <a:r>
              <a:rPr lang="en-IN" dirty="0"/>
              <a:t>DNS works in a hierarchal manner and allows a large domain to be partitioned or extended into multiple subdomains. </a:t>
            </a:r>
          </a:p>
          <a:p>
            <a:pPr lvl="1"/>
            <a:r>
              <a:rPr lang="en-IN" dirty="0"/>
              <a:t>TLDs can have many subdomains under them. Ex: amazon.</a:t>
            </a:r>
            <a:r>
              <a:rPr lang="en-IN" b="1" dirty="0"/>
              <a:t>com</a:t>
            </a:r>
            <a:r>
              <a:rPr lang="en-IN" dirty="0"/>
              <a:t>, google.</a:t>
            </a:r>
            <a:r>
              <a:rPr lang="en-IN" b="1" dirty="0"/>
              <a:t>com</a:t>
            </a:r>
          </a:p>
          <a:p>
            <a:pPr lvl="1"/>
            <a:r>
              <a:rPr lang="en-IN" dirty="0"/>
              <a:t>Each SLD can have subdomains located under it. Ex: api.</a:t>
            </a:r>
            <a:r>
              <a:rPr lang="en-IN" b="1" dirty="0"/>
              <a:t>example</a:t>
            </a:r>
            <a:r>
              <a:rPr lang="en-IN" dirty="0"/>
              <a:t>.com, app.</a:t>
            </a:r>
            <a:r>
              <a:rPr lang="en-IN" b="1" dirty="0"/>
              <a:t>othersite</a:t>
            </a:r>
            <a:r>
              <a:rPr lang="en-IN" dirty="0"/>
              <a:t>.com</a:t>
            </a:r>
          </a:p>
          <a:p>
            <a:r>
              <a:rPr lang="en-US" b="1" dirty="0"/>
              <a:t>Fully Qualified Domain Name (FQDN)</a:t>
            </a:r>
          </a:p>
          <a:p>
            <a:pPr lvl="1"/>
            <a:r>
              <a:rPr lang="en-US" dirty="0"/>
              <a:t>A Fully Qualified Domain Name (FQDN), also referred to as an absolute domain name, specifies a domain’s location in relation to the absolute root of the DNS.</a:t>
            </a:r>
            <a:endParaRPr lang="en-IN" dirty="0"/>
          </a:p>
        </p:txBody>
      </p:sp>
    </p:spTree>
    <p:extLst>
      <p:ext uri="{BB962C8B-B14F-4D97-AF65-F5344CB8AC3E}">
        <p14:creationId xmlns:p14="http://schemas.microsoft.com/office/powerpoint/2010/main" val="3111379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5602B-F3EE-41C1-B082-AF55B6D7105D}"/>
              </a:ext>
            </a:extLst>
          </p:cNvPr>
          <p:cNvSpPr>
            <a:spLocks noGrp="1"/>
          </p:cNvSpPr>
          <p:nvPr>
            <p:ph type="title"/>
          </p:nvPr>
        </p:nvSpPr>
        <p:spPr/>
        <p:txBody>
          <a:bodyPr/>
          <a:lstStyle/>
          <a:p>
            <a:r>
              <a:rPr lang="en-US" b="1" dirty="0"/>
              <a:t>Fully Qualified Domain Name</a:t>
            </a:r>
            <a:endParaRPr lang="en-IN" dirty="0"/>
          </a:p>
        </p:txBody>
      </p:sp>
      <p:pic>
        <p:nvPicPr>
          <p:cNvPr id="9" name="Content Placeholder 8">
            <a:extLst>
              <a:ext uri="{FF2B5EF4-FFF2-40B4-BE49-F238E27FC236}">
                <a16:creationId xmlns:a16="http://schemas.microsoft.com/office/drawing/2014/main" id="{EF965AE1-8203-441F-AF5B-A2F20127DEEC}"/>
              </a:ext>
            </a:extLst>
          </p:cNvPr>
          <p:cNvPicPr>
            <a:picLocks noGrp="1" noChangeAspect="1"/>
          </p:cNvPicPr>
          <p:nvPr>
            <p:ph idx="1"/>
          </p:nvPr>
        </p:nvPicPr>
        <p:blipFill>
          <a:blip r:embed="rId2"/>
          <a:stretch>
            <a:fillRect/>
          </a:stretch>
        </p:blipFill>
        <p:spPr>
          <a:xfrm>
            <a:off x="1577303" y="1825625"/>
            <a:ext cx="9037394" cy="4351338"/>
          </a:xfrm>
        </p:spPr>
      </p:pic>
    </p:spTree>
    <p:extLst>
      <p:ext uri="{BB962C8B-B14F-4D97-AF65-F5344CB8AC3E}">
        <p14:creationId xmlns:p14="http://schemas.microsoft.com/office/powerpoint/2010/main" val="3033813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519FE-DABB-448E-AEB8-C5D1D8E8CE40}"/>
              </a:ext>
            </a:extLst>
          </p:cNvPr>
          <p:cNvSpPr>
            <a:spLocks noGrp="1"/>
          </p:cNvSpPr>
          <p:nvPr>
            <p:ph type="title"/>
          </p:nvPr>
        </p:nvSpPr>
        <p:spPr/>
        <p:txBody>
          <a:bodyPr/>
          <a:lstStyle/>
          <a:p>
            <a:r>
              <a:rPr lang="en-IN" dirty="0"/>
              <a:t>DNS Concepts</a:t>
            </a:r>
          </a:p>
        </p:txBody>
      </p:sp>
      <p:sp>
        <p:nvSpPr>
          <p:cNvPr id="3" name="Content Placeholder 2">
            <a:extLst>
              <a:ext uri="{FF2B5EF4-FFF2-40B4-BE49-F238E27FC236}">
                <a16:creationId xmlns:a16="http://schemas.microsoft.com/office/drawing/2014/main" id="{9882D52C-A3F4-44FF-8029-6639A604DF92}"/>
              </a:ext>
            </a:extLst>
          </p:cNvPr>
          <p:cNvSpPr>
            <a:spLocks noGrp="1"/>
          </p:cNvSpPr>
          <p:nvPr>
            <p:ph idx="1"/>
          </p:nvPr>
        </p:nvSpPr>
        <p:spPr/>
        <p:txBody>
          <a:bodyPr/>
          <a:lstStyle/>
          <a:p>
            <a:r>
              <a:rPr lang="en-US" b="1" dirty="0"/>
              <a:t>Name Servers</a:t>
            </a:r>
          </a:p>
          <a:p>
            <a:pPr lvl="1"/>
            <a:r>
              <a:rPr lang="en-US" dirty="0"/>
              <a:t>A name server is a computer designated to translate domain names into IP addresses. These servers do most of the work in the DNS. </a:t>
            </a:r>
          </a:p>
          <a:p>
            <a:pPr lvl="1"/>
            <a:r>
              <a:rPr lang="en-US" dirty="0"/>
              <a:t>Name servers can be authoritative, meaning that they give answers to queries about domains under their control.</a:t>
            </a:r>
          </a:p>
          <a:p>
            <a:r>
              <a:rPr lang="en-US" b="1" dirty="0"/>
              <a:t>Zone Files</a:t>
            </a:r>
          </a:p>
          <a:p>
            <a:pPr lvl="1"/>
            <a:r>
              <a:rPr lang="en-US" dirty="0"/>
              <a:t>A zone file is a simple text file that contains the mappings between domain names and IP addresses. </a:t>
            </a:r>
          </a:p>
          <a:p>
            <a:pPr lvl="1"/>
            <a:r>
              <a:rPr lang="en-US" dirty="0"/>
              <a:t>This is how a DNS server finally identifies which IP address should be contacted when a user requests a certain domain name.</a:t>
            </a:r>
          </a:p>
          <a:p>
            <a:pPr lvl="1"/>
            <a:r>
              <a:rPr lang="en-US" dirty="0"/>
              <a:t>Zone files reside in name servers and generally define the resources</a:t>
            </a:r>
            <a:endParaRPr lang="en-IN" dirty="0"/>
          </a:p>
        </p:txBody>
      </p:sp>
    </p:spTree>
    <p:extLst>
      <p:ext uri="{BB962C8B-B14F-4D97-AF65-F5344CB8AC3E}">
        <p14:creationId xmlns:p14="http://schemas.microsoft.com/office/powerpoint/2010/main" val="2599130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1731</TotalTime>
  <Words>1549</Words>
  <Application>Microsoft Office PowerPoint</Application>
  <PresentationFormat>Widescreen</PresentationFormat>
  <Paragraphs>117</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Amazon Ember</vt:lpstr>
      <vt:lpstr>AmazonEmber</vt:lpstr>
      <vt:lpstr>Arial</vt:lpstr>
      <vt:lpstr>Calibri</vt:lpstr>
      <vt:lpstr>Calibri Light</vt:lpstr>
      <vt:lpstr>Office Theme</vt:lpstr>
      <vt:lpstr>Route 53</vt:lpstr>
      <vt:lpstr>Domain Name System (DNS)</vt:lpstr>
      <vt:lpstr>PowerPoint Presentation</vt:lpstr>
      <vt:lpstr>Domain Name System (DNS) Resolution</vt:lpstr>
      <vt:lpstr>PowerPoint Presentation</vt:lpstr>
      <vt:lpstr>DNS Concepts</vt:lpstr>
      <vt:lpstr>DNS Concepts</vt:lpstr>
      <vt:lpstr>Fully Qualified Domain Name</vt:lpstr>
      <vt:lpstr>DNS Concepts</vt:lpstr>
      <vt:lpstr>DNS Record Types</vt:lpstr>
      <vt:lpstr>What is Amazon Route 53</vt:lpstr>
      <vt:lpstr>Amazon Route 53</vt:lpstr>
      <vt:lpstr>Domain Registration</vt:lpstr>
      <vt:lpstr>Domain Name System (DNS) Service</vt:lpstr>
      <vt:lpstr>Hosted Zone</vt:lpstr>
      <vt:lpstr>Route 53 Routing Policy</vt:lpstr>
      <vt:lpstr>Route 53 Routing Policy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Name System (DNS)</dc:title>
  <dc:creator>Nirmal Parida</dc:creator>
  <cp:lastModifiedBy>Nirmal Parida</cp:lastModifiedBy>
  <cp:revision>21</cp:revision>
  <dcterms:created xsi:type="dcterms:W3CDTF">2021-08-22T12:20:21Z</dcterms:created>
  <dcterms:modified xsi:type="dcterms:W3CDTF">2023-01-08T04:01:58Z</dcterms:modified>
</cp:coreProperties>
</file>