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7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26516-0A6C-6583-7B35-F10BC4209A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0C39FEA-846E-DFC1-3E86-8BC1CE1350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D8249E9-85DF-9D02-68AA-5E56592F8204}"/>
              </a:ext>
            </a:extLst>
          </p:cNvPr>
          <p:cNvSpPr>
            <a:spLocks noGrp="1"/>
          </p:cNvSpPr>
          <p:nvPr>
            <p:ph type="dt" sz="half" idx="10"/>
          </p:nvPr>
        </p:nvSpPr>
        <p:spPr/>
        <p:txBody>
          <a:bodyPr/>
          <a:lstStyle/>
          <a:p>
            <a:fld id="{8E0238D7-7B5C-43D9-B0E0-EE74FB97FCF1}" type="datetimeFigureOut">
              <a:rPr lang="en-IN" smtClean="0"/>
              <a:t>10-01-2023</a:t>
            </a:fld>
            <a:endParaRPr lang="en-IN"/>
          </a:p>
        </p:txBody>
      </p:sp>
      <p:sp>
        <p:nvSpPr>
          <p:cNvPr id="5" name="Footer Placeholder 4">
            <a:extLst>
              <a:ext uri="{FF2B5EF4-FFF2-40B4-BE49-F238E27FC236}">
                <a16:creationId xmlns:a16="http://schemas.microsoft.com/office/drawing/2014/main" id="{0738F671-9C4C-A419-DA3C-4CA48EF9FE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880ABF-F142-5055-1611-F6276B428F24}"/>
              </a:ext>
            </a:extLst>
          </p:cNvPr>
          <p:cNvSpPr>
            <a:spLocks noGrp="1"/>
          </p:cNvSpPr>
          <p:nvPr>
            <p:ph type="sldNum" sz="quarter" idx="12"/>
          </p:nvPr>
        </p:nvSpPr>
        <p:spPr/>
        <p:txBody>
          <a:bodyPr/>
          <a:lstStyle/>
          <a:p>
            <a:fld id="{1EE15B05-1115-44B5-994E-A6C1CDA3F95E}" type="slidenum">
              <a:rPr lang="en-IN" smtClean="0"/>
              <a:t>‹#›</a:t>
            </a:fld>
            <a:endParaRPr lang="en-IN"/>
          </a:p>
        </p:txBody>
      </p:sp>
    </p:spTree>
    <p:extLst>
      <p:ext uri="{BB962C8B-B14F-4D97-AF65-F5344CB8AC3E}">
        <p14:creationId xmlns:p14="http://schemas.microsoft.com/office/powerpoint/2010/main" val="3090359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E8047-72C1-D445-1138-652FD577C8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0F54A6-A172-796F-1E40-3412D3068D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6A0E1B-2411-DA65-2974-1C78F65F8AFF}"/>
              </a:ext>
            </a:extLst>
          </p:cNvPr>
          <p:cNvSpPr>
            <a:spLocks noGrp="1"/>
          </p:cNvSpPr>
          <p:nvPr>
            <p:ph type="dt" sz="half" idx="10"/>
          </p:nvPr>
        </p:nvSpPr>
        <p:spPr/>
        <p:txBody>
          <a:bodyPr/>
          <a:lstStyle/>
          <a:p>
            <a:fld id="{8E0238D7-7B5C-43D9-B0E0-EE74FB97FCF1}" type="datetimeFigureOut">
              <a:rPr lang="en-IN" smtClean="0"/>
              <a:t>10-01-2023</a:t>
            </a:fld>
            <a:endParaRPr lang="en-IN"/>
          </a:p>
        </p:txBody>
      </p:sp>
      <p:sp>
        <p:nvSpPr>
          <p:cNvPr id="5" name="Footer Placeholder 4">
            <a:extLst>
              <a:ext uri="{FF2B5EF4-FFF2-40B4-BE49-F238E27FC236}">
                <a16:creationId xmlns:a16="http://schemas.microsoft.com/office/drawing/2014/main" id="{486293F3-9512-81D6-CAF1-F8428FBCAF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F63973-BAC8-AAAC-1C41-7C38DFECC825}"/>
              </a:ext>
            </a:extLst>
          </p:cNvPr>
          <p:cNvSpPr>
            <a:spLocks noGrp="1"/>
          </p:cNvSpPr>
          <p:nvPr>
            <p:ph type="sldNum" sz="quarter" idx="12"/>
          </p:nvPr>
        </p:nvSpPr>
        <p:spPr/>
        <p:txBody>
          <a:bodyPr/>
          <a:lstStyle/>
          <a:p>
            <a:fld id="{1EE15B05-1115-44B5-994E-A6C1CDA3F95E}" type="slidenum">
              <a:rPr lang="en-IN" smtClean="0"/>
              <a:t>‹#›</a:t>
            </a:fld>
            <a:endParaRPr lang="en-IN"/>
          </a:p>
        </p:txBody>
      </p:sp>
    </p:spTree>
    <p:extLst>
      <p:ext uri="{BB962C8B-B14F-4D97-AF65-F5344CB8AC3E}">
        <p14:creationId xmlns:p14="http://schemas.microsoft.com/office/powerpoint/2010/main" val="2276750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3B7A68-7041-6C6E-64A5-2A57DBA8EC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F74761-9A70-2E9D-7F68-77C3225E7E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11C15A-93BD-A52D-AB84-AF31E846959D}"/>
              </a:ext>
            </a:extLst>
          </p:cNvPr>
          <p:cNvSpPr>
            <a:spLocks noGrp="1"/>
          </p:cNvSpPr>
          <p:nvPr>
            <p:ph type="dt" sz="half" idx="10"/>
          </p:nvPr>
        </p:nvSpPr>
        <p:spPr/>
        <p:txBody>
          <a:bodyPr/>
          <a:lstStyle/>
          <a:p>
            <a:fld id="{8E0238D7-7B5C-43D9-B0E0-EE74FB97FCF1}" type="datetimeFigureOut">
              <a:rPr lang="en-IN" smtClean="0"/>
              <a:t>10-01-2023</a:t>
            </a:fld>
            <a:endParaRPr lang="en-IN"/>
          </a:p>
        </p:txBody>
      </p:sp>
      <p:sp>
        <p:nvSpPr>
          <p:cNvPr id="5" name="Footer Placeholder 4">
            <a:extLst>
              <a:ext uri="{FF2B5EF4-FFF2-40B4-BE49-F238E27FC236}">
                <a16:creationId xmlns:a16="http://schemas.microsoft.com/office/drawing/2014/main" id="{A49F0102-BB3C-A774-3726-E0A89C61DF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12A831-8A72-D4BA-931B-F95849F4736C}"/>
              </a:ext>
            </a:extLst>
          </p:cNvPr>
          <p:cNvSpPr>
            <a:spLocks noGrp="1"/>
          </p:cNvSpPr>
          <p:nvPr>
            <p:ph type="sldNum" sz="quarter" idx="12"/>
          </p:nvPr>
        </p:nvSpPr>
        <p:spPr/>
        <p:txBody>
          <a:bodyPr/>
          <a:lstStyle/>
          <a:p>
            <a:fld id="{1EE15B05-1115-44B5-994E-A6C1CDA3F95E}" type="slidenum">
              <a:rPr lang="en-IN" smtClean="0"/>
              <a:t>‹#›</a:t>
            </a:fld>
            <a:endParaRPr lang="en-IN"/>
          </a:p>
        </p:txBody>
      </p:sp>
    </p:spTree>
    <p:extLst>
      <p:ext uri="{BB962C8B-B14F-4D97-AF65-F5344CB8AC3E}">
        <p14:creationId xmlns:p14="http://schemas.microsoft.com/office/powerpoint/2010/main" val="4180161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2ABFA-B5AA-FFE4-1019-733DE057B4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F18E9B-7C66-945E-EE2C-93EAB71DBC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EC2F4E-5BA2-BC6B-E2DF-B863D2E2658E}"/>
              </a:ext>
            </a:extLst>
          </p:cNvPr>
          <p:cNvSpPr>
            <a:spLocks noGrp="1"/>
          </p:cNvSpPr>
          <p:nvPr>
            <p:ph type="dt" sz="half" idx="10"/>
          </p:nvPr>
        </p:nvSpPr>
        <p:spPr/>
        <p:txBody>
          <a:bodyPr/>
          <a:lstStyle/>
          <a:p>
            <a:fld id="{8E0238D7-7B5C-43D9-B0E0-EE74FB97FCF1}" type="datetimeFigureOut">
              <a:rPr lang="en-IN" smtClean="0"/>
              <a:t>10-01-2023</a:t>
            </a:fld>
            <a:endParaRPr lang="en-IN"/>
          </a:p>
        </p:txBody>
      </p:sp>
      <p:sp>
        <p:nvSpPr>
          <p:cNvPr id="5" name="Footer Placeholder 4">
            <a:extLst>
              <a:ext uri="{FF2B5EF4-FFF2-40B4-BE49-F238E27FC236}">
                <a16:creationId xmlns:a16="http://schemas.microsoft.com/office/drawing/2014/main" id="{8358522A-8C49-A5B6-6083-D15518B68F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F674E2-7ADE-3EA3-F7EB-408CEFA71B58}"/>
              </a:ext>
            </a:extLst>
          </p:cNvPr>
          <p:cNvSpPr>
            <a:spLocks noGrp="1"/>
          </p:cNvSpPr>
          <p:nvPr>
            <p:ph type="sldNum" sz="quarter" idx="12"/>
          </p:nvPr>
        </p:nvSpPr>
        <p:spPr/>
        <p:txBody>
          <a:bodyPr/>
          <a:lstStyle/>
          <a:p>
            <a:fld id="{1EE15B05-1115-44B5-994E-A6C1CDA3F95E}" type="slidenum">
              <a:rPr lang="en-IN" smtClean="0"/>
              <a:t>‹#›</a:t>
            </a:fld>
            <a:endParaRPr lang="en-IN"/>
          </a:p>
        </p:txBody>
      </p:sp>
    </p:spTree>
    <p:extLst>
      <p:ext uri="{BB962C8B-B14F-4D97-AF65-F5344CB8AC3E}">
        <p14:creationId xmlns:p14="http://schemas.microsoft.com/office/powerpoint/2010/main" val="3527344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333C8-9431-01EB-AE63-6E6BFAF7C0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D772ED-C940-5E7B-A61B-301C8D82B7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C61B8A-9749-4B38-D770-82B56C17E2FE}"/>
              </a:ext>
            </a:extLst>
          </p:cNvPr>
          <p:cNvSpPr>
            <a:spLocks noGrp="1"/>
          </p:cNvSpPr>
          <p:nvPr>
            <p:ph type="dt" sz="half" idx="10"/>
          </p:nvPr>
        </p:nvSpPr>
        <p:spPr/>
        <p:txBody>
          <a:bodyPr/>
          <a:lstStyle/>
          <a:p>
            <a:fld id="{8E0238D7-7B5C-43D9-B0E0-EE74FB97FCF1}" type="datetimeFigureOut">
              <a:rPr lang="en-IN" smtClean="0"/>
              <a:t>10-01-2023</a:t>
            </a:fld>
            <a:endParaRPr lang="en-IN"/>
          </a:p>
        </p:txBody>
      </p:sp>
      <p:sp>
        <p:nvSpPr>
          <p:cNvPr id="5" name="Footer Placeholder 4">
            <a:extLst>
              <a:ext uri="{FF2B5EF4-FFF2-40B4-BE49-F238E27FC236}">
                <a16:creationId xmlns:a16="http://schemas.microsoft.com/office/drawing/2014/main" id="{579334EF-DA79-A3C3-C9DD-86DF4656CF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E7F3CF-C0BF-804D-8CE5-A65898456ABB}"/>
              </a:ext>
            </a:extLst>
          </p:cNvPr>
          <p:cNvSpPr>
            <a:spLocks noGrp="1"/>
          </p:cNvSpPr>
          <p:nvPr>
            <p:ph type="sldNum" sz="quarter" idx="12"/>
          </p:nvPr>
        </p:nvSpPr>
        <p:spPr/>
        <p:txBody>
          <a:bodyPr/>
          <a:lstStyle/>
          <a:p>
            <a:fld id="{1EE15B05-1115-44B5-994E-A6C1CDA3F95E}" type="slidenum">
              <a:rPr lang="en-IN" smtClean="0"/>
              <a:t>‹#›</a:t>
            </a:fld>
            <a:endParaRPr lang="en-IN"/>
          </a:p>
        </p:txBody>
      </p:sp>
    </p:spTree>
    <p:extLst>
      <p:ext uri="{BB962C8B-B14F-4D97-AF65-F5344CB8AC3E}">
        <p14:creationId xmlns:p14="http://schemas.microsoft.com/office/powerpoint/2010/main" val="3188668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CA0B1-0522-6DB4-F7E7-F1F4B0B4FE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E46C3A-9703-7806-71D6-29E721E2CE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052D39C-E932-FF1A-70DC-5143B5C644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78C1F61-1B8B-6B7C-2730-2B49A9A95D00}"/>
              </a:ext>
            </a:extLst>
          </p:cNvPr>
          <p:cNvSpPr>
            <a:spLocks noGrp="1"/>
          </p:cNvSpPr>
          <p:nvPr>
            <p:ph type="dt" sz="half" idx="10"/>
          </p:nvPr>
        </p:nvSpPr>
        <p:spPr/>
        <p:txBody>
          <a:bodyPr/>
          <a:lstStyle/>
          <a:p>
            <a:fld id="{8E0238D7-7B5C-43D9-B0E0-EE74FB97FCF1}" type="datetimeFigureOut">
              <a:rPr lang="en-IN" smtClean="0"/>
              <a:t>10-01-2023</a:t>
            </a:fld>
            <a:endParaRPr lang="en-IN"/>
          </a:p>
        </p:txBody>
      </p:sp>
      <p:sp>
        <p:nvSpPr>
          <p:cNvPr id="6" name="Footer Placeholder 5">
            <a:extLst>
              <a:ext uri="{FF2B5EF4-FFF2-40B4-BE49-F238E27FC236}">
                <a16:creationId xmlns:a16="http://schemas.microsoft.com/office/drawing/2014/main" id="{D8A46A84-8DCD-EDA9-31E9-573F5AAAE8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0980B0-F70B-1A1E-6864-233B1FDD6EF1}"/>
              </a:ext>
            </a:extLst>
          </p:cNvPr>
          <p:cNvSpPr>
            <a:spLocks noGrp="1"/>
          </p:cNvSpPr>
          <p:nvPr>
            <p:ph type="sldNum" sz="quarter" idx="12"/>
          </p:nvPr>
        </p:nvSpPr>
        <p:spPr/>
        <p:txBody>
          <a:bodyPr/>
          <a:lstStyle/>
          <a:p>
            <a:fld id="{1EE15B05-1115-44B5-994E-A6C1CDA3F95E}" type="slidenum">
              <a:rPr lang="en-IN" smtClean="0"/>
              <a:t>‹#›</a:t>
            </a:fld>
            <a:endParaRPr lang="en-IN"/>
          </a:p>
        </p:txBody>
      </p:sp>
    </p:spTree>
    <p:extLst>
      <p:ext uri="{BB962C8B-B14F-4D97-AF65-F5344CB8AC3E}">
        <p14:creationId xmlns:p14="http://schemas.microsoft.com/office/powerpoint/2010/main" val="3630874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FA9BD-EFC8-D3C8-796E-FDA9900935A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D208B2-9804-386E-C642-CCF6849CFB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747310-988A-D362-4A9C-FB1B2202BE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6DCC76-7626-BFC4-3847-F2F3820BD4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B99B16-F577-0830-F812-AE20C39597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36D1EB-DF78-BAF3-A8C1-5C6093175E2B}"/>
              </a:ext>
            </a:extLst>
          </p:cNvPr>
          <p:cNvSpPr>
            <a:spLocks noGrp="1"/>
          </p:cNvSpPr>
          <p:nvPr>
            <p:ph type="dt" sz="half" idx="10"/>
          </p:nvPr>
        </p:nvSpPr>
        <p:spPr/>
        <p:txBody>
          <a:bodyPr/>
          <a:lstStyle/>
          <a:p>
            <a:fld id="{8E0238D7-7B5C-43D9-B0E0-EE74FB97FCF1}" type="datetimeFigureOut">
              <a:rPr lang="en-IN" smtClean="0"/>
              <a:t>10-01-2023</a:t>
            </a:fld>
            <a:endParaRPr lang="en-IN"/>
          </a:p>
        </p:txBody>
      </p:sp>
      <p:sp>
        <p:nvSpPr>
          <p:cNvPr id="8" name="Footer Placeholder 7">
            <a:extLst>
              <a:ext uri="{FF2B5EF4-FFF2-40B4-BE49-F238E27FC236}">
                <a16:creationId xmlns:a16="http://schemas.microsoft.com/office/drawing/2014/main" id="{787B2EE9-FE02-E005-D72D-4FEC5ECE75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B24484-8F9B-5AE3-5062-0C971FD19242}"/>
              </a:ext>
            </a:extLst>
          </p:cNvPr>
          <p:cNvSpPr>
            <a:spLocks noGrp="1"/>
          </p:cNvSpPr>
          <p:nvPr>
            <p:ph type="sldNum" sz="quarter" idx="12"/>
          </p:nvPr>
        </p:nvSpPr>
        <p:spPr/>
        <p:txBody>
          <a:bodyPr/>
          <a:lstStyle/>
          <a:p>
            <a:fld id="{1EE15B05-1115-44B5-994E-A6C1CDA3F95E}" type="slidenum">
              <a:rPr lang="en-IN" smtClean="0"/>
              <a:t>‹#›</a:t>
            </a:fld>
            <a:endParaRPr lang="en-IN"/>
          </a:p>
        </p:txBody>
      </p:sp>
    </p:spTree>
    <p:extLst>
      <p:ext uri="{BB962C8B-B14F-4D97-AF65-F5344CB8AC3E}">
        <p14:creationId xmlns:p14="http://schemas.microsoft.com/office/powerpoint/2010/main" val="1608612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D261E-7763-67E8-2CDC-A94B8790E9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6EF796E-6911-F0DE-3076-1261E55476CF}"/>
              </a:ext>
            </a:extLst>
          </p:cNvPr>
          <p:cNvSpPr>
            <a:spLocks noGrp="1"/>
          </p:cNvSpPr>
          <p:nvPr>
            <p:ph type="dt" sz="half" idx="10"/>
          </p:nvPr>
        </p:nvSpPr>
        <p:spPr/>
        <p:txBody>
          <a:bodyPr/>
          <a:lstStyle/>
          <a:p>
            <a:fld id="{8E0238D7-7B5C-43D9-B0E0-EE74FB97FCF1}" type="datetimeFigureOut">
              <a:rPr lang="en-IN" smtClean="0"/>
              <a:t>10-01-2023</a:t>
            </a:fld>
            <a:endParaRPr lang="en-IN"/>
          </a:p>
        </p:txBody>
      </p:sp>
      <p:sp>
        <p:nvSpPr>
          <p:cNvPr id="4" name="Footer Placeholder 3">
            <a:extLst>
              <a:ext uri="{FF2B5EF4-FFF2-40B4-BE49-F238E27FC236}">
                <a16:creationId xmlns:a16="http://schemas.microsoft.com/office/drawing/2014/main" id="{54F11739-884F-A6F9-A7FD-2B347FE106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A2F920-2C8B-D77B-94C5-8F0D2388191B}"/>
              </a:ext>
            </a:extLst>
          </p:cNvPr>
          <p:cNvSpPr>
            <a:spLocks noGrp="1"/>
          </p:cNvSpPr>
          <p:nvPr>
            <p:ph type="sldNum" sz="quarter" idx="12"/>
          </p:nvPr>
        </p:nvSpPr>
        <p:spPr/>
        <p:txBody>
          <a:bodyPr/>
          <a:lstStyle/>
          <a:p>
            <a:fld id="{1EE15B05-1115-44B5-994E-A6C1CDA3F95E}" type="slidenum">
              <a:rPr lang="en-IN" smtClean="0"/>
              <a:t>‹#›</a:t>
            </a:fld>
            <a:endParaRPr lang="en-IN"/>
          </a:p>
        </p:txBody>
      </p:sp>
    </p:spTree>
    <p:extLst>
      <p:ext uri="{BB962C8B-B14F-4D97-AF65-F5344CB8AC3E}">
        <p14:creationId xmlns:p14="http://schemas.microsoft.com/office/powerpoint/2010/main" val="2154572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817BEC-3D28-A77C-4034-D14B4353E0DD}"/>
              </a:ext>
            </a:extLst>
          </p:cNvPr>
          <p:cNvSpPr>
            <a:spLocks noGrp="1"/>
          </p:cNvSpPr>
          <p:nvPr>
            <p:ph type="dt" sz="half" idx="10"/>
          </p:nvPr>
        </p:nvSpPr>
        <p:spPr/>
        <p:txBody>
          <a:bodyPr/>
          <a:lstStyle/>
          <a:p>
            <a:fld id="{8E0238D7-7B5C-43D9-B0E0-EE74FB97FCF1}" type="datetimeFigureOut">
              <a:rPr lang="en-IN" smtClean="0"/>
              <a:t>10-01-2023</a:t>
            </a:fld>
            <a:endParaRPr lang="en-IN"/>
          </a:p>
        </p:txBody>
      </p:sp>
      <p:sp>
        <p:nvSpPr>
          <p:cNvPr id="3" name="Footer Placeholder 2">
            <a:extLst>
              <a:ext uri="{FF2B5EF4-FFF2-40B4-BE49-F238E27FC236}">
                <a16:creationId xmlns:a16="http://schemas.microsoft.com/office/drawing/2014/main" id="{7D6108E4-96C4-03C1-4B27-6207C44B7D2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47D5D8-FDE3-A441-D1A6-AAB0706D2018}"/>
              </a:ext>
            </a:extLst>
          </p:cNvPr>
          <p:cNvSpPr>
            <a:spLocks noGrp="1"/>
          </p:cNvSpPr>
          <p:nvPr>
            <p:ph type="sldNum" sz="quarter" idx="12"/>
          </p:nvPr>
        </p:nvSpPr>
        <p:spPr/>
        <p:txBody>
          <a:bodyPr/>
          <a:lstStyle/>
          <a:p>
            <a:fld id="{1EE15B05-1115-44B5-994E-A6C1CDA3F95E}" type="slidenum">
              <a:rPr lang="en-IN" smtClean="0"/>
              <a:t>‹#›</a:t>
            </a:fld>
            <a:endParaRPr lang="en-IN"/>
          </a:p>
        </p:txBody>
      </p:sp>
    </p:spTree>
    <p:extLst>
      <p:ext uri="{BB962C8B-B14F-4D97-AF65-F5344CB8AC3E}">
        <p14:creationId xmlns:p14="http://schemas.microsoft.com/office/powerpoint/2010/main" val="685626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070A7-7AC5-B24D-3A00-2169B23D9A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42D54F-1CC8-4F86-1693-618FB77050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4DD9AA-7AC7-5BE3-6B3C-2146AED9AA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B60C3E-EA85-6F13-F957-C33F410DA17A}"/>
              </a:ext>
            </a:extLst>
          </p:cNvPr>
          <p:cNvSpPr>
            <a:spLocks noGrp="1"/>
          </p:cNvSpPr>
          <p:nvPr>
            <p:ph type="dt" sz="half" idx="10"/>
          </p:nvPr>
        </p:nvSpPr>
        <p:spPr/>
        <p:txBody>
          <a:bodyPr/>
          <a:lstStyle/>
          <a:p>
            <a:fld id="{8E0238D7-7B5C-43D9-B0E0-EE74FB97FCF1}" type="datetimeFigureOut">
              <a:rPr lang="en-IN" smtClean="0"/>
              <a:t>10-01-2023</a:t>
            </a:fld>
            <a:endParaRPr lang="en-IN"/>
          </a:p>
        </p:txBody>
      </p:sp>
      <p:sp>
        <p:nvSpPr>
          <p:cNvPr id="6" name="Footer Placeholder 5">
            <a:extLst>
              <a:ext uri="{FF2B5EF4-FFF2-40B4-BE49-F238E27FC236}">
                <a16:creationId xmlns:a16="http://schemas.microsoft.com/office/drawing/2014/main" id="{FCDA36A0-7397-4FC2-9744-7308B852C1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6F067E-DC14-7FEF-0F51-87E807894DAE}"/>
              </a:ext>
            </a:extLst>
          </p:cNvPr>
          <p:cNvSpPr>
            <a:spLocks noGrp="1"/>
          </p:cNvSpPr>
          <p:nvPr>
            <p:ph type="sldNum" sz="quarter" idx="12"/>
          </p:nvPr>
        </p:nvSpPr>
        <p:spPr/>
        <p:txBody>
          <a:bodyPr/>
          <a:lstStyle/>
          <a:p>
            <a:fld id="{1EE15B05-1115-44B5-994E-A6C1CDA3F95E}" type="slidenum">
              <a:rPr lang="en-IN" smtClean="0"/>
              <a:t>‹#›</a:t>
            </a:fld>
            <a:endParaRPr lang="en-IN"/>
          </a:p>
        </p:txBody>
      </p:sp>
    </p:spTree>
    <p:extLst>
      <p:ext uri="{BB962C8B-B14F-4D97-AF65-F5344CB8AC3E}">
        <p14:creationId xmlns:p14="http://schemas.microsoft.com/office/powerpoint/2010/main" val="2095583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DFD10-7F9E-E2E1-2CEB-EB2FC942A7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51166B-8EE7-015E-4473-F09D0DCC09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BEB40FE-04CD-81C8-8C0A-D2A6323BF9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DFD44F-452E-2EAD-EE14-7B77551B7BDE}"/>
              </a:ext>
            </a:extLst>
          </p:cNvPr>
          <p:cNvSpPr>
            <a:spLocks noGrp="1"/>
          </p:cNvSpPr>
          <p:nvPr>
            <p:ph type="dt" sz="half" idx="10"/>
          </p:nvPr>
        </p:nvSpPr>
        <p:spPr/>
        <p:txBody>
          <a:bodyPr/>
          <a:lstStyle/>
          <a:p>
            <a:fld id="{8E0238D7-7B5C-43D9-B0E0-EE74FB97FCF1}" type="datetimeFigureOut">
              <a:rPr lang="en-IN" smtClean="0"/>
              <a:t>10-01-2023</a:t>
            </a:fld>
            <a:endParaRPr lang="en-IN"/>
          </a:p>
        </p:txBody>
      </p:sp>
      <p:sp>
        <p:nvSpPr>
          <p:cNvPr id="6" name="Footer Placeholder 5">
            <a:extLst>
              <a:ext uri="{FF2B5EF4-FFF2-40B4-BE49-F238E27FC236}">
                <a16:creationId xmlns:a16="http://schemas.microsoft.com/office/drawing/2014/main" id="{240E109F-C62E-BAFF-C40B-A3F24B03D3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08429A-CAB2-A57C-79DD-2587AC9407B2}"/>
              </a:ext>
            </a:extLst>
          </p:cNvPr>
          <p:cNvSpPr>
            <a:spLocks noGrp="1"/>
          </p:cNvSpPr>
          <p:nvPr>
            <p:ph type="sldNum" sz="quarter" idx="12"/>
          </p:nvPr>
        </p:nvSpPr>
        <p:spPr/>
        <p:txBody>
          <a:bodyPr/>
          <a:lstStyle/>
          <a:p>
            <a:fld id="{1EE15B05-1115-44B5-994E-A6C1CDA3F95E}" type="slidenum">
              <a:rPr lang="en-IN" smtClean="0"/>
              <a:t>‹#›</a:t>
            </a:fld>
            <a:endParaRPr lang="en-IN"/>
          </a:p>
        </p:txBody>
      </p:sp>
    </p:spTree>
    <p:extLst>
      <p:ext uri="{BB962C8B-B14F-4D97-AF65-F5344CB8AC3E}">
        <p14:creationId xmlns:p14="http://schemas.microsoft.com/office/powerpoint/2010/main" val="2271932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C845F3-3C79-4E4F-BE64-C0F1AEAD23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B9FDB8-50EE-15F4-5491-BE9AFBACAC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A0708A-53C2-B826-90B8-C04203A3E2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0238D7-7B5C-43D9-B0E0-EE74FB97FCF1}" type="datetimeFigureOut">
              <a:rPr lang="en-IN" smtClean="0"/>
              <a:t>10-01-2023</a:t>
            </a:fld>
            <a:endParaRPr lang="en-IN"/>
          </a:p>
        </p:txBody>
      </p:sp>
      <p:sp>
        <p:nvSpPr>
          <p:cNvPr id="5" name="Footer Placeholder 4">
            <a:extLst>
              <a:ext uri="{FF2B5EF4-FFF2-40B4-BE49-F238E27FC236}">
                <a16:creationId xmlns:a16="http://schemas.microsoft.com/office/drawing/2014/main" id="{11226DED-ADFD-421D-BB61-E816A9F866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283035B-B510-2BA0-643C-815A450048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E15B05-1115-44B5-994E-A6C1CDA3F95E}" type="slidenum">
              <a:rPr lang="en-IN" smtClean="0"/>
              <a:t>‹#›</a:t>
            </a:fld>
            <a:endParaRPr lang="en-IN"/>
          </a:p>
        </p:txBody>
      </p:sp>
    </p:spTree>
    <p:extLst>
      <p:ext uri="{BB962C8B-B14F-4D97-AF65-F5344CB8AC3E}">
        <p14:creationId xmlns:p14="http://schemas.microsoft.com/office/powerpoint/2010/main" val="2768612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docker.com/engine/instal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82DC8-B196-2814-FF82-713CBEE05C81}"/>
              </a:ext>
            </a:extLst>
          </p:cNvPr>
          <p:cNvSpPr>
            <a:spLocks noGrp="1"/>
          </p:cNvSpPr>
          <p:nvPr>
            <p:ph type="ctrTitle"/>
          </p:nvPr>
        </p:nvSpPr>
        <p:spPr>
          <a:xfrm>
            <a:off x="1295400" y="514351"/>
            <a:ext cx="9372600" cy="952500"/>
          </a:xfrm>
        </p:spPr>
        <p:txBody>
          <a:bodyPr/>
          <a:lstStyle/>
          <a:p>
            <a:r>
              <a:rPr lang="en-IN" dirty="0"/>
              <a:t>Docker Architecture</a:t>
            </a:r>
          </a:p>
        </p:txBody>
      </p:sp>
    </p:spTree>
    <p:extLst>
      <p:ext uri="{BB962C8B-B14F-4D97-AF65-F5344CB8AC3E}">
        <p14:creationId xmlns:p14="http://schemas.microsoft.com/office/powerpoint/2010/main" val="3737411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53F3B-DBC9-147D-0058-04B37CF2C55B}"/>
              </a:ext>
            </a:extLst>
          </p:cNvPr>
          <p:cNvSpPr>
            <a:spLocks noGrp="1"/>
          </p:cNvSpPr>
          <p:nvPr>
            <p:ph type="title"/>
          </p:nvPr>
        </p:nvSpPr>
        <p:spPr/>
        <p:txBody>
          <a:bodyPr/>
          <a:lstStyle/>
          <a:p>
            <a:r>
              <a:rPr lang="en-IN" dirty="0"/>
              <a:t>Executing Commands</a:t>
            </a:r>
          </a:p>
        </p:txBody>
      </p:sp>
      <p:sp>
        <p:nvSpPr>
          <p:cNvPr id="3" name="Content Placeholder 2">
            <a:extLst>
              <a:ext uri="{FF2B5EF4-FFF2-40B4-BE49-F238E27FC236}">
                <a16:creationId xmlns:a16="http://schemas.microsoft.com/office/drawing/2014/main" id="{1D0F2F1B-09E2-43A1-8B53-C45BD478E075}"/>
              </a:ext>
            </a:extLst>
          </p:cNvPr>
          <p:cNvSpPr>
            <a:spLocks noGrp="1"/>
          </p:cNvSpPr>
          <p:nvPr>
            <p:ph idx="1"/>
          </p:nvPr>
        </p:nvSpPr>
        <p:spPr/>
        <p:txBody>
          <a:bodyPr/>
          <a:lstStyle/>
          <a:p>
            <a:r>
              <a:rPr lang="en-US" b="1" dirty="0"/>
              <a:t>docker</a:t>
            </a:r>
            <a:r>
              <a:rPr lang="en-US" dirty="0"/>
              <a:t> container exec -it 56rt /bin/bash</a:t>
            </a:r>
          </a:p>
          <a:p>
            <a:r>
              <a:rPr lang="en-US" dirty="0"/>
              <a:t>Attach the container</a:t>
            </a:r>
          </a:p>
          <a:p>
            <a:pPr lvl="1"/>
            <a:r>
              <a:rPr lang="en-IN" b="1" dirty="0"/>
              <a:t>docker</a:t>
            </a:r>
            <a:r>
              <a:rPr lang="en-IN" dirty="0"/>
              <a:t> container attach </a:t>
            </a:r>
            <a:r>
              <a:rPr lang="en-US" dirty="0"/>
              <a:t>56rt</a:t>
            </a:r>
          </a:p>
          <a:p>
            <a:pPr lvl="1"/>
            <a:endParaRPr lang="en-US" dirty="0"/>
          </a:p>
          <a:p>
            <a:r>
              <a:rPr lang="en-US" dirty="0"/>
              <a:t>Demo: </a:t>
            </a:r>
          </a:p>
          <a:p>
            <a:pPr lvl="1"/>
            <a:r>
              <a:rPr lang="en-US" dirty="0"/>
              <a:t>run container without attach</a:t>
            </a:r>
          </a:p>
          <a:p>
            <a:pPr lvl="1"/>
            <a:r>
              <a:rPr lang="en-US" dirty="0"/>
              <a:t>With attach using </a:t>
            </a:r>
            <a:r>
              <a:rPr lang="en-US" b="1" dirty="0"/>
              <a:t>–d </a:t>
            </a:r>
            <a:r>
              <a:rPr lang="en-US" dirty="0"/>
              <a:t>option</a:t>
            </a:r>
          </a:p>
          <a:p>
            <a:pPr lvl="1"/>
            <a:r>
              <a:rPr lang="en-US" dirty="0"/>
              <a:t>Attach existing running container using </a:t>
            </a:r>
            <a:r>
              <a:rPr lang="en-US" b="1" dirty="0"/>
              <a:t>attach </a:t>
            </a:r>
            <a:r>
              <a:rPr lang="en-US" dirty="0"/>
              <a:t>option</a:t>
            </a:r>
            <a:endParaRPr lang="en-US" b="1" dirty="0"/>
          </a:p>
          <a:p>
            <a:endParaRPr lang="en-IN" dirty="0"/>
          </a:p>
        </p:txBody>
      </p:sp>
    </p:spTree>
    <p:extLst>
      <p:ext uri="{BB962C8B-B14F-4D97-AF65-F5344CB8AC3E}">
        <p14:creationId xmlns:p14="http://schemas.microsoft.com/office/powerpoint/2010/main" val="1186626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8AEB-4D0B-95F7-1F8B-07F445D5021F}"/>
              </a:ext>
            </a:extLst>
          </p:cNvPr>
          <p:cNvSpPr>
            <a:spLocks noGrp="1"/>
          </p:cNvSpPr>
          <p:nvPr>
            <p:ph type="title"/>
          </p:nvPr>
        </p:nvSpPr>
        <p:spPr/>
        <p:txBody>
          <a:bodyPr/>
          <a:lstStyle/>
          <a:p>
            <a:r>
              <a:rPr lang="en-IN" dirty="0"/>
              <a:t>Container Inspect</a:t>
            </a:r>
          </a:p>
        </p:txBody>
      </p:sp>
      <p:sp>
        <p:nvSpPr>
          <p:cNvPr id="3" name="Content Placeholder 2">
            <a:extLst>
              <a:ext uri="{FF2B5EF4-FFF2-40B4-BE49-F238E27FC236}">
                <a16:creationId xmlns:a16="http://schemas.microsoft.com/office/drawing/2014/main" id="{D01EC16B-3BD4-B181-7951-D51CB5F09177}"/>
              </a:ext>
            </a:extLst>
          </p:cNvPr>
          <p:cNvSpPr>
            <a:spLocks noGrp="1"/>
          </p:cNvSpPr>
          <p:nvPr>
            <p:ph idx="1"/>
          </p:nvPr>
        </p:nvSpPr>
        <p:spPr/>
        <p:txBody>
          <a:bodyPr/>
          <a:lstStyle/>
          <a:p>
            <a:r>
              <a:rPr lang="en-IN" b="1" dirty="0"/>
              <a:t>docker</a:t>
            </a:r>
            <a:r>
              <a:rPr lang="en-IN" dirty="0"/>
              <a:t> container inspect webapp</a:t>
            </a:r>
          </a:p>
          <a:p>
            <a:pPr lvl="1"/>
            <a:r>
              <a:rPr lang="en-US" dirty="0"/>
              <a:t>Display detailed information on one or more containers</a:t>
            </a:r>
            <a:endParaRPr lang="en-IN" dirty="0"/>
          </a:p>
        </p:txBody>
      </p:sp>
    </p:spTree>
    <p:extLst>
      <p:ext uri="{BB962C8B-B14F-4D97-AF65-F5344CB8AC3E}">
        <p14:creationId xmlns:p14="http://schemas.microsoft.com/office/powerpoint/2010/main" val="2903297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382E9-A78C-50AE-2AE4-012AEA4B1912}"/>
              </a:ext>
            </a:extLst>
          </p:cNvPr>
          <p:cNvSpPr>
            <a:spLocks noGrp="1"/>
          </p:cNvSpPr>
          <p:nvPr>
            <p:ph type="title"/>
          </p:nvPr>
        </p:nvSpPr>
        <p:spPr/>
        <p:txBody>
          <a:bodyPr/>
          <a:lstStyle/>
          <a:p>
            <a:r>
              <a:rPr lang="en-IN" dirty="0"/>
              <a:t>Container Stats</a:t>
            </a:r>
          </a:p>
        </p:txBody>
      </p:sp>
      <p:sp>
        <p:nvSpPr>
          <p:cNvPr id="3" name="Content Placeholder 2">
            <a:extLst>
              <a:ext uri="{FF2B5EF4-FFF2-40B4-BE49-F238E27FC236}">
                <a16:creationId xmlns:a16="http://schemas.microsoft.com/office/drawing/2014/main" id="{E019CE0C-D149-8B20-4FE7-4D409F34D2B9}"/>
              </a:ext>
            </a:extLst>
          </p:cNvPr>
          <p:cNvSpPr>
            <a:spLocks noGrp="1"/>
          </p:cNvSpPr>
          <p:nvPr>
            <p:ph idx="1"/>
          </p:nvPr>
        </p:nvSpPr>
        <p:spPr/>
        <p:txBody>
          <a:bodyPr/>
          <a:lstStyle/>
          <a:p>
            <a:r>
              <a:rPr lang="en-IN" b="1" dirty="0"/>
              <a:t>docker</a:t>
            </a:r>
            <a:r>
              <a:rPr lang="en-IN" dirty="0"/>
              <a:t> container stats</a:t>
            </a:r>
          </a:p>
          <a:p>
            <a:pPr lvl="1"/>
            <a:r>
              <a:rPr lang="en-US" dirty="0"/>
              <a:t>Display a live stream of container(s) resource usage statistics</a:t>
            </a:r>
            <a:endParaRPr lang="en-IN" dirty="0"/>
          </a:p>
          <a:p>
            <a:pPr lvl="1"/>
            <a:r>
              <a:rPr lang="en-IN" dirty="0"/>
              <a:t>docker stats [OPTIONS] [CONTAINER...]</a:t>
            </a:r>
          </a:p>
          <a:p>
            <a:r>
              <a:rPr lang="en-IN" dirty="0"/>
              <a:t>docker stats </a:t>
            </a:r>
            <a:r>
              <a:rPr lang="en-IN" b="1" dirty="0"/>
              <a:t>webservice</a:t>
            </a:r>
            <a:r>
              <a:rPr lang="en-IN" dirty="0"/>
              <a:t> </a:t>
            </a:r>
            <a:r>
              <a:rPr lang="en-IN" b="1" dirty="0"/>
              <a:t>67b2525d8ad1</a:t>
            </a:r>
          </a:p>
          <a:p>
            <a:r>
              <a:rPr lang="en-IN" dirty="0"/>
              <a:t>docker stats --format "{{.Container}}: {{.</a:t>
            </a:r>
            <a:r>
              <a:rPr lang="en-IN" dirty="0" err="1"/>
              <a:t>CPUPerc</a:t>
            </a:r>
            <a:r>
              <a:rPr lang="en-IN" dirty="0"/>
              <a:t>}}“</a:t>
            </a:r>
          </a:p>
          <a:p>
            <a:r>
              <a:rPr lang="en-IN" dirty="0"/>
              <a:t>docker stats --format "table {{.Container}}\t{{.</a:t>
            </a:r>
            <a:r>
              <a:rPr lang="en-IN" dirty="0" err="1"/>
              <a:t>CPUPerc</a:t>
            </a:r>
            <a:r>
              <a:rPr lang="en-IN" dirty="0"/>
              <a:t>}}\t{{.</a:t>
            </a:r>
            <a:r>
              <a:rPr lang="en-IN" dirty="0" err="1"/>
              <a:t>MemUsage</a:t>
            </a:r>
            <a:r>
              <a:rPr lang="en-IN" dirty="0"/>
              <a:t>}}"</a:t>
            </a:r>
          </a:p>
          <a:p>
            <a:endParaRPr lang="en-IN" dirty="0"/>
          </a:p>
        </p:txBody>
      </p:sp>
    </p:spTree>
    <p:extLst>
      <p:ext uri="{BB962C8B-B14F-4D97-AF65-F5344CB8AC3E}">
        <p14:creationId xmlns:p14="http://schemas.microsoft.com/office/powerpoint/2010/main" val="787003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EFA8-4C67-6985-EB3D-A53D95ECA419}"/>
              </a:ext>
            </a:extLst>
          </p:cNvPr>
          <p:cNvSpPr>
            <a:spLocks noGrp="1"/>
          </p:cNvSpPr>
          <p:nvPr>
            <p:ph type="title"/>
          </p:nvPr>
        </p:nvSpPr>
        <p:spPr/>
        <p:txBody>
          <a:bodyPr/>
          <a:lstStyle/>
          <a:p>
            <a:r>
              <a:rPr lang="en-IN" dirty="0"/>
              <a:t>Container Top</a:t>
            </a:r>
          </a:p>
        </p:txBody>
      </p:sp>
      <p:sp>
        <p:nvSpPr>
          <p:cNvPr id="3" name="Content Placeholder 2">
            <a:extLst>
              <a:ext uri="{FF2B5EF4-FFF2-40B4-BE49-F238E27FC236}">
                <a16:creationId xmlns:a16="http://schemas.microsoft.com/office/drawing/2014/main" id="{C4ED84D4-F557-B5B5-3778-49D236DFDA4E}"/>
              </a:ext>
            </a:extLst>
          </p:cNvPr>
          <p:cNvSpPr>
            <a:spLocks noGrp="1"/>
          </p:cNvSpPr>
          <p:nvPr>
            <p:ph idx="1"/>
          </p:nvPr>
        </p:nvSpPr>
        <p:spPr/>
        <p:txBody>
          <a:bodyPr/>
          <a:lstStyle/>
          <a:p>
            <a:r>
              <a:rPr lang="en-IN" b="1" dirty="0"/>
              <a:t>docker</a:t>
            </a:r>
            <a:r>
              <a:rPr lang="en-IN" dirty="0"/>
              <a:t> container top webapp</a:t>
            </a:r>
          </a:p>
          <a:p>
            <a:pPr lvl="1"/>
            <a:r>
              <a:rPr lang="en-US"/>
              <a:t>Display the running processes of a container</a:t>
            </a:r>
            <a:endParaRPr lang="en-IN" dirty="0"/>
          </a:p>
        </p:txBody>
      </p:sp>
    </p:spTree>
    <p:extLst>
      <p:ext uri="{BB962C8B-B14F-4D97-AF65-F5344CB8AC3E}">
        <p14:creationId xmlns:p14="http://schemas.microsoft.com/office/powerpoint/2010/main" val="2679119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19F37-1B8E-E6B6-9B60-3C2F5F995029}"/>
              </a:ext>
            </a:extLst>
          </p:cNvPr>
          <p:cNvSpPr>
            <a:spLocks noGrp="1"/>
          </p:cNvSpPr>
          <p:nvPr>
            <p:ph type="title"/>
          </p:nvPr>
        </p:nvSpPr>
        <p:spPr/>
        <p:txBody>
          <a:bodyPr/>
          <a:lstStyle/>
          <a:p>
            <a:r>
              <a:rPr lang="en-IN" dirty="0"/>
              <a:t>Container Logs</a:t>
            </a:r>
          </a:p>
        </p:txBody>
      </p:sp>
      <p:sp>
        <p:nvSpPr>
          <p:cNvPr id="3" name="Content Placeholder 2">
            <a:extLst>
              <a:ext uri="{FF2B5EF4-FFF2-40B4-BE49-F238E27FC236}">
                <a16:creationId xmlns:a16="http://schemas.microsoft.com/office/drawing/2014/main" id="{25CED131-58ED-B8D9-7381-A5F3C6631804}"/>
              </a:ext>
            </a:extLst>
          </p:cNvPr>
          <p:cNvSpPr>
            <a:spLocks noGrp="1"/>
          </p:cNvSpPr>
          <p:nvPr>
            <p:ph idx="1"/>
          </p:nvPr>
        </p:nvSpPr>
        <p:spPr/>
        <p:txBody>
          <a:bodyPr/>
          <a:lstStyle/>
          <a:p>
            <a:r>
              <a:rPr lang="en-IN" b="1" dirty="0"/>
              <a:t>docker</a:t>
            </a:r>
            <a:r>
              <a:rPr lang="en-IN" dirty="0"/>
              <a:t> container logs webapp</a:t>
            </a:r>
          </a:p>
          <a:p>
            <a:r>
              <a:rPr lang="en-IN" b="1" dirty="0"/>
              <a:t>docker</a:t>
            </a:r>
            <a:r>
              <a:rPr lang="en-IN" dirty="0"/>
              <a:t> container logs -f webapp</a:t>
            </a:r>
          </a:p>
        </p:txBody>
      </p:sp>
    </p:spTree>
    <p:extLst>
      <p:ext uri="{BB962C8B-B14F-4D97-AF65-F5344CB8AC3E}">
        <p14:creationId xmlns:p14="http://schemas.microsoft.com/office/powerpoint/2010/main" val="2551541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D8C4-6D6C-925C-B785-BB4D15B62C7D}"/>
              </a:ext>
            </a:extLst>
          </p:cNvPr>
          <p:cNvSpPr>
            <a:spLocks noGrp="1"/>
          </p:cNvSpPr>
          <p:nvPr>
            <p:ph type="title"/>
          </p:nvPr>
        </p:nvSpPr>
        <p:spPr/>
        <p:txBody>
          <a:bodyPr/>
          <a:lstStyle/>
          <a:p>
            <a:r>
              <a:rPr lang="pt-BR" dirty="0"/>
              <a:t>Stop, Pause, delete</a:t>
            </a:r>
            <a:endParaRPr lang="en-IN" dirty="0"/>
          </a:p>
        </p:txBody>
      </p:sp>
      <p:sp>
        <p:nvSpPr>
          <p:cNvPr id="3" name="Content Placeholder 2">
            <a:extLst>
              <a:ext uri="{FF2B5EF4-FFF2-40B4-BE49-F238E27FC236}">
                <a16:creationId xmlns:a16="http://schemas.microsoft.com/office/drawing/2014/main" id="{0D43150A-ADD7-A79A-633E-58DD0E0D9E66}"/>
              </a:ext>
            </a:extLst>
          </p:cNvPr>
          <p:cNvSpPr>
            <a:spLocks noGrp="1"/>
          </p:cNvSpPr>
          <p:nvPr>
            <p:ph idx="1"/>
          </p:nvPr>
        </p:nvSpPr>
        <p:spPr/>
        <p:txBody>
          <a:bodyPr/>
          <a:lstStyle/>
          <a:p>
            <a:r>
              <a:rPr lang="en-IN" b="1" dirty="0"/>
              <a:t>docker</a:t>
            </a:r>
            <a:r>
              <a:rPr lang="en-IN" dirty="0"/>
              <a:t> container </a:t>
            </a:r>
            <a:r>
              <a:rPr lang="en-IN" dirty="0">
                <a:solidFill>
                  <a:schemeClr val="accent2">
                    <a:lumMod val="75000"/>
                  </a:schemeClr>
                </a:solidFill>
              </a:rPr>
              <a:t>pause</a:t>
            </a:r>
            <a:r>
              <a:rPr lang="en-IN" dirty="0"/>
              <a:t> webapps</a:t>
            </a:r>
          </a:p>
          <a:p>
            <a:r>
              <a:rPr lang="en-IN" b="1" dirty="0"/>
              <a:t>docker</a:t>
            </a:r>
            <a:r>
              <a:rPr lang="en-IN" dirty="0"/>
              <a:t> container </a:t>
            </a:r>
            <a:r>
              <a:rPr lang="en-IN" dirty="0" err="1">
                <a:solidFill>
                  <a:schemeClr val="accent2">
                    <a:lumMod val="75000"/>
                  </a:schemeClr>
                </a:solidFill>
              </a:rPr>
              <a:t>unpause</a:t>
            </a:r>
            <a:r>
              <a:rPr lang="en-IN" dirty="0"/>
              <a:t> webapps</a:t>
            </a:r>
          </a:p>
          <a:p>
            <a:r>
              <a:rPr lang="en-IN" b="1" dirty="0"/>
              <a:t>docker</a:t>
            </a:r>
            <a:r>
              <a:rPr lang="en-IN" dirty="0"/>
              <a:t> container </a:t>
            </a:r>
            <a:r>
              <a:rPr lang="en-IN" dirty="0">
                <a:solidFill>
                  <a:schemeClr val="accent2">
                    <a:lumMod val="75000"/>
                  </a:schemeClr>
                </a:solidFill>
              </a:rPr>
              <a:t>stop</a:t>
            </a:r>
            <a:r>
              <a:rPr lang="en-IN" dirty="0"/>
              <a:t> webapps</a:t>
            </a:r>
          </a:p>
          <a:p>
            <a:r>
              <a:rPr lang="en-IN" b="1" dirty="0"/>
              <a:t>docker</a:t>
            </a:r>
            <a:r>
              <a:rPr lang="en-IN" dirty="0"/>
              <a:t> container </a:t>
            </a:r>
            <a:r>
              <a:rPr lang="en-IN" dirty="0">
                <a:solidFill>
                  <a:schemeClr val="accent2">
                    <a:lumMod val="75000"/>
                  </a:schemeClr>
                </a:solidFill>
              </a:rPr>
              <a:t>rm</a:t>
            </a:r>
            <a:r>
              <a:rPr lang="en-IN" dirty="0"/>
              <a:t> webapps</a:t>
            </a:r>
          </a:p>
          <a:p>
            <a:r>
              <a:rPr lang="en-IN" dirty="0"/>
              <a:t>Stop all containers</a:t>
            </a:r>
          </a:p>
          <a:p>
            <a:pPr lvl="1"/>
            <a:r>
              <a:rPr lang="en-US" b="1" dirty="0"/>
              <a:t>docker</a:t>
            </a:r>
            <a:r>
              <a:rPr lang="en-US" dirty="0"/>
              <a:t> container stop $(docker container ls -q)</a:t>
            </a:r>
          </a:p>
          <a:p>
            <a:r>
              <a:rPr lang="en-US" dirty="0"/>
              <a:t>Remove all containers</a:t>
            </a:r>
          </a:p>
          <a:p>
            <a:pPr lvl="1"/>
            <a:r>
              <a:rPr lang="en-IN" b="1" dirty="0"/>
              <a:t>docker</a:t>
            </a:r>
            <a:r>
              <a:rPr lang="en-IN" dirty="0"/>
              <a:t> container rm $(docker container ls -</a:t>
            </a:r>
            <a:r>
              <a:rPr lang="en-IN" dirty="0" err="1"/>
              <a:t>aq</a:t>
            </a:r>
            <a:r>
              <a:rPr lang="en-IN" dirty="0"/>
              <a:t>)</a:t>
            </a:r>
          </a:p>
          <a:p>
            <a:pPr lvl="1"/>
            <a:r>
              <a:rPr lang="en-IN" dirty="0"/>
              <a:t>docker container prune</a:t>
            </a:r>
            <a:endParaRPr lang="en-US" dirty="0"/>
          </a:p>
          <a:p>
            <a:pPr lvl="1"/>
            <a:endParaRPr lang="en-IN" dirty="0"/>
          </a:p>
        </p:txBody>
      </p:sp>
    </p:spTree>
    <p:extLst>
      <p:ext uri="{BB962C8B-B14F-4D97-AF65-F5344CB8AC3E}">
        <p14:creationId xmlns:p14="http://schemas.microsoft.com/office/powerpoint/2010/main" val="1964525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5768-8D3E-FCEE-F095-F7FA356CE738}"/>
              </a:ext>
            </a:extLst>
          </p:cNvPr>
          <p:cNvSpPr>
            <a:spLocks noGrp="1"/>
          </p:cNvSpPr>
          <p:nvPr>
            <p:ph type="title"/>
          </p:nvPr>
        </p:nvSpPr>
        <p:spPr/>
        <p:txBody>
          <a:bodyPr/>
          <a:lstStyle/>
          <a:p>
            <a:r>
              <a:rPr lang="en-US" dirty="0"/>
              <a:t>Container host name set</a:t>
            </a:r>
            <a:endParaRPr lang="en-IN" dirty="0"/>
          </a:p>
        </p:txBody>
      </p:sp>
      <p:sp>
        <p:nvSpPr>
          <p:cNvPr id="3" name="Content Placeholder 2">
            <a:extLst>
              <a:ext uri="{FF2B5EF4-FFF2-40B4-BE49-F238E27FC236}">
                <a16:creationId xmlns:a16="http://schemas.microsoft.com/office/drawing/2014/main" id="{C12378D2-36C0-0334-4E77-3EA475F56FB2}"/>
              </a:ext>
            </a:extLst>
          </p:cNvPr>
          <p:cNvSpPr>
            <a:spLocks noGrp="1"/>
          </p:cNvSpPr>
          <p:nvPr>
            <p:ph idx="1"/>
          </p:nvPr>
        </p:nvSpPr>
        <p:spPr/>
        <p:txBody>
          <a:bodyPr/>
          <a:lstStyle/>
          <a:p>
            <a:r>
              <a:rPr lang="en-US" b="1" dirty="0"/>
              <a:t>docker</a:t>
            </a:r>
            <a:r>
              <a:rPr lang="en-US" dirty="0"/>
              <a:t> container run –</a:t>
            </a:r>
            <a:r>
              <a:rPr lang="en-US" dirty="0" err="1"/>
              <a:t>itd</a:t>
            </a:r>
            <a:r>
              <a:rPr lang="en-US" dirty="0"/>
              <a:t> –name=</a:t>
            </a:r>
            <a:r>
              <a:rPr lang="en-US" dirty="0" err="1"/>
              <a:t>mynginx</a:t>
            </a:r>
            <a:r>
              <a:rPr lang="en-US" dirty="0"/>
              <a:t> --</a:t>
            </a:r>
            <a:r>
              <a:rPr lang="en-US" dirty="0">
                <a:solidFill>
                  <a:srgbClr val="FF0000"/>
                </a:solidFill>
              </a:rPr>
              <a:t>hostname=</a:t>
            </a:r>
            <a:r>
              <a:rPr lang="en-US" dirty="0" err="1">
                <a:solidFill>
                  <a:srgbClr val="FF0000"/>
                </a:solidFill>
              </a:rPr>
              <a:t>nginxserver</a:t>
            </a:r>
            <a:r>
              <a:rPr lang="en-US" dirty="0"/>
              <a:t> Container </a:t>
            </a:r>
            <a:r>
              <a:rPr lang="en-US" b="1" dirty="0"/>
              <a:t>name</a:t>
            </a:r>
            <a:r>
              <a:rPr lang="en-US" dirty="0"/>
              <a:t> always unique. But multiple container have same host name</a:t>
            </a:r>
            <a:endParaRPr lang="en-IN" dirty="0"/>
          </a:p>
        </p:txBody>
      </p:sp>
    </p:spTree>
    <p:extLst>
      <p:ext uri="{BB962C8B-B14F-4D97-AF65-F5344CB8AC3E}">
        <p14:creationId xmlns:p14="http://schemas.microsoft.com/office/powerpoint/2010/main" val="1873788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B6E40-9058-B976-7A55-142841376124}"/>
              </a:ext>
            </a:extLst>
          </p:cNvPr>
          <p:cNvSpPr>
            <a:spLocks noGrp="1"/>
          </p:cNvSpPr>
          <p:nvPr>
            <p:ph type="title"/>
          </p:nvPr>
        </p:nvSpPr>
        <p:spPr/>
        <p:txBody>
          <a:bodyPr/>
          <a:lstStyle/>
          <a:p>
            <a:r>
              <a:rPr lang="en-US" dirty="0"/>
              <a:t>Container restart policy</a:t>
            </a:r>
            <a:endParaRPr lang="en-IN" dirty="0"/>
          </a:p>
        </p:txBody>
      </p:sp>
      <p:sp>
        <p:nvSpPr>
          <p:cNvPr id="3" name="Content Placeholder 2">
            <a:extLst>
              <a:ext uri="{FF2B5EF4-FFF2-40B4-BE49-F238E27FC236}">
                <a16:creationId xmlns:a16="http://schemas.microsoft.com/office/drawing/2014/main" id="{6BD68DF1-2278-3B7E-C42E-A74FC80969E5}"/>
              </a:ext>
            </a:extLst>
          </p:cNvPr>
          <p:cNvSpPr>
            <a:spLocks noGrp="1"/>
          </p:cNvSpPr>
          <p:nvPr>
            <p:ph idx="1"/>
          </p:nvPr>
        </p:nvSpPr>
        <p:spPr/>
        <p:txBody>
          <a:bodyPr/>
          <a:lstStyle/>
          <a:p>
            <a:r>
              <a:rPr lang="en-US" dirty="0"/>
              <a:t>To configure the restart policy for a container, use the </a:t>
            </a:r>
            <a:r>
              <a:rPr lang="en-US" dirty="0">
                <a:solidFill>
                  <a:srgbClr val="FF0000"/>
                </a:solidFill>
              </a:rPr>
              <a:t>--restart</a:t>
            </a:r>
            <a:r>
              <a:rPr lang="en-US" dirty="0"/>
              <a:t> flag when using the docker run command.</a:t>
            </a:r>
          </a:p>
          <a:p>
            <a:endParaRPr lang="en-IN" dirty="0"/>
          </a:p>
        </p:txBody>
      </p:sp>
      <p:graphicFrame>
        <p:nvGraphicFramePr>
          <p:cNvPr id="4" name="Table 4">
            <a:extLst>
              <a:ext uri="{FF2B5EF4-FFF2-40B4-BE49-F238E27FC236}">
                <a16:creationId xmlns:a16="http://schemas.microsoft.com/office/drawing/2014/main" id="{3A9178DE-9B56-5717-5C37-FF11C339F12E}"/>
              </a:ext>
            </a:extLst>
          </p:cNvPr>
          <p:cNvGraphicFramePr>
            <a:graphicFrameLocks noGrp="1"/>
          </p:cNvGraphicFramePr>
          <p:nvPr>
            <p:extLst>
              <p:ext uri="{D42A27DB-BD31-4B8C-83A1-F6EECF244321}">
                <p14:modId xmlns:p14="http://schemas.microsoft.com/office/powerpoint/2010/main" val="129512793"/>
              </p:ext>
            </p:extLst>
          </p:nvPr>
        </p:nvGraphicFramePr>
        <p:xfrm>
          <a:off x="1152525" y="3074194"/>
          <a:ext cx="10201275" cy="2250440"/>
        </p:xfrm>
        <a:graphic>
          <a:graphicData uri="http://schemas.openxmlformats.org/drawingml/2006/table">
            <a:tbl>
              <a:tblPr firstRow="1" bandRow="1">
                <a:tableStyleId>{5C22544A-7EE6-4342-B048-85BDC9FD1C3A}</a:tableStyleId>
              </a:tblPr>
              <a:tblGrid>
                <a:gridCol w="1857375">
                  <a:extLst>
                    <a:ext uri="{9D8B030D-6E8A-4147-A177-3AD203B41FA5}">
                      <a16:colId xmlns:a16="http://schemas.microsoft.com/office/drawing/2014/main" val="1490960121"/>
                    </a:ext>
                  </a:extLst>
                </a:gridCol>
                <a:gridCol w="8343900">
                  <a:extLst>
                    <a:ext uri="{9D8B030D-6E8A-4147-A177-3AD203B41FA5}">
                      <a16:colId xmlns:a16="http://schemas.microsoft.com/office/drawing/2014/main" val="3006023277"/>
                    </a:ext>
                  </a:extLst>
                </a:gridCol>
              </a:tblGrid>
              <a:tr h="370840">
                <a:tc>
                  <a:txBody>
                    <a:bodyPr/>
                    <a:lstStyle/>
                    <a:p>
                      <a:pPr algn="l"/>
                      <a:r>
                        <a:rPr lang="en-IN" b="1" dirty="0">
                          <a:effectLst/>
                        </a:rPr>
                        <a:t>Flag</a:t>
                      </a:r>
                    </a:p>
                  </a:txBody>
                  <a:tcPr marL="63500" marR="63500" marT="44450" marB="44450" anchor="ctr"/>
                </a:tc>
                <a:tc>
                  <a:txBody>
                    <a:bodyPr/>
                    <a:lstStyle/>
                    <a:p>
                      <a:pPr algn="l"/>
                      <a:r>
                        <a:rPr lang="en-IN" b="1" dirty="0">
                          <a:effectLst/>
                        </a:rPr>
                        <a:t>Description</a:t>
                      </a:r>
                    </a:p>
                  </a:txBody>
                  <a:tcPr marL="63500" marR="63500" marT="44450" marB="44450" anchor="ctr"/>
                </a:tc>
                <a:extLst>
                  <a:ext uri="{0D108BD9-81ED-4DB2-BD59-A6C34878D82A}">
                    <a16:rowId xmlns:a16="http://schemas.microsoft.com/office/drawing/2014/main" val="1982401965"/>
                  </a:ext>
                </a:extLst>
              </a:tr>
              <a:tr h="370840">
                <a:tc>
                  <a:txBody>
                    <a:bodyPr/>
                    <a:lstStyle/>
                    <a:p>
                      <a:pPr algn="l"/>
                      <a:r>
                        <a:rPr lang="en-IN" dirty="0">
                          <a:effectLst/>
                        </a:rPr>
                        <a:t>no</a:t>
                      </a:r>
                    </a:p>
                  </a:txBody>
                  <a:tcPr marL="63500" marR="63500" marT="63500" marB="63500" anchor="ctr"/>
                </a:tc>
                <a:tc>
                  <a:txBody>
                    <a:bodyPr/>
                    <a:lstStyle/>
                    <a:p>
                      <a:pPr algn="l"/>
                      <a:r>
                        <a:rPr lang="en-US" dirty="0">
                          <a:effectLst/>
                        </a:rPr>
                        <a:t>Do not automatically restart the container. (the </a:t>
                      </a:r>
                      <a:r>
                        <a:rPr lang="en-US" dirty="0">
                          <a:solidFill>
                            <a:srgbClr val="FF0000"/>
                          </a:solidFill>
                          <a:effectLst/>
                        </a:rPr>
                        <a:t>default</a:t>
                      </a:r>
                      <a:r>
                        <a:rPr lang="en-US" dirty="0">
                          <a:effectLst/>
                        </a:rPr>
                        <a:t>)</a:t>
                      </a:r>
                    </a:p>
                  </a:txBody>
                  <a:tcPr marL="63500" marR="63500" marT="63500" marB="63500" anchor="ctr"/>
                </a:tc>
                <a:extLst>
                  <a:ext uri="{0D108BD9-81ED-4DB2-BD59-A6C34878D82A}">
                    <a16:rowId xmlns:a16="http://schemas.microsoft.com/office/drawing/2014/main" val="3716808823"/>
                  </a:ext>
                </a:extLst>
              </a:tr>
              <a:tr h="370840">
                <a:tc>
                  <a:txBody>
                    <a:bodyPr/>
                    <a:lstStyle/>
                    <a:p>
                      <a:pPr algn="l"/>
                      <a:r>
                        <a:rPr lang="en-IN" dirty="0">
                          <a:effectLst/>
                        </a:rPr>
                        <a:t>on-failure</a:t>
                      </a:r>
                    </a:p>
                  </a:txBody>
                  <a:tcPr marL="63500" marR="63500" marT="63500" marB="63500" anchor="ctr"/>
                </a:tc>
                <a:tc>
                  <a:txBody>
                    <a:bodyPr/>
                    <a:lstStyle/>
                    <a:p>
                      <a:pPr algn="l"/>
                      <a:r>
                        <a:rPr lang="en-US" dirty="0">
                          <a:effectLst/>
                        </a:rPr>
                        <a:t>Restart the container if it exits due to an error</a:t>
                      </a:r>
                    </a:p>
                  </a:txBody>
                  <a:tcPr marL="63500" marR="63500" marT="63500" marB="63500" anchor="ctr"/>
                </a:tc>
                <a:extLst>
                  <a:ext uri="{0D108BD9-81ED-4DB2-BD59-A6C34878D82A}">
                    <a16:rowId xmlns:a16="http://schemas.microsoft.com/office/drawing/2014/main" val="2753842228"/>
                  </a:ext>
                </a:extLst>
              </a:tr>
              <a:tr h="370840">
                <a:tc>
                  <a:txBody>
                    <a:bodyPr/>
                    <a:lstStyle/>
                    <a:p>
                      <a:pPr algn="l"/>
                      <a:r>
                        <a:rPr lang="en-IN">
                          <a:effectLst/>
                        </a:rPr>
                        <a:t>always</a:t>
                      </a:r>
                    </a:p>
                  </a:txBody>
                  <a:tcPr marL="63500" marR="63500" marT="63500" marB="63500" anchor="ctr"/>
                </a:tc>
                <a:tc>
                  <a:txBody>
                    <a:bodyPr/>
                    <a:lstStyle/>
                    <a:p>
                      <a:pPr algn="l"/>
                      <a:r>
                        <a:rPr lang="en-US" dirty="0">
                          <a:effectLst/>
                        </a:rPr>
                        <a:t>Always restart the container if it stops.</a:t>
                      </a:r>
                    </a:p>
                  </a:txBody>
                  <a:tcPr marL="63500" marR="63500" marT="63500" marB="63500" anchor="ctr"/>
                </a:tc>
                <a:extLst>
                  <a:ext uri="{0D108BD9-81ED-4DB2-BD59-A6C34878D82A}">
                    <a16:rowId xmlns:a16="http://schemas.microsoft.com/office/drawing/2014/main" val="2600305176"/>
                  </a:ext>
                </a:extLst>
              </a:tr>
              <a:tr h="370840">
                <a:tc>
                  <a:txBody>
                    <a:bodyPr/>
                    <a:lstStyle/>
                    <a:p>
                      <a:pPr algn="l"/>
                      <a:r>
                        <a:rPr lang="en-IN" dirty="0">
                          <a:effectLst/>
                        </a:rPr>
                        <a:t>unless-stopped</a:t>
                      </a:r>
                    </a:p>
                  </a:txBody>
                  <a:tcPr marL="63500" marR="63500" marT="63500" marB="63500" anchor="ctr"/>
                </a:tc>
                <a:tc>
                  <a:txBody>
                    <a:bodyPr/>
                    <a:lstStyle/>
                    <a:p>
                      <a:pPr algn="l"/>
                      <a:r>
                        <a:rPr lang="en-US" dirty="0">
                          <a:effectLst/>
                        </a:rPr>
                        <a:t>Similar to always, except that when the container is stopped (manually or otherwise), it is not restarted even after Docker daemon restarts.</a:t>
                      </a:r>
                    </a:p>
                  </a:txBody>
                  <a:tcPr marL="63500" marR="63500" marT="63500" marB="63500" anchor="ctr"/>
                </a:tc>
                <a:extLst>
                  <a:ext uri="{0D108BD9-81ED-4DB2-BD59-A6C34878D82A}">
                    <a16:rowId xmlns:a16="http://schemas.microsoft.com/office/drawing/2014/main" val="1838833512"/>
                  </a:ext>
                </a:extLst>
              </a:tr>
            </a:tbl>
          </a:graphicData>
        </a:graphic>
      </p:graphicFrame>
    </p:spTree>
    <p:extLst>
      <p:ext uri="{BB962C8B-B14F-4D97-AF65-F5344CB8AC3E}">
        <p14:creationId xmlns:p14="http://schemas.microsoft.com/office/powerpoint/2010/main" val="409807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9FFC7-2DD8-EE0B-40AF-016694E632FD}"/>
              </a:ext>
            </a:extLst>
          </p:cNvPr>
          <p:cNvSpPr>
            <a:spLocks noGrp="1"/>
          </p:cNvSpPr>
          <p:nvPr>
            <p:ph type="title"/>
          </p:nvPr>
        </p:nvSpPr>
        <p:spPr/>
        <p:txBody>
          <a:bodyPr/>
          <a:lstStyle/>
          <a:p>
            <a:r>
              <a:rPr lang="en-US" dirty="0"/>
              <a:t>Container </a:t>
            </a:r>
            <a:r>
              <a:rPr lang="en-US" b="1" dirty="0"/>
              <a:t>restart policy</a:t>
            </a:r>
            <a:r>
              <a:rPr lang="en-US" dirty="0"/>
              <a:t> example</a:t>
            </a:r>
            <a:endParaRPr lang="en-IN" dirty="0"/>
          </a:p>
        </p:txBody>
      </p:sp>
      <p:sp>
        <p:nvSpPr>
          <p:cNvPr id="3" name="Content Placeholder 2">
            <a:extLst>
              <a:ext uri="{FF2B5EF4-FFF2-40B4-BE49-F238E27FC236}">
                <a16:creationId xmlns:a16="http://schemas.microsoft.com/office/drawing/2014/main" id="{3E315ECF-4ED1-E883-68FE-37336079CE97}"/>
              </a:ext>
            </a:extLst>
          </p:cNvPr>
          <p:cNvSpPr>
            <a:spLocks noGrp="1"/>
          </p:cNvSpPr>
          <p:nvPr>
            <p:ph idx="1"/>
          </p:nvPr>
        </p:nvSpPr>
        <p:spPr/>
        <p:txBody>
          <a:bodyPr>
            <a:normAutofit fontScale="92500" lnSpcReduction="10000"/>
          </a:bodyPr>
          <a:lstStyle/>
          <a:p>
            <a:r>
              <a:rPr lang="en-US" dirty="0"/>
              <a:t>docker container run -</a:t>
            </a:r>
            <a:r>
              <a:rPr lang="en-US" dirty="0" err="1"/>
              <a:t>itd</a:t>
            </a:r>
            <a:r>
              <a:rPr lang="en-US" dirty="0"/>
              <a:t> --name=nginx1 </a:t>
            </a:r>
            <a:r>
              <a:rPr lang="en-US" dirty="0">
                <a:solidFill>
                  <a:srgbClr val="FF0000"/>
                </a:solidFill>
              </a:rPr>
              <a:t>--restart=no</a:t>
            </a:r>
            <a:r>
              <a:rPr lang="en-US" dirty="0"/>
              <a:t> nginx</a:t>
            </a:r>
          </a:p>
          <a:p>
            <a:pPr lvl="1"/>
            <a:r>
              <a:rPr lang="en-US" dirty="0"/>
              <a:t>If you stop the container, it will not start automatically. It’s the default option</a:t>
            </a:r>
          </a:p>
          <a:p>
            <a:r>
              <a:rPr lang="en-US" dirty="0"/>
              <a:t>docker container run -</a:t>
            </a:r>
            <a:r>
              <a:rPr lang="en-US" dirty="0" err="1"/>
              <a:t>itd</a:t>
            </a:r>
            <a:r>
              <a:rPr lang="en-US" dirty="0"/>
              <a:t> --name=nginx2 </a:t>
            </a:r>
            <a:r>
              <a:rPr lang="en-US" dirty="0">
                <a:solidFill>
                  <a:srgbClr val="FF0000"/>
                </a:solidFill>
              </a:rPr>
              <a:t>--restart=on-failure</a:t>
            </a:r>
            <a:r>
              <a:rPr lang="en-US" dirty="0"/>
              <a:t> nginx</a:t>
            </a:r>
          </a:p>
          <a:p>
            <a:pPr lvl="1"/>
            <a:r>
              <a:rPr lang="en-US" dirty="0"/>
              <a:t>The container will start again if it fails due to an error</a:t>
            </a:r>
          </a:p>
          <a:p>
            <a:r>
              <a:rPr lang="en-US" dirty="0"/>
              <a:t>docker container run -</a:t>
            </a:r>
            <a:r>
              <a:rPr lang="en-US" dirty="0" err="1"/>
              <a:t>itd</a:t>
            </a:r>
            <a:r>
              <a:rPr lang="en-US" dirty="0"/>
              <a:t> --name=nginx3 </a:t>
            </a:r>
            <a:r>
              <a:rPr lang="en-US" dirty="0">
                <a:solidFill>
                  <a:srgbClr val="FF0000"/>
                </a:solidFill>
              </a:rPr>
              <a:t>--restart=always</a:t>
            </a:r>
            <a:r>
              <a:rPr lang="en-US" dirty="0"/>
              <a:t> nginx</a:t>
            </a:r>
          </a:p>
          <a:p>
            <a:pPr lvl="1"/>
            <a:r>
              <a:rPr lang="en-US" dirty="0">
                <a:effectLst/>
              </a:rPr>
              <a:t>Always restart the container if it stops</a:t>
            </a:r>
          </a:p>
          <a:p>
            <a:r>
              <a:rPr lang="en-US" dirty="0"/>
              <a:t>docker container run -</a:t>
            </a:r>
            <a:r>
              <a:rPr lang="en-US" dirty="0" err="1"/>
              <a:t>itd</a:t>
            </a:r>
            <a:r>
              <a:rPr lang="en-US" dirty="0"/>
              <a:t> --name=nginx4 </a:t>
            </a:r>
            <a:r>
              <a:rPr lang="en-US" dirty="0">
                <a:solidFill>
                  <a:srgbClr val="FF0000"/>
                </a:solidFill>
              </a:rPr>
              <a:t>--restart=</a:t>
            </a:r>
            <a:r>
              <a:rPr lang="en-IN" dirty="0">
                <a:solidFill>
                  <a:srgbClr val="FF0000"/>
                </a:solidFill>
                <a:effectLst/>
              </a:rPr>
              <a:t>unless-stopped</a:t>
            </a:r>
            <a:r>
              <a:rPr lang="en-US" dirty="0"/>
              <a:t> nginx</a:t>
            </a:r>
          </a:p>
          <a:p>
            <a:pPr lvl="1"/>
            <a:r>
              <a:rPr lang="en-US" dirty="0"/>
              <a:t>The container will not start again if it is stops manually. Not even container engine restarts</a:t>
            </a:r>
          </a:p>
          <a:p>
            <a:pPr lvl="1"/>
            <a:r>
              <a:rPr lang="en-US" dirty="0"/>
              <a:t>docker container stop nginx4</a:t>
            </a:r>
          </a:p>
          <a:p>
            <a:pPr lvl="1"/>
            <a:r>
              <a:rPr lang="en-US" dirty="0" err="1"/>
              <a:t>systemctl</a:t>
            </a:r>
            <a:r>
              <a:rPr lang="en-US" dirty="0"/>
              <a:t> restart docker</a:t>
            </a:r>
          </a:p>
          <a:p>
            <a:pPr lvl="1"/>
            <a:endParaRPr lang="en-US" dirty="0"/>
          </a:p>
        </p:txBody>
      </p:sp>
    </p:spTree>
    <p:extLst>
      <p:ext uri="{BB962C8B-B14F-4D97-AF65-F5344CB8AC3E}">
        <p14:creationId xmlns:p14="http://schemas.microsoft.com/office/powerpoint/2010/main" val="4130214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A0E57-A9EF-143B-9694-A16ACB12692A}"/>
              </a:ext>
            </a:extLst>
          </p:cNvPr>
          <p:cNvSpPr>
            <a:spLocks noGrp="1"/>
          </p:cNvSpPr>
          <p:nvPr>
            <p:ph type="title"/>
          </p:nvPr>
        </p:nvSpPr>
        <p:spPr/>
        <p:txBody>
          <a:bodyPr/>
          <a:lstStyle/>
          <a:p>
            <a:r>
              <a:rPr lang="en-US" dirty="0"/>
              <a:t>Copy files in docker (</a:t>
            </a:r>
            <a:r>
              <a:rPr lang="en-IN" b="1" i="0" dirty="0">
                <a:solidFill>
                  <a:srgbClr val="0F161E"/>
                </a:solidFill>
                <a:effectLst/>
                <a:latin typeface="Open Sans" panose="020B0606030504020204" pitchFamily="34" charset="0"/>
              </a:rPr>
              <a:t>docker cp</a:t>
            </a:r>
            <a:r>
              <a:rPr lang="en-IN" i="0" dirty="0">
                <a:solidFill>
                  <a:srgbClr val="0F161E"/>
                </a:solidFill>
                <a:effectLst/>
                <a:latin typeface="Open Sans" panose="020B0606030504020204" pitchFamily="34" charset="0"/>
              </a:rPr>
              <a:t>)</a:t>
            </a:r>
            <a:endParaRPr lang="en-IN" dirty="0"/>
          </a:p>
        </p:txBody>
      </p:sp>
      <p:sp>
        <p:nvSpPr>
          <p:cNvPr id="3" name="Content Placeholder 2">
            <a:extLst>
              <a:ext uri="{FF2B5EF4-FFF2-40B4-BE49-F238E27FC236}">
                <a16:creationId xmlns:a16="http://schemas.microsoft.com/office/drawing/2014/main" id="{4E55F097-79E6-4A53-66B5-1A248C14243D}"/>
              </a:ext>
            </a:extLst>
          </p:cNvPr>
          <p:cNvSpPr>
            <a:spLocks noGrp="1"/>
          </p:cNvSpPr>
          <p:nvPr>
            <p:ph idx="1"/>
          </p:nvPr>
        </p:nvSpPr>
        <p:spPr/>
        <p:txBody>
          <a:bodyPr/>
          <a:lstStyle/>
          <a:p>
            <a:r>
              <a:rPr lang="en-US" b="0" i="0" dirty="0">
                <a:solidFill>
                  <a:srgbClr val="0F161E"/>
                </a:solidFill>
                <a:effectLst/>
                <a:latin typeface="Open Sans" panose="020B0606030504020204" pitchFamily="34" charset="0"/>
              </a:rPr>
              <a:t>Copy files/folders between a container and the local filesystem</a:t>
            </a:r>
          </a:p>
          <a:p>
            <a:r>
              <a:rPr lang="en-IN" dirty="0"/>
              <a:t>Copy a local file into container</a:t>
            </a:r>
          </a:p>
          <a:p>
            <a:pPr lvl="1"/>
            <a:r>
              <a:rPr lang="en-IN" b="1" dirty="0"/>
              <a:t>docker</a:t>
            </a:r>
            <a:r>
              <a:rPr lang="en-IN" dirty="0"/>
              <a:t> </a:t>
            </a:r>
            <a:r>
              <a:rPr lang="en-IN" dirty="0">
                <a:solidFill>
                  <a:srgbClr val="FF0000"/>
                </a:solidFill>
              </a:rPr>
              <a:t>cp</a:t>
            </a:r>
            <a:r>
              <a:rPr lang="en-IN" dirty="0"/>
              <a:t> ./</a:t>
            </a:r>
            <a:r>
              <a:rPr lang="en-IN" dirty="0" err="1"/>
              <a:t>some_file</a:t>
            </a:r>
            <a:r>
              <a:rPr lang="en-IN" dirty="0"/>
              <a:t> CONTAINER:/work</a:t>
            </a:r>
          </a:p>
          <a:p>
            <a:r>
              <a:rPr lang="en-IN" dirty="0"/>
              <a:t>Copy files from container to local path</a:t>
            </a:r>
          </a:p>
          <a:p>
            <a:pPr lvl="1"/>
            <a:r>
              <a:rPr lang="en-IN" b="1" dirty="0"/>
              <a:t>docker</a:t>
            </a:r>
            <a:r>
              <a:rPr lang="en-IN" dirty="0"/>
              <a:t> </a:t>
            </a:r>
            <a:r>
              <a:rPr lang="en-IN" dirty="0">
                <a:solidFill>
                  <a:srgbClr val="FF0000"/>
                </a:solidFill>
              </a:rPr>
              <a:t>cp</a:t>
            </a:r>
            <a:r>
              <a:rPr lang="en-IN" dirty="0"/>
              <a:t> CONTAINER:/var/logs/ /</a:t>
            </a:r>
            <a:r>
              <a:rPr lang="en-IN" dirty="0" err="1"/>
              <a:t>tmp</a:t>
            </a:r>
            <a:r>
              <a:rPr lang="en-IN" dirty="0"/>
              <a:t>/</a:t>
            </a:r>
            <a:r>
              <a:rPr lang="en-IN" dirty="0" err="1"/>
              <a:t>app_logs</a:t>
            </a:r>
            <a:endParaRPr lang="en-IN" dirty="0"/>
          </a:p>
          <a:p>
            <a:r>
              <a:rPr lang="en-IN" dirty="0"/>
              <a:t>Ex:</a:t>
            </a:r>
          </a:p>
          <a:p>
            <a:pPr lvl="1"/>
            <a:r>
              <a:rPr lang="en-IN" dirty="0"/>
              <a:t>docker container cp index.html </a:t>
            </a:r>
            <a:r>
              <a:rPr lang="en-IN" dirty="0" err="1"/>
              <a:t>myhttpd</a:t>
            </a:r>
            <a:r>
              <a:rPr lang="en-IN" dirty="0"/>
              <a:t>:/var/www/http</a:t>
            </a:r>
          </a:p>
        </p:txBody>
      </p:sp>
    </p:spTree>
    <p:extLst>
      <p:ext uri="{BB962C8B-B14F-4D97-AF65-F5344CB8AC3E}">
        <p14:creationId xmlns:p14="http://schemas.microsoft.com/office/powerpoint/2010/main" val="3869707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60F41-6C05-6114-4596-14675E34EE30}"/>
              </a:ext>
            </a:extLst>
          </p:cNvPr>
          <p:cNvSpPr>
            <a:spLocks noGrp="1"/>
          </p:cNvSpPr>
          <p:nvPr>
            <p:ph type="title"/>
          </p:nvPr>
        </p:nvSpPr>
        <p:spPr/>
        <p:txBody>
          <a:bodyPr/>
          <a:lstStyle/>
          <a:p>
            <a:r>
              <a:rPr lang="en-US" dirty="0"/>
              <a:t>Docker Architecture</a:t>
            </a:r>
            <a:endParaRPr lang="en-IN" dirty="0"/>
          </a:p>
        </p:txBody>
      </p:sp>
      <p:sp>
        <p:nvSpPr>
          <p:cNvPr id="3" name="Content Placeholder 2">
            <a:extLst>
              <a:ext uri="{FF2B5EF4-FFF2-40B4-BE49-F238E27FC236}">
                <a16:creationId xmlns:a16="http://schemas.microsoft.com/office/drawing/2014/main" id="{F4392D19-4596-48B3-F329-44F8E3C530D0}"/>
              </a:ext>
            </a:extLst>
          </p:cNvPr>
          <p:cNvSpPr>
            <a:spLocks noGrp="1"/>
          </p:cNvSpPr>
          <p:nvPr>
            <p:ph idx="1"/>
          </p:nvPr>
        </p:nvSpPr>
        <p:spPr/>
        <p:txBody>
          <a:bodyPr/>
          <a:lstStyle/>
          <a:p>
            <a:pPr marL="0" indent="0">
              <a:buNone/>
            </a:pPr>
            <a:endParaRPr lang="en-IN" dirty="0"/>
          </a:p>
        </p:txBody>
      </p:sp>
      <p:sp>
        <p:nvSpPr>
          <p:cNvPr id="4" name="Rectangle 3">
            <a:extLst>
              <a:ext uri="{FF2B5EF4-FFF2-40B4-BE49-F238E27FC236}">
                <a16:creationId xmlns:a16="http://schemas.microsoft.com/office/drawing/2014/main" id="{EE002BD9-C04B-9F30-1561-297D9E08BBA6}"/>
              </a:ext>
            </a:extLst>
          </p:cNvPr>
          <p:cNvSpPr/>
          <p:nvPr/>
        </p:nvSpPr>
        <p:spPr>
          <a:xfrm>
            <a:off x="966788" y="3114674"/>
            <a:ext cx="2457450" cy="17240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Docker CLI</a:t>
            </a:r>
            <a:endParaRPr lang="en-IN" dirty="0"/>
          </a:p>
        </p:txBody>
      </p:sp>
      <p:sp>
        <p:nvSpPr>
          <p:cNvPr id="5" name="Rectangle 4">
            <a:extLst>
              <a:ext uri="{FF2B5EF4-FFF2-40B4-BE49-F238E27FC236}">
                <a16:creationId xmlns:a16="http://schemas.microsoft.com/office/drawing/2014/main" id="{5496B955-FD74-0100-46BA-73F153E22FB7}"/>
              </a:ext>
            </a:extLst>
          </p:cNvPr>
          <p:cNvSpPr/>
          <p:nvPr/>
        </p:nvSpPr>
        <p:spPr>
          <a:xfrm>
            <a:off x="7019925" y="3114675"/>
            <a:ext cx="2457450" cy="17240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Docker Daemon</a:t>
            </a:r>
            <a:endParaRPr lang="en-IN" dirty="0"/>
          </a:p>
        </p:txBody>
      </p:sp>
      <p:sp>
        <p:nvSpPr>
          <p:cNvPr id="6" name="Arrow: Left-Right 5">
            <a:extLst>
              <a:ext uri="{FF2B5EF4-FFF2-40B4-BE49-F238E27FC236}">
                <a16:creationId xmlns:a16="http://schemas.microsoft.com/office/drawing/2014/main" id="{4D069FA0-FE99-6E5A-39FA-F5D380F35A69}"/>
              </a:ext>
            </a:extLst>
          </p:cNvPr>
          <p:cNvSpPr/>
          <p:nvPr/>
        </p:nvSpPr>
        <p:spPr>
          <a:xfrm>
            <a:off x="3429000" y="3614736"/>
            <a:ext cx="3590925" cy="723900"/>
          </a:xfrm>
          <a:prstGeom prst="lef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API</a:t>
            </a:r>
            <a:endParaRPr lang="en-IN" dirty="0"/>
          </a:p>
        </p:txBody>
      </p:sp>
    </p:spTree>
    <p:extLst>
      <p:ext uri="{BB962C8B-B14F-4D97-AF65-F5344CB8AC3E}">
        <p14:creationId xmlns:p14="http://schemas.microsoft.com/office/powerpoint/2010/main" val="3934177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26BDF-CEB9-72A5-BA10-AF079A702A90}"/>
              </a:ext>
            </a:extLst>
          </p:cNvPr>
          <p:cNvSpPr>
            <a:spLocks noGrp="1"/>
          </p:cNvSpPr>
          <p:nvPr>
            <p:ph type="title"/>
          </p:nvPr>
        </p:nvSpPr>
        <p:spPr/>
        <p:txBody>
          <a:bodyPr/>
          <a:lstStyle/>
          <a:p>
            <a:r>
              <a:rPr lang="en-US" dirty="0"/>
              <a:t>Docker port mapping </a:t>
            </a:r>
            <a:endParaRPr lang="en-IN" dirty="0"/>
          </a:p>
        </p:txBody>
      </p:sp>
      <p:graphicFrame>
        <p:nvGraphicFramePr>
          <p:cNvPr id="4" name="Content Placeholder 3">
            <a:extLst>
              <a:ext uri="{FF2B5EF4-FFF2-40B4-BE49-F238E27FC236}">
                <a16:creationId xmlns:a16="http://schemas.microsoft.com/office/drawing/2014/main" id="{3F380EFB-C8D8-9732-C78B-09CB01E340C6}"/>
              </a:ext>
            </a:extLst>
          </p:cNvPr>
          <p:cNvGraphicFramePr>
            <a:graphicFrameLocks noGrp="1"/>
          </p:cNvGraphicFramePr>
          <p:nvPr>
            <p:ph idx="1"/>
            <p:extLst>
              <p:ext uri="{D42A27DB-BD31-4B8C-83A1-F6EECF244321}">
                <p14:modId xmlns:p14="http://schemas.microsoft.com/office/powerpoint/2010/main" val="31452090"/>
              </p:ext>
            </p:extLst>
          </p:nvPr>
        </p:nvGraphicFramePr>
        <p:xfrm>
          <a:off x="476249" y="3232555"/>
          <a:ext cx="10144126" cy="3469870"/>
        </p:xfrm>
        <a:graphic>
          <a:graphicData uri="http://schemas.openxmlformats.org/drawingml/2006/table">
            <a:tbl>
              <a:tblPr/>
              <a:tblGrid>
                <a:gridCol w="3276601">
                  <a:extLst>
                    <a:ext uri="{9D8B030D-6E8A-4147-A177-3AD203B41FA5}">
                      <a16:colId xmlns:a16="http://schemas.microsoft.com/office/drawing/2014/main" val="2557391413"/>
                    </a:ext>
                  </a:extLst>
                </a:gridCol>
                <a:gridCol w="6867525">
                  <a:extLst>
                    <a:ext uri="{9D8B030D-6E8A-4147-A177-3AD203B41FA5}">
                      <a16:colId xmlns:a16="http://schemas.microsoft.com/office/drawing/2014/main" val="455345258"/>
                    </a:ext>
                  </a:extLst>
                </a:gridCol>
              </a:tblGrid>
              <a:tr h="318437">
                <a:tc>
                  <a:txBody>
                    <a:bodyPr/>
                    <a:lstStyle/>
                    <a:p>
                      <a:pPr algn="l"/>
                      <a:r>
                        <a:rPr lang="en-IN" sz="2000" b="1" dirty="0">
                          <a:effectLst/>
                        </a:rPr>
                        <a:t>Flag value</a:t>
                      </a:r>
                    </a:p>
                  </a:txBody>
                  <a:tcPr marL="40009" marR="40009" marT="28006" marB="28006" anchor="ctr">
                    <a:lnL>
                      <a:noFill/>
                    </a:lnL>
                    <a:lnR>
                      <a:noFill/>
                    </a:lnR>
                    <a:lnT>
                      <a:noFill/>
                    </a:lnT>
                    <a:lnB>
                      <a:noFill/>
                    </a:lnB>
                    <a:solidFill>
                      <a:srgbClr val="FFFFFF"/>
                    </a:solidFill>
                  </a:tcPr>
                </a:tc>
                <a:tc>
                  <a:txBody>
                    <a:bodyPr/>
                    <a:lstStyle/>
                    <a:p>
                      <a:pPr algn="l"/>
                      <a:r>
                        <a:rPr lang="en-IN" sz="2000" b="1" dirty="0">
                          <a:effectLst/>
                        </a:rPr>
                        <a:t>Description</a:t>
                      </a:r>
                    </a:p>
                  </a:txBody>
                  <a:tcPr marL="40009" marR="40009" marT="28006" marB="28006" anchor="ctr">
                    <a:lnL>
                      <a:noFill/>
                    </a:lnL>
                    <a:lnR>
                      <a:noFill/>
                    </a:lnR>
                    <a:lnT>
                      <a:noFill/>
                    </a:lnT>
                    <a:lnB>
                      <a:noFill/>
                    </a:lnB>
                    <a:solidFill>
                      <a:srgbClr val="FFFFFF"/>
                    </a:solidFill>
                  </a:tcPr>
                </a:tc>
                <a:extLst>
                  <a:ext uri="{0D108BD9-81ED-4DB2-BD59-A6C34878D82A}">
                    <a16:rowId xmlns:a16="http://schemas.microsoft.com/office/drawing/2014/main" val="1200848837"/>
                  </a:ext>
                </a:extLst>
              </a:tr>
              <a:tr h="608628">
                <a:tc>
                  <a:txBody>
                    <a:bodyPr/>
                    <a:lstStyle/>
                    <a:p>
                      <a:r>
                        <a:rPr lang="en-IN" sz="2000" dirty="0">
                          <a:effectLst/>
                        </a:rPr>
                        <a:t>-p 8080:80</a:t>
                      </a:r>
                    </a:p>
                  </a:txBody>
                  <a:tcPr marL="40009" marR="40009" marT="40009" marB="40009" anchor="ctr">
                    <a:lnL>
                      <a:noFill/>
                    </a:lnL>
                    <a:lnR>
                      <a:noFill/>
                    </a:lnR>
                    <a:lnT>
                      <a:noFill/>
                    </a:lnT>
                    <a:lnB>
                      <a:noFill/>
                    </a:lnB>
                    <a:solidFill>
                      <a:srgbClr val="FFFFFF"/>
                    </a:solidFill>
                  </a:tcPr>
                </a:tc>
                <a:tc>
                  <a:txBody>
                    <a:bodyPr/>
                    <a:lstStyle/>
                    <a:p>
                      <a:r>
                        <a:rPr lang="en-US" sz="2000" dirty="0">
                          <a:effectLst/>
                        </a:rPr>
                        <a:t>Map TCP port 80 in the container to port 8080 on the Docker host.</a:t>
                      </a:r>
                    </a:p>
                  </a:txBody>
                  <a:tcPr marL="40009" marR="40009" marT="40009" marB="40009" anchor="ctr">
                    <a:lnL>
                      <a:noFill/>
                    </a:lnL>
                    <a:lnR>
                      <a:noFill/>
                    </a:lnR>
                    <a:lnT>
                      <a:noFill/>
                    </a:lnT>
                    <a:lnB>
                      <a:noFill/>
                    </a:lnB>
                    <a:solidFill>
                      <a:srgbClr val="FFFFFF"/>
                    </a:solidFill>
                  </a:tcPr>
                </a:tc>
                <a:extLst>
                  <a:ext uri="{0D108BD9-81ED-4DB2-BD59-A6C34878D82A}">
                    <a16:rowId xmlns:a16="http://schemas.microsoft.com/office/drawing/2014/main" val="1411310479"/>
                  </a:ext>
                </a:extLst>
              </a:tr>
              <a:tr h="608628">
                <a:tc>
                  <a:txBody>
                    <a:bodyPr/>
                    <a:lstStyle/>
                    <a:p>
                      <a:r>
                        <a:rPr lang="en-IN" sz="2000" dirty="0">
                          <a:effectLst/>
                        </a:rPr>
                        <a:t>-p 192.168.1.100:8080:80</a:t>
                      </a:r>
                    </a:p>
                  </a:txBody>
                  <a:tcPr marL="40009" marR="40009" marT="40009" marB="40009" anchor="ctr">
                    <a:lnL>
                      <a:noFill/>
                    </a:lnL>
                    <a:lnR>
                      <a:noFill/>
                    </a:lnR>
                    <a:lnT>
                      <a:noFill/>
                    </a:lnT>
                    <a:lnB>
                      <a:noFill/>
                    </a:lnB>
                    <a:solidFill>
                      <a:srgbClr val="F7F7F7"/>
                    </a:solidFill>
                  </a:tcPr>
                </a:tc>
                <a:tc>
                  <a:txBody>
                    <a:bodyPr/>
                    <a:lstStyle/>
                    <a:p>
                      <a:r>
                        <a:rPr lang="en-US" sz="2000" dirty="0">
                          <a:effectLst/>
                        </a:rPr>
                        <a:t>Map TCP port 80 in the container to port 8080 on the Docker host for connections to host IP 192.168.1.100.</a:t>
                      </a:r>
                    </a:p>
                  </a:txBody>
                  <a:tcPr marL="40009" marR="40009" marT="40009" marB="40009" anchor="ctr">
                    <a:lnL>
                      <a:noFill/>
                    </a:lnL>
                    <a:lnR>
                      <a:noFill/>
                    </a:lnR>
                    <a:lnT>
                      <a:noFill/>
                    </a:lnT>
                    <a:lnB>
                      <a:noFill/>
                    </a:lnB>
                    <a:solidFill>
                      <a:srgbClr val="F7F7F7"/>
                    </a:solidFill>
                  </a:tcPr>
                </a:tc>
                <a:extLst>
                  <a:ext uri="{0D108BD9-81ED-4DB2-BD59-A6C34878D82A}">
                    <a16:rowId xmlns:a16="http://schemas.microsoft.com/office/drawing/2014/main" val="2807526627"/>
                  </a:ext>
                </a:extLst>
              </a:tr>
              <a:tr h="608628">
                <a:tc>
                  <a:txBody>
                    <a:bodyPr/>
                    <a:lstStyle/>
                    <a:p>
                      <a:r>
                        <a:rPr lang="en-IN" sz="2000">
                          <a:effectLst/>
                        </a:rPr>
                        <a:t>-p 8080:80/udp</a:t>
                      </a:r>
                    </a:p>
                  </a:txBody>
                  <a:tcPr marL="40009" marR="40009" marT="40009" marB="40009" anchor="ctr">
                    <a:lnL>
                      <a:noFill/>
                    </a:lnL>
                    <a:lnR>
                      <a:noFill/>
                    </a:lnR>
                    <a:lnT>
                      <a:noFill/>
                    </a:lnT>
                    <a:lnB>
                      <a:noFill/>
                    </a:lnB>
                    <a:solidFill>
                      <a:srgbClr val="FFFFFF"/>
                    </a:solidFill>
                  </a:tcPr>
                </a:tc>
                <a:tc>
                  <a:txBody>
                    <a:bodyPr/>
                    <a:lstStyle/>
                    <a:p>
                      <a:r>
                        <a:rPr lang="en-US" sz="2000">
                          <a:effectLst/>
                        </a:rPr>
                        <a:t>Map UDP port 80 in the container to port 8080 on the Docker host.</a:t>
                      </a:r>
                    </a:p>
                  </a:txBody>
                  <a:tcPr marL="40009" marR="40009" marT="40009" marB="40009" anchor="ctr">
                    <a:lnL>
                      <a:noFill/>
                    </a:lnL>
                    <a:lnR>
                      <a:noFill/>
                    </a:lnR>
                    <a:lnT>
                      <a:noFill/>
                    </a:lnT>
                    <a:lnB>
                      <a:noFill/>
                    </a:lnB>
                    <a:solidFill>
                      <a:srgbClr val="FFFFFF"/>
                    </a:solidFill>
                  </a:tcPr>
                </a:tc>
                <a:extLst>
                  <a:ext uri="{0D108BD9-81ED-4DB2-BD59-A6C34878D82A}">
                    <a16:rowId xmlns:a16="http://schemas.microsoft.com/office/drawing/2014/main" val="331467570"/>
                  </a:ext>
                </a:extLst>
              </a:tr>
              <a:tr h="1040204">
                <a:tc>
                  <a:txBody>
                    <a:bodyPr/>
                    <a:lstStyle/>
                    <a:p>
                      <a:r>
                        <a:rPr lang="da-DK" sz="2000" dirty="0">
                          <a:effectLst/>
                        </a:rPr>
                        <a:t>-p 8080:80/tcp -p 8080:80/udp</a:t>
                      </a:r>
                    </a:p>
                  </a:txBody>
                  <a:tcPr marL="40009" marR="40009" marT="40009" marB="40009" anchor="ctr">
                    <a:lnL>
                      <a:noFill/>
                    </a:lnL>
                    <a:lnR>
                      <a:noFill/>
                    </a:lnR>
                    <a:lnT>
                      <a:noFill/>
                    </a:lnT>
                    <a:lnB>
                      <a:noFill/>
                    </a:lnB>
                    <a:solidFill>
                      <a:srgbClr val="F7F7F7"/>
                    </a:solidFill>
                  </a:tcPr>
                </a:tc>
                <a:tc>
                  <a:txBody>
                    <a:bodyPr/>
                    <a:lstStyle/>
                    <a:p>
                      <a:r>
                        <a:rPr lang="en-US" sz="2000" dirty="0">
                          <a:effectLst/>
                        </a:rPr>
                        <a:t>Map TCP port 80 in the container to TCP port 8080 on the Docker host, and map UDP port 80 in the container to UDP port 8080 on the Docker host.</a:t>
                      </a:r>
                    </a:p>
                  </a:txBody>
                  <a:tcPr marL="40009" marR="40009" marT="40009" marB="40009" anchor="ctr">
                    <a:lnL>
                      <a:noFill/>
                    </a:lnL>
                    <a:lnR>
                      <a:noFill/>
                    </a:lnR>
                    <a:lnT>
                      <a:noFill/>
                    </a:lnT>
                    <a:lnB>
                      <a:noFill/>
                    </a:lnB>
                    <a:solidFill>
                      <a:srgbClr val="F7F7F7"/>
                    </a:solidFill>
                  </a:tcPr>
                </a:tc>
                <a:extLst>
                  <a:ext uri="{0D108BD9-81ED-4DB2-BD59-A6C34878D82A}">
                    <a16:rowId xmlns:a16="http://schemas.microsoft.com/office/drawing/2014/main" val="3986796372"/>
                  </a:ext>
                </a:extLst>
              </a:tr>
            </a:tbl>
          </a:graphicData>
        </a:graphic>
      </p:graphicFrame>
      <p:sp>
        <p:nvSpPr>
          <p:cNvPr id="8" name="TextBox 7">
            <a:extLst>
              <a:ext uri="{FF2B5EF4-FFF2-40B4-BE49-F238E27FC236}">
                <a16:creationId xmlns:a16="http://schemas.microsoft.com/office/drawing/2014/main" id="{F947E0F8-E6F2-B21F-3E5E-706D0F83EBC5}"/>
              </a:ext>
            </a:extLst>
          </p:cNvPr>
          <p:cNvSpPr txBox="1"/>
          <p:nvPr/>
        </p:nvSpPr>
        <p:spPr>
          <a:xfrm>
            <a:off x="476249" y="1545677"/>
            <a:ext cx="11220451" cy="1569660"/>
          </a:xfrm>
          <a:prstGeom prst="rect">
            <a:avLst/>
          </a:prstGeom>
          <a:noFill/>
        </p:spPr>
        <p:txBody>
          <a:bodyPr wrap="square">
            <a:spAutoFit/>
          </a:bodyPr>
          <a:lstStyle/>
          <a:p>
            <a:pPr marL="342900" indent="-342900">
              <a:buFont typeface="Arial" panose="020B0604020202020204" pitchFamily="34" charset="0"/>
              <a:buChar char="•"/>
            </a:pPr>
            <a:r>
              <a:rPr lang="en-IN" sz="2400" dirty="0"/>
              <a:t>By default, when you create or run a container using docker create or docker run, it does not publish any of its ports to the outside world. </a:t>
            </a:r>
          </a:p>
          <a:p>
            <a:pPr marL="342900" indent="-342900">
              <a:buFont typeface="Arial" panose="020B0604020202020204" pitchFamily="34" charset="0"/>
              <a:buChar char="•"/>
            </a:pPr>
            <a:r>
              <a:rPr lang="en-IN" sz="2400" dirty="0"/>
              <a:t>To make a port available to services outside of Docker</a:t>
            </a:r>
          </a:p>
          <a:p>
            <a:pPr marL="800100" lvl="1" indent="-342900">
              <a:buFont typeface="Arial" panose="020B0604020202020204" pitchFamily="34" charset="0"/>
              <a:buChar char="•"/>
            </a:pPr>
            <a:r>
              <a:rPr lang="en-IN" sz="2400" dirty="0"/>
              <a:t>use the </a:t>
            </a:r>
            <a:r>
              <a:rPr lang="en-IN" sz="2400" b="1" dirty="0"/>
              <a:t>--publish </a:t>
            </a:r>
            <a:r>
              <a:rPr lang="en-IN" sz="2400" dirty="0"/>
              <a:t>or </a:t>
            </a:r>
            <a:r>
              <a:rPr lang="en-IN" sz="2400" b="1" dirty="0"/>
              <a:t>-p</a:t>
            </a:r>
            <a:r>
              <a:rPr lang="en-IN" sz="2400" dirty="0"/>
              <a:t> flag.</a:t>
            </a:r>
          </a:p>
        </p:txBody>
      </p:sp>
    </p:spTree>
    <p:extLst>
      <p:ext uri="{BB962C8B-B14F-4D97-AF65-F5344CB8AC3E}">
        <p14:creationId xmlns:p14="http://schemas.microsoft.com/office/powerpoint/2010/main" val="1774570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47824-FED5-D039-1951-1B20CA2C3156}"/>
              </a:ext>
            </a:extLst>
          </p:cNvPr>
          <p:cNvSpPr>
            <a:spLocks noGrp="1"/>
          </p:cNvSpPr>
          <p:nvPr>
            <p:ph type="title"/>
          </p:nvPr>
        </p:nvSpPr>
        <p:spPr/>
        <p:txBody>
          <a:bodyPr/>
          <a:lstStyle/>
          <a:p>
            <a:r>
              <a:rPr lang="en-US" dirty="0"/>
              <a:t>Docker port mapping</a:t>
            </a:r>
            <a:endParaRPr lang="en-IN" dirty="0"/>
          </a:p>
        </p:txBody>
      </p:sp>
      <p:sp>
        <p:nvSpPr>
          <p:cNvPr id="3" name="Content Placeholder 2">
            <a:extLst>
              <a:ext uri="{FF2B5EF4-FFF2-40B4-BE49-F238E27FC236}">
                <a16:creationId xmlns:a16="http://schemas.microsoft.com/office/drawing/2014/main" id="{D9D69941-FA89-C340-5437-ED4015402A1A}"/>
              </a:ext>
            </a:extLst>
          </p:cNvPr>
          <p:cNvSpPr>
            <a:spLocks noGrp="1"/>
          </p:cNvSpPr>
          <p:nvPr>
            <p:ph idx="1"/>
          </p:nvPr>
        </p:nvSpPr>
        <p:spPr/>
        <p:txBody>
          <a:bodyPr/>
          <a:lstStyle/>
          <a:p>
            <a:r>
              <a:rPr lang="en-US" dirty="0"/>
              <a:t>docker container run -</a:t>
            </a:r>
            <a:r>
              <a:rPr lang="en-US" dirty="0" err="1"/>
              <a:t>itd</a:t>
            </a:r>
            <a:r>
              <a:rPr lang="en-US" dirty="0"/>
              <a:t> --name=</a:t>
            </a:r>
            <a:r>
              <a:rPr lang="en-US" dirty="0" err="1"/>
              <a:t>mynginx</a:t>
            </a:r>
            <a:r>
              <a:rPr lang="en-US" dirty="0"/>
              <a:t> --p 8080:80 nginx</a:t>
            </a:r>
          </a:p>
          <a:p>
            <a:pPr lvl="1"/>
            <a:r>
              <a:rPr lang="en-US" dirty="0"/>
              <a:t>Host port: 8080</a:t>
            </a:r>
          </a:p>
          <a:p>
            <a:pPr lvl="1"/>
            <a:r>
              <a:rPr lang="en-US"/>
              <a:t>Container port: 80</a:t>
            </a:r>
            <a:endParaRPr lang="en-US" dirty="0"/>
          </a:p>
          <a:p>
            <a:pPr marL="0" indent="0">
              <a:buNone/>
            </a:pPr>
            <a:r>
              <a:rPr lang="en-US" dirty="0"/>
              <a:t>	</a:t>
            </a:r>
            <a:endParaRPr lang="en-IN" dirty="0"/>
          </a:p>
        </p:txBody>
      </p:sp>
    </p:spTree>
    <p:extLst>
      <p:ext uri="{BB962C8B-B14F-4D97-AF65-F5344CB8AC3E}">
        <p14:creationId xmlns:p14="http://schemas.microsoft.com/office/powerpoint/2010/main" val="976221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B937B-7A13-BC47-D777-888567BF2F17}"/>
              </a:ext>
            </a:extLst>
          </p:cNvPr>
          <p:cNvSpPr>
            <a:spLocks noGrp="1"/>
          </p:cNvSpPr>
          <p:nvPr>
            <p:ph type="title"/>
          </p:nvPr>
        </p:nvSpPr>
        <p:spPr/>
        <p:txBody>
          <a:bodyPr/>
          <a:lstStyle/>
          <a:p>
            <a:r>
              <a:rPr lang="en-US" dirty="0"/>
              <a:t>Free Disk Space on Host</a:t>
            </a:r>
            <a:endParaRPr lang="en-IN" dirty="0"/>
          </a:p>
        </p:txBody>
      </p:sp>
      <p:sp>
        <p:nvSpPr>
          <p:cNvPr id="3" name="Content Placeholder 2">
            <a:extLst>
              <a:ext uri="{FF2B5EF4-FFF2-40B4-BE49-F238E27FC236}">
                <a16:creationId xmlns:a16="http://schemas.microsoft.com/office/drawing/2014/main" id="{C88F8107-C9CB-A901-FB84-818DF155324E}"/>
              </a:ext>
            </a:extLst>
          </p:cNvPr>
          <p:cNvSpPr>
            <a:spLocks noGrp="1"/>
          </p:cNvSpPr>
          <p:nvPr>
            <p:ph idx="1"/>
          </p:nvPr>
        </p:nvSpPr>
        <p:spPr/>
        <p:txBody>
          <a:bodyPr/>
          <a:lstStyle/>
          <a:p>
            <a:r>
              <a:rPr lang="en-US" dirty="0" err="1"/>
              <a:t>df</a:t>
            </a:r>
            <a:r>
              <a:rPr lang="en-US" dirty="0"/>
              <a:t> –h</a:t>
            </a:r>
          </a:p>
          <a:p>
            <a:r>
              <a:rPr lang="en-IN" sz="1800" b="0" i="0" u="none" strike="noStrike" baseline="0" dirty="0">
                <a:solidFill>
                  <a:srgbClr val="000000"/>
                </a:solidFill>
                <a:latin typeface="Consolas" panose="020B0609020204030204" pitchFamily="49" charset="0"/>
              </a:rPr>
              <a:t>docker container prune</a:t>
            </a:r>
            <a:endParaRPr lang="en-US" sz="1800" b="0" i="0" u="none" strike="noStrike" baseline="0" dirty="0">
              <a:solidFill>
                <a:srgbClr val="000000"/>
              </a:solidFill>
              <a:latin typeface="Consolas" panose="020B0609020204030204" pitchFamily="49" charset="0"/>
            </a:endParaRPr>
          </a:p>
          <a:p>
            <a:r>
              <a:rPr lang="en-IN" sz="1800" b="0" i="0" u="none" strike="noStrike" baseline="0" dirty="0">
                <a:solidFill>
                  <a:srgbClr val="000000"/>
                </a:solidFill>
                <a:latin typeface="Consolas" panose="020B0609020204030204" pitchFamily="49" charset="0"/>
              </a:rPr>
              <a:t>docker image prune</a:t>
            </a:r>
            <a:endParaRPr lang="en-IN" dirty="0"/>
          </a:p>
        </p:txBody>
      </p:sp>
    </p:spTree>
    <p:extLst>
      <p:ext uri="{BB962C8B-B14F-4D97-AF65-F5344CB8AC3E}">
        <p14:creationId xmlns:p14="http://schemas.microsoft.com/office/powerpoint/2010/main" val="4041751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314D5-5E8F-98E3-6A3D-84FA138F3CE1}"/>
              </a:ext>
            </a:extLst>
          </p:cNvPr>
          <p:cNvSpPr>
            <a:spLocks noGrp="1"/>
          </p:cNvSpPr>
          <p:nvPr>
            <p:ph type="title"/>
          </p:nvPr>
        </p:nvSpPr>
        <p:spPr/>
        <p:txBody>
          <a:bodyPr>
            <a:normAutofit/>
          </a:bodyPr>
          <a:lstStyle/>
          <a:p>
            <a:r>
              <a:rPr lang="en-IN" dirty="0"/>
              <a:t>We deployed a container called webapp. Inspect this container to get the restart policy.</a:t>
            </a:r>
          </a:p>
        </p:txBody>
      </p:sp>
      <p:sp>
        <p:nvSpPr>
          <p:cNvPr id="3" name="Content Placeholder 2">
            <a:extLst>
              <a:ext uri="{FF2B5EF4-FFF2-40B4-BE49-F238E27FC236}">
                <a16:creationId xmlns:a16="http://schemas.microsoft.com/office/drawing/2014/main" id="{F11BE3C0-3413-FF50-02D2-293578CAFF39}"/>
              </a:ext>
            </a:extLst>
          </p:cNvPr>
          <p:cNvSpPr>
            <a:spLocks noGrp="1"/>
          </p:cNvSpPr>
          <p:nvPr>
            <p:ph idx="1"/>
          </p:nvPr>
        </p:nvSpPr>
        <p:spPr/>
        <p:txBody>
          <a:bodyPr/>
          <a:lstStyle/>
          <a:p>
            <a:r>
              <a:rPr lang="en-IN" dirty="0"/>
              <a:t> docker container inspect webapp | grep restart</a:t>
            </a:r>
          </a:p>
          <a:p>
            <a:r>
              <a:rPr lang="en-IN" dirty="0"/>
              <a:t> docker container top webapp | grep restart</a:t>
            </a:r>
          </a:p>
          <a:p>
            <a:r>
              <a:rPr lang="en-IN" dirty="0"/>
              <a:t> docker container run webapp | grep restart</a:t>
            </a:r>
          </a:p>
          <a:p>
            <a:r>
              <a:rPr lang="en-IN" dirty="0"/>
              <a:t> docker container logs webapp | grep restart</a:t>
            </a:r>
          </a:p>
        </p:txBody>
      </p:sp>
    </p:spTree>
    <p:extLst>
      <p:ext uri="{BB962C8B-B14F-4D97-AF65-F5344CB8AC3E}">
        <p14:creationId xmlns:p14="http://schemas.microsoft.com/office/powerpoint/2010/main" val="3382288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314D5-5E8F-98E3-6A3D-84FA138F3CE1}"/>
              </a:ext>
            </a:extLst>
          </p:cNvPr>
          <p:cNvSpPr>
            <a:spLocks noGrp="1"/>
          </p:cNvSpPr>
          <p:nvPr>
            <p:ph type="title"/>
          </p:nvPr>
        </p:nvSpPr>
        <p:spPr/>
        <p:txBody>
          <a:bodyPr>
            <a:normAutofit/>
          </a:bodyPr>
          <a:lstStyle/>
          <a:p>
            <a:r>
              <a:rPr lang="en-IN" dirty="0"/>
              <a:t>We deployed a container called webapp. Inspect this container to get the restart policy.</a:t>
            </a:r>
          </a:p>
        </p:txBody>
      </p:sp>
      <p:sp>
        <p:nvSpPr>
          <p:cNvPr id="3" name="Content Placeholder 2">
            <a:extLst>
              <a:ext uri="{FF2B5EF4-FFF2-40B4-BE49-F238E27FC236}">
                <a16:creationId xmlns:a16="http://schemas.microsoft.com/office/drawing/2014/main" id="{F11BE3C0-3413-FF50-02D2-293578CAFF39}"/>
              </a:ext>
            </a:extLst>
          </p:cNvPr>
          <p:cNvSpPr>
            <a:spLocks noGrp="1"/>
          </p:cNvSpPr>
          <p:nvPr>
            <p:ph idx="1"/>
          </p:nvPr>
        </p:nvSpPr>
        <p:spPr/>
        <p:txBody>
          <a:bodyPr/>
          <a:lstStyle/>
          <a:p>
            <a:r>
              <a:rPr lang="en-IN" b="1" dirty="0">
                <a:solidFill>
                  <a:srgbClr val="00B0F0"/>
                </a:solidFill>
              </a:rPr>
              <a:t> docker container inspect webapp | grep restart</a:t>
            </a:r>
          </a:p>
          <a:p>
            <a:r>
              <a:rPr lang="en-IN" dirty="0"/>
              <a:t> docker container top webapp | grep restart</a:t>
            </a:r>
          </a:p>
          <a:p>
            <a:r>
              <a:rPr lang="en-IN" dirty="0"/>
              <a:t> docker container run webapp | grep restart</a:t>
            </a:r>
          </a:p>
          <a:p>
            <a:r>
              <a:rPr lang="en-IN" dirty="0"/>
              <a:t> docker container logs webapp | grep restart</a:t>
            </a:r>
          </a:p>
        </p:txBody>
      </p:sp>
    </p:spTree>
    <p:extLst>
      <p:ext uri="{BB962C8B-B14F-4D97-AF65-F5344CB8AC3E}">
        <p14:creationId xmlns:p14="http://schemas.microsoft.com/office/powerpoint/2010/main" val="3233295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6D8E-CD15-427D-A4F8-10128C5B7548}"/>
              </a:ext>
            </a:extLst>
          </p:cNvPr>
          <p:cNvSpPr>
            <a:spLocks noGrp="1"/>
          </p:cNvSpPr>
          <p:nvPr>
            <p:ph type="title"/>
          </p:nvPr>
        </p:nvSpPr>
        <p:spPr>
          <a:xfrm>
            <a:off x="838200" y="365125"/>
            <a:ext cx="10515600" cy="2749550"/>
          </a:xfrm>
        </p:spPr>
        <p:txBody>
          <a:bodyPr>
            <a:normAutofit/>
          </a:bodyPr>
          <a:lstStyle/>
          <a:p>
            <a:r>
              <a:rPr lang="en-IN" dirty="0"/>
              <a:t>Which command is used to get the stream logs of the webapp container so that you can view the logs live?</a:t>
            </a:r>
          </a:p>
        </p:txBody>
      </p:sp>
      <p:sp>
        <p:nvSpPr>
          <p:cNvPr id="3" name="Content Placeholder 2">
            <a:extLst>
              <a:ext uri="{FF2B5EF4-FFF2-40B4-BE49-F238E27FC236}">
                <a16:creationId xmlns:a16="http://schemas.microsoft.com/office/drawing/2014/main" id="{0436E790-C1EB-09FE-F6CE-5FA3EC1A2638}"/>
              </a:ext>
            </a:extLst>
          </p:cNvPr>
          <p:cNvSpPr>
            <a:spLocks noGrp="1"/>
          </p:cNvSpPr>
          <p:nvPr>
            <p:ph idx="1"/>
          </p:nvPr>
        </p:nvSpPr>
        <p:spPr>
          <a:xfrm>
            <a:off x="838200" y="3000375"/>
            <a:ext cx="10515600" cy="3176588"/>
          </a:xfrm>
        </p:spPr>
        <p:txBody>
          <a:bodyPr>
            <a:normAutofit/>
          </a:bodyPr>
          <a:lstStyle/>
          <a:p>
            <a:r>
              <a:rPr lang="en-IN" dirty="0"/>
              <a:t> docker container log webapp</a:t>
            </a:r>
          </a:p>
          <a:p>
            <a:r>
              <a:rPr lang="en-IN" dirty="0"/>
              <a:t> docker container log -f webapp</a:t>
            </a:r>
          </a:p>
          <a:p>
            <a:r>
              <a:rPr lang="en-IN" dirty="0"/>
              <a:t> docker container logs webapp</a:t>
            </a:r>
          </a:p>
          <a:p>
            <a:r>
              <a:rPr lang="en-IN" dirty="0"/>
              <a:t> docker container logs -f webapp</a:t>
            </a:r>
          </a:p>
        </p:txBody>
      </p:sp>
    </p:spTree>
    <p:extLst>
      <p:ext uri="{BB962C8B-B14F-4D97-AF65-F5344CB8AC3E}">
        <p14:creationId xmlns:p14="http://schemas.microsoft.com/office/powerpoint/2010/main" val="1478736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6D8E-CD15-427D-A4F8-10128C5B7548}"/>
              </a:ext>
            </a:extLst>
          </p:cNvPr>
          <p:cNvSpPr>
            <a:spLocks noGrp="1"/>
          </p:cNvSpPr>
          <p:nvPr>
            <p:ph type="title"/>
          </p:nvPr>
        </p:nvSpPr>
        <p:spPr>
          <a:xfrm>
            <a:off x="838200" y="365125"/>
            <a:ext cx="10515600" cy="2749550"/>
          </a:xfrm>
        </p:spPr>
        <p:txBody>
          <a:bodyPr>
            <a:normAutofit/>
          </a:bodyPr>
          <a:lstStyle/>
          <a:p>
            <a:r>
              <a:rPr lang="en-IN" dirty="0"/>
              <a:t>Which command is used to get the stream logs of the webapp container so that you can view the logs live?</a:t>
            </a:r>
          </a:p>
        </p:txBody>
      </p:sp>
      <p:sp>
        <p:nvSpPr>
          <p:cNvPr id="3" name="Content Placeholder 2">
            <a:extLst>
              <a:ext uri="{FF2B5EF4-FFF2-40B4-BE49-F238E27FC236}">
                <a16:creationId xmlns:a16="http://schemas.microsoft.com/office/drawing/2014/main" id="{0436E790-C1EB-09FE-F6CE-5FA3EC1A2638}"/>
              </a:ext>
            </a:extLst>
          </p:cNvPr>
          <p:cNvSpPr>
            <a:spLocks noGrp="1"/>
          </p:cNvSpPr>
          <p:nvPr>
            <p:ph idx="1"/>
          </p:nvPr>
        </p:nvSpPr>
        <p:spPr>
          <a:xfrm>
            <a:off x="838200" y="3000375"/>
            <a:ext cx="10515600" cy="3176588"/>
          </a:xfrm>
        </p:spPr>
        <p:txBody>
          <a:bodyPr>
            <a:normAutofit/>
          </a:bodyPr>
          <a:lstStyle/>
          <a:p>
            <a:r>
              <a:rPr lang="en-IN" dirty="0"/>
              <a:t> docker container log webapp</a:t>
            </a:r>
          </a:p>
          <a:p>
            <a:r>
              <a:rPr lang="en-IN" dirty="0"/>
              <a:t> docker container log -f webapp</a:t>
            </a:r>
          </a:p>
          <a:p>
            <a:r>
              <a:rPr lang="en-IN" dirty="0"/>
              <a:t> docker container logs webapp</a:t>
            </a:r>
          </a:p>
          <a:p>
            <a:r>
              <a:rPr lang="en-IN" b="1" dirty="0">
                <a:solidFill>
                  <a:srgbClr val="00B0F0"/>
                </a:solidFill>
              </a:rPr>
              <a:t> docker container logs -f webapp</a:t>
            </a:r>
          </a:p>
        </p:txBody>
      </p:sp>
    </p:spTree>
    <p:extLst>
      <p:ext uri="{BB962C8B-B14F-4D97-AF65-F5344CB8AC3E}">
        <p14:creationId xmlns:p14="http://schemas.microsoft.com/office/powerpoint/2010/main" val="2557994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0A6C4-9CDD-C7EA-0DAD-D61420F36E8E}"/>
              </a:ext>
            </a:extLst>
          </p:cNvPr>
          <p:cNvSpPr>
            <a:spLocks noGrp="1"/>
          </p:cNvSpPr>
          <p:nvPr>
            <p:ph type="title"/>
          </p:nvPr>
        </p:nvSpPr>
        <p:spPr/>
        <p:txBody>
          <a:bodyPr/>
          <a:lstStyle/>
          <a:p>
            <a:r>
              <a:rPr lang="en-US" dirty="0"/>
              <a:t>Docker Daemon</a:t>
            </a:r>
            <a:endParaRPr lang="en-IN" dirty="0"/>
          </a:p>
        </p:txBody>
      </p:sp>
      <p:sp>
        <p:nvSpPr>
          <p:cNvPr id="3" name="Content Placeholder 2">
            <a:extLst>
              <a:ext uri="{FF2B5EF4-FFF2-40B4-BE49-F238E27FC236}">
                <a16:creationId xmlns:a16="http://schemas.microsoft.com/office/drawing/2014/main" id="{BA36C393-0F4D-D191-72FF-BA4E0DD15D8A}"/>
              </a:ext>
            </a:extLst>
          </p:cNvPr>
          <p:cNvSpPr>
            <a:spLocks noGrp="1"/>
          </p:cNvSpPr>
          <p:nvPr>
            <p:ph idx="1"/>
          </p:nvPr>
        </p:nvSpPr>
        <p:spPr/>
        <p:txBody>
          <a:bodyPr/>
          <a:lstStyle/>
          <a:p>
            <a:r>
              <a:rPr lang="en-US" dirty="0"/>
              <a:t>Docker Object</a:t>
            </a:r>
          </a:p>
          <a:p>
            <a:pPr lvl="1"/>
            <a:r>
              <a:rPr lang="en-US" dirty="0"/>
              <a:t>Images</a:t>
            </a:r>
          </a:p>
          <a:p>
            <a:pPr lvl="1"/>
            <a:r>
              <a:rPr lang="en-US" dirty="0"/>
              <a:t>Volumes</a:t>
            </a:r>
          </a:p>
          <a:p>
            <a:pPr lvl="1"/>
            <a:r>
              <a:rPr lang="en-US" dirty="0"/>
              <a:t>Networks</a:t>
            </a:r>
          </a:p>
          <a:p>
            <a:pPr lvl="1"/>
            <a:r>
              <a:rPr lang="en-US" dirty="0"/>
              <a:t>Containers</a:t>
            </a:r>
          </a:p>
          <a:p>
            <a:pPr lvl="2"/>
            <a:r>
              <a:rPr lang="en-US" dirty="0"/>
              <a:t>Manage</a:t>
            </a:r>
          </a:p>
          <a:p>
            <a:pPr lvl="2"/>
            <a:r>
              <a:rPr lang="en-US" dirty="0"/>
              <a:t>Run</a:t>
            </a:r>
            <a:endParaRPr lang="en-IN" dirty="0"/>
          </a:p>
        </p:txBody>
      </p:sp>
      <p:sp>
        <p:nvSpPr>
          <p:cNvPr id="4" name="Rectangle: Rounded Corners 3">
            <a:extLst>
              <a:ext uri="{FF2B5EF4-FFF2-40B4-BE49-F238E27FC236}">
                <a16:creationId xmlns:a16="http://schemas.microsoft.com/office/drawing/2014/main" id="{90239C4B-2B00-D6AB-DFE5-93386EA7513B}"/>
              </a:ext>
            </a:extLst>
          </p:cNvPr>
          <p:cNvSpPr/>
          <p:nvPr/>
        </p:nvSpPr>
        <p:spPr>
          <a:xfrm>
            <a:off x="4714875" y="1825625"/>
            <a:ext cx="3409950" cy="1325563"/>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Images</a:t>
            </a:r>
          </a:p>
          <a:p>
            <a:pPr algn="ctr"/>
            <a:r>
              <a:rPr lang="en-US" dirty="0"/>
              <a:t>Volume</a:t>
            </a:r>
          </a:p>
          <a:p>
            <a:pPr algn="ctr"/>
            <a:r>
              <a:rPr lang="en-US" dirty="0"/>
              <a:t>Network</a:t>
            </a:r>
            <a:endParaRPr lang="en-IN" dirty="0"/>
          </a:p>
        </p:txBody>
      </p:sp>
      <p:sp>
        <p:nvSpPr>
          <p:cNvPr id="5" name="Rectangle 4">
            <a:extLst>
              <a:ext uri="{FF2B5EF4-FFF2-40B4-BE49-F238E27FC236}">
                <a16:creationId xmlns:a16="http://schemas.microsoft.com/office/drawing/2014/main" id="{213E413A-2048-D064-2788-F39B10DDECE4}"/>
              </a:ext>
            </a:extLst>
          </p:cNvPr>
          <p:cNvSpPr/>
          <p:nvPr/>
        </p:nvSpPr>
        <p:spPr>
          <a:xfrm>
            <a:off x="4714875" y="3361531"/>
            <a:ext cx="3409950" cy="69056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Containerd</a:t>
            </a:r>
            <a:endParaRPr lang="en-US" b="1" dirty="0">
              <a:solidFill>
                <a:schemeClr val="tx1"/>
              </a:solidFill>
            </a:endParaRPr>
          </a:p>
          <a:p>
            <a:pPr algn="ctr"/>
            <a:r>
              <a:rPr lang="en-US" dirty="0">
                <a:solidFill>
                  <a:schemeClr val="tx1"/>
                </a:solidFill>
              </a:rPr>
              <a:t>Manage Container</a:t>
            </a:r>
            <a:endParaRPr lang="en-IN" dirty="0">
              <a:solidFill>
                <a:schemeClr val="tx1"/>
              </a:solidFill>
            </a:endParaRPr>
          </a:p>
        </p:txBody>
      </p:sp>
      <p:sp>
        <p:nvSpPr>
          <p:cNvPr id="6" name="Rectangle 5">
            <a:extLst>
              <a:ext uri="{FF2B5EF4-FFF2-40B4-BE49-F238E27FC236}">
                <a16:creationId xmlns:a16="http://schemas.microsoft.com/office/drawing/2014/main" id="{0506B278-380D-06C4-803B-E549F551AF4C}"/>
              </a:ext>
            </a:extLst>
          </p:cNvPr>
          <p:cNvSpPr/>
          <p:nvPr/>
        </p:nvSpPr>
        <p:spPr>
          <a:xfrm>
            <a:off x="4714875" y="4262437"/>
            <a:ext cx="3409950" cy="69056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runC</a:t>
            </a:r>
            <a:endParaRPr lang="en-US" b="1" dirty="0">
              <a:solidFill>
                <a:schemeClr val="tx1"/>
              </a:solidFill>
            </a:endParaRPr>
          </a:p>
          <a:p>
            <a:pPr algn="ctr"/>
            <a:r>
              <a:rPr lang="en-US" dirty="0">
                <a:solidFill>
                  <a:schemeClr val="tx1"/>
                </a:solidFill>
              </a:rPr>
              <a:t>Run Container</a:t>
            </a:r>
            <a:endParaRPr lang="en-IN" dirty="0">
              <a:solidFill>
                <a:schemeClr val="tx1"/>
              </a:solidFill>
            </a:endParaRPr>
          </a:p>
        </p:txBody>
      </p:sp>
    </p:spTree>
    <p:extLst>
      <p:ext uri="{BB962C8B-B14F-4D97-AF65-F5344CB8AC3E}">
        <p14:creationId xmlns:p14="http://schemas.microsoft.com/office/powerpoint/2010/main" val="1605030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A071C-4A94-2AF3-D04F-F9364BB9440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E6FE50-21A7-A14D-49BA-5C71E6267EA3}"/>
              </a:ext>
            </a:extLst>
          </p:cNvPr>
          <p:cNvSpPr>
            <a:spLocks noGrp="1"/>
          </p:cNvSpPr>
          <p:nvPr>
            <p:ph idx="1"/>
          </p:nvPr>
        </p:nvSpPr>
        <p:spPr/>
        <p:txBody>
          <a:bodyPr/>
          <a:lstStyle/>
          <a:p>
            <a:endParaRPr lang="en-IN"/>
          </a:p>
        </p:txBody>
      </p:sp>
      <p:pic>
        <p:nvPicPr>
          <p:cNvPr id="4" name="Graphic 3">
            <a:extLst>
              <a:ext uri="{FF2B5EF4-FFF2-40B4-BE49-F238E27FC236}">
                <a16:creationId xmlns:a16="http://schemas.microsoft.com/office/drawing/2014/main" id="{69800158-D0BA-143C-8EB3-3E8E4BC389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9169" y="350520"/>
            <a:ext cx="11593659" cy="6055360"/>
          </a:xfrm>
          <a:prstGeom prst="rect">
            <a:avLst/>
          </a:prstGeom>
        </p:spPr>
      </p:pic>
    </p:spTree>
    <p:extLst>
      <p:ext uri="{BB962C8B-B14F-4D97-AF65-F5344CB8AC3E}">
        <p14:creationId xmlns:p14="http://schemas.microsoft.com/office/powerpoint/2010/main" val="57568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0B398-ADE8-6A28-5F85-EDD1AFC01AF0}"/>
              </a:ext>
            </a:extLst>
          </p:cNvPr>
          <p:cNvSpPr>
            <a:spLocks noGrp="1"/>
          </p:cNvSpPr>
          <p:nvPr>
            <p:ph type="title"/>
          </p:nvPr>
        </p:nvSpPr>
        <p:spPr/>
        <p:txBody>
          <a:bodyPr/>
          <a:lstStyle/>
          <a:p>
            <a:r>
              <a:rPr lang="en-US" dirty="0"/>
              <a:t>Docker Installation</a:t>
            </a:r>
            <a:endParaRPr lang="en-IN" dirty="0"/>
          </a:p>
        </p:txBody>
      </p:sp>
      <p:sp>
        <p:nvSpPr>
          <p:cNvPr id="5" name="AutoShape 4" descr="Docker Architecture Diagram">
            <a:extLst>
              <a:ext uri="{FF2B5EF4-FFF2-40B4-BE49-F238E27FC236}">
                <a16:creationId xmlns:a16="http://schemas.microsoft.com/office/drawing/2014/main" id="{F317CDF3-8A4C-34D1-2745-4AF0E276B8C3}"/>
              </a:ext>
            </a:extLst>
          </p:cNvPr>
          <p:cNvSpPr>
            <a:spLocks noChangeAspect="1" noChangeArrowheads="1"/>
          </p:cNvSpPr>
          <p:nvPr/>
        </p:nvSpPr>
        <p:spPr bwMode="auto">
          <a:xfrm>
            <a:off x="5886450" y="3219450"/>
            <a:ext cx="361950" cy="3619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Content Placeholder 2">
            <a:extLst>
              <a:ext uri="{FF2B5EF4-FFF2-40B4-BE49-F238E27FC236}">
                <a16:creationId xmlns:a16="http://schemas.microsoft.com/office/drawing/2014/main" id="{607ABA75-11AE-9B4C-35A9-AFF7AA699FBF}"/>
              </a:ext>
            </a:extLst>
          </p:cNvPr>
          <p:cNvSpPr>
            <a:spLocks noGrp="1"/>
          </p:cNvSpPr>
          <p:nvPr>
            <p:ph idx="1"/>
          </p:nvPr>
        </p:nvSpPr>
        <p:spPr>
          <a:xfrm>
            <a:off x="838200" y="1825625"/>
            <a:ext cx="10515600" cy="4351338"/>
          </a:xfrm>
        </p:spPr>
        <p:txBody>
          <a:bodyPr/>
          <a:lstStyle/>
          <a:p>
            <a:r>
              <a:rPr lang="en-IN" dirty="0">
                <a:hlinkClick r:id="rId2"/>
              </a:rPr>
              <a:t>https://docs.docker.com/engine/install/</a:t>
            </a:r>
            <a:endParaRPr lang="en-IN" dirty="0"/>
          </a:p>
          <a:p>
            <a:r>
              <a:rPr lang="en-IN" dirty="0"/>
              <a:t>Docker version</a:t>
            </a:r>
          </a:p>
          <a:p>
            <a:r>
              <a:rPr lang="en-IN" dirty="0"/>
              <a:t>Docker –v</a:t>
            </a:r>
          </a:p>
          <a:p>
            <a:r>
              <a:rPr lang="en-IN" dirty="0"/>
              <a:t>Docker system info</a:t>
            </a:r>
          </a:p>
          <a:p>
            <a:r>
              <a:rPr lang="en-IN" dirty="0"/>
              <a:t>Docker run –p 80:80 nginx</a:t>
            </a:r>
          </a:p>
          <a:p>
            <a:endParaRPr lang="en-IN" dirty="0"/>
          </a:p>
        </p:txBody>
      </p:sp>
    </p:spTree>
    <p:extLst>
      <p:ext uri="{BB962C8B-B14F-4D97-AF65-F5344CB8AC3E}">
        <p14:creationId xmlns:p14="http://schemas.microsoft.com/office/powerpoint/2010/main" val="3854247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D9CD-CABD-F6C8-12EA-BFFB1197A963}"/>
              </a:ext>
            </a:extLst>
          </p:cNvPr>
          <p:cNvSpPr>
            <a:spLocks noGrp="1"/>
          </p:cNvSpPr>
          <p:nvPr>
            <p:ph type="title"/>
          </p:nvPr>
        </p:nvSpPr>
        <p:spPr/>
        <p:txBody>
          <a:bodyPr/>
          <a:lstStyle/>
          <a:p>
            <a:r>
              <a:rPr lang="en-IN" dirty="0"/>
              <a:t>Docker Command</a:t>
            </a:r>
          </a:p>
        </p:txBody>
      </p:sp>
      <p:sp>
        <p:nvSpPr>
          <p:cNvPr id="3" name="Content Placeholder 2">
            <a:extLst>
              <a:ext uri="{FF2B5EF4-FFF2-40B4-BE49-F238E27FC236}">
                <a16:creationId xmlns:a16="http://schemas.microsoft.com/office/drawing/2014/main" id="{F263B8F6-3146-B990-A5EB-05AA87DF7553}"/>
              </a:ext>
            </a:extLst>
          </p:cNvPr>
          <p:cNvSpPr>
            <a:spLocks noGrp="1"/>
          </p:cNvSpPr>
          <p:nvPr>
            <p:ph idx="1"/>
          </p:nvPr>
        </p:nvSpPr>
        <p:spPr/>
        <p:txBody>
          <a:bodyPr/>
          <a:lstStyle/>
          <a:p>
            <a:r>
              <a:rPr lang="en-IN" dirty="0"/>
              <a:t>docker &lt;docker-object&gt; &lt;sub-command&gt; [options] &lt;Arguments/Commands&gt;</a:t>
            </a:r>
          </a:p>
          <a:p>
            <a:endParaRPr lang="en-IN" dirty="0"/>
          </a:p>
          <a:p>
            <a:r>
              <a:rPr lang="en-IN" b="0" i="0" dirty="0">
                <a:solidFill>
                  <a:srgbClr val="000000"/>
                </a:solidFill>
                <a:effectLst/>
                <a:latin typeface="Carlito"/>
              </a:rPr>
              <a:t>docker </a:t>
            </a:r>
            <a:r>
              <a:rPr lang="en-IN" b="0" i="0" dirty="0">
                <a:solidFill>
                  <a:srgbClr val="FF0000"/>
                </a:solidFill>
                <a:effectLst/>
                <a:latin typeface="Carlito"/>
              </a:rPr>
              <a:t>image</a:t>
            </a:r>
            <a:r>
              <a:rPr lang="en-IN" b="0" i="0" dirty="0">
                <a:solidFill>
                  <a:srgbClr val="000000"/>
                </a:solidFill>
                <a:effectLst/>
                <a:latin typeface="Carlito"/>
              </a:rPr>
              <a:t> ls </a:t>
            </a:r>
          </a:p>
          <a:p>
            <a:r>
              <a:rPr lang="en-IN" b="0" i="0" dirty="0">
                <a:solidFill>
                  <a:srgbClr val="000000"/>
                </a:solidFill>
                <a:effectLst/>
                <a:latin typeface="Carlito"/>
              </a:rPr>
              <a:t>docker </a:t>
            </a:r>
            <a:r>
              <a:rPr lang="en-IN" b="0" i="0" dirty="0">
                <a:solidFill>
                  <a:srgbClr val="FF0000"/>
                </a:solidFill>
                <a:effectLst/>
                <a:latin typeface="Carlito"/>
              </a:rPr>
              <a:t>volume</a:t>
            </a:r>
            <a:r>
              <a:rPr lang="en-IN" b="0" i="0" dirty="0">
                <a:solidFill>
                  <a:srgbClr val="000000"/>
                </a:solidFill>
                <a:effectLst/>
                <a:latin typeface="Carlito"/>
              </a:rPr>
              <a:t> ls </a:t>
            </a:r>
            <a:endParaRPr lang="en-IN" dirty="0">
              <a:solidFill>
                <a:srgbClr val="000000"/>
              </a:solidFill>
              <a:latin typeface="Carlito"/>
            </a:endParaRPr>
          </a:p>
          <a:p>
            <a:r>
              <a:rPr lang="en-IN" b="0" i="0" dirty="0">
                <a:solidFill>
                  <a:srgbClr val="000000"/>
                </a:solidFill>
                <a:effectLst/>
                <a:latin typeface="Carlito"/>
              </a:rPr>
              <a:t>docker </a:t>
            </a:r>
            <a:r>
              <a:rPr lang="en-IN" b="0" i="0" dirty="0">
                <a:solidFill>
                  <a:srgbClr val="FF0000"/>
                </a:solidFill>
                <a:effectLst/>
                <a:latin typeface="Carlito"/>
              </a:rPr>
              <a:t>network</a:t>
            </a:r>
            <a:r>
              <a:rPr lang="en-IN" b="0" i="0" dirty="0">
                <a:solidFill>
                  <a:srgbClr val="000000"/>
                </a:solidFill>
                <a:effectLst/>
                <a:latin typeface="Carlito"/>
              </a:rPr>
              <a:t> ls </a:t>
            </a:r>
          </a:p>
          <a:p>
            <a:r>
              <a:rPr lang="en-IN" b="0" i="0" dirty="0">
                <a:solidFill>
                  <a:srgbClr val="000000"/>
                </a:solidFill>
                <a:effectLst/>
                <a:latin typeface="Carlito"/>
              </a:rPr>
              <a:t>docker </a:t>
            </a:r>
            <a:r>
              <a:rPr lang="en-IN" b="0" i="0" dirty="0">
                <a:solidFill>
                  <a:srgbClr val="FF0000"/>
                </a:solidFill>
                <a:effectLst/>
                <a:latin typeface="Carlito"/>
              </a:rPr>
              <a:t>container</a:t>
            </a:r>
            <a:r>
              <a:rPr lang="en-IN" b="0" i="0" dirty="0">
                <a:solidFill>
                  <a:srgbClr val="000000"/>
                </a:solidFill>
                <a:effectLst/>
                <a:latin typeface="Carlito"/>
              </a:rPr>
              <a:t> ls </a:t>
            </a:r>
            <a:endParaRPr lang="en-IN" dirty="0"/>
          </a:p>
        </p:txBody>
      </p:sp>
    </p:spTree>
    <p:extLst>
      <p:ext uri="{BB962C8B-B14F-4D97-AF65-F5344CB8AC3E}">
        <p14:creationId xmlns:p14="http://schemas.microsoft.com/office/powerpoint/2010/main" val="4022836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DC331-B899-FE46-0019-E9312510EA84}"/>
              </a:ext>
            </a:extLst>
          </p:cNvPr>
          <p:cNvSpPr>
            <a:spLocks noGrp="1"/>
          </p:cNvSpPr>
          <p:nvPr>
            <p:ph type="title"/>
          </p:nvPr>
        </p:nvSpPr>
        <p:spPr>
          <a:xfrm>
            <a:off x="838200" y="393700"/>
            <a:ext cx="10515600" cy="1325563"/>
          </a:xfrm>
        </p:spPr>
        <p:txBody>
          <a:bodyPr/>
          <a:lstStyle/>
          <a:p>
            <a:r>
              <a:rPr lang="en-IN" dirty="0"/>
              <a:t>Create a New Container</a:t>
            </a:r>
          </a:p>
        </p:txBody>
      </p:sp>
      <p:sp>
        <p:nvSpPr>
          <p:cNvPr id="3" name="Content Placeholder 2">
            <a:extLst>
              <a:ext uri="{FF2B5EF4-FFF2-40B4-BE49-F238E27FC236}">
                <a16:creationId xmlns:a16="http://schemas.microsoft.com/office/drawing/2014/main" id="{6A532440-1C5D-3E7C-4CC9-D17C2241B420}"/>
              </a:ext>
            </a:extLst>
          </p:cNvPr>
          <p:cNvSpPr>
            <a:spLocks noGrp="1"/>
          </p:cNvSpPr>
          <p:nvPr>
            <p:ph idx="1"/>
          </p:nvPr>
        </p:nvSpPr>
        <p:spPr/>
        <p:txBody>
          <a:bodyPr/>
          <a:lstStyle/>
          <a:p>
            <a:r>
              <a:rPr lang="en-IN" dirty="0"/>
              <a:t>Create a new container</a:t>
            </a:r>
          </a:p>
          <a:p>
            <a:pPr marL="0" indent="0">
              <a:buNone/>
            </a:pPr>
            <a:r>
              <a:rPr lang="en-IN" dirty="0"/>
              <a:t>	</a:t>
            </a:r>
            <a:r>
              <a:rPr lang="en-IN" b="1" dirty="0"/>
              <a:t>docker</a:t>
            </a:r>
            <a:r>
              <a:rPr lang="en-IN" dirty="0"/>
              <a:t> container create nginx</a:t>
            </a:r>
          </a:p>
          <a:p>
            <a:r>
              <a:rPr lang="en-IN" dirty="0"/>
              <a:t>Check the container:</a:t>
            </a:r>
          </a:p>
          <a:p>
            <a:pPr lvl="1"/>
            <a:r>
              <a:rPr lang="en-IN" dirty="0"/>
              <a:t>cd </a:t>
            </a:r>
            <a:r>
              <a:rPr lang="en-IN" b="0" i="0" dirty="0">
                <a:solidFill>
                  <a:srgbClr val="000000"/>
                </a:solidFill>
                <a:effectLst/>
                <a:latin typeface="Carlito"/>
              </a:rPr>
              <a:t>/var/lib/docker/containers</a:t>
            </a:r>
          </a:p>
          <a:p>
            <a:pPr lvl="1"/>
            <a:r>
              <a:rPr lang="en-IN" dirty="0">
                <a:solidFill>
                  <a:srgbClr val="000000"/>
                </a:solidFill>
                <a:latin typeface="Carlito"/>
              </a:rPr>
              <a:t>ls –l</a:t>
            </a:r>
          </a:p>
          <a:p>
            <a:r>
              <a:rPr lang="en-US" dirty="0"/>
              <a:t>List the details for container</a:t>
            </a:r>
            <a:endParaRPr lang="en-IN" dirty="0">
              <a:solidFill>
                <a:srgbClr val="000000"/>
              </a:solidFill>
              <a:latin typeface="Carlito"/>
            </a:endParaRPr>
          </a:p>
          <a:p>
            <a:pPr lvl="1"/>
            <a:r>
              <a:rPr lang="en-IN" b="1" dirty="0"/>
              <a:t>docker</a:t>
            </a:r>
            <a:r>
              <a:rPr lang="en-IN" dirty="0"/>
              <a:t> container ls</a:t>
            </a:r>
            <a:endParaRPr lang="en-IN" dirty="0">
              <a:solidFill>
                <a:srgbClr val="000000"/>
              </a:solidFill>
              <a:latin typeface="Carlito"/>
            </a:endParaRPr>
          </a:p>
          <a:p>
            <a:pPr lvl="1"/>
            <a:r>
              <a:rPr lang="en-IN" b="1" i="0" dirty="0">
                <a:solidFill>
                  <a:srgbClr val="000000"/>
                </a:solidFill>
                <a:effectLst/>
                <a:latin typeface="Carlito"/>
              </a:rPr>
              <a:t>docker</a:t>
            </a:r>
            <a:r>
              <a:rPr lang="en-IN" b="0" i="0" dirty="0">
                <a:solidFill>
                  <a:srgbClr val="000000"/>
                </a:solidFill>
                <a:effectLst/>
                <a:latin typeface="Carlito"/>
              </a:rPr>
              <a:t> container ls -</a:t>
            </a:r>
            <a:r>
              <a:rPr lang="en-IN" b="0" i="0" dirty="0" err="1">
                <a:solidFill>
                  <a:srgbClr val="000000"/>
                </a:solidFill>
                <a:effectLst/>
                <a:latin typeface="Carlito"/>
              </a:rPr>
              <a:t>aq</a:t>
            </a:r>
            <a:endParaRPr lang="en-IN" dirty="0"/>
          </a:p>
        </p:txBody>
      </p:sp>
    </p:spTree>
    <p:extLst>
      <p:ext uri="{BB962C8B-B14F-4D97-AF65-F5344CB8AC3E}">
        <p14:creationId xmlns:p14="http://schemas.microsoft.com/office/powerpoint/2010/main" val="3890477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BFE2C-6908-5EC1-9467-7CF6DF269C7D}"/>
              </a:ext>
            </a:extLst>
          </p:cNvPr>
          <p:cNvSpPr>
            <a:spLocks noGrp="1"/>
          </p:cNvSpPr>
          <p:nvPr>
            <p:ph type="title"/>
          </p:nvPr>
        </p:nvSpPr>
        <p:spPr/>
        <p:txBody>
          <a:bodyPr/>
          <a:lstStyle/>
          <a:p>
            <a:r>
              <a:rPr lang="en-IN" dirty="0"/>
              <a:t>Start A Container</a:t>
            </a:r>
          </a:p>
        </p:txBody>
      </p:sp>
      <p:sp>
        <p:nvSpPr>
          <p:cNvPr id="3" name="Content Placeholder 2">
            <a:extLst>
              <a:ext uri="{FF2B5EF4-FFF2-40B4-BE49-F238E27FC236}">
                <a16:creationId xmlns:a16="http://schemas.microsoft.com/office/drawing/2014/main" id="{C36BE323-CBB3-4905-99D1-AED05E72AC86}"/>
              </a:ext>
            </a:extLst>
          </p:cNvPr>
          <p:cNvSpPr>
            <a:spLocks noGrp="1"/>
          </p:cNvSpPr>
          <p:nvPr>
            <p:ph idx="1"/>
          </p:nvPr>
        </p:nvSpPr>
        <p:spPr/>
        <p:txBody>
          <a:bodyPr/>
          <a:lstStyle/>
          <a:p>
            <a:r>
              <a:rPr lang="en-IN" dirty="0"/>
              <a:t>Start a container which is created earlier</a:t>
            </a:r>
          </a:p>
          <a:p>
            <a:pPr lvl="1"/>
            <a:r>
              <a:rPr lang="en-IN" b="1" dirty="0"/>
              <a:t>docker</a:t>
            </a:r>
            <a:r>
              <a:rPr lang="en-IN" dirty="0"/>
              <a:t> container start </a:t>
            </a:r>
            <a:r>
              <a:rPr lang="en-IN" b="0" i="0" dirty="0">
                <a:solidFill>
                  <a:srgbClr val="000000"/>
                </a:solidFill>
                <a:effectLst/>
                <a:latin typeface="Carlito"/>
              </a:rPr>
              <a:t>104be62d7603</a:t>
            </a:r>
          </a:p>
          <a:p>
            <a:pPr lvl="1"/>
            <a:r>
              <a:rPr lang="en-IN" b="1" dirty="0">
                <a:solidFill>
                  <a:srgbClr val="000000"/>
                </a:solidFill>
                <a:latin typeface="Carlito"/>
              </a:rPr>
              <a:t>docker</a:t>
            </a:r>
            <a:r>
              <a:rPr lang="en-IN" dirty="0">
                <a:solidFill>
                  <a:srgbClr val="000000"/>
                </a:solidFill>
                <a:latin typeface="Carlito"/>
              </a:rPr>
              <a:t> container ls</a:t>
            </a:r>
            <a:endParaRPr lang="en-IN" dirty="0"/>
          </a:p>
        </p:txBody>
      </p:sp>
    </p:spTree>
    <p:extLst>
      <p:ext uri="{BB962C8B-B14F-4D97-AF65-F5344CB8AC3E}">
        <p14:creationId xmlns:p14="http://schemas.microsoft.com/office/powerpoint/2010/main" val="2558630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4082E-AE11-DA16-90FE-A49BB9EECDC2}"/>
              </a:ext>
            </a:extLst>
          </p:cNvPr>
          <p:cNvSpPr>
            <a:spLocks noGrp="1"/>
          </p:cNvSpPr>
          <p:nvPr>
            <p:ph type="title"/>
          </p:nvPr>
        </p:nvSpPr>
        <p:spPr/>
        <p:txBody>
          <a:bodyPr/>
          <a:lstStyle/>
          <a:p>
            <a:r>
              <a:rPr lang="en-US" dirty="0"/>
              <a:t>Create and Start a container (run)</a:t>
            </a:r>
            <a:endParaRPr lang="en-IN" dirty="0"/>
          </a:p>
        </p:txBody>
      </p:sp>
      <p:sp>
        <p:nvSpPr>
          <p:cNvPr id="3" name="Content Placeholder 2">
            <a:extLst>
              <a:ext uri="{FF2B5EF4-FFF2-40B4-BE49-F238E27FC236}">
                <a16:creationId xmlns:a16="http://schemas.microsoft.com/office/drawing/2014/main" id="{F0C49652-D0B9-C8CC-85B9-1C69FD7D121B}"/>
              </a:ext>
            </a:extLst>
          </p:cNvPr>
          <p:cNvSpPr>
            <a:spLocks noGrp="1"/>
          </p:cNvSpPr>
          <p:nvPr>
            <p:ph idx="1"/>
          </p:nvPr>
        </p:nvSpPr>
        <p:spPr/>
        <p:txBody>
          <a:bodyPr/>
          <a:lstStyle/>
          <a:p>
            <a:r>
              <a:rPr lang="en-IN" dirty="0"/>
              <a:t>Run a container</a:t>
            </a:r>
          </a:p>
          <a:p>
            <a:pPr lvl="1"/>
            <a:r>
              <a:rPr lang="en-IN" b="1" dirty="0"/>
              <a:t>docker</a:t>
            </a:r>
            <a:r>
              <a:rPr lang="en-IN" dirty="0"/>
              <a:t> container run ubuntu</a:t>
            </a:r>
          </a:p>
          <a:p>
            <a:pPr lvl="1"/>
            <a:r>
              <a:rPr lang="en-IN" b="1" dirty="0"/>
              <a:t>docker</a:t>
            </a:r>
            <a:r>
              <a:rPr lang="en-IN" dirty="0"/>
              <a:t> container ls -a </a:t>
            </a:r>
          </a:p>
          <a:p>
            <a:pPr lvl="1"/>
            <a:r>
              <a:rPr lang="en-US" b="1" dirty="0"/>
              <a:t>docker</a:t>
            </a:r>
            <a:r>
              <a:rPr lang="en-US" dirty="0"/>
              <a:t> container run -it ubuntu (interactive)</a:t>
            </a:r>
          </a:p>
          <a:p>
            <a:pPr lvl="1"/>
            <a:r>
              <a:rPr lang="en-US" b="1" dirty="0"/>
              <a:t>docker</a:t>
            </a:r>
            <a:r>
              <a:rPr lang="en-US" dirty="0"/>
              <a:t> container run -it </a:t>
            </a:r>
            <a:r>
              <a:rPr lang="en-US" dirty="0">
                <a:solidFill>
                  <a:schemeClr val="accent5">
                    <a:lumMod val="60000"/>
                    <a:lumOff val="40000"/>
                  </a:schemeClr>
                </a:solidFill>
              </a:rPr>
              <a:t>--name=webapp </a:t>
            </a:r>
            <a:r>
              <a:rPr lang="en-US" dirty="0"/>
              <a:t>ubuntu</a:t>
            </a:r>
          </a:p>
          <a:p>
            <a:r>
              <a:rPr lang="en-US" dirty="0"/>
              <a:t>Rename</a:t>
            </a:r>
          </a:p>
          <a:p>
            <a:pPr lvl="2"/>
            <a:r>
              <a:rPr lang="en-IN" b="1" dirty="0"/>
              <a:t>docker</a:t>
            </a:r>
            <a:r>
              <a:rPr lang="en-IN" dirty="0"/>
              <a:t> container rename </a:t>
            </a:r>
            <a:r>
              <a:rPr lang="en-IN" dirty="0">
                <a:solidFill>
                  <a:schemeClr val="accent5">
                    <a:lumMod val="60000"/>
                    <a:lumOff val="40000"/>
                  </a:schemeClr>
                </a:solidFill>
              </a:rPr>
              <a:t>webapp</a:t>
            </a:r>
            <a:r>
              <a:rPr lang="en-IN" dirty="0"/>
              <a:t> </a:t>
            </a:r>
            <a:r>
              <a:rPr lang="en-IN" dirty="0" err="1">
                <a:solidFill>
                  <a:srgbClr val="FF0000"/>
                </a:solidFill>
              </a:rPr>
              <a:t>mywebapp</a:t>
            </a:r>
            <a:endParaRPr lang="en-IN" dirty="0">
              <a:solidFill>
                <a:srgbClr val="FF0000"/>
              </a:solidFill>
            </a:endParaRPr>
          </a:p>
          <a:p>
            <a:r>
              <a:rPr lang="en-IN" dirty="0"/>
              <a:t>Run in a </a:t>
            </a:r>
            <a:r>
              <a:rPr lang="en-IN" b="1" dirty="0"/>
              <a:t>detached</a:t>
            </a:r>
            <a:r>
              <a:rPr lang="en-IN" dirty="0"/>
              <a:t> mode</a:t>
            </a:r>
          </a:p>
          <a:p>
            <a:pPr lvl="1"/>
            <a:r>
              <a:rPr lang="en-US" b="1" dirty="0"/>
              <a:t>docker</a:t>
            </a:r>
            <a:r>
              <a:rPr lang="en-US" dirty="0"/>
              <a:t> container run </a:t>
            </a:r>
            <a:r>
              <a:rPr lang="en-US" dirty="0">
                <a:solidFill>
                  <a:schemeClr val="accent2">
                    <a:lumMod val="75000"/>
                  </a:schemeClr>
                </a:solidFill>
              </a:rPr>
              <a:t>–d </a:t>
            </a:r>
            <a:r>
              <a:rPr lang="en-US" dirty="0">
                <a:solidFill>
                  <a:schemeClr val="accent5">
                    <a:lumMod val="60000"/>
                    <a:lumOff val="40000"/>
                  </a:schemeClr>
                </a:solidFill>
              </a:rPr>
              <a:t>--name=webapp </a:t>
            </a:r>
            <a:r>
              <a:rPr lang="en-US" dirty="0"/>
              <a:t>ubuntu</a:t>
            </a:r>
          </a:p>
          <a:p>
            <a:pPr lvl="1"/>
            <a:r>
              <a:rPr lang="en-IN" b="1" dirty="0"/>
              <a:t>docker</a:t>
            </a:r>
            <a:r>
              <a:rPr lang="en-IN" dirty="0"/>
              <a:t> container </a:t>
            </a:r>
            <a:r>
              <a:rPr lang="en-IN" b="1" dirty="0"/>
              <a:t>attach</a:t>
            </a:r>
            <a:r>
              <a:rPr lang="en-IN" dirty="0"/>
              <a:t> 19cb</a:t>
            </a:r>
          </a:p>
        </p:txBody>
      </p:sp>
    </p:spTree>
    <p:extLst>
      <p:ext uri="{BB962C8B-B14F-4D97-AF65-F5344CB8AC3E}">
        <p14:creationId xmlns:p14="http://schemas.microsoft.com/office/powerpoint/2010/main" val="377247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1156</TotalTime>
  <Words>1082</Words>
  <Application>Microsoft Office PowerPoint</Application>
  <PresentationFormat>Widescreen</PresentationFormat>
  <Paragraphs>168</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Carlito</vt:lpstr>
      <vt:lpstr>Consolas</vt:lpstr>
      <vt:lpstr>Open Sans</vt:lpstr>
      <vt:lpstr>Office Theme</vt:lpstr>
      <vt:lpstr>Docker Architecture</vt:lpstr>
      <vt:lpstr>Docker Architecture</vt:lpstr>
      <vt:lpstr>Docker Daemon</vt:lpstr>
      <vt:lpstr>PowerPoint Presentation</vt:lpstr>
      <vt:lpstr>Docker Installation</vt:lpstr>
      <vt:lpstr>Docker Command</vt:lpstr>
      <vt:lpstr>Create a New Container</vt:lpstr>
      <vt:lpstr>Start A Container</vt:lpstr>
      <vt:lpstr>Create and Start a container (run)</vt:lpstr>
      <vt:lpstr>Executing Commands</vt:lpstr>
      <vt:lpstr>Container Inspect</vt:lpstr>
      <vt:lpstr>Container Stats</vt:lpstr>
      <vt:lpstr>Container Top</vt:lpstr>
      <vt:lpstr>Container Logs</vt:lpstr>
      <vt:lpstr>Stop, Pause, delete</vt:lpstr>
      <vt:lpstr>Container host name set</vt:lpstr>
      <vt:lpstr>Container restart policy</vt:lpstr>
      <vt:lpstr>Container restart policy example</vt:lpstr>
      <vt:lpstr>Copy files in docker (docker cp)</vt:lpstr>
      <vt:lpstr>Docker port mapping </vt:lpstr>
      <vt:lpstr>Docker port mapping</vt:lpstr>
      <vt:lpstr>Free Disk Space on Host</vt:lpstr>
      <vt:lpstr>We deployed a container called webapp. Inspect this container to get the restart policy.</vt:lpstr>
      <vt:lpstr>We deployed a container called webapp. Inspect this container to get the restart policy.</vt:lpstr>
      <vt:lpstr>Which command is used to get the stream logs of the webapp container so that you can view the logs live?</vt:lpstr>
      <vt:lpstr>Which command is used to get the stream logs of the webapp container so that you can view the logs live?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Nirmal Parida</dc:creator>
  <cp:lastModifiedBy>Nirmal Parida</cp:lastModifiedBy>
  <cp:revision>43</cp:revision>
  <dcterms:created xsi:type="dcterms:W3CDTF">2022-07-19T11:13:19Z</dcterms:created>
  <dcterms:modified xsi:type="dcterms:W3CDTF">2023-01-10T03:22:59Z</dcterms:modified>
</cp:coreProperties>
</file>