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7" r:id="rId5"/>
    <p:sldId id="30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C334-743F-98A7-F715-3B630CE5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6F0B0-5D4E-9BEB-B831-EB7FB5C98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EC04-4490-B198-92E2-DBB90070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5D33-E147-2E65-1ACF-3298F9EE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BCF1-2C23-0AD2-A919-3F8F2274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8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99A5-866F-B86D-FEAC-85EDAE45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033FC-B738-2471-CF7A-A91971CAB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99AF2-ED03-AE07-07C2-1BF222A2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4F7A-A419-D7D8-3BC2-72CE8DBD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9FD34-C160-487B-BCA2-2A96B182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1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5AF33-262E-35BE-06B5-2E2C56A44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254AC-D56C-C7F5-64AA-C176B097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AF38C-48EB-739E-A514-2606F566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5EF02-D13F-CF66-F8D8-FAB7B9D0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CE5D-854F-2B40-131E-91A0BCFB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9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E994-3887-C74F-29F3-21B58487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96B4-2668-3849-FBF9-E794690F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8A1A9-36E4-3540-7A79-35B84D5F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96D0-A6B2-4C61-41F9-9313F2FE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E91A2-B892-1020-0DBF-15B85F7F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6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3685-8CF9-97E1-DF41-D97DC98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93696-B0AE-5DF9-25EB-510B1ABBD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F62F-F0D4-699F-E220-C4EFB628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0191-C3C2-0332-0D0F-6EC96E8C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4D008-6D3A-DFD0-10CF-22DA4D44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8F35-45F2-C6DD-4AE4-162E2688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78D9-EC76-B2AA-42D6-0BDC5F7AE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4DBED-DF25-A33E-79E8-F8D6ED2CB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8525-D5F0-D227-2980-EBA1794C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D5A3-3054-1AE8-F0FE-314C1143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CA077-EE03-7C49-F605-8567E817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1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3843-DE02-B001-E141-6A873C61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D907-F369-B2B6-15CB-899D60414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F9C8-57D0-D694-42B4-43145C68C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AA424-0A01-ABA6-6AC4-F370A329E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60A66-5DA5-EC8B-FB1A-08567BA7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95F19-5D00-ABBA-C2C8-39A21167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BF1E4-2F30-6274-F68A-48B64811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717F8-FCCF-9A8E-BE14-5FFFBC6C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7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089-09C2-60F2-E97F-948D0053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8B77F-171D-E35B-DA01-485A40DA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5978F-9D9D-ECF6-2B12-658006C4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6AA7B-1257-FF9D-B05A-989AF0D4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5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810FD-D2C3-E9E7-707F-A6776B32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13820-F42E-1FA7-C815-BD28CDE1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71A28-58D5-BDDA-0414-E11BE48C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EA56-B069-5C75-0B27-3677B1D7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FEE9-42F5-AE54-494C-1BC6BE65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5890-DDA4-878E-7A4E-38C45ACA8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F0A00-0143-7CEC-15EC-04E681FF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A01E0-AEBA-7DC4-9250-8FD46C81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F562-D419-37A8-FAE2-A41DBDB4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0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AB8F-3663-D815-32F2-614E50E0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A699F-8653-9FFD-E899-9D3B9D031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DBB14-878B-E520-ED8D-61C05885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8E6B9-7E82-9288-2110-A885C2DF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CC27-160C-F4C3-0EAC-79D18EF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8CCAD-8D0E-1FB5-0978-E54C4692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2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83FCC-C9D9-F687-CB25-6386A591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C8E5B-4A57-449F-2BE9-5645CCAE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89F7-B1FE-EFE1-B1F6-0534EE9DF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38D7-E992-4A80-BA79-A6802597F067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F9A0-187A-FE66-8B6D-0709EB227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CC5B1-5624-C72A-7F21-3BF5FAB2D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F3FE-A075-4852-8066-2B5A2B63A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4FD5-D839-0D1E-20BE-8ADD591CD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FCE3C-B355-EDE2-201F-021D57127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5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8457-B836-C589-9B26-34633ADC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44395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a running container named webapp with the nginx image. We added a custom html file to this container. How do we create an image named </a:t>
            </a:r>
            <a:r>
              <a:rPr lang="en-US" dirty="0" err="1"/>
              <a:t>mynginx</a:t>
            </a:r>
            <a:r>
              <a:rPr lang="en-US" dirty="0"/>
              <a:t> from this container?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0819-D617-A824-F7DC-8E2B9417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679"/>
            <a:ext cx="10515600" cy="34032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docker container commit webapp </a:t>
            </a:r>
            <a:r>
              <a:rPr lang="en-IN" dirty="0" err="1"/>
              <a:t>mynginx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docker container commit </a:t>
            </a:r>
            <a:r>
              <a:rPr lang="en-IN" dirty="0" err="1"/>
              <a:t>mynginx</a:t>
            </a:r>
            <a:r>
              <a:rPr lang="en-IN" dirty="0"/>
              <a:t>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docker container update webapp </a:t>
            </a:r>
            <a:r>
              <a:rPr lang="en-IN" dirty="0" err="1"/>
              <a:t>mynginx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44429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8457-B836-C589-9B26-34633ADC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44395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a running container named webapp with the nginx image. We added a custom html file to this container. How do we create an image named </a:t>
            </a:r>
            <a:r>
              <a:rPr lang="en-US" dirty="0" err="1"/>
              <a:t>mynginx</a:t>
            </a:r>
            <a:r>
              <a:rPr lang="en-US" dirty="0"/>
              <a:t> from this container?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0819-D617-A824-F7DC-8E2B9417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679"/>
            <a:ext cx="10515600" cy="34032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docker container commit webapp </a:t>
            </a:r>
            <a:r>
              <a:rPr lang="en-IN" b="1" dirty="0" err="1">
                <a:solidFill>
                  <a:srgbClr val="0070C0"/>
                </a:solidFill>
              </a:rPr>
              <a:t>mynginx</a:t>
            </a:r>
            <a:endParaRPr lang="en-IN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/>
              <a:t>docker container commit </a:t>
            </a:r>
            <a:r>
              <a:rPr lang="en-IN" dirty="0" err="1"/>
              <a:t>mynginx</a:t>
            </a:r>
            <a:r>
              <a:rPr lang="en-IN" dirty="0"/>
              <a:t>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docker container update webapp </a:t>
            </a:r>
            <a:r>
              <a:rPr lang="en-IN" dirty="0" err="1"/>
              <a:t>mynginx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70943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380A-553B-021D-98C7-9DDDF57D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C6D"/>
                </a:solidFill>
                <a:effectLst/>
                <a:latin typeface="SF UI Text"/>
              </a:rPr>
              <a:t>You are required to create an image from an existing image. What is the recommended approach?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657F-8D1E-6424-F344-C6DE457D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3941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 docker image export and docker image import command</a:t>
            </a:r>
          </a:p>
          <a:p>
            <a:pPr>
              <a:lnSpc>
                <a:spcPct val="150000"/>
              </a:lnSpc>
            </a:pPr>
            <a:r>
              <a:rPr lang="en-US" dirty="0"/>
              <a:t>Use docker container export and docker container import command</a:t>
            </a:r>
          </a:p>
          <a:p>
            <a:pPr>
              <a:lnSpc>
                <a:spcPct val="150000"/>
              </a:lnSpc>
            </a:pPr>
            <a:r>
              <a:rPr lang="en-US" dirty="0"/>
              <a:t>Use docker image save and docker image load command</a:t>
            </a:r>
          </a:p>
          <a:p>
            <a:pPr>
              <a:lnSpc>
                <a:spcPct val="150000"/>
              </a:lnSpc>
            </a:pPr>
            <a:r>
              <a:rPr lang="en-US" dirty="0"/>
              <a:t>Use docker container commit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6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380A-553B-021D-98C7-9DDDF57D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D5C6D"/>
                </a:solidFill>
                <a:effectLst/>
                <a:latin typeface="SF UI Text"/>
              </a:rPr>
              <a:t>You are required to create an image from an existing image. What is the recommended approach?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657F-8D1E-6424-F344-C6DE457D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0"/>
            <a:ext cx="10515600" cy="3941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 docker image export and docker image import command</a:t>
            </a:r>
          </a:p>
          <a:p>
            <a:pPr>
              <a:lnSpc>
                <a:spcPct val="150000"/>
              </a:lnSpc>
            </a:pPr>
            <a:r>
              <a:rPr lang="en-US" dirty="0"/>
              <a:t>Use docker container export and docker container import command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Use docker image save and docker image load command</a:t>
            </a:r>
          </a:p>
          <a:p>
            <a:pPr>
              <a:lnSpc>
                <a:spcPct val="150000"/>
              </a:lnSpc>
            </a:pPr>
            <a:r>
              <a:rPr lang="en-US" dirty="0"/>
              <a:t>Use docker container commit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62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AE8-2258-BE29-D8A5-BCC981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1000" cy="2489835"/>
          </a:xfrm>
        </p:spPr>
        <p:txBody>
          <a:bodyPr>
            <a:normAutofit fontScale="90000"/>
          </a:bodyPr>
          <a:lstStyle/>
          <a:p>
            <a:r>
              <a:rPr lang="en-US" dirty="0"/>
              <a:t>Whenever a build is initiated by running the Docker build command, the files under the build context are transferred to the Docker daemon, at a temporary directory under the docker’s filesystem. Which directory are these files stored in?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3BAE-A5FF-23C2-4D1E-CF62EBF4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6319"/>
            <a:ext cx="10236200" cy="26006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sv-SE" dirty="0"/>
              <a:t>/var/lib/docker/tmp</a:t>
            </a:r>
          </a:p>
          <a:p>
            <a:pPr>
              <a:lnSpc>
                <a:spcPct val="150000"/>
              </a:lnSpc>
            </a:pPr>
            <a:r>
              <a:rPr lang="sv-SE" dirty="0"/>
              <a:t>/var/lib/docker/image</a:t>
            </a:r>
          </a:p>
          <a:p>
            <a:pPr>
              <a:lnSpc>
                <a:spcPct val="150000"/>
              </a:lnSpc>
            </a:pPr>
            <a:r>
              <a:rPr lang="sv-SE" dirty="0"/>
              <a:t>/var/lib/docker/volumes</a:t>
            </a:r>
          </a:p>
          <a:p>
            <a:pPr>
              <a:lnSpc>
                <a:spcPct val="150000"/>
              </a:lnSpc>
            </a:pPr>
            <a:r>
              <a:rPr lang="sv-SE" dirty="0"/>
              <a:t>/var/lib/docker/plugins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71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DAE8-2258-BE29-D8A5-BCC981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1000" cy="2489835"/>
          </a:xfrm>
        </p:spPr>
        <p:txBody>
          <a:bodyPr>
            <a:normAutofit fontScale="90000"/>
          </a:bodyPr>
          <a:lstStyle/>
          <a:p>
            <a:r>
              <a:rPr lang="en-US" dirty="0"/>
              <a:t>Whenever a build is initiated by running the Docker build command, the files under the build context are transferred to the Docker daemon, at a temporary directory under the docker’s filesystem. Which directory are these files stored in?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3BAE-A5FF-23C2-4D1E-CF62EBF4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6319"/>
            <a:ext cx="10236200" cy="26006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sv-SE" b="1" dirty="0">
                <a:solidFill>
                  <a:srgbClr val="00B0F0"/>
                </a:solidFill>
              </a:rPr>
              <a:t>/var/lib/docker/tmp</a:t>
            </a:r>
          </a:p>
          <a:p>
            <a:pPr>
              <a:lnSpc>
                <a:spcPct val="150000"/>
              </a:lnSpc>
            </a:pPr>
            <a:r>
              <a:rPr lang="sv-SE" dirty="0"/>
              <a:t>/var/lib/docker/image</a:t>
            </a:r>
          </a:p>
          <a:p>
            <a:pPr>
              <a:lnSpc>
                <a:spcPct val="150000"/>
              </a:lnSpc>
            </a:pPr>
            <a:r>
              <a:rPr lang="sv-SE" dirty="0"/>
              <a:t>/var/lib/docker/volumes</a:t>
            </a:r>
          </a:p>
          <a:p>
            <a:pPr>
              <a:lnSpc>
                <a:spcPct val="150000"/>
              </a:lnSpc>
            </a:pPr>
            <a:r>
              <a:rPr lang="sv-SE" dirty="0"/>
              <a:t>/var/lib/docker/plugins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77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85B9-1D03-2A4F-DAB0-7C2D64AE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below commands may be used to build an image with the </a:t>
            </a:r>
            <a:r>
              <a:rPr lang="en-US" dirty="0" err="1"/>
              <a:t>Dockerfile</a:t>
            </a:r>
            <a:r>
              <a:rPr lang="en-US" dirty="0"/>
              <a:t> filename?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180C-9755-6957-8A66-ACAD0EF7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build .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-f </a:t>
            </a:r>
            <a:r>
              <a:rPr lang="en-IN" dirty="0" err="1"/>
              <a:t>Dockerfile</a:t>
            </a:r>
            <a:r>
              <a:rPr lang="en-IN" dirty="0"/>
              <a:t> .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-t Dockerfile2 .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-t .</a:t>
            </a:r>
          </a:p>
        </p:txBody>
      </p:sp>
    </p:spTree>
    <p:extLst>
      <p:ext uri="{BB962C8B-B14F-4D97-AF65-F5344CB8AC3E}">
        <p14:creationId xmlns:p14="http://schemas.microsoft.com/office/powerpoint/2010/main" val="263298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85B9-1D03-2A4F-DAB0-7C2D64AE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of the below commands may be used to build an image with the </a:t>
            </a:r>
            <a:r>
              <a:rPr lang="en-US" dirty="0" err="1"/>
              <a:t>Dockerfile</a:t>
            </a:r>
            <a:r>
              <a:rPr lang="en-US" dirty="0"/>
              <a:t> filename?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180C-9755-6957-8A66-ACAD0EF7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build 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build -f </a:t>
            </a:r>
            <a:r>
              <a:rPr lang="en-IN" b="1" dirty="0" err="1">
                <a:solidFill>
                  <a:srgbClr val="00B0F0"/>
                </a:solidFill>
              </a:rPr>
              <a:t>Dockerfile</a:t>
            </a:r>
            <a:r>
              <a:rPr lang="en-IN" b="1" dirty="0">
                <a:solidFill>
                  <a:srgbClr val="00B0F0"/>
                </a:solidFill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-t Dockerfile2 .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-t .</a:t>
            </a:r>
          </a:p>
        </p:txBody>
      </p:sp>
    </p:spTree>
    <p:extLst>
      <p:ext uri="{BB962C8B-B14F-4D97-AF65-F5344CB8AC3E}">
        <p14:creationId xmlns:p14="http://schemas.microsoft.com/office/powerpoint/2010/main" val="4095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24D-B4D4-A0B9-5653-CA8F5B05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building a docker image from code stored in a remote URL, which command will be used to build from a directory called </a:t>
            </a:r>
            <a:r>
              <a:rPr lang="en-US" b="1" dirty="0"/>
              <a:t>docker</a:t>
            </a:r>
            <a:r>
              <a:rPr lang="en-US" dirty="0"/>
              <a:t> in the branch </a:t>
            </a:r>
            <a:r>
              <a:rPr lang="en-US" b="1" dirty="0"/>
              <a:t>dev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F9DC-4184-EE15-BC07-B58B1C8B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879"/>
            <a:ext cx="10515600" cy="3962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build https://github.com/kk/dca.git#dev:docker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https://github.com/kk/dca.git#docker:dev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https://github.com/kk/dca.git:dev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https://github.com/kk/dca.gitdev:#docker</a:t>
            </a:r>
          </a:p>
        </p:txBody>
      </p:sp>
    </p:spTree>
    <p:extLst>
      <p:ext uri="{BB962C8B-B14F-4D97-AF65-F5344CB8AC3E}">
        <p14:creationId xmlns:p14="http://schemas.microsoft.com/office/powerpoint/2010/main" val="200554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24D-B4D4-A0B9-5653-CA8F5B05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building a docker image from code stored in a remote URL, which command will be used to build from a directory called </a:t>
            </a:r>
            <a:r>
              <a:rPr lang="en-US" b="1" dirty="0"/>
              <a:t>docker</a:t>
            </a:r>
            <a:r>
              <a:rPr lang="en-US" dirty="0"/>
              <a:t> in the branch </a:t>
            </a:r>
            <a:r>
              <a:rPr lang="en-US" b="1" dirty="0"/>
              <a:t>dev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F9DC-4184-EE15-BC07-B58B1C8B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879"/>
            <a:ext cx="10515600" cy="3962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build https://github.com/kk/dca.git#dev:docker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https://github.com/kk/dca.git#docker:dev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https://github.com/kk/dca.git:dev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https://github.com/kk/dca.gitdev:#docker</a:t>
            </a:r>
          </a:p>
        </p:txBody>
      </p:sp>
    </p:spTree>
    <p:extLst>
      <p:ext uri="{BB962C8B-B14F-4D97-AF65-F5344CB8AC3E}">
        <p14:creationId xmlns:p14="http://schemas.microsoft.com/office/powerpoint/2010/main" val="12211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02C1-CF4C-D838-3B30-614F079C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C6D"/>
                </a:solidFill>
                <a:effectLst/>
                <a:latin typeface="SF UI Text"/>
              </a:rPr>
              <a:t>Which of the following </a:t>
            </a:r>
            <a:r>
              <a:rPr lang="en-US" b="1" i="0" dirty="0">
                <a:solidFill>
                  <a:srgbClr val="4D5C6D"/>
                </a:solidFill>
                <a:effectLst/>
                <a:latin typeface="SF UI Text"/>
              </a:rPr>
              <a:t>commands</a:t>
            </a:r>
            <a:r>
              <a:rPr lang="en-US" b="0" i="0" dirty="0">
                <a:solidFill>
                  <a:srgbClr val="4D5C6D"/>
                </a:solidFill>
                <a:effectLst/>
                <a:latin typeface="SF UI Text"/>
              </a:rPr>
              <a:t> is used to list the docker images on the Docker Host?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5998F-7CC6-42FC-228C-D60C93DC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docker images</a:t>
            </a:r>
          </a:p>
          <a:p>
            <a:pPr>
              <a:lnSpc>
                <a:spcPct val="150000"/>
              </a:lnSpc>
            </a:pPr>
            <a:r>
              <a:rPr lang="de-DE" dirty="0"/>
              <a:t>docker image ls</a:t>
            </a:r>
          </a:p>
          <a:p>
            <a:pPr>
              <a:lnSpc>
                <a:spcPct val="150000"/>
              </a:lnSpc>
            </a:pPr>
            <a:r>
              <a:rPr lang="de-DE" dirty="0"/>
              <a:t>docker image get</a:t>
            </a:r>
          </a:p>
          <a:p>
            <a:pPr>
              <a:lnSpc>
                <a:spcPct val="150000"/>
              </a:lnSpc>
            </a:pPr>
            <a:r>
              <a:rPr lang="de-DE" dirty="0"/>
              <a:t>docker ls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97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3EDC-6180-CB67-50C3-2421E6F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build’s context is the set of files located in the specified PATH or URL, Which kind of resources can the URL parameter refer to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05A6-CEE4-CE01-0F7D-2A4E2030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Git repositories</a:t>
            </a:r>
          </a:p>
          <a:p>
            <a:pPr>
              <a:lnSpc>
                <a:spcPct val="150000"/>
              </a:lnSpc>
            </a:pPr>
            <a:r>
              <a:rPr lang="en-US" dirty="0"/>
              <a:t> pre-packaged </a:t>
            </a:r>
            <a:r>
              <a:rPr lang="en-US" dirty="0" err="1"/>
              <a:t>tarball</a:t>
            </a:r>
            <a:r>
              <a:rPr lang="en-US" dirty="0"/>
              <a:t> contexts</a:t>
            </a:r>
          </a:p>
          <a:p>
            <a:pPr>
              <a:lnSpc>
                <a:spcPct val="150000"/>
              </a:lnSpc>
            </a:pPr>
            <a:r>
              <a:rPr lang="en-US" dirty="0"/>
              <a:t> Path to a local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85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3EDC-6180-CB67-50C3-2421E6F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build’s context is the set of files located in the specified PATH or URL, Which kind of resources can the URL parameter refer to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05A6-CEE4-CE01-0F7D-2A4E2030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Git repositories</a:t>
            </a:r>
          </a:p>
          <a:p>
            <a:pPr>
              <a:lnSpc>
                <a:spcPct val="150000"/>
              </a:lnSpc>
            </a:pPr>
            <a:r>
              <a:rPr lang="en-US" dirty="0"/>
              <a:t> pre-packaged </a:t>
            </a:r>
            <a:r>
              <a:rPr lang="en-US" dirty="0" err="1"/>
              <a:t>tarball</a:t>
            </a:r>
            <a:r>
              <a:rPr lang="en-US" dirty="0"/>
              <a:t> contexts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Path to a local directory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6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B038-4293-B803-D0DF-3AEFF9D9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correct flag to apply a </a:t>
            </a:r>
            <a:r>
              <a:rPr lang="en-US" b="1" dirty="0"/>
              <a:t>tag</a:t>
            </a:r>
            <a:r>
              <a:rPr lang="en-US" dirty="0"/>
              <a:t> to an image done.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C5CB-B473-D4F9-FCFA-EC6EE967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-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-p</a:t>
            </a:r>
          </a:p>
          <a:p>
            <a:pPr>
              <a:lnSpc>
                <a:spcPct val="150000"/>
              </a:lnSpc>
            </a:pPr>
            <a:r>
              <a:rPr lang="en-US" dirty="0"/>
              <a:t> -f</a:t>
            </a:r>
          </a:p>
          <a:p>
            <a:pPr>
              <a:lnSpc>
                <a:spcPct val="150000"/>
              </a:lnSpc>
            </a:pPr>
            <a:r>
              <a:rPr lang="en-US" dirty="0"/>
              <a:t> -t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53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B038-4293-B803-D0DF-3AEFF9D9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correct flag to apply a </a:t>
            </a:r>
            <a:r>
              <a:rPr lang="en-US" b="1" dirty="0"/>
              <a:t>tag</a:t>
            </a:r>
            <a:r>
              <a:rPr lang="en-US" dirty="0"/>
              <a:t> to an image done.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C5CB-B473-D4F9-FCFA-EC6EE967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-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-p</a:t>
            </a:r>
          </a:p>
          <a:p>
            <a:pPr>
              <a:lnSpc>
                <a:spcPct val="150000"/>
              </a:lnSpc>
            </a:pPr>
            <a:r>
              <a:rPr lang="en-US" dirty="0"/>
              <a:t> -f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-t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9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8CDB-6575-B3CD-4C22-812FFFFF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 image using a context build under path /</a:t>
            </a:r>
            <a:r>
              <a:rPr lang="en-IN" dirty="0" err="1"/>
              <a:t>tmp</a:t>
            </a:r>
            <a:r>
              <a:rPr lang="en-IN" dirty="0"/>
              <a:t>/docker and name it webapp.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38FF-C839-E572-851C-BAD30926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build /</a:t>
            </a:r>
            <a:r>
              <a:rPr lang="en-IN" dirty="0" err="1"/>
              <a:t>tmp</a:t>
            </a:r>
            <a:r>
              <a:rPr lang="en-IN" dirty="0"/>
              <a:t>/docker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/</a:t>
            </a:r>
            <a:r>
              <a:rPr lang="en-IN" dirty="0" err="1"/>
              <a:t>tmp</a:t>
            </a:r>
            <a:r>
              <a:rPr lang="en-IN" dirty="0"/>
              <a:t>/docker -t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webapp -t /</a:t>
            </a:r>
            <a:r>
              <a:rPr lang="en-IN" dirty="0" err="1"/>
              <a:t>tmp</a:t>
            </a:r>
            <a:r>
              <a:rPr lang="en-IN" dirty="0"/>
              <a:t>/docker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pull -it /</a:t>
            </a:r>
            <a:r>
              <a:rPr lang="en-IN" dirty="0" err="1"/>
              <a:t>tmp</a:t>
            </a:r>
            <a:r>
              <a:rPr lang="en-IN" dirty="0"/>
              <a:t>/docker bash</a:t>
            </a:r>
          </a:p>
        </p:txBody>
      </p:sp>
    </p:spTree>
    <p:extLst>
      <p:ext uri="{BB962C8B-B14F-4D97-AF65-F5344CB8AC3E}">
        <p14:creationId xmlns:p14="http://schemas.microsoft.com/office/powerpoint/2010/main" val="324563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8CDB-6575-B3CD-4C22-812FFFFF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 image using a context build under path /</a:t>
            </a:r>
            <a:r>
              <a:rPr lang="en-IN" dirty="0" err="1"/>
              <a:t>tmp</a:t>
            </a:r>
            <a:r>
              <a:rPr lang="en-IN" dirty="0"/>
              <a:t>/docker and name it webapp.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38FF-C839-E572-851C-BAD30926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build /</a:t>
            </a:r>
            <a:r>
              <a:rPr lang="en-IN" dirty="0" err="1"/>
              <a:t>tmp</a:t>
            </a:r>
            <a:r>
              <a:rPr lang="en-IN" dirty="0"/>
              <a:t>/docker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B0F0"/>
                </a:solidFill>
              </a:rPr>
              <a:t>docker build /</a:t>
            </a:r>
            <a:r>
              <a:rPr lang="en-IN" b="1" dirty="0" err="1">
                <a:solidFill>
                  <a:srgbClr val="00B0F0"/>
                </a:solidFill>
              </a:rPr>
              <a:t>tmp</a:t>
            </a:r>
            <a:r>
              <a:rPr lang="en-IN" b="1" dirty="0">
                <a:solidFill>
                  <a:srgbClr val="00B0F0"/>
                </a:solidFill>
              </a:rPr>
              <a:t>/docker -t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webapp -t /</a:t>
            </a:r>
            <a:r>
              <a:rPr lang="en-IN" dirty="0" err="1"/>
              <a:t>tmp</a:t>
            </a:r>
            <a:r>
              <a:rPr lang="en-IN" dirty="0"/>
              <a:t>/docker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pull -it /</a:t>
            </a:r>
            <a:r>
              <a:rPr lang="en-IN" dirty="0" err="1"/>
              <a:t>tmp</a:t>
            </a:r>
            <a:r>
              <a:rPr lang="en-IN" dirty="0"/>
              <a:t>/docker bash</a:t>
            </a:r>
          </a:p>
        </p:txBody>
      </p:sp>
    </p:spTree>
    <p:extLst>
      <p:ext uri="{BB962C8B-B14F-4D97-AF65-F5344CB8AC3E}">
        <p14:creationId xmlns:p14="http://schemas.microsoft.com/office/powerpoint/2010/main" val="195150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9FAF-538A-750A-9A5E-01951F8A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default tag if not specified when building an image with the name webapp?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7E59-D11A-2EC9-E1D3-FA93574F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none</a:t>
            </a:r>
          </a:p>
          <a:p>
            <a:pPr>
              <a:lnSpc>
                <a:spcPct val="150000"/>
              </a:lnSpc>
            </a:pPr>
            <a:r>
              <a:rPr lang="en-US" dirty="0"/>
              <a:t> 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 latest</a:t>
            </a:r>
          </a:p>
          <a:p>
            <a:pPr>
              <a:lnSpc>
                <a:spcPct val="150000"/>
              </a:lnSpc>
            </a:pPr>
            <a:r>
              <a:rPr lang="en-US" dirty="0"/>
              <a:t> v1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03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9FAF-538A-750A-9A5E-01951F8A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default tag if not specified when building an image with the name webapp?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7E59-D11A-2EC9-E1D3-FA93574F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none</a:t>
            </a:r>
          </a:p>
          <a:p>
            <a:pPr>
              <a:lnSpc>
                <a:spcPct val="150000"/>
              </a:lnSpc>
            </a:pPr>
            <a:r>
              <a:rPr lang="en-US" dirty="0"/>
              <a:t> 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latest</a:t>
            </a:r>
          </a:p>
          <a:p>
            <a:pPr>
              <a:lnSpc>
                <a:spcPct val="150000"/>
              </a:lnSpc>
            </a:pPr>
            <a:r>
              <a:rPr lang="en-US" dirty="0"/>
              <a:t> v1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80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9E85-2D94-14F7-77AD-DB163DC8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8235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the command to build an image using a </a:t>
            </a:r>
            <a:r>
              <a:rPr lang="en-IN" dirty="0" err="1"/>
              <a:t>Dockerfile.dev</a:t>
            </a:r>
            <a:r>
              <a:rPr lang="en-IN" dirty="0"/>
              <a:t> file under path /opt/</a:t>
            </a:r>
            <a:r>
              <a:rPr lang="en-IN" dirty="0" err="1"/>
              <a:t>myapp</a:t>
            </a:r>
            <a:r>
              <a:rPr lang="en-IN" dirty="0"/>
              <a:t> with the name webapp. The current directory you are in is /</a:t>
            </a:r>
            <a:r>
              <a:rPr lang="en-IN" dirty="0" err="1"/>
              <a:t>tmp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490D-A1AD-B0E5-5CB5-FCA3D695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5121"/>
            <a:ext cx="10515600" cy="331184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 docker build </a:t>
            </a:r>
            <a:r>
              <a:rPr lang="en-IN" dirty="0" err="1"/>
              <a:t>Dockerfile.dev</a:t>
            </a:r>
            <a:r>
              <a:rPr lang="en-IN" dirty="0"/>
              <a:t> -t webapp /opt/</a:t>
            </a:r>
            <a:r>
              <a:rPr lang="en-IN" dirty="0" err="1"/>
              <a:t>myapp</a:t>
            </a:r>
            <a:endParaRPr lang="en-IN" dirty="0"/>
          </a:p>
          <a:p>
            <a:r>
              <a:rPr lang="en-IN" dirty="0"/>
              <a:t> docker build -f /opt/</a:t>
            </a:r>
            <a:r>
              <a:rPr lang="en-IN" dirty="0" err="1"/>
              <a:t>myapp</a:t>
            </a:r>
            <a:r>
              <a:rPr lang="en-IN" dirty="0"/>
              <a:t>/</a:t>
            </a:r>
            <a:r>
              <a:rPr lang="en-IN" dirty="0" err="1"/>
              <a:t>Dockerfile.dev</a:t>
            </a:r>
            <a:r>
              <a:rPr lang="en-IN" dirty="0"/>
              <a:t> /opt/</a:t>
            </a:r>
            <a:r>
              <a:rPr lang="en-IN" dirty="0" err="1"/>
              <a:t>myapp</a:t>
            </a:r>
            <a:r>
              <a:rPr lang="en-IN" dirty="0"/>
              <a:t> -t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-f </a:t>
            </a:r>
            <a:r>
              <a:rPr lang="en-IN" dirty="0" err="1"/>
              <a:t>Dockerfile.dev</a:t>
            </a:r>
            <a:r>
              <a:rPr lang="en-IN" dirty="0"/>
              <a:t> /opt/</a:t>
            </a:r>
            <a:r>
              <a:rPr lang="en-IN" dirty="0" err="1"/>
              <a:t>myapp</a:t>
            </a:r>
            <a:r>
              <a:rPr lang="en-IN" dirty="0"/>
              <a:t> -t webapp</a:t>
            </a:r>
          </a:p>
          <a:p>
            <a:r>
              <a:rPr lang="en-IN" dirty="0"/>
              <a:t> docker build -t </a:t>
            </a:r>
            <a:r>
              <a:rPr lang="en-IN" dirty="0" err="1"/>
              <a:t>Dockerfile.dev</a:t>
            </a:r>
            <a:r>
              <a:rPr lang="en-IN" dirty="0"/>
              <a:t> -name webapp -f /opt/</a:t>
            </a:r>
            <a:r>
              <a:rPr lang="en-IN" dirty="0" err="1"/>
              <a:t>myapp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157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9E85-2D94-14F7-77AD-DB163DC8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8235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the command to build an image using a </a:t>
            </a:r>
            <a:r>
              <a:rPr lang="en-IN" dirty="0" err="1"/>
              <a:t>Dockerfile.dev</a:t>
            </a:r>
            <a:r>
              <a:rPr lang="en-IN" dirty="0"/>
              <a:t> file under path /opt/</a:t>
            </a:r>
            <a:r>
              <a:rPr lang="en-IN" dirty="0" err="1"/>
              <a:t>myapp</a:t>
            </a:r>
            <a:r>
              <a:rPr lang="en-IN" dirty="0"/>
              <a:t> with the name webapp. The current directory you are in is /</a:t>
            </a:r>
            <a:r>
              <a:rPr lang="en-IN" dirty="0" err="1"/>
              <a:t>tmp</a:t>
            </a:r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490D-A1AD-B0E5-5CB5-FCA3D695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5121"/>
            <a:ext cx="10515600" cy="331184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 docker build </a:t>
            </a:r>
            <a:r>
              <a:rPr lang="en-IN" dirty="0" err="1"/>
              <a:t>Dockerfile.dev</a:t>
            </a:r>
            <a:r>
              <a:rPr lang="en-IN" dirty="0"/>
              <a:t> -t webapp /opt/</a:t>
            </a:r>
            <a:r>
              <a:rPr lang="en-IN" dirty="0" err="1"/>
              <a:t>myapp</a:t>
            </a:r>
            <a:endParaRPr lang="en-IN" dirty="0"/>
          </a:p>
          <a:p>
            <a:r>
              <a:rPr lang="en-IN" dirty="0"/>
              <a:t> </a:t>
            </a:r>
            <a:r>
              <a:rPr lang="en-IN" b="1" dirty="0">
                <a:solidFill>
                  <a:srgbClr val="00B0F0"/>
                </a:solidFill>
              </a:rPr>
              <a:t>docker build -f /opt/</a:t>
            </a:r>
            <a:r>
              <a:rPr lang="en-IN" b="1" dirty="0" err="1">
                <a:solidFill>
                  <a:srgbClr val="00B0F0"/>
                </a:solidFill>
              </a:rPr>
              <a:t>myapp</a:t>
            </a:r>
            <a:r>
              <a:rPr lang="en-IN" b="1" dirty="0">
                <a:solidFill>
                  <a:srgbClr val="00B0F0"/>
                </a:solidFill>
              </a:rPr>
              <a:t>/</a:t>
            </a:r>
            <a:r>
              <a:rPr lang="en-IN" b="1" dirty="0" err="1">
                <a:solidFill>
                  <a:srgbClr val="00B0F0"/>
                </a:solidFill>
              </a:rPr>
              <a:t>Dockerfile.dev</a:t>
            </a:r>
            <a:r>
              <a:rPr lang="en-IN" b="1" dirty="0">
                <a:solidFill>
                  <a:srgbClr val="00B0F0"/>
                </a:solidFill>
              </a:rPr>
              <a:t> /opt/</a:t>
            </a:r>
            <a:r>
              <a:rPr lang="en-IN" b="1" dirty="0" err="1">
                <a:solidFill>
                  <a:srgbClr val="00B0F0"/>
                </a:solidFill>
              </a:rPr>
              <a:t>myapp</a:t>
            </a:r>
            <a:r>
              <a:rPr lang="en-IN" b="1" dirty="0">
                <a:solidFill>
                  <a:srgbClr val="00B0F0"/>
                </a:solidFill>
              </a:rPr>
              <a:t> -t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-f </a:t>
            </a:r>
            <a:r>
              <a:rPr lang="en-IN" dirty="0" err="1"/>
              <a:t>Dockerfile.dev</a:t>
            </a:r>
            <a:r>
              <a:rPr lang="en-IN" dirty="0"/>
              <a:t> /opt/</a:t>
            </a:r>
            <a:r>
              <a:rPr lang="en-IN" dirty="0" err="1"/>
              <a:t>myapp</a:t>
            </a:r>
            <a:r>
              <a:rPr lang="en-IN" dirty="0"/>
              <a:t> -t webapp</a:t>
            </a:r>
          </a:p>
          <a:p>
            <a:r>
              <a:rPr lang="en-IN" dirty="0"/>
              <a:t> docker build -t </a:t>
            </a:r>
            <a:r>
              <a:rPr lang="en-IN" dirty="0" err="1"/>
              <a:t>Dockerfile.dev</a:t>
            </a:r>
            <a:r>
              <a:rPr lang="en-IN" dirty="0"/>
              <a:t> -name webapp -f /opt/</a:t>
            </a:r>
            <a:r>
              <a:rPr lang="en-IN" dirty="0" err="1"/>
              <a:t>myapp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23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02C1-CF4C-D838-3B30-614F079C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C6D"/>
                </a:solidFill>
                <a:effectLst/>
                <a:latin typeface="SF UI Text"/>
              </a:rPr>
              <a:t>Which of the following commands is used to list the docker images on the Docker Host?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5998F-7CC6-42FC-228C-D60C93DC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070C0"/>
                </a:solidFill>
              </a:rPr>
              <a:t>docker images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070C0"/>
                </a:solidFill>
              </a:rPr>
              <a:t>docker image ls</a:t>
            </a:r>
          </a:p>
          <a:p>
            <a:pPr>
              <a:lnSpc>
                <a:spcPct val="150000"/>
              </a:lnSpc>
            </a:pPr>
            <a:r>
              <a:rPr lang="de-DE" dirty="0"/>
              <a:t>docker image get</a:t>
            </a:r>
          </a:p>
          <a:p>
            <a:pPr>
              <a:lnSpc>
                <a:spcPct val="150000"/>
              </a:lnSpc>
            </a:pPr>
            <a:r>
              <a:rPr lang="de-DE" dirty="0"/>
              <a:t>docker ls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9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7CE6-BBDC-9F1D-8279-AE3D5DFD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6795"/>
          </a:xfrm>
        </p:spPr>
        <p:txBody>
          <a:bodyPr>
            <a:normAutofit/>
          </a:bodyPr>
          <a:lstStyle/>
          <a:p>
            <a:r>
              <a:rPr lang="en-US" dirty="0"/>
              <a:t>What is the file used to exclude temporary files such as log files or builds from the context during a build?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60B1-42A4-470F-D90F-7CED88AD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.git</a:t>
            </a:r>
          </a:p>
          <a:p>
            <a:pPr>
              <a:lnSpc>
                <a:spcPct val="150000"/>
              </a:lnSpc>
            </a:pPr>
            <a:r>
              <a:rPr lang="en-US" dirty="0"/>
              <a:t> .</a:t>
            </a:r>
            <a:r>
              <a:rPr lang="en-US" dirty="0" err="1"/>
              <a:t>gitignore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.</a:t>
            </a:r>
            <a:r>
              <a:rPr lang="en-US" dirty="0" err="1"/>
              <a:t>dockerignore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107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7CE6-BBDC-9F1D-8279-AE3D5DFD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6795"/>
          </a:xfrm>
        </p:spPr>
        <p:txBody>
          <a:bodyPr>
            <a:normAutofit/>
          </a:bodyPr>
          <a:lstStyle/>
          <a:p>
            <a:r>
              <a:rPr lang="en-US" dirty="0"/>
              <a:t>What is the file used to exclude temporary files such as log files or builds from the context during a build?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60B1-42A4-470F-D90F-7CED88AD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.git</a:t>
            </a:r>
          </a:p>
          <a:p>
            <a:pPr>
              <a:lnSpc>
                <a:spcPct val="150000"/>
              </a:lnSpc>
            </a:pPr>
            <a:r>
              <a:rPr lang="en-US" dirty="0"/>
              <a:t> .</a:t>
            </a:r>
            <a:r>
              <a:rPr lang="en-US" dirty="0" err="1"/>
              <a:t>gitignore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.</a:t>
            </a:r>
            <a:r>
              <a:rPr lang="en-US" b="1" dirty="0" err="1">
                <a:solidFill>
                  <a:srgbClr val="00B0F0"/>
                </a:solidFill>
              </a:rPr>
              <a:t>dockerignore</a:t>
            </a:r>
            <a:endParaRPr lang="en-US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791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0F2E-EBCE-592E-1A0E-94CAA279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among the following scenarios will lead to docker invalidating cache on a given layer?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3556-3710-B51E-8FC3-20AE424C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Change in instruction</a:t>
            </a:r>
          </a:p>
          <a:p>
            <a:r>
              <a:rPr lang="en-US" dirty="0"/>
              <a:t> Change in a file used with the ADD instruction</a:t>
            </a:r>
          </a:p>
          <a:p>
            <a:r>
              <a:rPr lang="en-US" dirty="0"/>
              <a:t> Addition of a new instruction at the end of the file</a:t>
            </a:r>
          </a:p>
          <a:p>
            <a:r>
              <a:rPr lang="en-US" dirty="0"/>
              <a:t> Release of a new version of a package installed with the RUN instruction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901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0F2E-EBCE-592E-1A0E-94CAA279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among the following scenarios will lead to docker invalidating cache on a given layer?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3556-3710-B51E-8FC3-20AE424C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Change in instruction</a:t>
            </a:r>
          </a:p>
          <a:p>
            <a:r>
              <a:rPr lang="en-US" b="1" dirty="0">
                <a:solidFill>
                  <a:srgbClr val="00B0F0"/>
                </a:solidFill>
              </a:rPr>
              <a:t> Change in a file used with the ADD instruction</a:t>
            </a:r>
          </a:p>
          <a:p>
            <a:r>
              <a:rPr lang="en-US" dirty="0"/>
              <a:t> Addition of a new instruction at the end of the file</a:t>
            </a:r>
          </a:p>
          <a:p>
            <a:r>
              <a:rPr lang="en-US" dirty="0"/>
              <a:t> Release of a new version of a package installed with the RUN instruction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732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374F-E65D-41C2-38D5-DCD812CE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recommended approach to reduce build time while building docker images?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D7CE-FFD5-A88E-218A-AAA742A2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Instructions likely to change more often must be at the top of the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 Instructions likely to change more often must be at the bottom of the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 Instructions likely to change more often must be in the middle of the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 The order of the instructions within the </a:t>
            </a:r>
            <a:r>
              <a:rPr lang="en-US" dirty="0" err="1"/>
              <a:t>Dockerfile</a:t>
            </a:r>
            <a:r>
              <a:rPr lang="en-US" dirty="0"/>
              <a:t> doesn’t matter.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90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374F-E65D-41C2-38D5-DCD812CE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recommended approach to reduce build time while building docker images?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D7CE-FFD5-A88E-218A-AAA742A2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Instructions likely to change more often must be at the top of the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Instructions likely to change more often must be at the bottom of the </a:t>
            </a:r>
            <a:r>
              <a:rPr lang="en-US" b="1" dirty="0" err="1">
                <a:solidFill>
                  <a:srgbClr val="00B0F0"/>
                </a:solidFill>
              </a:rPr>
              <a:t>Dockerfile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/>
              <a:t> Instructions likely to change more often must be in the middle of the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 The order of the instructions within the </a:t>
            </a:r>
            <a:r>
              <a:rPr lang="en-US" dirty="0" err="1"/>
              <a:t>Dockerfile</a:t>
            </a:r>
            <a:r>
              <a:rPr lang="en-US" dirty="0"/>
              <a:t> doesn’t matter.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588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A678-5D23-2A57-7DCA-C83FD74A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option can be used to disable the cache while building a docker image?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E239-63A5-243C-A825-AE27C7C6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–no-cache=true</a:t>
            </a:r>
          </a:p>
          <a:p>
            <a:r>
              <a:rPr lang="en-US" dirty="0"/>
              <a:t> –force-rm=true</a:t>
            </a:r>
          </a:p>
          <a:p>
            <a:r>
              <a:rPr lang="en-US" dirty="0"/>
              <a:t> –cache-from true</a:t>
            </a:r>
          </a:p>
          <a:p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900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A678-5D23-2A57-7DCA-C83FD74A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option can be used to disable the cache while building a docker image?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E239-63A5-243C-A825-AE27C7C6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–no-cache=true</a:t>
            </a:r>
          </a:p>
          <a:p>
            <a:r>
              <a:rPr lang="en-US" dirty="0"/>
              <a:t> –force-rm=true</a:t>
            </a:r>
          </a:p>
          <a:p>
            <a:r>
              <a:rPr lang="en-US" dirty="0"/>
              <a:t> –cache-from true</a:t>
            </a:r>
          </a:p>
          <a:p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947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5172-3AD4-1885-B53E-B6D39CE4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right instruction to download a file from "https://file.tar.xz" and copy to "/</a:t>
            </a:r>
            <a:r>
              <a:rPr lang="en-US" dirty="0" err="1"/>
              <a:t>testdir</a:t>
            </a:r>
            <a:r>
              <a:rPr lang="en-US" dirty="0"/>
              <a:t>" in the image?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2473-52C7-0E8E-6B9B-BFD38C87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359"/>
            <a:ext cx="10515600" cy="3931603"/>
          </a:xfrm>
        </p:spPr>
        <p:txBody>
          <a:bodyPr/>
          <a:lstStyle/>
          <a:p>
            <a:r>
              <a:rPr lang="en-US" dirty="0"/>
              <a:t> ADD https://file.tar.xz /</a:t>
            </a:r>
            <a:r>
              <a:rPr lang="en-US" dirty="0" err="1"/>
              <a:t>testdir</a:t>
            </a:r>
            <a:endParaRPr lang="en-US" dirty="0"/>
          </a:p>
          <a:p>
            <a:r>
              <a:rPr lang="en-US" dirty="0"/>
              <a:t> COPY https://file.tar.xz /</a:t>
            </a:r>
            <a:r>
              <a:rPr lang="en-US" dirty="0" err="1"/>
              <a:t>testdir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RUN https://file.tar.xz /</a:t>
            </a:r>
            <a:r>
              <a:rPr lang="en-US" dirty="0" err="1"/>
              <a:t>testdir</a:t>
            </a:r>
            <a:endParaRPr lang="en-US" dirty="0"/>
          </a:p>
          <a:p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297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5172-3AD4-1885-B53E-B6D39CE4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right instruction to download a file from "https://file.tar.xz" and copy to "/</a:t>
            </a:r>
            <a:r>
              <a:rPr lang="en-US" dirty="0" err="1"/>
              <a:t>testdir</a:t>
            </a:r>
            <a:r>
              <a:rPr lang="en-US" dirty="0"/>
              <a:t>" in the image?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2473-52C7-0E8E-6B9B-BFD38C87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359"/>
            <a:ext cx="10515600" cy="393160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ADD https://file.tar.xz /</a:t>
            </a:r>
            <a:r>
              <a:rPr lang="en-US" b="1" dirty="0" err="1">
                <a:solidFill>
                  <a:srgbClr val="00B0F0"/>
                </a:solidFill>
              </a:rPr>
              <a:t>testdir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/>
              <a:t> COPY https://file.tar.xz /</a:t>
            </a:r>
            <a:r>
              <a:rPr lang="en-US" dirty="0" err="1"/>
              <a:t>testdir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RUN https://file.tar.xz /</a:t>
            </a:r>
            <a:r>
              <a:rPr lang="en-US" dirty="0" err="1"/>
              <a:t>testdir</a:t>
            </a:r>
            <a:endParaRPr lang="en-US" dirty="0"/>
          </a:p>
          <a:p>
            <a:r>
              <a:rPr lang="en-US" dirty="0"/>
              <a:t> None of the above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06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E3C3-A7E4-DCD2-67DE-11005B0C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default tag if not specified when building an image with the name webapp?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B2F0-9777-DDC3-72A1-BCBF6BF1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none</a:t>
            </a:r>
          </a:p>
          <a:p>
            <a:pPr>
              <a:lnSpc>
                <a:spcPct val="150000"/>
              </a:lnSpc>
            </a:pPr>
            <a:r>
              <a:rPr lang="en-US" dirty="0"/>
              <a:t> 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 latest</a:t>
            </a:r>
          </a:p>
          <a:p>
            <a:pPr>
              <a:lnSpc>
                <a:spcPct val="150000"/>
              </a:lnSpc>
            </a:pPr>
            <a:r>
              <a:rPr lang="en-US" dirty="0"/>
              <a:t> v1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39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734B-7D89-9B1E-9FBD-81B3E41E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1195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instruction(s) can be used in the </a:t>
            </a:r>
            <a:r>
              <a:rPr lang="en-US" dirty="0" err="1"/>
              <a:t>Dockerfile</a:t>
            </a:r>
            <a:r>
              <a:rPr lang="en-US" dirty="0"/>
              <a:t> to copy content from the local filesystem into the containers?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7C1C-0F24-9EB5-B6AE-E825A291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879"/>
            <a:ext cx="10515600" cy="3962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ADD</a:t>
            </a:r>
          </a:p>
          <a:p>
            <a:pPr>
              <a:lnSpc>
                <a:spcPct val="150000"/>
              </a:lnSpc>
            </a:pPr>
            <a:r>
              <a:rPr lang="en-US" dirty="0"/>
              <a:t> COPY</a:t>
            </a:r>
          </a:p>
          <a:p>
            <a:pPr>
              <a:lnSpc>
                <a:spcPct val="150000"/>
              </a:lnSpc>
            </a:pPr>
            <a:r>
              <a:rPr lang="en-US" dirty="0"/>
              <a:t> MOVE</a:t>
            </a:r>
          </a:p>
          <a:p>
            <a:pPr>
              <a:lnSpc>
                <a:spcPct val="150000"/>
              </a:lnSpc>
            </a:pPr>
            <a:r>
              <a:rPr lang="en-US" dirty="0"/>
              <a:t> 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288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734B-7D89-9B1E-9FBD-81B3E41E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1195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instruction(s) can be used in the </a:t>
            </a:r>
            <a:r>
              <a:rPr lang="en-US" dirty="0" err="1"/>
              <a:t>Dockerfile</a:t>
            </a:r>
            <a:r>
              <a:rPr lang="en-US" dirty="0"/>
              <a:t> to copy content from the local filesystem into the containers?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7C1C-0F24-9EB5-B6AE-E825A291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879"/>
            <a:ext cx="10515600" cy="39620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ADD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 COPY</a:t>
            </a:r>
          </a:p>
          <a:p>
            <a:pPr>
              <a:lnSpc>
                <a:spcPct val="150000"/>
              </a:lnSpc>
            </a:pPr>
            <a:r>
              <a:rPr lang="en-US" dirty="0"/>
              <a:t> MOVE</a:t>
            </a:r>
          </a:p>
          <a:p>
            <a:pPr>
              <a:lnSpc>
                <a:spcPct val="150000"/>
              </a:lnSpc>
            </a:pPr>
            <a:r>
              <a:rPr lang="en-US" dirty="0"/>
              <a:t> 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043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EE8-85DA-3F85-018F-03B48D97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to change the tag of </a:t>
            </a:r>
            <a:r>
              <a:rPr lang="en-US" dirty="0" err="1"/>
              <a:t>busybox:latest</a:t>
            </a:r>
            <a:r>
              <a:rPr lang="en-US" dirty="0"/>
              <a:t> to busybox:v1?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502E-C69A-DBA2-29A4-6B5D6770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image retag busybox:v1 </a:t>
            </a:r>
            <a:r>
              <a:rPr lang="en-IN" dirty="0" err="1"/>
              <a:t>busybox:latest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docker container tag </a:t>
            </a:r>
            <a:r>
              <a:rPr lang="en-IN" dirty="0" err="1"/>
              <a:t>busybox:latest</a:t>
            </a:r>
            <a:r>
              <a:rPr lang="en-IN" dirty="0"/>
              <a:t> busybox:v1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image retag </a:t>
            </a:r>
            <a:r>
              <a:rPr lang="en-IN" dirty="0" err="1"/>
              <a:t>busybox:latest</a:t>
            </a:r>
            <a:r>
              <a:rPr lang="en-IN" dirty="0"/>
              <a:t> busybox:v1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image tag </a:t>
            </a:r>
            <a:r>
              <a:rPr lang="en-IN" dirty="0" err="1"/>
              <a:t>busybox:latest</a:t>
            </a:r>
            <a:r>
              <a:rPr lang="en-IN" dirty="0"/>
              <a:t> busybox:v1</a:t>
            </a:r>
          </a:p>
        </p:txBody>
      </p:sp>
    </p:spTree>
    <p:extLst>
      <p:ext uri="{BB962C8B-B14F-4D97-AF65-F5344CB8AC3E}">
        <p14:creationId xmlns:p14="http://schemas.microsoft.com/office/powerpoint/2010/main" val="2249773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EE8-85DA-3F85-018F-03B48D97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command to change the tag of </a:t>
            </a:r>
            <a:r>
              <a:rPr lang="en-US" dirty="0" err="1"/>
              <a:t>busybox:latest</a:t>
            </a:r>
            <a:r>
              <a:rPr lang="en-US" dirty="0"/>
              <a:t> to busybox:v1?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502E-C69A-DBA2-29A4-6B5D6770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image retag busybox:v1 </a:t>
            </a:r>
            <a:r>
              <a:rPr lang="en-IN" dirty="0" err="1"/>
              <a:t>busybox:latest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docker container tag </a:t>
            </a:r>
            <a:r>
              <a:rPr lang="en-IN" dirty="0" err="1"/>
              <a:t>busybox:latest</a:t>
            </a:r>
            <a:r>
              <a:rPr lang="en-IN" dirty="0"/>
              <a:t> busybox:v1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image retag </a:t>
            </a:r>
            <a:r>
              <a:rPr lang="en-IN" dirty="0" err="1"/>
              <a:t>busybox:latest</a:t>
            </a:r>
            <a:r>
              <a:rPr lang="en-IN" dirty="0"/>
              <a:t> busybox:v1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image tag </a:t>
            </a:r>
            <a:r>
              <a:rPr lang="en-IN" b="1" dirty="0" err="1">
                <a:solidFill>
                  <a:srgbClr val="00B0F0"/>
                </a:solidFill>
              </a:rPr>
              <a:t>busybox:latest</a:t>
            </a:r>
            <a:r>
              <a:rPr lang="en-IN" b="1" dirty="0">
                <a:solidFill>
                  <a:srgbClr val="00B0F0"/>
                </a:solidFill>
              </a:rPr>
              <a:t> busybox:v1</a:t>
            </a:r>
          </a:p>
        </p:txBody>
      </p:sp>
    </p:spTree>
    <p:extLst>
      <p:ext uri="{BB962C8B-B14F-4D97-AF65-F5344CB8AC3E}">
        <p14:creationId xmlns:p14="http://schemas.microsoft.com/office/powerpoint/2010/main" val="97573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DB82-C11D-5AA1-B986-A7BE1CE2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 using a context build under path /opt/docker and name it </a:t>
            </a:r>
            <a:r>
              <a:rPr lang="en-US" dirty="0" err="1"/>
              <a:t>pyapp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642F-9DB7-AF06-8DD2-A8AA3602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build /opt/docker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/opt/docker -t </a:t>
            </a:r>
            <a:r>
              <a:rPr lang="en-IN" dirty="0" err="1"/>
              <a:t>pyapp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docker build </a:t>
            </a:r>
            <a:r>
              <a:rPr lang="en-IN" dirty="0" err="1"/>
              <a:t>pyapp</a:t>
            </a:r>
            <a:r>
              <a:rPr lang="en-IN" dirty="0"/>
              <a:t> -t /opt/docker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. -f /opt/docker -t </a:t>
            </a:r>
            <a:r>
              <a:rPr lang="en-IN" dirty="0" err="1"/>
              <a:t>pyapp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704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DB82-C11D-5AA1-B986-A7BE1CE2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image using a context build under path /opt/docker and name it </a:t>
            </a:r>
            <a:r>
              <a:rPr lang="en-US" dirty="0" err="1"/>
              <a:t>pyapp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642F-9DB7-AF06-8DD2-A8AA3602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build /opt/docker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B0F0"/>
                </a:solidFill>
              </a:rPr>
              <a:t> docker build /opt/docker -t </a:t>
            </a:r>
            <a:r>
              <a:rPr lang="en-IN" b="1" dirty="0" err="1">
                <a:solidFill>
                  <a:srgbClr val="00B0F0"/>
                </a:solidFill>
              </a:rPr>
              <a:t>pyapp</a:t>
            </a:r>
            <a:endParaRPr lang="en-IN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/>
              <a:t> docker build </a:t>
            </a:r>
            <a:r>
              <a:rPr lang="en-IN" dirty="0" err="1"/>
              <a:t>pyapp</a:t>
            </a:r>
            <a:r>
              <a:rPr lang="en-IN" dirty="0"/>
              <a:t> -t /opt/docker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. -f /opt/docker -t </a:t>
            </a:r>
            <a:r>
              <a:rPr lang="en-IN" dirty="0" err="1"/>
              <a:t>pyapp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405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F0B2-4FEC-B747-C41C-537D890F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70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command to build an image with the name webapp using a </a:t>
            </a:r>
            <a:r>
              <a:rPr lang="en-US" dirty="0" err="1"/>
              <a:t>Dockerfile</a:t>
            </a:r>
            <a:r>
              <a:rPr lang="en-US" dirty="0"/>
              <a:t> file under path /opt/</a:t>
            </a:r>
            <a:r>
              <a:rPr lang="en-US" dirty="0" err="1"/>
              <a:t>myapp</a:t>
            </a:r>
            <a:r>
              <a:rPr lang="en-US" dirty="0"/>
              <a:t> . The current directory you are in is /</a:t>
            </a:r>
            <a:r>
              <a:rPr lang="en-US" dirty="0" err="1"/>
              <a:t>tmp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483E-64DE-2B0D-2427-0FE4B448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" y="2733039"/>
            <a:ext cx="10723880" cy="34439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build /opt/</a:t>
            </a:r>
            <a:r>
              <a:rPr lang="en-IN" dirty="0" err="1"/>
              <a:t>myapp</a:t>
            </a:r>
            <a:r>
              <a:rPr lang="en-IN" dirty="0"/>
              <a:t> -t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-f /opt/</a:t>
            </a:r>
            <a:r>
              <a:rPr lang="en-IN" dirty="0" err="1"/>
              <a:t>myapp</a:t>
            </a:r>
            <a:r>
              <a:rPr lang="en-IN" dirty="0"/>
              <a:t>/</a:t>
            </a:r>
            <a:r>
              <a:rPr lang="en-IN" dirty="0" err="1"/>
              <a:t>Dockerfile</a:t>
            </a:r>
            <a:r>
              <a:rPr lang="en-IN" dirty="0"/>
              <a:t> /opt/</a:t>
            </a:r>
            <a:r>
              <a:rPr lang="en-IN" dirty="0" err="1"/>
              <a:t>myapp</a:t>
            </a:r>
            <a:r>
              <a:rPr lang="en-IN" dirty="0"/>
              <a:t> -t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-f </a:t>
            </a:r>
            <a:r>
              <a:rPr lang="en-IN" dirty="0" err="1"/>
              <a:t>Dockerfile</a:t>
            </a:r>
            <a:r>
              <a:rPr lang="en-IN" dirty="0"/>
              <a:t> /opt/</a:t>
            </a:r>
            <a:r>
              <a:rPr lang="en-IN" dirty="0" err="1"/>
              <a:t>myapp</a:t>
            </a:r>
            <a:r>
              <a:rPr lang="en-IN" dirty="0"/>
              <a:t> -t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-t </a:t>
            </a:r>
            <a:r>
              <a:rPr lang="en-IN" dirty="0" err="1"/>
              <a:t>Dockerfile</a:t>
            </a:r>
            <a:r>
              <a:rPr lang="en-IN" dirty="0"/>
              <a:t> -name webapp -f /opt/</a:t>
            </a:r>
            <a:r>
              <a:rPr lang="en-IN" dirty="0" err="1"/>
              <a:t>myapp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87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F0B2-4FEC-B747-C41C-537D890F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70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command to build an image with the name webapp using a </a:t>
            </a:r>
            <a:r>
              <a:rPr lang="en-US" dirty="0" err="1"/>
              <a:t>Dockerfile</a:t>
            </a:r>
            <a:r>
              <a:rPr lang="en-US" dirty="0"/>
              <a:t> file under path /opt/</a:t>
            </a:r>
            <a:r>
              <a:rPr lang="en-US" dirty="0" err="1"/>
              <a:t>myapp</a:t>
            </a:r>
            <a:r>
              <a:rPr lang="en-US" dirty="0"/>
              <a:t> . The current directory you are in is /</a:t>
            </a:r>
            <a:r>
              <a:rPr lang="en-US" dirty="0" err="1"/>
              <a:t>tmp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483E-64DE-2B0D-2427-0FE4B448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" y="2733039"/>
            <a:ext cx="10723880" cy="34439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docker build /opt/</a:t>
            </a:r>
            <a:r>
              <a:rPr lang="en-IN" dirty="0" err="1"/>
              <a:t>myapp</a:t>
            </a:r>
            <a:r>
              <a:rPr lang="en-IN" dirty="0"/>
              <a:t> -t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B0F0"/>
                </a:solidFill>
              </a:rPr>
              <a:t>docker build -f /opt/</a:t>
            </a:r>
            <a:r>
              <a:rPr lang="en-IN" b="1" dirty="0" err="1">
                <a:solidFill>
                  <a:srgbClr val="00B0F0"/>
                </a:solidFill>
              </a:rPr>
              <a:t>myapp</a:t>
            </a:r>
            <a:r>
              <a:rPr lang="en-IN" b="1" dirty="0">
                <a:solidFill>
                  <a:srgbClr val="00B0F0"/>
                </a:solidFill>
              </a:rPr>
              <a:t>/</a:t>
            </a:r>
            <a:r>
              <a:rPr lang="en-IN" b="1" dirty="0" err="1">
                <a:solidFill>
                  <a:srgbClr val="00B0F0"/>
                </a:solidFill>
              </a:rPr>
              <a:t>Dockerfile</a:t>
            </a:r>
            <a:r>
              <a:rPr lang="en-IN" b="1" dirty="0">
                <a:solidFill>
                  <a:srgbClr val="00B0F0"/>
                </a:solidFill>
              </a:rPr>
              <a:t> /opt/</a:t>
            </a:r>
            <a:r>
              <a:rPr lang="en-IN" b="1" dirty="0" err="1">
                <a:solidFill>
                  <a:srgbClr val="00B0F0"/>
                </a:solidFill>
              </a:rPr>
              <a:t>myapp</a:t>
            </a:r>
            <a:r>
              <a:rPr lang="en-IN" b="1" dirty="0">
                <a:solidFill>
                  <a:srgbClr val="00B0F0"/>
                </a:solidFill>
              </a:rPr>
              <a:t> -t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-f </a:t>
            </a:r>
            <a:r>
              <a:rPr lang="en-IN" dirty="0" err="1"/>
              <a:t>Dockerfile</a:t>
            </a:r>
            <a:r>
              <a:rPr lang="en-IN" dirty="0"/>
              <a:t> /opt/</a:t>
            </a:r>
            <a:r>
              <a:rPr lang="en-IN" dirty="0" err="1"/>
              <a:t>myapp</a:t>
            </a:r>
            <a:r>
              <a:rPr lang="en-IN" dirty="0"/>
              <a:t> -t webapp</a:t>
            </a:r>
          </a:p>
          <a:p>
            <a:pPr>
              <a:lnSpc>
                <a:spcPct val="150000"/>
              </a:lnSpc>
            </a:pPr>
            <a:r>
              <a:rPr lang="en-IN" dirty="0"/>
              <a:t> docker build -t </a:t>
            </a:r>
            <a:r>
              <a:rPr lang="en-IN" dirty="0" err="1"/>
              <a:t>Dockerfile</a:t>
            </a:r>
            <a:r>
              <a:rPr lang="en-IN" dirty="0"/>
              <a:t> -name webapp -f /opt/</a:t>
            </a:r>
            <a:r>
              <a:rPr lang="en-IN" dirty="0" err="1"/>
              <a:t>myapp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849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EB44-9858-F11E-BFD2-32E4B084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is used to list the full length image IDs?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52D2-2911-D537-5111-67B21EC5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 docker image ls –digests</a:t>
            </a:r>
          </a:p>
          <a:p>
            <a:pPr>
              <a:lnSpc>
                <a:spcPct val="150000"/>
              </a:lnSpc>
            </a:pPr>
            <a:r>
              <a:rPr lang="de-DE" dirty="0"/>
              <a:t> docker images --digests</a:t>
            </a:r>
          </a:p>
          <a:p>
            <a:pPr>
              <a:lnSpc>
                <a:spcPct val="150000"/>
              </a:lnSpc>
            </a:pPr>
            <a:r>
              <a:rPr lang="de-DE" dirty="0"/>
              <a:t> docker images --no-trunc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421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EB44-9858-F11E-BFD2-32E4B084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is used to list the full length image IDs?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52D2-2911-D537-5111-67B21EC5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 docker image ls –digests</a:t>
            </a:r>
          </a:p>
          <a:p>
            <a:pPr>
              <a:lnSpc>
                <a:spcPct val="150000"/>
              </a:lnSpc>
            </a:pPr>
            <a:r>
              <a:rPr lang="de-DE" dirty="0"/>
              <a:t> docker images --digests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0B0F0"/>
                </a:solidFill>
              </a:rPr>
              <a:t> docker images --no-trunc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6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E3C3-A7E4-DCD2-67DE-11005B0C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default tag if not specified when building an image with the name webapp?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B2F0-9777-DDC3-72A1-BCBF6BF1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none</a:t>
            </a:r>
          </a:p>
          <a:p>
            <a:pPr>
              <a:lnSpc>
                <a:spcPct val="150000"/>
              </a:lnSpc>
            </a:pPr>
            <a:r>
              <a:rPr lang="en-US" dirty="0"/>
              <a:t> default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 latest</a:t>
            </a:r>
          </a:p>
          <a:p>
            <a:pPr>
              <a:lnSpc>
                <a:spcPct val="150000"/>
              </a:lnSpc>
            </a:pPr>
            <a:r>
              <a:rPr lang="en-US" dirty="0"/>
              <a:t> v1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7125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008E-1D1E-20D1-0FBD-CFC77D78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 can be used to build an image using existing containers?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955D-FD00-2CF0-578E-261410D8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v-SE" dirty="0"/>
              <a:t> docker commit</a:t>
            </a:r>
          </a:p>
          <a:p>
            <a:pPr>
              <a:lnSpc>
                <a:spcPct val="150000"/>
              </a:lnSpc>
            </a:pPr>
            <a:r>
              <a:rPr lang="sv-SE" dirty="0"/>
              <a:t> docker build</a:t>
            </a:r>
          </a:p>
          <a:p>
            <a:pPr>
              <a:lnSpc>
                <a:spcPct val="150000"/>
              </a:lnSpc>
            </a:pPr>
            <a:r>
              <a:rPr lang="sv-SE" dirty="0"/>
              <a:t> docker save</a:t>
            </a:r>
          </a:p>
          <a:p>
            <a:pPr>
              <a:lnSpc>
                <a:spcPct val="150000"/>
              </a:lnSpc>
            </a:pPr>
            <a:r>
              <a:rPr lang="sv-SE" dirty="0"/>
              <a:t> docker 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866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008E-1D1E-20D1-0FBD-CFC77D78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 can be used to build an image using existing containers?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955D-FD00-2CF0-578E-261410D8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v-SE" b="1" dirty="0">
                <a:solidFill>
                  <a:srgbClr val="00B0F0"/>
                </a:solidFill>
              </a:rPr>
              <a:t> docker commit</a:t>
            </a:r>
          </a:p>
          <a:p>
            <a:pPr>
              <a:lnSpc>
                <a:spcPct val="150000"/>
              </a:lnSpc>
            </a:pPr>
            <a:r>
              <a:rPr lang="sv-SE" dirty="0"/>
              <a:t> docker build</a:t>
            </a:r>
          </a:p>
          <a:p>
            <a:pPr>
              <a:lnSpc>
                <a:spcPct val="150000"/>
              </a:lnSpc>
            </a:pPr>
            <a:r>
              <a:rPr lang="sv-SE" dirty="0"/>
              <a:t> docker save</a:t>
            </a:r>
          </a:p>
          <a:p>
            <a:pPr>
              <a:lnSpc>
                <a:spcPct val="150000"/>
              </a:lnSpc>
            </a:pPr>
            <a:r>
              <a:rPr lang="sv-SE" dirty="0"/>
              <a:t> docker 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000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079A-F80B-1344-72FE-A9775630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log in to a registry, the command stores credentials in which location path?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C60E-0CF8-AFD6-FB2A-D8F8BF74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$HOME/.docker/</a:t>
            </a:r>
            <a:r>
              <a:rPr lang="en-IN" dirty="0" err="1"/>
              <a:t>config.json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/etc/docker/.docker/</a:t>
            </a:r>
            <a:r>
              <a:rPr lang="en-IN" dirty="0" err="1"/>
              <a:t>config.json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/var/lib/docker/.docker/</a:t>
            </a:r>
            <a:r>
              <a:rPr lang="en-IN" dirty="0" err="1"/>
              <a:t>config.json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/var/lib/docker/containers/.docker/</a:t>
            </a:r>
            <a:r>
              <a:rPr lang="en-IN" dirty="0" err="1"/>
              <a:t>config.json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695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079A-F80B-1344-72FE-A9775630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log in to a registry, the command stores credentials in which location path?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C60E-0CF8-AFD6-FB2A-D8F8BF74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b="1" dirty="0">
                <a:solidFill>
                  <a:srgbClr val="00B0F0"/>
                </a:solidFill>
              </a:rPr>
              <a:t>$HOME/.docker/</a:t>
            </a:r>
            <a:r>
              <a:rPr lang="en-IN" b="1" dirty="0" err="1">
                <a:solidFill>
                  <a:srgbClr val="00B0F0"/>
                </a:solidFill>
              </a:rPr>
              <a:t>config.json</a:t>
            </a:r>
            <a:endParaRPr lang="en-IN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/>
              <a:t> /etc/docker/.docker/</a:t>
            </a:r>
            <a:r>
              <a:rPr lang="en-IN" dirty="0" err="1"/>
              <a:t>config.json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/var/lib/docker/.docker/</a:t>
            </a:r>
            <a:r>
              <a:rPr lang="en-IN" dirty="0" err="1"/>
              <a:t>config.json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/var/lib/docker/containers/.docker/</a:t>
            </a:r>
            <a:r>
              <a:rPr lang="en-IN" dirty="0" err="1"/>
              <a:t>config.json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3C0D-EF21-F3D9-96DE-311AB86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not an instruction supported in the </a:t>
            </a:r>
            <a:r>
              <a:rPr lang="en-US" dirty="0" err="1"/>
              <a:t>Dockerfile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DBE7-2F7D-07FB-3B8E-4A3ACC78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EXPOSE</a:t>
            </a:r>
          </a:p>
          <a:p>
            <a:pPr>
              <a:lnSpc>
                <a:spcPct val="150000"/>
              </a:lnSpc>
            </a:pPr>
            <a:r>
              <a:rPr lang="en-IN" dirty="0"/>
              <a:t>ADD</a:t>
            </a:r>
          </a:p>
          <a:p>
            <a:pPr>
              <a:lnSpc>
                <a:spcPct val="150000"/>
              </a:lnSpc>
            </a:pPr>
            <a:r>
              <a:rPr lang="en-IN" dirty="0"/>
              <a:t>WORKDIR</a:t>
            </a:r>
          </a:p>
          <a:p>
            <a:pPr>
              <a:lnSpc>
                <a:spcPct val="150000"/>
              </a:lnSpc>
            </a:pPr>
            <a:r>
              <a:rPr lang="en-IN" dirty="0"/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272776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3C0D-EF21-F3D9-96DE-311AB86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is not an instruction supported in the </a:t>
            </a:r>
            <a:r>
              <a:rPr lang="en-US" dirty="0" err="1"/>
              <a:t>Dockerfile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DBE7-2F7D-07FB-3B8E-4A3ACC78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EXPOSE</a:t>
            </a:r>
          </a:p>
          <a:p>
            <a:pPr>
              <a:lnSpc>
                <a:spcPct val="150000"/>
              </a:lnSpc>
            </a:pPr>
            <a:r>
              <a:rPr lang="en-IN" dirty="0"/>
              <a:t>ADD</a:t>
            </a:r>
          </a:p>
          <a:p>
            <a:pPr>
              <a:lnSpc>
                <a:spcPct val="150000"/>
              </a:lnSpc>
            </a:pPr>
            <a:r>
              <a:rPr lang="en-IN" dirty="0"/>
              <a:t>WORKDIR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</a:rPr>
              <a:t>EXEC</a:t>
            </a:r>
          </a:p>
        </p:txBody>
      </p:sp>
    </p:spTree>
    <p:extLst>
      <p:ext uri="{BB962C8B-B14F-4D97-AF65-F5344CB8AC3E}">
        <p14:creationId xmlns:p14="http://schemas.microsoft.com/office/powerpoint/2010/main" val="263200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7FC2-536D-6471-3A5B-FCFC0B42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… is a text document that contains all the commands a user could call on the command line to assemble an image.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700D-4FD2-0CE7-C8FB-ECBDAC9A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Dockerfile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Docker Compose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build 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63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7FC2-536D-6471-3A5B-FCFC0B42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… is a text document that contains all the commands a user could call on the command line to assemble an image.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700D-4FD2-0CE7-C8FB-ECBDAC9A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Dockerfile</a:t>
            </a: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Docker Compose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build 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93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2566</Words>
  <Application>Microsoft Office PowerPoint</Application>
  <PresentationFormat>Widescreen</PresentationFormat>
  <Paragraphs>262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SF UI Text</vt:lpstr>
      <vt:lpstr>Office Theme</vt:lpstr>
      <vt:lpstr>PowerPoint Presentation</vt:lpstr>
      <vt:lpstr>Which of the following commands is used to list the docker images on the Docker Host?</vt:lpstr>
      <vt:lpstr>Which of the following commands is used to list the docker images on the Docker Host?</vt:lpstr>
      <vt:lpstr>What is the default tag if not specified when building an image with the name webapp?</vt:lpstr>
      <vt:lpstr>What is the default tag if not specified when building an image with the name webapp?</vt:lpstr>
      <vt:lpstr>Which of the following is not an instruction supported in the Dockerfile?</vt:lpstr>
      <vt:lpstr>Which of the following is not an instruction supported in the Dockerfile?</vt:lpstr>
      <vt:lpstr>The … is a text document that contains all the commands a user could call on the command line to assemble an image.</vt:lpstr>
      <vt:lpstr>The … is a text document that contains all the commands a user could call on the command line to assemble an image.</vt:lpstr>
      <vt:lpstr>We have a running container named webapp with the nginx image. We added a custom html file to this container. How do we create an image named mynginx from this container?</vt:lpstr>
      <vt:lpstr>We have a running container named webapp with the nginx image. We added a custom html file to this container. How do we create an image named mynginx from this container?</vt:lpstr>
      <vt:lpstr>You are required to create an image from an existing image. What is the recommended approach?</vt:lpstr>
      <vt:lpstr>You are required to create an image from an existing image. What is the recommended approach?</vt:lpstr>
      <vt:lpstr>Whenever a build is initiated by running the Docker build command, the files under the build context are transferred to the Docker daemon, at a temporary directory under the docker’s filesystem. Which directory are these files stored in?</vt:lpstr>
      <vt:lpstr>Whenever a build is initiated by running the Docker build command, the files under the build context are transferred to the Docker daemon, at a temporary directory under the docker’s filesystem. Which directory are these files stored in?</vt:lpstr>
      <vt:lpstr>Which of the below commands may be used to build an image with the Dockerfile filename?</vt:lpstr>
      <vt:lpstr>Which of the below commands may be used to build an image with the Dockerfile filename?</vt:lpstr>
      <vt:lpstr>While building a docker image from code stored in a remote URL, which command will be used to build from a directory called docker in the branch dev?</vt:lpstr>
      <vt:lpstr>While building a docker image from code stored in a remote URL, which command will be used to build from a directory called docker in the branch dev?</vt:lpstr>
      <vt:lpstr>A build’s context is the set of files located in the specified PATH or URL, Which kind of resources can the URL parameter refer to ?</vt:lpstr>
      <vt:lpstr>A build’s context is the set of files located in the specified PATH or URL, Which kind of resources can the URL parameter refer to ?</vt:lpstr>
      <vt:lpstr>Choose the correct flag to apply a tag to an image done.</vt:lpstr>
      <vt:lpstr>Choose the correct flag to apply a tag to an image done.</vt:lpstr>
      <vt:lpstr>Build an image using a context build under path /tmp/docker and name it webapp.</vt:lpstr>
      <vt:lpstr>Build an image using a context build under path /tmp/docker and name it webapp.</vt:lpstr>
      <vt:lpstr>What is the default tag if not specified when building an image with the name webapp?</vt:lpstr>
      <vt:lpstr>What is the default tag if not specified when building an image with the name webapp?</vt:lpstr>
      <vt:lpstr>What is the command to build an image using a Dockerfile.dev file under path /opt/myapp with the name webapp. The current directory you are in is /tmp. </vt:lpstr>
      <vt:lpstr>What is the command to build an image using a Dockerfile.dev file under path /opt/myapp with the name webapp. The current directory you are in is /tmp. </vt:lpstr>
      <vt:lpstr>What is the file used to exclude temporary files such as log files or builds from the context during a build?</vt:lpstr>
      <vt:lpstr>What is the file used to exclude temporary files such as log files or builds from the context during a build?</vt:lpstr>
      <vt:lpstr>Which among the following scenarios will lead to docker invalidating cache on a given layer? </vt:lpstr>
      <vt:lpstr>Which among the following scenarios will lead to docker invalidating cache on a given layer? </vt:lpstr>
      <vt:lpstr>What is a recommended approach to reduce build time while building docker images? </vt:lpstr>
      <vt:lpstr>What is a recommended approach to reduce build time while building docker images? </vt:lpstr>
      <vt:lpstr>Which option can be used to disable the cache while building a docker image? </vt:lpstr>
      <vt:lpstr>Which option can be used to disable the cache while building a docker image? </vt:lpstr>
      <vt:lpstr>What is the right instruction to download a file from "https://file.tar.xz" and copy to "/testdir" in the image?</vt:lpstr>
      <vt:lpstr>What is the right instruction to download a file from "https://file.tar.xz" and copy to "/testdir" in the image?</vt:lpstr>
      <vt:lpstr>Which instruction(s) can be used in the Dockerfile to copy content from the local filesystem into the containers? </vt:lpstr>
      <vt:lpstr>Which instruction(s) can be used in the Dockerfile to copy content from the local filesystem into the containers? </vt:lpstr>
      <vt:lpstr>What is the command to change the tag of busybox:latest to busybox:v1?</vt:lpstr>
      <vt:lpstr>What is the command to change the tag of busybox:latest to busybox:v1?</vt:lpstr>
      <vt:lpstr>Build an image using a context build under path /opt/docker and name it pyapp.</vt:lpstr>
      <vt:lpstr>Build an image using a context build under path /opt/docker and name it pyapp.</vt:lpstr>
      <vt:lpstr>What is the command to build an image with the name webapp using a Dockerfile file under path /opt/myapp . The current directory you are in is /tmp.</vt:lpstr>
      <vt:lpstr>What is the command to build an image with the name webapp using a Dockerfile file under path /opt/myapp . The current directory you are in is /tmp.</vt:lpstr>
      <vt:lpstr>Which command is used to list the full length image IDs?</vt:lpstr>
      <vt:lpstr>Which command is used to list the full length image IDs?</vt:lpstr>
      <vt:lpstr>Which method can be used to build an image using existing containers?</vt:lpstr>
      <vt:lpstr>Which method can be used to build an image using existing containers?</vt:lpstr>
      <vt:lpstr>When you log in to a registry, the command stores credentials in which location path?</vt:lpstr>
      <vt:lpstr>When you log in to a registry, the command stores credentials in which location path?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Parida</dc:creator>
  <cp:lastModifiedBy>Nirmal Parida</cp:lastModifiedBy>
  <cp:revision>38</cp:revision>
  <dcterms:created xsi:type="dcterms:W3CDTF">2022-08-23T05:58:11Z</dcterms:created>
  <dcterms:modified xsi:type="dcterms:W3CDTF">2022-11-20T17:39:17Z</dcterms:modified>
</cp:coreProperties>
</file>