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9DE1-5F00-839D-0FF4-D8E4349A1B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6797D5-0786-F5F0-8B67-87441DDAD0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DB679F-110E-2552-3BE0-A4CD8B27E03B}"/>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5" name="Footer Placeholder 4">
            <a:extLst>
              <a:ext uri="{FF2B5EF4-FFF2-40B4-BE49-F238E27FC236}">
                <a16:creationId xmlns:a16="http://schemas.microsoft.com/office/drawing/2014/main" id="{D20471DD-980F-FCFE-F5C9-5E4692FB52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A0B34-D2F2-C9D1-B8BF-32E94537C280}"/>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1557530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D31BE-9E8F-87DD-D373-4F5D713ACD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71785C-9FC7-EF94-367D-35C84F7BE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EDCF1-36F0-2D4A-C07D-FAB7D1799B6B}"/>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5" name="Footer Placeholder 4">
            <a:extLst>
              <a:ext uri="{FF2B5EF4-FFF2-40B4-BE49-F238E27FC236}">
                <a16:creationId xmlns:a16="http://schemas.microsoft.com/office/drawing/2014/main" id="{26F90884-47F2-CAE3-F7D3-44D9EC032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571FB-888E-265B-6D1D-5940A898B03B}"/>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64677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14D8A-3553-FE43-E144-A428890736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906F5-0E6C-A330-4E04-F3DB3B5817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4E1BE-ED4E-FC97-FF8E-F543893AD1CA}"/>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5" name="Footer Placeholder 4">
            <a:extLst>
              <a:ext uri="{FF2B5EF4-FFF2-40B4-BE49-F238E27FC236}">
                <a16:creationId xmlns:a16="http://schemas.microsoft.com/office/drawing/2014/main" id="{100AB2BC-BFB4-3E0E-060B-0641C944B2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8CECA-065E-662E-F6C5-A637001EF6EF}"/>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1426747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BB58-3226-149F-309C-D0099682D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3D5B3B-DBE6-1DF1-7B9B-388F11588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5C9D2-807D-1D9A-3F0F-A2D1E2949978}"/>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5" name="Footer Placeholder 4">
            <a:extLst>
              <a:ext uri="{FF2B5EF4-FFF2-40B4-BE49-F238E27FC236}">
                <a16:creationId xmlns:a16="http://schemas.microsoft.com/office/drawing/2014/main" id="{38E226F1-CC6F-08C9-4512-6BFA4C388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5E1F89-8014-6943-71A3-999196713C02}"/>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2303242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5506-1B76-7E2C-81DF-7907B244C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9E4B6F-97A2-6632-F867-4710B11C5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F996B7-48E7-D7CB-B7BB-60128B79C382}"/>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5" name="Footer Placeholder 4">
            <a:extLst>
              <a:ext uri="{FF2B5EF4-FFF2-40B4-BE49-F238E27FC236}">
                <a16:creationId xmlns:a16="http://schemas.microsoft.com/office/drawing/2014/main" id="{4D042002-013F-D938-E469-CED760934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76D8E0-3B5A-2CC2-18D4-FA596966B52A}"/>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399071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16DA-2552-F18B-C609-94FD868B6D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A7FA21-84FE-10E9-09A4-61DD5FDC4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C623D08-6945-FC12-2026-C119142316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413B78-FFA1-156F-102F-2EECE00E3274}"/>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6" name="Footer Placeholder 5">
            <a:extLst>
              <a:ext uri="{FF2B5EF4-FFF2-40B4-BE49-F238E27FC236}">
                <a16:creationId xmlns:a16="http://schemas.microsoft.com/office/drawing/2014/main" id="{C0A373B4-5B2B-D762-24A0-5A1B6C124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548E0D-83BC-9EAC-745F-009836990DD0}"/>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123766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B61E-4B0B-1211-B99C-C5F3B2FCDB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31063D-BBA1-3E66-F57B-C033167DB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EDDFE-F38F-1637-33AC-6408A6BDF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DAE90B-C566-871F-264E-FE6A17A961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4B361B-35F6-55EE-F406-907F94EE3D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E0D740-2E84-B06E-1A16-99ED103C1BFE}"/>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8" name="Footer Placeholder 7">
            <a:extLst>
              <a:ext uri="{FF2B5EF4-FFF2-40B4-BE49-F238E27FC236}">
                <a16:creationId xmlns:a16="http://schemas.microsoft.com/office/drawing/2014/main" id="{BE7320AD-A720-ADE3-1B29-E0F916A6C7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DCE157-5D7F-5E00-EA3A-AF050439257A}"/>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615387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4254-4967-8D84-A590-AE84BF7DF5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959298-1AA2-47E9-FC55-B7F45863A8E6}"/>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4" name="Footer Placeholder 3">
            <a:extLst>
              <a:ext uri="{FF2B5EF4-FFF2-40B4-BE49-F238E27FC236}">
                <a16:creationId xmlns:a16="http://schemas.microsoft.com/office/drawing/2014/main" id="{6903056E-5744-38A7-EF15-76FE148120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88D2EA-75CD-54E8-5560-CECF2AE15414}"/>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252048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5402C-DA57-0564-422C-5E7BBA25142A}"/>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3" name="Footer Placeholder 2">
            <a:extLst>
              <a:ext uri="{FF2B5EF4-FFF2-40B4-BE49-F238E27FC236}">
                <a16:creationId xmlns:a16="http://schemas.microsoft.com/office/drawing/2014/main" id="{9BA08B42-8B84-D672-2967-22898F2C2B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DEA2BA-C08D-D435-03DD-BDC8BE15988C}"/>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180991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4D583-69B6-BEBF-4476-ED5267B8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C83709-B4A4-3EDF-209D-22CBDEF41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87C0AB-9F51-18ED-BBE8-7C47A9699E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5435D-1917-293E-66F6-8FDD53896E20}"/>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6" name="Footer Placeholder 5">
            <a:extLst>
              <a:ext uri="{FF2B5EF4-FFF2-40B4-BE49-F238E27FC236}">
                <a16:creationId xmlns:a16="http://schemas.microsoft.com/office/drawing/2014/main" id="{441435A0-ADD7-28BA-2FD1-6AD74AA52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1829F3-5BD1-817F-383E-29493F0B9C96}"/>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329132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DFDD5-1294-7F85-92B9-C6FE81A1F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BCB1F1-8C51-6928-D6FA-A53E56994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1BA3BA-8418-6E28-AE73-62EDBBE20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C49C6-744E-1717-F53A-5AEB5B61700B}"/>
              </a:ext>
            </a:extLst>
          </p:cNvPr>
          <p:cNvSpPr>
            <a:spLocks noGrp="1"/>
          </p:cNvSpPr>
          <p:nvPr>
            <p:ph type="dt" sz="half" idx="10"/>
          </p:nvPr>
        </p:nvSpPr>
        <p:spPr/>
        <p:txBody>
          <a:bodyPr/>
          <a:lstStyle/>
          <a:p>
            <a:fld id="{3F1FD719-D12A-4FFA-8AC4-D169BDDE03BB}" type="datetimeFigureOut">
              <a:rPr lang="en-IN" smtClean="0"/>
              <a:t>07-10-2022</a:t>
            </a:fld>
            <a:endParaRPr lang="en-IN"/>
          </a:p>
        </p:txBody>
      </p:sp>
      <p:sp>
        <p:nvSpPr>
          <p:cNvPr id="6" name="Footer Placeholder 5">
            <a:extLst>
              <a:ext uri="{FF2B5EF4-FFF2-40B4-BE49-F238E27FC236}">
                <a16:creationId xmlns:a16="http://schemas.microsoft.com/office/drawing/2014/main" id="{52331BCD-9292-A11F-126C-7848CF81AB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943162-C058-0B75-1C7E-28CEA080BC56}"/>
              </a:ext>
            </a:extLst>
          </p:cNvPr>
          <p:cNvSpPr>
            <a:spLocks noGrp="1"/>
          </p:cNvSpPr>
          <p:nvPr>
            <p:ph type="sldNum" sz="quarter" idx="12"/>
          </p:nvPr>
        </p:nvSpPr>
        <p:spPr/>
        <p:txBody>
          <a:bodyPr/>
          <a:lstStyle/>
          <a:p>
            <a:fld id="{83FF55BE-2FAB-4B71-903B-034F2B1E1EEA}" type="slidenum">
              <a:rPr lang="en-IN" smtClean="0"/>
              <a:t>‹#›</a:t>
            </a:fld>
            <a:endParaRPr lang="en-IN"/>
          </a:p>
        </p:txBody>
      </p:sp>
    </p:spTree>
    <p:extLst>
      <p:ext uri="{BB962C8B-B14F-4D97-AF65-F5344CB8AC3E}">
        <p14:creationId xmlns:p14="http://schemas.microsoft.com/office/powerpoint/2010/main" val="424651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FAF41-7F83-4FD3-2899-6A7D20070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790B35-D9CA-EDC0-70EF-0E19AB50DF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9DC98A-DF38-F4FB-E7E4-ED4590141E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FD719-D12A-4FFA-8AC4-D169BDDE03BB}" type="datetimeFigureOut">
              <a:rPr lang="en-IN" smtClean="0"/>
              <a:t>07-10-2022</a:t>
            </a:fld>
            <a:endParaRPr lang="en-IN"/>
          </a:p>
        </p:txBody>
      </p:sp>
      <p:sp>
        <p:nvSpPr>
          <p:cNvPr id="5" name="Footer Placeholder 4">
            <a:extLst>
              <a:ext uri="{FF2B5EF4-FFF2-40B4-BE49-F238E27FC236}">
                <a16:creationId xmlns:a16="http://schemas.microsoft.com/office/drawing/2014/main" id="{0F0BBABE-ED22-7373-D355-36BA28551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F240B4-182D-31EF-5FA3-60CAE1209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F55BE-2FAB-4B71-903B-034F2B1E1EEA}" type="slidenum">
              <a:rPr lang="en-IN" smtClean="0"/>
              <a:t>‹#›</a:t>
            </a:fld>
            <a:endParaRPr lang="en-IN"/>
          </a:p>
        </p:txBody>
      </p:sp>
    </p:spTree>
    <p:extLst>
      <p:ext uri="{BB962C8B-B14F-4D97-AF65-F5344CB8AC3E}">
        <p14:creationId xmlns:p14="http://schemas.microsoft.com/office/powerpoint/2010/main" val="1184375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14B9-F65A-A01C-B14E-F1B68822C9CF}"/>
              </a:ext>
            </a:extLst>
          </p:cNvPr>
          <p:cNvSpPr>
            <a:spLocks noGrp="1"/>
          </p:cNvSpPr>
          <p:nvPr>
            <p:ph type="ctrTitle"/>
          </p:nvPr>
        </p:nvSpPr>
        <p:spPr>
          <a:xfrm>
            <a:off x="0" y="0"/>
            <a:ext cx="9733280" cy="1072197"/>
          </a:xfrm>
        </p:spPr>
        <p:txBody>
          <a:bodyPr/>
          <a:lstStyle/>
          <a:p>
            <a:r>
              <a:rPr lang="en-US" dirty="0"/>
              <a:t>Package Manager</a:t>
            </a:r>
            <a:endParaRPr lang="en-IN" dirty="0"/>
          </a:p>
        </p:txBody>
      </p:sp>
      <p:sp>
        <p:nvSpPr>
          <p:cNvPr id="3" name="Subtitle 2">
            <a:extLst>
              <a:ext uri="{FF2B5EF4-FFF2-40B4-BE49-F238E27FC236}">
                <a16:creationId xmlns:a16="http://schemas.microsoft.com/office/drawing/2014/main" id="{886BA08E-C348-406F-9B37-568F36F513CD}"/>
              </a:ext>
            </a:extLst>
          </p:cNvPr>
          <p:cNvSpPr>
            <a:spLocks noGrp="1"/>
          </p:cNvSpPr>
          <p:nvPr>
            <p:ph type="subTitle" idx="1"/>
          </p:nvPr>
        </p:nvSpPr>
        <p:spPr>
          <a:xfrm>
            <a:off x="528320" y="1361440"/>
            <a:ext cx="10139680" cy="5110480"/>
          </a:xfrm>
        </p:spPr>
        <p:txBody>
          <a:bodyPr>
            <a:normAutofit/>
          </a:bodyPr>
          <a:lstStyle/>
          <a:p>
            <a:pPr algn="l"/>
            <a:r>
              <a:rPr lang="en-US" dirty="0"/>
              <a:t>What is Linux Package Manager</a:t>
            </a:r>
          </a:p>
          <a:p>
            <a:pPr algn="l"/>
            <a:r>
              <a:rPr lang="en-US" dirty="0"/>
              <a:t>Different types of Package Manager</a:t>
            </a:r>
          </a:p>
          <a:p>
            <a:pPr algn="l"/>
            <a:r>
              <a:rPr lang="en-US" dirty="0"/>
              <a:t>YUM - Yellow Dog Updater</a:t>
            </a:r>
          </a:p>
          <a:p>
            <a:pPr algn="l"/>
            <a:r>
              <a:rPr lang="en-US" dirty="0"/>
              <a:t>YUM Commands</a:t>
            </a:r>
          </a:p>
          <a:p>
            <a:pPr algn="l"/>
            <a:r>
              <a:rPr lang="en-US" dirty="0"/>
              <a:t>APT - Advanced Packaging Tool</a:t>
            </a:r>
          </a:p>
          <a:p>
            <a:pPr algn="l"/>
            <a:r>
              <a:rPr lang="en-US" dirty="0"/>
              <a:t>APT - Commands</a:t>
            </a:r>
            <a:endParaRPr lang="en-IN" dirty="0"/>
          </a:p>
        </p:txBody>
      </p:sp>
    </p:spTree>
    <p:extLst>
      <p:ext uri="{BB962C8B-B14F-4D97-AF65-F5344CB8AC3E}">
        <p14:creationId xmlns:p14="http://schemas.microsoft.com/office/powerpoint/2010/main" val="45607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C6DD-6A23-E93F-D514-8C1DC56331A8}"/>
              </a:ext>
            </a:extLst>
          </p:cNvPr>
          <p:cNvSpPr>
            <a:spLocks noGrp="1"/>
          </p:cNvSpPr>
          <p:nvPr>
            <p:ph type="title"/>
          </p:nvPr>
        </p:nvSpPr>
        <p:spPr/>
        <p:txBody>
          <a:bodyPr/>
          <a:lstStyle/>
          <a:p>
            <a:r>
              <a:rPr lang="en-US" dirty="0"/>
              <a:t>What is Linux Package Manager</a:t>
            </a:r>
            <a:endParaRPr lang="en-IN" dirty="0"/>
          </a:p>
        </p:txBody>
      </p:sp>
      <p:sp>
        <p:nvSpPr>
          <p:cNvPr id="3" name="Content Placeholder 2">
            <a:extLst>
              <a:ext uri="{FF2B5EF4-FFF2-40B4-BE49-F238E27FC236}">
                <a16:creationId xmlns:a16="http://schemas.microsoft.com/office/drawing/2014/main" id="{B37CB129-F8F9-A620-71F4-81820D65A905}"/>
              </a:ext>
            </a:extLst>
          </p:cNvPr>
          <p:cNvSpPr>
            <a:spLocks noGrp="1"/>
          </p:cNvSpPr>
          <p:nvPr>
            <p:ph idx="1"/>
          </p:nvPr>
        </p:nvSpPr>
        <p:spPr/>
        <p:txBody>
          <a:bodyPr/>
          <a:lstStyle/>
          <a:p>
            <a:r>
              <a:rPr lang="en-US" b="1" dirty="0"/>
              <a:t>Package management</a:t>
            </a:r>
            <a:r>
              <a:rPr lang="en-US" dirty="0"/>
              <a:t> is a method of installing, updating, removing, and keeping track of software updates from specific repositories (repos) in the Linux system</a:t>
            </a:r>
          </a:p>
          <a:p>
            <a:r>
              <a:rPr lang="en-US" dirty="0"/>
              <a:t>Installing, patching, and removing software packages on Linux machines is one of the common tasks every sysadmin has to do</a:t>
            </a:r>
          </a:p>
          <a:p>
            <a:r>
              <a:rPr lang="en-US" dirty="0"/>
              <a:t>A </a:t>
            </a:r>
            <a:r>
              <a:rPr lang="en-US" b="1" dirty="0"/>
              <a:t>package</a:t>
            </a:r>
            <a:r>
              <a:rPr lang="en-US" dirty="0"/>
              <a:t> is a compressed </a:t>
            </a:r>
            <a:r>
              <a:rPr lang="en-US" dirty="0" err="1"/>
              <a:t>archieve</a:t>
            </a:r>
            <a:r>
              <a:rPr lang="en-US" dirty="0"/>
              <a:t> that contains all the files that are required by a particular software to run.</a:t>
            </a:r>
            <a:endParaRPr lang="en-IN" dirty="0"/>
          </a:p>
        </p:txBody>
      </p:sp>
    </p:spTree>
    <p:extLst>
      <p:ext uri="{BB962C8B-B14F-4D97-AF65-F5344CB8AC3E}">
        <p14:creationId xmlns:p14="http://schemas.microsoft.com/office/powerpoint/2010/main" val="54882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F3C3-12E6-5F6E-6146-5DC13EFA0810}"/>
              </a:ext>
            </a:extLst>
          </p:cNvPr>
          <p:cNvSpPr>
            <a:spLocks noGrp="1"/>
          </p:cNvSpPr>
          <p:nvPr>
            <p:ph type="title"/>
          </p:nvPr>
        </p:nvSpPr>
        <p:spPr/>
        <p:txBody>
          <a:bodyPr/>
          <a:lstStyle/>
          <a:p>
            <a:r>
              <a:rPr lang="en-US" dirty="0"/>
              <a:t>Package Manager</a:t>
            </a:r>
            <a:endParaRPr lang="en-IN" dirty="0"/>
          </a:p>
        </p:txBody>
      </p:sp>
      <p:sp>
        <p:nvSpPr>
          <p:cNvPr id="3" name="Content Placeholder 2">
            <a:extLst>
              <a:ext uri="{FF2B5EF4-FFF2-40B4-BE49-F238E27FC236}">
                <a16:creationId xmlns:a16="http://schemas.microsoft.com/office/drawing/2014/main" id="{47B21064-BEB8-557C-EDCE-5F457547D98F}"/>
              </a:ext>
            </a:extLst>
          </p:cNvPr>
          <p:cNvSpPr>
            <a:spLocks noGrp="1"/>
          </p:cNvSpPr>
          <p:nvPr>
            <p:ph idx="1"/>
          </p:nvPr>
        </p:nvSpPr>
        <p:spPr/>
        <p:txBody>
          <a:bodyPr/>
          <a:lstStyle/>
          <a:p>
            <a:r>
              <a:rPr lang="en-US" dirty="0"/>
              <a:t>DPKG/</a:t>
            </a:r>
            <a:r>
              <a:rPr lang="en-US" b="1" dirty="0"/>
              <a:t>APT</a:t>
            </a:r>
            <a:r>
              <a:rPr lang="en-US" dirty="0"/>
              <a:t>/APT-GET</a:t>
            </a:r>
          </a:p>
          <a:p>
            <a:pPr lvl="1"/>
            <a:r>
              <a:rPr lang="en-US" dirty="0" err="1"/>
              <a:t>Ububtu</a:t>
            </a:r>
            <a:endParaRPr lang="en-US" dirty="0"/>
          </a:p>
          <a:p>
            <a:pPr lvl="1"/>
            <a:r>
              <a:rPr lang="en-US" dirty="0"/>
              <a:t>Debian</a:t>
            </a:r>
          </a:p>
          <a:p>
            <a:pPr lvl="1"/>
            <a:r>
              <a:rPr lang="en-US" dirty="0"/>
              <a:t>Linux Mint</a:t>
            </a:r>
          </a:p>
          <a:p>
            <a:r>
              <a:rPr lang="en-US" dirty="0"/>
              <a:t>RPM/</a:t>
            </a:r>
            <a:r>
              <a:rPr lang="en-US" b="1" dirty="0"/>
              <a:t>YUM</a:t>
            </a:r>
            <a:r>
              <a:rPr lang="en-US" dirty="0"/>
              <a:t>/DNF</a:t>
            </a:r>
            <a:endParaRPr lang="en-US" b="1" dirty="0"/>
          </a:p>
          <a:p>
            <a:pPr lvl="1"/>
            <a:r>
              <a:rPr lang="en-US" dirty="0" err="1"/>
              <a:t>centOS</a:t>
            </a:r>
            <a:endParaRPr lang="en-US" dirty="0"/>
          </a:p>
          <a:p>
            <a:pPr lvl="1"/>
            <a:r>
              <a:rPr lang="en-US" dirty="0"/>
              <a:t>RedHat</a:t>
            </a:r>
          </a:p>
          <a:p>
            <a:pPr lvl="1"/>
            <a:r>
              <a:rPr lang="en-US" dirty="0"/>
              <a:t>Fedora</a:t>
            </a:r>
            <a:endParaRPr lang="en-IN" dirty="0"/>
          </a:p>
        </p:txBody>
      </p:sp>
    </p:spTree>
    <p:extLst>
      <p:ext uri="{BB962C8B-B14F-4D97-AF65-F5344CB8AC3E}">
        <p14:creationId xmlns:p14="http://schemas.microsoft.com/office/powerpoint/2010/main" val="17774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13A6-C068-A631-43F8-814C3A89603A}"/>
              </a:ext>
            </a:extLst>
          </p:cNvPr>
          <p:cNvSpPr>
            <a:spLocks noGrp="1"/>
          </p:cNvSpPr>
          <p:nvPr>
            <p:ph type="title"/>
          </p:nvPr>
        </p:nvSpPr>
        <p:spPr/>
        <p:txBody>
          <a:bodyPr/>
          <a:lstStyle/>
          <a:p>
            <a:r>
              <a:rPr lang="en-US" dirty="0"/>
              <a:t>YUM - Yellow Dog Updater</a:t>
            </a:r>
            <a:endParaRPr lang="en-IN" dirty="0"/>
          </a:p>
        </p:txBody>
      </p:sp>
      <p:sp>
        <p:nvSpPr>
          <p:cNvPr id="3" name="Content Placeholder 2">
            <a:extLst>
              <a:ext uri="{FF2B5EF4-FFF2-40B4-BE49-F238E27FC236}">
                <a16:creationId xmlns:a16="http://schemas.microsoft.com/office/drawing/2014/main" id="{AA702318-48C1-B0DE-B129-3C96EF41B83B}"/>
              </a:ext>
            </a:extLst>
          </p:cNvPr>
          <p:cNvSpPr>
            <a:spLocks noGrp="1"/>
          </p:cNvSpPr>
          <p:nvPr>
            <p:ph idx="1"/>
          </p:nvPr>
        </p:nvSpPr>
        <p:spPr/>
        <p:txBody>
          <a:bodyPr/>
          <a:lstStyle/>
          <a:p>
            <a:r>
              <a:rPr lang="en-IN" dirty="0"/>
              <a:t>YUM is the primary package management tool for installing, updating, removing, and managing software packages in Red Hat Enterprise Linux. </a:t>
            </a:r>
          </a:p>
          <a:p>
            <a:r>
              <a:rPr lang="en-IN" dirty="0"/>
              <a:t>It performs dependency resolution when installing, updating, and removing software packages. </a:t>
            </a:r>
          </a:p>
          <a:p>
            <a:r>
              <a:rPr lang="en-IN" dirty="0"/>
              <a:t>It can manage packages from installed repositories in the system or from .rpm packages. </a:t>
            </a:r>
          </a:p>
          <a:p>
            <a:r>
              <a:rPr lang="en-IN" dirty="0"/>
              <a:t>Configuration file: /etc/</a:t>
            </a:r>
            <a:r>
              <a:rPr lang="en-IN" dirty="0" err="1"/>
              <a:t>yum.conf</a:t>
            </a:r>
            <a:endParaRPr lang="en-IN" dirty="0"/>
          </a:p>
          <a:p>
            <a:r>
              <a:rPr lang="en-IN" dirty="0"/>
              <a:t>Repos are: /etc/</a:t>
            </a:r>
            <a:r>
              <a:rPr lang="en-IN" dirty="0" err="1"/>
              <a:t>yum.repos.d</a:t>
            </a:r>
            <a:endParaRPr lang="en-IN" dirty="0"/>
          </a:p>
        </p:txBody>
      </p:sp>
    </p:spTree>
    <p:extLst>
      <p:ext uri="{BB962C8B-B14F-4D97-AF65-F5344CB8AC3E}">
        <p14:creationId xmlns:p14="http://schemas.microsoft.com/office/powerpoint/2010/main" val="154650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BDE8-D423-6928-2E3C-E0B8163C56E6}"/>
              </a:ext>
            </a:extLst>
          </p:cNvPr>
          <p:cNvSpPr>
            <a:spLocks noGrp="1"/>
          </p:cNvSpPr>
          <p:nvPr>
            <p:ph type="title"/>
          </p:nvPr>
        </p:nvSpPr>
        <p:spPr>
          <a:xfrm>
            <a:off x="838200" y="314325"/>
            <a:ext cx="10515600" cy="1325563"/>
          </a:xfrm>
        </p:spPr>
        <p:txBody>
          <a:bodyPr/>
          <a:lstStyle/>
          <a:p>
            <a:r>
              <a:rPr lang="en-US" dirty="0"/>
              <a:t>YUM Commands</a:t>
            </a:r>
            <a:endParaRPr lang="en-IN" dirty="0"/>
          </a:p>
        </p:txBody>
      </p:sp>
      <p:graphicFrame>
        <p:nvGraphicFramePr>
          <p:cNvPr id="4" name="Content Placeholder 3">
            <a:extLst>
              <a:ext uri="{FF2B5EF4-FFF2-40B4-BE49-F238E27FC236}">
                <a16:creationId xmlns:a16="http://schemas.microsoft.com/office/drawing/2014/main" id="{5E999726-092D-A548-880B-295344BA5D89}"/>
              </a:ext>
            </a:extLst>
          </p:cNvPr>
          <p:cNvGraphicFramePr>
            <a:graphicFrameLocks noGrp="1"/>
          </p:cNvGraphicFramePr>
          <p:nvPr>
            <p:ph idx="1"/>
            <p:extLst>
              <p:ext uri="{D42A27DB-BD31-4B8C-83A1-F6EECF244321}">
                <p14:modId xmlns:p14="http://schemas.microsoft.com/office/powerpoint/2010/main" val="2502726360"/>
              </p:ext>
            </p:extLst>
          </p:nvPr>
        </p:nvGraphicFramePr>
        <p:xfrm>
          <a:off x="589280" y="1500505"/>
          <a:ext cx="9773920" cy="4892230"/>
        </p:xfrm>
        <a:graphic>
          <a:graphicData uri="http://schemas.openxmlformats.org/drawingml/2006/table">
            <a:tbl>
              <a:tblPr/>
              <a:tblGrid>
                <a:gridCol w="2997200">
                  <a:extLst>
                    <a:ext uri="{9D8B030D-6E8A-4147-A177-3AD203B41FA5}">
                      <a16:colId xmlns:a16="http://schemas.microsoft.com/office/drawing/2014/main" val="2103530040"/>
                    </a:ext>
                  </a:extLst>
                </a:gridCol>
                <a:gridCol w="6776720">
                  <a:extLst>
                    <a:ext uri="{9D8B030D-6E8A-4147-A177-3AD203B41FA5}">
                      <a16:colId xmlns:a16="http://schemas.microsoft.com/office/drawing/2014/main" val="187981658"/>
                    </a:ext>
                  </a:extLst>
                </a:gridCol>
              </a:tblGrid>
              <a:tr h="369795">
                <a:tc>
                  <a:txBody>
                    <a:bodyPr/>
                    <a:lstStyle/>
                    <a:p>
                      <a:r>
                        <a:rPr lang="en-IN" sz="2400" b="1" dirty="0">
                          <a:effectLst/>
                        </a:rPr>
                        <a:t>Command</a:t>
                      </a:r>
                    </a:p>
                  </a:txBody>
                  <a:tcPr marL="66251" marR="66251" marT="66251" marB="66251" anchor="ctr">
                    <a:lnL>
                      <a:noFill/>
                    </a:lnL>
                    <a:lnR>
                      <a:noFill/>
                    </a:lnR>
                    <a:lnT>
                      <a:noFill/>
                    </a:lnT>
                    <a:lnB>
                      <a:noFill/>
                    </a:lnB>
                    <a:solidFill>
                      <a:srgbClr val="FFFFFF"/>
                    </a:solidFill>
                  </a:tcPr>
                </a:tc>
                <a:tc>
                  <a:txBody>
                    <a:bodyPr/>
                    <a:lstStyle/>
                    <a:p>
                      <a:r>
                        <a:rPr lang="en-IN" sz="2400" b="1" dirty="0">
                          <a:effectLst/>
                        </a:rPr>
                        <a:t>Purpose</a:t>
                      </a:r>
                    </a:p>
                  </a:txBody>
                  <a:tcPr marL="66251" marR="66251" marT="66251" marB="66251" anchor="ctr">
                    <a:lnL>
                      <a:noFill/>
                    </a:lnL>
                    <a:lnR>
                      <a:noFill/>
                    </a:lnR>
                    <a:lnT>
                      <a:noFill/>
                    </a:lnT>
                    <a:lnB>
                      <a:noFill/>
                    </a:lnB>
                    <a:solidFill>
                      <a:srgbClr val="FFFFFF"/>
                    </a:solidFill>
                  </a:tcPr>
                </a:tc>
                <a:extLst>
                  <a:ext uri="{0D108BD9-81ED-4DB2-BD59-A6C34878D82A}">
                    <a16:rowId xmlns:a16="http://schemas.microsoft.com/office/drawing/2014/main" val="3730382106"/>
                  </a:ext>
                </a:extLst>
              </a:tr>
              <a:tr h="561805">
                <a:tc>
                  <a:txBody>
                    <a:bodyPr/>
                    <a:lstStyle/>
                    <a:p>
                      <a:r>
                        <a:rPr lang="en-IN" sz="2400" dirty="0">
                          <a:effectLst/>
                        </a:rPr>
                        <a:t>yum install</a:t>
                      </a:r>
                    </a:p>
                  </a:txBody>
                  <a:tcPr marL="66251" marR="66251" marT="66251" marB="66251" anchor="ctr">
                    <a:lnL>
                      <a:noFill/>
                    </a:lnL>
                    <a:lnR>
                      <a:noFill/>
                    </a:lnR>
                    <a:lnT>
                      <a:noFill/>
                    </a:lnT>
                    <a:lnB>
                      <a:noFill/>
                    </a:lnB>
                    <a:solidFill>
                      <a:srgbClr val="EAEBEB"/>
                    </a:solidFill>
                  </a:tcPr>
                </a:tc>
                <a:tc>
                  <a:txBody>
                    <a:bodyPr/>
                    <a:lstStyle/>
                    <a:p>
                      <a:r>
                        <a:rPr lang="en-IN" sz="2400" dirty="0">
                          <a:effectLst/>
                        </a:rPr>
                        <a:t>Installs the specified packages (</a:t>
                      </a:r>
                      <a:r>
                        <a:rPr lang="en-IN" sz="2400" dirty="0"/>
                        <a:t>yum install httpd)</a:t>
                      </a:r>
                      <a:endParaRPr lang="en-IN" sz="2400" dirty="0">
                        <a:effectLst/>
                      </a:endParaRPr>
                    </a:p>
                  </a:txBody>
                  <a:tcPr marL="66251" marR="66251" marT="66251" marB="66251" anchor="ctr">
                    <a:lnL>
                      <a:noFill/>
                    </a:lnL>
                    <a:lnR>
                      <a:noFill/>
                    </a:lnR>
                    <a:lnT>
                      <a:noFill/>
                    </a:lnT>
                    <a:lnB>
                      <a:noFill/>
                    </a:lnB>
                    <a:solidFill>
                      <a:srgbClr val="EAEBEB"/>
                    </a:solidFill>
                  </a:tcPr>
                </a:tc>
                <a:extLst>
                  <a:ext uri="{0D108BD9-81ED-4DB2-BD59-A6C34878D82A}">
                    <a16:rowId xmlns:a16="http://schemas.microsoft.com/office/drawing/2014/main" val="4214974125"/>
                  </a:ext>
                </a:extLst>
              </a:tr>
              <a:tr h="561805">
                <a:tc>
                  <a:txBody>
                    <a:bodyPr/>
                    <a:lstStyle/>
                    <a:p>
                      <a:r>
                        <a:rPr lang="en-IN" sz="2400" dirty="0">
                          <a:effectLst/>
                        </a:rPr>
                        <a:t>yum remove</a:t>
                      </a:r>
                    </a:p>
                  </a:txBody>
                  <a:tcPr marL="66251" marR="66251" marT="66251" marB="66251" anchor="ctr">
                    <a:lnL>
                      <a:noFill/>
                    </a:lnL>
                    <a:lnR>
                      <a:noFill/>
                    </a:lnR>
                    <a:lnT>
                      <a:noFill/>
                    </a:lnT>
                    <a:lnB>
                      <a:noFill/>
                    </a:lnB>
                    <a:solidFill>
                      <a:srgbClr val="FFFFFF"/>
                    </a:solidFill>
                  </a:tcPr>
                </a:tc>
                <a:tc>
                  <a:txBody>
                    <a:bodyPr/>
                    <a:lstStyle/>
                    <a:p>
                      <a:r>
                        <a:rPr lang="en-IN" sz="2400" dirty="0">
                          <a:effectLst/>
                        </a:rPr>
                        <a:t>Removes the specified packages (</a:t>
                      </a:r>
                      <a:r>
                        <a:rPr lang="en-IN" sz="2400" dirty="0"/>
                        <a:t>yum remove httpd)</a:t>
                      </a:r>
                      <a:endParaRPr lang="en-IN" sz="2400" dirty="0">
                        <a:effectLst/>
                      </a:endParaRPr>
                    </a:p>
                  </a:txBody>
                  <a:tcPr marL="66251" marR="66251" marT="66251" marB="66251" anchor="ctr">
                    <a:lnL>
                      <a:noFill/>
                    </a:lnL>
                    <a:lnR>
                      <a:noFill/>
                    </a:lnR>
                    <a:lnT>
                      <a:noFill/>
                    </a:lnT>
                    <a:lnB>
                      <a:noFill/>
                    </a:lnB>
                    <a:solidFill>
                      <a:srgbClr val="FFFFFF"/>
                    </a:solidFill>
                  </a:tcPr>
                </a:tc>
                <a:extLst>
                  <a:ext uri="{0D108BD9-81ED-4DB2-BD59-A6C34878D82A}">
                    <a16:rowId xmlns:a16="http://schemas.microsoft.com/office/drawing/2014/main" val="2371066963"/>
                  </a:ext>
                </a:extLst>
              </a:tr>
              <a:tr h="704906">
                <a:tc>
                  <a:txBody>
                    <a:bodyPr/>
                    <a:lstStyle/>
                    <a:p>
                      <a:r>
                        <a:rPr lang="en-IN" sz="2400" dirty="0">
                          <a:effectLst/>
                        </a:rPr>
                        <a:t>yum search</a:t>
                      </a:r>
                    </a:p>
                  </a:txBody>
                  <a:tcPr marL="66251" marR="66251" marT="66251" marB="66251" anchor="ctr">
                    <a:lnL>
                      <a:noFill/>
                    </a:lnL>
                    <a:lnR>
                      <a:noFill/>
                    </a:lnR>
                    <a:lnT>
                      <a:noFill/>
                    </a:lnT>
                    <a:lnB>
                      <a:noFill/>
                    </a:lnB>
                    <a:solidFill>
                      <a:srgbClr val="EAEBEB"/>
                    </a:solidFill>
                  </a:tcPr>
                </a:tc>
                <a:tc>
                  <a:txBody>
                    <a:bodyPr/>
                    <a:lstStyle/>
                    <a:p>
                      <a:r>
                        <a:rPr lang="en-US" sz="2400" dirty="0">
                          <a:effectLst/>
                        </a:rPr>
                        <a:t>Searches package metadata for keywords</a:t>
                      </a:r>
                    </a:p>
                  </a:txBody>
                  <a:tcPr marL="66251" marR="66251" marT="66251" marB="66251" anchor="ctr">
                    <a:lnL>
                      <a:noFill/>
                    </a:lnL>
                    <a:lnR>
                      <a:noFill/>
                    </a:lnR>
                    <a:lnT>
                      <a:noFill/>
                    </a:lnT>
                    <a:lnB>
                      <a:noFill/>
                    </a:lnB>
                    <a:solidFill>
                      <a:srgbClr val="EAEBEB"/>
                    </a:solidFill>
                  </a:tcPr>
                </a:tc>
                <a:extLst>
                  <a:ext uri="{0D108BD9-81ED-4DB2-BD59-A6C34878D82A}">
                    <a16:rowId xmlns:a16="http://schemas.microsoft.com/office/drawing/2014/main" val="3353456175"/>
                  </a:ext>
                </a:extLst>
              </a:tr>
              <a:tr h="418704">
                <a:tc>
                  <a:txBody>
                    <a:bodyPr/>
                    <a:lstStyle/>
                    <a:p>
                      <a:r>
                        <a:rPr lang="en-IN" sz="2400" dirty="0">
                          <a:effectLst/>
                        </a:rPr>
                        <a:t>Yum info</a:t>
                      </a:r>
                    </a:p>
                  </a:txBody>
                  <a:tcPr marL="66251" marR="66251" marT="66251" marB="66251" anchor="ctr">
                    <a:lnL>
                      <a:noFill/>
                    </a:lnL>
                    <a:lnR>
                      <a:noFill/>
                    </a:lnR>
                    <a:lnT>
                      <a:noFill/>
                    </a:lnT>
                    <a:lnB>
                      <a:noFill/>
                    </a:lnB>
                    <a:solidFill>
                      <a:srgbClr val="FFFFFF"/>
                    </a:solidFill>
                  </a:tcPr>
                </a:tc>
                <a:tc>
                  <a:txBody>
                    <a:bodyPr/>
                    <a:lstStyle/>
                    <a:p>
                      <a:r>
                        <a:rPr lang="en-IN" sz="2400">
                          <a:effectLst/>
                        </a:rPr>
                        <a:t>Lists description</a:t>
                      </a:r>
                    </a:p>
                  </a:txBody>
                  <a:tcPr marL="66251" marR="66251" marT="66251" marB="66251" anchor="ctr">
                    <a:lnL>
                      <a:noFill/>
                    </a:lnL>
                    <a:lnR>
                      <a:noFill/>
                    </a:lnR>
                    <a:lnT>
                      <a:noFill/>
                    </a:lnT>
                    <a:lnB>
                      <a:noFill/>
                    </a:lnB>
                    <a:solidFill>
                      <a:srgbClr val="FFFFFF"/>
                    </a:solidFill>
                  </a:tcPr>
                </a:tc>
                <a:extLst>
                  <a:ext uri="{0D108BD9-81ED-4DB2-BD59-A6C34878D82A}">
                    <a16:rowId xmlns:a16="http://schemas.microsoft.com/office/drawing/2014/main" val="270290277"/>
                  </a:ext>
                </a:extLst>
              </a:tr>
              <a:tr h="704906">
                <a:tc>
                  <a:txBody>
                    <a:bodyPr/>
                    <a:lstStyle/>
                    <a:p>
                      <a:r>
                        <a:rPr lang="en-IN" sz="2400" dirty="0">
                          <a:effectLst/>
                        </a:rPr>
                        <a:t>Yum update</a:t>
                      </a:r>
                    </a:p>
                  </a:txBody>
                  <a:tcPr marL="66251" marR="66251" marT="66251" marB="66251" anchor="ctr">
                    <a:lnL>
                      <a:noFill/>
                    </a:lnL>
                    <a:lnR>
                      <a:noFill/>
                    </a:lnR>
                    <a:lnT>
                      <a:noFill/>
                    </a:lnT>
                    <a:lnB>
                      <a:noFill/>
                    </a:lnB>
                    <a:solidFill>
                      <a:srgbClr val="EAEBEB"/>
                    </a:solidFill>
                  </a:tcPr>
                </a:tc>
                <a:tc>
                  <a:txBody>
                    <a:bodyPr/>
                    <a:lstStyle/>
                    <a:p>
                      <a:r>
                        <a:rPr lang="en-US" sz="2400" dirty="0">
                          <a:effectLst/>
                        </a:rPr>
                        <a:t>Updates each package to the latest version (</a:t>
                      </a:r>
                      <a:r>
                        <a:rPr lang="en-IN" sz="2400" dirty="0"/>
                        <a:t>yum update telnet)</a:t>
                      </a:r>
                      <a:endParaRPr lang="en-US" sz="2400" dirty="0">
                        <a:effectLst/>
                      </a:endParaRPr>
                    </a:p>
                  </a:txBody>
                  <a:tcPr marL="66251" marR="66251" marT="66251" marB="66251" anchor="ctr">
                    <a:lnL>
                      <a:noFill/>
                    </a:lnL>
                    <a:lnR>
                      <a:noFill/>
                    </a:lnR>
                    <a:lnT>
                      <a:noFill/>
                    </a:lnT>
                    <a:lnB>
                      <a:noFill/>
                    </a:lnB>
                    <a:solidFill>
                      <a:srgbClr val="EAEBEB"/>
                    </a:solidFill>
                  </a:tcPr>
                </a:tc>
                <a:extLst>
                  <a:ext uri="{0D108BD9-81ED-4DB2-BD59-A6C34878D82A}">
                    <a16:rowId xmlns:a16="http://schemas.microsoft.com/office/drawing/2014/main" val="1635217920"/>
                  </a:ext>
                </a:extLst>
              </a:tr>
              <a:tr h="418704">
                <a:tc>
                  <a:txBody>
                    <a:bodyPr/>
                    <a:lstStyle/>
                    <a:p>
                      <a:r>
                        <a:rPr lang="en-IN" sz="2400" dirty="0">
                          <a:effectLst/>
                        </a:rPr>
                        <a:t>Yum </a:t>
                      </a:r>
                      <a:r>
                        <a:rPr lang="en-IN" sz="2400" dirty="0" err="1">
                          <a:effectLst/>
                        </a:rPr>
                        <a:t>repolist</a:t>
                      </a:r>
                      <a:endParaRPr lang="en-IN" sz="2400" dirty="0">
                        <a:effectLst/>
                      </a:endParaRPr>
                    </a:p>
                  </a:txBody>
                  <a:tcPr marL="66251" marR="66251" marT="66251" marB="66251" anchor="ctr">
                    <a:lnL>
                      <a:noFill/>
                    </a:lnL>
                    <a:lnR>
                      <a:noFill/>
                    </a:lnR>
                    <a:lnT>
                      <a:noFill/>
                    </a:lnT>
                    <a:lnB>
                      <a:noFill/>
                    </a:lnB>
                    <a:solidFill>
                      <a:srgbClr val="FFFFFF"/>
                    </a:solidFill>
                  </a:tcPr>
                </a:tc>
                <a:tc>
                  <a:txBody>
                    <a:bodyPr/>
                    <a:lstStyle/>
                    <a:p>
                      <a:r>
                        <a:rPr lang="en-IN" sz="2400">
                          <a:effectLst/>
                        </a:rPr>
                        <a:t>Lists repositories</a:t>
                      </a:r>
                    </a:p>
                  </a:txBody>
                  <a:tcPr marL="66251" marR="66251" marT="66251" marB="66251" anchor="ctr">
                    <a:lnL>
                      <a:noFill/>
                    </a:lnL>
                    <a:lnR>
                      <a:noFill/>
                    </a:lnR>
                    <a:lnT>
                      <a:noFill/>
                    </a:lnT>
                    <a:lnB>
                      <a:noFill/>
                    </a:lnB>
                    <a:solidFill>
                      <a:srgbClr val="FFFFFF"/>
                    </a:solidFill>
                  </a:tcPr>
                </a:tc>
                <a:extLst>
                  <a:ext uri="{0D108BD9-81ED-4DB2-BD59-A6C34878D82A}">
                    <a16:rowId xmlns:a16="http://schemas.microsoft.com/office/drawing/2014/main" val="681327755"/>
                  </a:ext>
                </a:extLst>
              </a:tr>
              <a:tr h="704906">
                <a:tc>
                  <a:txBody>
                    <a:bodyPr/>
                    <a:lstStyle/>
                    <a:p>
                      <a:r>
                        <a:rPr lang="en-IN" sz="2400" dirty="0">
                          <a:effectLst/>
                        </a:rPr>
                        <a:t>Yum history</a:t>
                      </a:r>
                    </a:p>
                  </a:txBody>
                  <a:tcPr marL="66251" marR="66251" marT="66251" marB="66251" anchor="ctr">
                    <a:lnL>
                      <a:noFill/>
                    </a:lnL>
                    <a:lnR>
                      <a:noFill/>
                    </a:lnR>
                    <a:lnT>
                      <a:noFill/>
                    </a:lnT>
                    <a:lnB>
                      <a:noFill/>
                    </a:lnB>
                    <a:solidFill>
                      <a:srgbClr val="EAEBEB"/>
                    </a:solidFill>
                  </a:tcPr>
                </a:tc>
                <a:tc>
                  <a:txBody>
                    <a:bodyPr/>
                    <a:lstStyle/>
                    <a:p>
                      <a:r>
                        <a:rPr lang="en-US" sz="2400" dirty="0">
                          <a:effectLst/>
                        </a:rPr>
                        <a:t>Displays what has happened in past transactions</a:t>
                      </a:r>
                    </a:p>
                  </a:txBody>
                  <a:tcPr marL="66251" marR="66251" marT="66251" marB="66251" anchor="ctr">
                    <a:lnL>
                      <a:noFill/>
                    </a:lnL>
                    <a:lnR>
                      <a:noFill/>
                    </a:lnR>
                    <a:lnT>
                      <a:noFill/>
                    </a:lnT>
                    <a:lnB>
                      <a:noFill/>
                    </a:lnB>
                    <a:solidFill>
                      <a:srgbClr val="EAEBEB"/>
                    </a:solidFill>
                  </a:tcPr>
                </a:tc>
                <a:extLst>
                  <a:ext uri="{0D108BD9-81ED-4DB2-BD59-A6C34878D82A}">
                    <a16:rowId xmlns:a16="http://schemas.microsoft.com/office/drawing/2014/main" val="3386906269"/>
                  </a:ext>
                </a:extLst>
              </a:tr>
            </a:tbl>
          </a:graphicData>
        </a:graphic>
      </p:graphicFrame>
    </p:spTree>
    <p:extLst>
      <p:ext uri="{BB962C8B-B14F-4D97-AF65-F5344CB8AC3E}">
        <p14:creationId xmlns:p14="http://schemas.microsoft.com/office/powerpoint/2010/main" val="370024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4501-55D8-CC0A-4DAC-36F50F35A93A}"/>
              </a:ext>
            </a:extLst>
          </p:cNvPr>
          <p:cNvSpPr>
            <a:spLocks noGrp="1"/>
          </p:cNvSpPr>
          <p:nvPr>
            <p:ph type="title"/>
          </p:nvPr>
        </p:nvSpPr>
        <p:spPr/>
        <p:txBody>
          <a:bodyPr/>
          <a:lstStyle/>
          <a:p>
            <a:r>
              <a:rPr lang="en-US" dirty="0"/>
              <a:t>APT - Advanced Packaging Tool</a:t>
            </a:r>
            <a:endParaRPr lang="en-IN" dirty="0"/>
          </a:p>
        </p:txBody>
      </p:sp>
      <p:sp>
        <p:nvSpPr>
          <p:cNvPr id="3" name="Content Placeholder 2">
            <a:extLst>
              <a:ext uri="{FF2B5EF4-FFF2-40B4-BE49-F238E27FC236}">
                <a16:creationId xmlns:a16="http://schemas.microsoft.com/office/drawing/2014/main" id="{D1B74E59-0E1A-1DC8-E83D-5CFA4C76B1C1}"/>
              </a:ext>
            </a:extLst>
          </p:cNvPr>
          <p:cNvSpPr>
            <a:spLocks noGrp="1"/>
          </p:cNvSpPr>
          <p:nvPr>
            <p:ph idx="1"/>
          </p:nvPr>
        </p:nvSpPr>
        <p:spPr/>
        <p:txBody>
          <a:bodyPr/>
          <a:lstStyle/>
          <a:p>
            <a:r>
              <a:rPr lang="en-US" dirty="0"/>
              <a:t>The apt command is a powerful command-line tool, which works with Ubuntu’s Advanced Packaging Tool (APT) performing such functions as installation of new software packages, upgrade of existing software packages, updating of the package list index, and even upgrading the system.</a:t>
            </a:r>
          </a:p>
          <a:p>
            <a:r>
              <a:rPr lang="en-US" dirty="0"/>
              <a:t>Configuration of the Advanced Packaging Tool (APT) system repositories is stored in the </a:t>
            </a:r>
            <a:r>
              <a:rPr lang="en-US" b="1" dirty="0"/>
              <a:t>/</a:t>
            </a:r>
            <a:r>
              <a:rPr lang="en-US" b="1" dirty="0" err="1"/>
              <a:t>etc</a:t>
            </a:r>
            <a:r>
              <a:rPr lang="en-US" b="1" dirty="0"/>
              <a:t>/apt/</a:t>
            </a:r>
            <a:r>
              <a:rPr lang="en-US" b="1" dirty="0" err="1"/>
              <a:t>sources.list</a:t>
            </a:r>
            <a:r>
              <a:rPr lang="en-US" dirty="0"/>
              <a:t> file and the </a:t>
            </a:r>
            <a:r>
              <a:rPr lang="en-US" b="1" dirty="0"/>
              <a:t>/</a:t>
            </a:r>
            <a:r>
              <a:rPr lang="en-US" b="1" dirty="0" err="1"/>
              <a:t>etc</a:t>
            </a:r>
            <a:r>
              <a:rPr lang="en-US" b="1" dirty="0"/>
              <a:t>/apt/</a:t>
            </a:r>
            <a:r>
              <a:rPr lang="en-US" b="1" dirty="0" err="1"/>
              <a:t>sources.list.d</a:t>
            </a:r>
            <a:r>
              <a:rPr lang="en-US" b="1" dirty="0"/>
              <a:t> </a:t>
            </a:r>
            <a:r>
              <a:rPr lang="en-US" dirty="0"/>
              <a:t>directory.</a:t>
            </a:r>
            <a:endParaRPr lang="en-IN" dirty="0"/>
          </a:p>
        </p:txBody>
      </p:sp>
    </p:spTree>
    <p:extLst>
      <p:ext uri="{BB962C8B-B14F-4D97-AF65-F5344CB8AC3E}">
        <p14:creationId xmlns:p14="http://schemas.microsoft.com/office/powerpoint/2010/main" val="163427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FE53-99E8-B904-E725-94E7227DBD21}"/>
              </a:ext>
            </a:extLst>
          </p:cNvPr>
          <p:cNvSpPr>
            <a:spLocks noGrp="1"/>
          </p:cNvSpPr>
          <p:nvPr>
            <p:ph type="title"/>
          </p:nvPr>
        </p:nvSpPr>
        <p:spPr/>
        <p:txBody>
          <a:bodyPr/>
          <a:lstStyle/>
          <a:p>
            <a:r>
              <a:rPr lang="en-US" dirty="0"/>
              <a:t>APT Commands</a:t>
            </a:r>
            <a:endParaRPr lang="en-IN" dirty="0"/>
          </a:p>
        </p:txBody>
      </p:sp>
      <p:sp>
        <p:nvSpPr>
          <p:cNvPr id="3" name="Content Placeholder 2">
            <a:extLst>
              <a:ext uri="{FF2B5EF4-FFF2-40B4-BE49-F238E27FC236}">
                <a16:creationId xmlns:a16="http://schemas.microsoft.com/office/drawing/2014/main" id="{D02546E3-2DBB-994E-E83C-A83296AD92D6}"/>
              </a:ext>
            </a:extLst>
          </p:cNvPr>
          <p:cNvSpPr>
            <a:spLocks noGrp="1"/>
          </p:cNvSpPr>
          <p:nvPr>
            <p:ph idx="1"/>
          </p:nvPr>
        </p:nvSpPr>
        <p:spPr>
          <a:xfrm>
            <a:off x="640080" y="1402080"/>
            <a:ext cx="10713720" cy="5232400"/>
          </a:xfrm>
        </p:spPr>
        <p:txBody>
          <a:bodyPr>
            <a:normAutofit lnSpcReduction="10000"/>
          </a:bodyPr>
          <a:lstStyle/>
          <a:p>
            <a:r>
              <a:rPr lang="en-IN" dirty="0" err="1"/>
              <a:t>sudo</a:t>
            </a:r>
            <a:r>
              <a:rPr lang="en-IN" dirty="0"/>
              <a:t> apt update</a:t>
            </a:r>
          </a:p>
          <a:p>
            <a:pPr lvl="1"/>
            <a:r>
              <a:rPr lang="en-IN" dirty="0"/>
              <a:t>Refresh a repository</a:t>
            </a:r>
          </a:p>
          <a:p>
            <a:r>
              <a:rPr lang="en-IN" dirty="0" err="1"/>
              <a:t>sudo</a:t>
            </a:r>
            <a:r>
              <a:rPr lang="en-IN" dirty="0"/>
              <a:t> apt upgrade</a:t>
            </a:r>
          </a:p>
          <a:p>
            <a:pPr lvl="1"/>
            <a:r>
              <a:rPr lang="en-IN" dirty="0"/>
              <a:t>To install available upgrades of all packages currently installed</a:t>
            </a:r>
          </a:p>
          <a:p>
            <a:r>
              <a:rPr lang="en-IN" dirty="0" err="1"/>
              <a:t>sudo</a:t>
            </a:r>
            <a:r>
              <a:rPr lang="en-IN" dirty="0"/>
              <a:t> apt install telnet</a:t>
            </a:r>
          </a:p>
          <a:p>
            <a:pPr lvl="1"/>
            <a:r>
              <a:rPr lang="en-IN" dirty="0"/>
              <a:t>To install the package</a:t>
            </a:r>
          </a:p>
          <a:p>
            <a:r>
              <a:rPr lang="en-IN" dirty="0" err="1"/>
              <a:t>sudo</a:t>
            </a:r>
            <a:r>
              <a:rPr lang="en-IN" dirty="0"/>
              <a:t> apt remove telnet</a:t>
            </a:r>
          </a:p>
          <a:p>
            <a:pPr lvl="1"/>
            <a:r>
              <a:rPr lang="en-IN" dirty="0"/>
              <a:t>To remove the package</a:t>
            </a:r>
          </a:p>
          <a:p>
            <a:r>
              <a:rPr lang="en-IN" dirty="0" err="1"/>
              <a:t>sudo</a:t>
            </a:r>
            <a:r>
              <a:rPr lang="en-IN" dirty="0"/>
              <a:t> apt search telnet </a:t>
            </a:r>
          </a:p>
          <a:p>
            <a:pPr lvl="1"/>
            <a:r>
              <a:rPr lang="en-IN" dirty="0"/>
              <a:t>To search or look for a package in the repository.</a:t>
            </a:r>
          </a:p>
          <a:p>
            <a:r>
              <a:rPr lang="en-IN" dirty="0" err="1"/>
              <a:t>sudo</a:t>
            </a:r>
            <a:r>
              <a:rPr lang="en-IN" dirty="0"/>
              <a:t> apt list | grep telnet</a:t>
            </a:r>
          </a:p>
          <a:p>
            <a:pPr lvl="1"/>
            <a:r>
              <a:rPr lang="en-IN" dirty="0"/>
              <a:t>To list all the available packages</a:t>
            </a:r>
          </a:p>
        </p:txBody>
      </p:sp>
    </p:spTree>
    <p:extLst>
      <p:ext uri="{BB962C8B-B14F-4D97-AF65-F5344CB8AC3E}">
        <p14:creationId xmlns:p14="http://schemas.microsoft.com/office/powerpoint/2010/main" val="4047471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419</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Package Manager</vt:lpstr>
      <vt:lpstr>What is Linux Package Manager</vt:lpstr>
      <vt:lpstr>Package Manager</vt:lpstr>
      <vt:lpstr>YUM - Yellow Dog Updater</vt:lpstr>
      <vt:lpstr>YUM Commands</vt:lpstr>
      <vt:lpstr>APT - Advanced Packaging Tool</vt:lpstr>
      <vt:lpstr>APT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Manager</dc:title>
  <dc:creator>Nirmal Parida</dc:creator>
  <cp:lastModifiedBy>Nirmal Parida</cp:lastModifiedBy>
  <cp:revision>4</cp:revision>
  <dcterms:created xsi:type="dcterms:W3CDTF">2022-09-13T05:20:13Z</dcterms:created>
  <dcterms:modified xsi:type="dcterms:W3CDTF">2022-10-07T06:27:49Z</dcterms:modified>
</cp:coreProperties>
</file>