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8" r:id="rId3"/>
    <p:sldId id="317" r:id="rId4"/>
    <p:sldId id="322" r:id="rId5"/>
    <p:sldId id="323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6" r:id="rId50"/>
    <p:sldId id="305" r:id="rId51"/>
    <p:sldId id="307" r:id="rId52"/>
    <p:sldId id="308" r:id="rId53"/>
    <p:sldId id="309" r:id="rId54"/>
    <p:sldId id="310" r:id="rId55"/>
    <p:sldId id="311" r:id="rId56"/>
    <p:sldId id="321" r:id="rId57"/>
    <p:sldId id="313" r:id="rId58"/>
    <p:sldId id="314" r:id="rId59"/>
    <p:sldId id="319" r:id="rId60"/>
    <p:sldId id="320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5317-9E05-4164-A449-52801FFD8A7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EF7E-BF23-4104-BFB7-223FC6EAF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6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5317-9E05-4164-A449-52801FFD8A7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EF7E-BF23-4104-BFB7-223FC6EAF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3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5317-9E05-4164-A449-52801FFD8A7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EF7E-BF23-4104-BFB7-223FC6EAF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2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5317-9E05-4164-A449-52801FFD8A7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EF7E-BF23-4104-BFB7-223FC6EAF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5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5317-9E05-4164-A449-52801FFD8A7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EF7E-BF23-4104-BFB7-223FC6EAF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9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5317-9E05-4164-A449-52801FFD8A7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EF7E-BF23-4104-BFB7-223FC6EAF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1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5317-9E05-4164-A449-52801FFD8A7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EF7E-BF23-4104-BFB7-223FC6EAF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4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5317-9E05-4164-A449-52801FFD8A7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EF7E-BF23-4104-BFB7-223FC6EAF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5317-9E05-4164-A449-52801FFD8A7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EF7E-BF23-4104-BFB7-223FC6EAF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7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5317-9E05-4164-A449-52801FFD8A7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EF7E-BF23-4104-BFB7-223FC6EAF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2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5317-9E05-4164-A449-52801FFD8A7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EF7E-BF23-4104-BFB7-223FC6EAF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9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A5317-9E05-4164-A449-52801FFD8A7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2EF7E-BF23-4104-BFB7-223FC6EAF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8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CODING QUESTION-ST1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05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98" y="120428"/>
            <a:ext cx="10515600" cy="613668"/>
          </a:xfrm>
        </p:spPr>
        <p:txBody>
          <a:bodyPr>
            <a:normAutofit fontScale="90000"/>
          </a:bodyPr>
          <a:lstStyle/>
          <a:p>
            <a:pPr lvl="0"/>
            <a:r>
              <a:rPr lang="en-IN" dirty="0" smtClean="0"/>
              <a:t>What will be the output of the following C code?</a:t>
            </a:r>
            <a:endParaRPr lang="en-US" sz="5400" dirty="0"/>
          </a:p>
        </p:txBody>
      </p:sp>
      <p:sp>
        <p:nvSpPr>
          <p:cNvPr id="4" name="Rectangle 3"/>
          <p:cNvSpPr/>
          <p:nvPr/>
        </p:nvSpPr>
        <p:spPr>
          <a:xfrm>
            <a:off x="706191" y="734096"/>
            <a:ext cx="944021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/>
              <a:t>int</a:t>
            </a:r>
            <a:r>
              <a:rPr lang="en-IN" sz="2400" dirty="0"/>
              <a:t> main()</a:t>
            </a:r>
            <a:endParaRPr lang="en-US" sz="2400" dirty="0"/>
          </a:p>
          <a:p>
            <a:r>
              <a:rPr lang="en-IN" sz="2400" dirty="0"/>
              <a:t>{</a:t>
            </a:r>
            <a:endParaRPr lang="en-US" sz="2400" dirty="0"/>
          </a:p>
          <a:p>
            <a:r>
              <a:rPr lang="en-IN" sz="2400" dirty="0"/>
              <a:t>    if(10.0)</a:t>
            </a:r>
            <a:endParaRPr lang="en-US" sz="2400" dirty="0"/>
          </a:p>
          <a:p>
            <a:r>
              <a:rPr lang="en-IN" sz="2400" dirty="0"/>
              <a:t>    {</a:t>
            </a:r>
            <a:endParaRPr lang="en-US" sz="2400" dirty="0"/>
          </a:p>
          <a:p>
            <a:r>
              <a:rPr lang="en-IN" sz="2400" dirty="0"/>
              <a:t>        </a:t>
            </a:r>
            <a:r>
              <a:rPr lang="en-IN" sz="2400" dirty="0" err="1"/>
              <a:t>printf</a:t>
            </a:r>
            <a:r>
              <a:rPr lang="en-IN" sz="2400" dirty="0"/>
              <a:t>("Texas\n");</a:t>
            </a:r>
            <a:endParaRPr lang="en-US" sz="2400" dirty="0"/>
          </a:p>
          <a:p>
            <a:r>
              <a:rPr lang="en-IN" sz="2400" dirty="0"/>
              <a:t>    }</a:t>
            </a:r>
            <a:endParaRPr lang="en-US" sz="2400" dirty="0"/>
          </a:p>
          <a:p>
            <a:r>
              <a:rPr lang="en-IN" sz="2400" dirty="0"/>
              <a:t>    </a:t>
            </a:r>
            <a:r>
              <a:rPr lang="en-IN" sz="2400" dirty="0" err="1"/>
              <a:t>printf</a:t>
            </a:r>
            <a:r>
              <a:rPr lang="en-IN" sz="2400" dirty="0"/>
              <a:t>("ZING");</a:t>
            </a:r>
            <a:endParaRPr lang="en-US" sz="2400" dirty="0"/>
          </a:p>
          <a:p>
            <a:r>
              <a:rPr lang="en-IN" sz="2400" dirty="0"/>
              <a:t> </a:t>
            </a:r>
            <a:endParaRPr lang="en-US" sz="2400" dirty="0"/>
          </a:p>
          <a:p>
            <a:r>
              <a:rPr lang="en-IN" sz="2400" dirty="0"/>
              <a:t>    return 0;</a:t>
            </a:r>
            <a:endParaRPr lang="en-US" sz="2400" dirty="0"/>
          </a:p>
          <a:p>
            <a:r>
              <a:rPr lang="en-IN" sz="2400" dirty="0"/>
              <a:t>}</a:t>
            </a:r>
            <a:endParaRPr lang="en-US" sz="2400" dirty="0"/>
          </a:p>
          <a:p>
            <a:pPr marL="914400" lvl="1" indent="-457200">
              <a:buFont typeface="+mj-lt"/>
              <a:buAutoNum type="alphaLcParenR"/>
            </a:pPr>
            <a:r>
              <a:rPr lang="en-IN" sz="2400" dirty="0"/>
              <a:t>ZING</a:t>
            </a:r>
            <a:endParaRPr lang="en-US" sz="2400" dirty="0"/>
          </a:p>
          <a:p>
            <a:pPr marL="914400" lvl="1" indent="-457200">
              <a:buFont typeface="+mj-lt"/>
              <a:buAutoNum type="alphaLcParenR"/>
            </a:pPr>
            <a:r>
              <a:rPr lang="en-IN" sz="2400" dirty="0"/>
              <a:t>Texas ZING</a:t>
            </a:r>
            <a:endParaRPr lang="en-US" sz="2400" dirty="0"/>
          </a:p>
          <a:p>
            <a:pPr marL="914400" lvl="1" indent="-457200">
              <a:buFont typeface="+mj-lt"/>
              <a:buAutoNum type="alphaLcParenR"/>
            </a:pPr>
            <a:r>
              <a:rPr lang="en-IN" sz="2400" dirty="0"/>
              <a:t>Compiler error.</a:t>
            </a:r>
            <a:endParaRPr lang="en-US" sz="2400" dirty="0"/>
          </a:p>
          <a:p>
            <a:pPr marL="914400" lvl="1" indent="-457200">
              <a:buFont typeface="+mj-lt"/>
              <a:buAutoNum type="alphaLcParenR"/>
            </a:pPr>
            <a:r>
              <a:rPr lang="en-IN" sz="2400" dirty="0"/>
              <a:t>None of the above.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620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98" y="120428"/>
            <a:ext cx="10515600" cy="613668"/>
          </a:xfrm>
        </p:spPr>
        <p:txBody>
          <a:bodyPr>
            <a:normAutofit fontScale="90000"/>
          </a:bodyPr>
          <a:lstStyle/>
          <a:p>
            <a:pPr lvl="0"/>
            <a:r>
              <a:rPr lang="en-IN" dirty="0" smtClean="0"/>
              <a:t>What will be the output of the following C code?</a:t>
            </a:r>
            <a:endParaRPr lang="en-US" sz="5400" dirty="0"/>
          </a:p>
        </p:txBody>
      </p:sp>
      <p:sp>
        <p:nvSpPr>
          <p:cNvPr id="4" name="Rectangle 3"/>
          <p:cNvSpPr/>
          <p:nvPr/>
        </p:nvSpPr>
        <p:spPr>
          <a:xfrm>
            <a:off x="706191" y="734096"/>
            <a:ext cx="944021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/>
              <a:t>int</a:t>
            </a:r>
            <a:r>
              <a:rPr lang="en-IN" sz="2400" dirty="0"/>
              <a:t> main()</a:t>
            </a:r>
            <a:endParaRPr lang="en-US" sz="2400" dirty="0"/>
          </a:p>
          <a:p>
            <a:r>
              <a:rPr lang="en-IN" sz="2400" dirty="0"/>
              <a:t>{</a:t>
            </a:r>
            <a:endParaRPr lang="en-US" sz="2400" dirty="0"/>
          </a:p>
          <a:p>
            <a:r>
              <a:rPr lang="en-IN" sz="2400" dirty="0"/>
              <a:t>    if(10.0)</a:t>
            </a:r>
            <a:endParaRPr lang="en-US" sz="2400" dirty="0"/>
          </a:p>
          <a:p>
            <a:r>
              <a:rPr lang="en-IN" sz="2400" dirty="0"/>
              <a:t>    {</a:t>
            </a:r>
            <a:endParaRPr lang="en-US" sz="2400" dirty="0"/>
          </a:p>
          <a:p>
            <a:r>
              <a:rPr lang="en-IN" sz="2400" dirty="0"/>
              <a:t>        </a:t>
            </a:r>
            <a:r>
              <a:rPr lang="en-IN" sz="2400" dirty="0" err="1"/>
              <a:t>printf</a:t>
            </a:r>
            <a:r>
              <a:rPr lang="en-IN" sz="2400" dirty="0"/>
              <a:t>("Texas\n");</a:t>
            </a:r>
            <a:endParaRPr lang="en-US" sz="2400" dirty="0"/>
          </a:p>
          <a:p>
            <a:r>
              <a:rPr lang="en-IN" sz="2400" dirty="0"/>
              <a:t>    }</a:t>
            </a:r>
            <a:endParaRPr lang="en-US" sz="2400" dirty="0"/>
          </a:p>
          <a:p>
            <a:r>
              <a:rPr lang="en-IN" sz="2400" dirty="0"/>
              <a:t>    </a:t>
            </a:r>
            <a:r>
              <a:rPr lang="en-IN" sz="2400" dirty="0" err="1"/>
              <a:t>printf</a:t>
            </a:r>
            <a:r>
              <a:rPr lang="en-IN" sz="2400" dirty="0"/>
              <a:t>("ZING");</a:t>
            </a:r>
            <a:endParaRPr lang="en-US" sz="2400" dirty="0"/>
          </a:p>
          <a:p>
            <a:r>
              <a:rPr lang="en-IN" sz="2400" dirty="0"/>
              <a:t> </a:t>
            </a:r>
            <a:endParaRPr lang="en-US" sz="2400" dirty="0"/>
          </a:p>
          <a:p>
            <a:r>
              <a:rPr lang="en-IN" sz="2400" dirty="0"/>
              <a:t>    return 0;</a:t>
            </a:r>
            <a:endParaRPr lang="en-US" sz="2400" dirty="0"/>
          </a:p>
          <a:p>
            <a:r>
              <a:rPr lang="en-IN" sz="2400" dirty="0"/>
              <a:t>}</a:t>
            </a:r>
            <a:endParaRPr lang="en-US" sz="2400" dirty="0"/>
          </a:p>
          <a:p>
            <a:pPr marL="914400" lvl="1" indent="-457200">
              <a:buFont typeface="+mj-lt"/>
              <a:buAutoNum type="alphaLcParenR"/>
            </a:pPr>
            <a:r>
              <a:rPr lang="en-IN" sz="2400" dirty="0"/>
              <a:t>ZING</a:t>
            </a:r>
            <a:endParaRPr lang="en-US" sz="2400" dirty="0"/>
          </a:p>
          <a:p>
            <a:pPr marL="914400" lvl="1" indent="-457200">
              <a:buFont typeface="+mj-lt"/>
              <a:buAutoNum type="alphaLcParenR"/>
            </a:pPr>
            <a:r>
              <a:rPr lang="en-IN" sz="2400" b="1" dirty="0"/>
              <a:t>Texas ZING</a:t>
            </a:r>
            <a:endParaRPr lang="en-US" sz="2400" dirty="0"/>
          </a:p>
          <a:p>
            <a:pPr marL="914400" lvl="1" indent="-457200">
              <a:buFont typeface="+mj-lt"/>
              <a:buAutoNum type="alphaLcParenR"/>
            </a:pPr>
            <a:r>
              <a:rPr lang="en-IN" sz="2400" dirty="0"/>
              <a:t>Compiler error.</a:t>
            </a:r>
            <a:endParaRPr lang="en-US" sz="2400" dirty="0"/>
          </a:p>
          <a:p>
            <a:pPr marL="914400" lvl="1" indent="-457200">
              <a:buFont typeface="+mj-lt"/>
              <a:buAutoNum type="alphaLcParenR"/>
            </a:pPr>
            <a:r>
              <a:rPr lang="en-IN" sz="2400" dirty="0"/>
              <a:t>None of the above.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7917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98" y="120428"/>
            <a:ext cx="10515600" cy="613668"/>
          </a:xfrm>
        </p:spPr>
        <p:txBody>
          <a:bodyPr>
            <a:normAutofit fontScale="90000"/>
          </a:bodyPr>
          <a:lstStyle/>
          <a:p>
            <a:pPr lvl="0"/>
            <a:r>
              <a:rPr lang="en-IN" dirty="0" smtClean="0"/>
              <a:t>What will be the output of the following C code?</a:t>
            </a:r>
            <a:endParaRPr lang="en-US" sz="5400" dirty="0"/>
          </a:p>
        </p:txBody>
      </p:sp>
      <p:sp>
        <p:nvSpPr>
          <p:cNvPr id="4" name="Rectangle 3"/>
          <p:cNvSpPr/>
          <p:nvPr/>
        </p:nvSpPr>
        <p:spPr>
          <a:xfrm>
            <a:off x="706191" y="734096"/>
            <a:ext cx="944021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What is the output of the C Program.? </a:t>
            </a:r>
            <a:endParaRPr lang="en-US" sz="2400" dirty="0"/>
          </a:p>
          <a:p>
            <a:r>
              <a:rPr lang="en-IN" sz="2400" dirty="0" err="1"/>
              <a:t>int</a:t>
            </a:r>
            <a:r>
              <a:rPr lang="en-IN" sz="2400" dirty="0"/>
              <a:t> main()</a:t>
            </a:r>
            <a:endParaRPr lang="en-US" sz="2400" dirty="0"/>
          </a:p>
          <a:p>
            <a:r>
              <a:rPr lang="en-IN" sz="2400" dirty="0"/>
              <a:t>{</a:t>
            </a:r>
            <a:endParaRPr lang="en-US" sz="2400" dirty="0"/>
          </a:p>
          <a:p>
            <a:r>
              <a:rPr lang="en-IN" sz="2400" dirty="0"/>
              <a:t>    if( 4 &lt; 5 )</a:t>
            </a:r>
            <a:endParaRPr lang="en-US" sz="2400" dirty="0"/>
          </a:p>
          <a:p>
            <a:r>
              <a:rPr lang="en-IN" sz="2400" dirty="0"/>
              <a:t>        </a:t>
            </a:r>
            <a:r>
              <a:rPr lang="en-IN" sz="2400" dirty="0" err="1"/>
              <a:t>printf</a:t>
            </a:r>
            <a:r>
              <a:rPr lang="en-IN" sz="2400" dirty="0"/>
              <a:t>("Hurray..\n");</a:t>
            </a:r>
            <a:endParaRPr lang="en-US" sz="2400" dirty="0"/>
          </a:p>
          <a:p>
            <a:r>
              <a:rPr lang="en-IN" sz="2400" dirty="0"/>
              <a:t>        </a:t>
            </a:r>
            <a:r>
              <a:rPr lang="en-IN" sz="2400" dirty="0" err="1"/>
              <a:t>printf</a:t>
            </a:r>
            <a:r>
              <a:rPr lang="en-IN" sz="2400" dirty="0"/>
              <a:t>("Yes");</a:t>
            </a:r>
            <a:endParaRPr lang="en-US" sz="2400" dirty="0"/>
          </a:p>
          <a:p>
            <a:r>
              <a:rPr lang="en-IN" sz="2400" dirty="0"/>
              <a:t>    else</a:t>
            </a:r>
            <a:endParaRPr lang="en-US" sz="2400" dirty="0"/>
          </a:p>
          <a:p>
            <a:r>
              <a:rPr lang="en-IN" sz="2400" dirty="0"/>
              <a:t>        </a:t>
            </a:r>
            <a:r>
              <a:rPr lang="en-IN" sz="2400" dirty="0" err="1"/>
              <a:t>printf</a:t>
            </a:r>
            <a:r>
              <a:rPr lang="en-IN" sz="2400" dirty="0"/>
              <a:t>("England")</a:t>
            </a:r>
            <a:endParaRPr lang="en-US" sz="2400" dirty="0"/>
          </a:p>
          <a:p>
            <a:r>
              <a:rPr lang="en-IN" sz="2400" dirty="0"/>
              <a:t> </a:t>
            </a:r>
            <a:endParaRPr lang="en-US" sz="2400" dirty="0"/>
          </a:p>
          <a:p>
            <a:r>
              <a:rPr lang="en-IN" sz="2400" dirty="0"/>
              <a:t>    return 0;</a:t>
            </a:r>
            <a:endParaRPr lang="en-US" sz="2400" dirty="0"/>
          </a:p>
          <a:p>
            <a:r>
              <a:rPr lang="en-IN" sz="2400" dirty="0"/>
              <a:t>}</a:t>
            </a:r>
            <a:endParaRPr lang="en-US" sz="2400" dirty="0"/>
          </a:p>
          <a:p>
            <a:pPr marL="914400" lvl="1" indent="-457200">
              <a:buFont typeface="+mj-lt"/>
              <a:buAutoNum type="alphaLcParenR"/>
            </a:pPr>
            <a:r>
              <a:rPr lang="en-IN" sz="2400" dirty="0" err="1"/>
              <a:t>Hurray..Yes</a:t>
            </a:r>
            <a:endParaRPr lang="en-US" sz="2400" dirty="0"/>
          </a:p>
          <a:p>
            <a:pPr marL="914400" lvl="1" indent="-457200">
              <a:buFont typeface="+mj-lt"/>
              <a:buAutoNum type="alphaLcParenR"/>
            </a:pPr>
            <a:r>
              <a:rPr lang="en-IN" sz="2400" dirty="0" smtClean="0"/>
              <a:t>Yes</a:t>
            </a:r>
            <a:endParaRPr lang="en-US" sz="2400" dirty="0"/>
          </a:p>
          <a:p>
            <a:pPr marL="914400" lvl="1" indent="-457200">
              <a:buFont typeface="+mj-lt"/>
              <a:buAutoNum type="alphaLcParenR"/>
            </a:pPr>
            <a:r>
              <a:rPr lang="en-IN" sz="2400" dirty="0"/>
              <a:t>Compiler error</a:t>
            </a:r>
            <a:endParaRPr lang="en-US" sz="2400" dirty="0"/>
          </a:p>
          <a:p>
            <a:pPr marL="914400" lvl="1" indent="-457200">
              <a:buFont typeface="+mj-lt"/>
              <a:buAutoNum type="alphaLcParenR"/>
            </a:pPr>
            <a:r>
              <a:rPr lang="en-IN" sz="2400" dirty="0"/>
              <a:t>None of the above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3004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98" y="120428"/>
            <a:ext cx="10515600" cy="613668"/>
          </a:xfrm>
        </p:spPr>
        <p:txBody>
          <a:bodyPr>
            <a:normAutofit fontScale="90000"/>
          </a:bodyPr>
          <a:lstStyle/>
          <a:p>
            <a:pPr lvl="0"/>
            <a:r>
              <a:rPr lang="en-IN" dirty="0" smtClean="0"/>
              <a:t>What will be the output of the following C code?</a:t>
            </a:r>
            <a:endParaRPr lang="en-US" sz="5400" dirty="0"/>
          </a:p>
        </p:txBody>
      </p:sp>
      <p:sp>
        <p:nvSpPr>
          <p:cNvPr id="4" name="Rectangle 3"/>
          <p:cNvSpPr/>
          <p:nvPr/>
        </p:nvSpPr>
        <p:spPr>
          <a:xfrm>
            <a:off x="706191" y="734096"/>
            <a:ext cx="944021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What is the output of the C Program.? </a:t>
            </a:r>
            <a:endParaRPr lang="en-US" sz="2400" dirty="0"/>
          </a:p>
          <a:p>
            <a:r>
              <a:rPr lang="en-IN" sz="2400" dirty="0" err="1"/>
              <a:t>int</a:t>
            </a:r>
            <a:r>
              <a:rPr lang="en-IN" sz="2400" dirty="0"/>
              <a:t> main()</a:t>
            </a:r>
            <a:endParaRPr lang="en-US" sz="2400" dirty="0"/>
          </a:p>
          <a:p>
            <a:r>
              <a:rPr lang="en-IN" sz="2400" dirty="0"/>
              <a:t>{</a:t>
            </a:r>
            <a:endParaRPr lang="en-US" sz="2400" dirty="0"/>
          </a:p>
          <a:p>
            <a:r>
              <a:rPr lang="en-IN" sz="2400" dirty="0"/>
              <a:t>    if( 4 &lt; 5 )</a:t>
            </a:r>
            <a:endParaRPr lang="en-US" sz="2400" dirty="0"/>
          </a:p>
          <a:p>
            <a:r>
              <a:rPr lang="en-IN" sz="2400" dirty="0"/>
              <a:t>        </a:t>
            </a:r>
            <a:r>
              <a:rPr lang="en-IN" sz="2400" dirty="0" err="1"/>
              <a:t>printf</a:t>
            </a:r>
            <a:r>
              <a:rPr lang="en-IN" sz="2400" dirty="0"/>
              <a:t>("Hurray..\n");</a:t>
            </a:r>
            <a:endParaRPr lang="en-US" sz="2400" dirty="0"/>
          </a:p>
          <a:p>
            <a:r>
              <a:rPr lang="en-IN" sz="2400" dirty="0"/>
              <a:t>        </a:t>
            </a:r>
            <a:r>
              <a:rPr lang="en-IN" sz="2400" dirty="0" err="1"/>
              <a:t>printf</a:t>
            </a:r>
            <a:r>
              <a:rPr lang="en-IN" sz="2400" dirty="0"/>
              <a:t>("Yes");</a:t>
            </a:r>
            <a:endParaRPr lang="en-US" sz="2400" dirty="0"/>
          </a:p>
          <a:p>
            <a:r>
              <a:rPr lang="en-IN" sz="2400" dirty="0"/>
              <a:t>    else</a:t>
            </a:r>
            <a:endParaRPr lang="en-US" sz="2400" dirty="0"/>
          </a:p>
          <a:p>
            <a:r>
              <a:rPr lang="en-IN" sz="2400" dirty="0"/>
              <a:t>        </a:t>
            </a:r>
            <a:r>
              <a:rPr lang="en-IN" sz="2400" dirty="0" err="1"/>
              <a:t>printf</a:t>
            </a:r>
            <a:r>
              <a:rPr lang="en-IN" sz="2400" dirty="0"/>
              <a:t>("England</a:t>
            </a:r>
            <a:r>
              <a:rPr lang="en-IN" sz="2400" dirty="0" smtClean="0"/>
              <a:t>");</a:t>
            </a:r>
            <a:endParaRPr lang="en-US" sz="2400" dirty="0"/>
          </a:p>
          <a:p>
            <a:r>
              <a:rPr lang="en-IN" sz="2400" dirty="0"/>
              <a:t> </a:t>
            </a:r>
            <a:endParaRPr lang="en-US" sz="2400" dirty="0"/>
          </a:p>
          <a:p>
            <a:r>
              <a:rPr lang="en-IN" sz="2400" dirty="0"/>
              <a:t>    return 0;</a:t>
            </a:r>
            <a:endParaRPr lang="en-US" sz="2400" dirty="0"/>
          </a:p>
          <a:p>
            <a:r>
              <a:rPr lang="en-IN" sz="2400" dirty="0"/>
              <a:t>}</a:t>
            </a:r>
            <a:endParaRPr lang="en-US" sz="2400" dirty="0"/>
          </a:p>
          <a:p>
            <a:pPr marL="914400" lvl="1" indent="-457200">
              <a:buFont typeface="+mj-lt"/>
              <a:buAutoNum type="alphaLcParenR"/>
            </a:pPr>
            <a:r>
              <a:rPr lang="en-IN" sz="2400" dirty="0" err="1" smtClean="0"/>
              <a:t>Hurray</a:t>
            </a:r>
            <a:r>
              <a:rPr lang="en-IN" sz="2400" dirty="0" err="1"/>
              <a:t>..Yes</a:t>
            </a:r>
            <a:endParaRPr lang="en-US" sz="2400" dirty="0"/>
          </a:p>
          <a:p>
            <a:pPr marL="914400" lvl="1" indent="-457200">
              <a:buFont typeface="+mj-lt"/>
              <a:buAutoNum type="alphaLcParenR"/>
            </a:pPr>
            <a:r>
              <a:rPr lang="en-IN" sz="2400" dirty="0" smtClean="0"/>
              <a:t>Yes</a:t>
            </a:r>
            <a:endParaRPr lang="en-US" sz="2400" dirty="0"/>
          </a:p>
          <a:p>
            <a:pPr marL="914400" lvl="1" indent="-457200">
              <a:buFont typeface="+mj-lt"/>
              <a:buAutoNum type="alphaLcParenR"/>
            </a:pPr>
            <a:r>
              <a:rPr lang="en-IN" sz="2400" b="1" dirty="0"/>
              <a:t>Compiler error</a:t>
            </a:r>
            <a:endParaRPr lang="en-US" sz="2400" dirty="0"/>
          </a:p>
          <a:p>
            <a:pPr marL="914400" lvl="1" indent="-457200">
              <a:buFont typeface="+mj-lt"/>
              <a:buAutoNum type="alphaLcParenR"/>
            </a:pPr>
            <a:r>
              <a:rPr lang="en-IN" sz="2400" dirty="0"/>
              <a:t>None of the above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308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Problem Statement: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You are provided with three numbers n1,n2 and n3 and you have to find the maximum out of these three numbers?</a:t>
            </a:r>
          </a:p>
          <a:p>
            <a:r>
              <a:rPr lang="en-US" sz="2400" dirty="0"/>
              <a:t>  </a:t>
            </a:r>
          </a:p>
          <a:p>
            <a:r>
              <a:rPr lang="en-US" sz="2400" b="1" dirty="0"/>
              <a:t>Input Format:</a:t>
            </a:r>
            <a:br>
              <a:rPr lang="en-US" sz="2400" b="1" dirty="0"/>
            </a:br>
            <a:r>
              <a:rPr lang="en-US" sz="2400" dirty="0"/>
              <a:t>The first line contains three numbers n1,n2 and n3.</a:t>
            </a:r>
          </a:p>
          <a:p>
            <a:r>
              <a:rPr lang="en-US" sz="2400" b="1" dirty="0" smtClean="0"/>
              <a:t>Output </a:t>
            </a:r>
            <a:r>
              <a:rPr lang="en-US" sz="2400" b="1" dirty="0"/>
              <a:t>Format:</a:t>
            </a:r>
            <a:br>
              <a:rPr lang="en-US" sz="2400" b="1" dirty="0"/>
            </a:br>
            <a:r>
              <a:rPr lang="en-US" sz="2400" dirty="0"/>
              <a:t>Print the maximum number.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</a:t>
            </a:r>
          </a:p>
          <a:p>
            <a:r>
              <a:rPr lang="en-US" sz="2400" b="1" dirty="0"/>
              <a:t>Example</a:t>
            </a:r>
            <a:endParaRPr lang="en-US" sz="2400" dirty="0"/>
          </a:p>
          <a:p>
            <a:r>
              <a:rPr lang="en-US" sz="2400" b="1" dirty="0"/>
              <a:t>Sample Input</a:t>
            </a:r>
            <a:endParaRPr lang="en-US" sz="2400" dirty="0"/>
          </a:p>
          <a:p>
            <a:r>
              <a:rPr lang="en-US" sz="2400" dirty="0"/>
              <a:t>10 20 15</a:t>
            </a:r>
          </a:p>
          <a:p>
            <a:r>
              <a:rPr lang="en-US" sz="2400" dirty="0"/>
              <a:t> </a:t>
            </a:r>
          </a:p>
          <a:p>
            <a:r>
              <a:rPr lang="en-US" sz="2400" b="1" dirty="0"/>
              <a:t>Sample Output</a:t>
            </a:r>
            <a:endParaRPr lang="en-US" sz="2400" dirty="0"/>
          </a:p>
          <a:p>
            <a:r>
              <a:rPr lang="en-US" sz="2400" dirty="0" smtClean="0"/>
              <a:t>20</a:t>
            </a:r>
            <a:r>
              <a:rPr lang="en-US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79438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543488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    </a:t>
            </a:r>
            <a:r>
              <a:rPr lang="en-US" sz="2000" dirty="0" err="1"/>
              <a:t>int</a:t>
            </a:r>
            <a:r>
              <a:rPr lang="en-US" sz="2000" dirty="0"/>
              <a:t> num1, num2, num3, max;</a:t>
            </a:r>
          </a:p>
          <a:p>
            <a:r>
              <a:rPr lang="en-US" sz="2000" dirty="0"/>
              <a:t>    </a:t>
            </a:r>
            <a:r>
              <a:rPr lang="en-US" sz="2000" dirty="0" err="1"/>
              <a:t>scanf</a:t>
            </a:r>
            <a:r>
              <a:rPr lang="en-US" sz="2000" dirty="0"/>
              <a:t>("%</a:t>
            </a:r>
            <a:r>
              <a:rPr lang="en-US" sz="2000" dirty="0" err="1"/>
              <a:t>d%d%d</a:t>
            </a:r>
            <a:r>
              <a:rPr lang="en-US" sz="2000" dirty="0"/>
              <a:t>", &amp;num1, &amp;num2, &amp;num3);</a:t>
            </a:r>
          </a:p>
          <a:p>
            <a:r>
              <a:rPr lang="en-US" sz="2000" dirty="0"/>
              <a:t>    </a:t>
            </a:r>
          </a:p>
          <a:p>
            <a:r>
              <a:rPr lang="en-US" sz="2000" dirty="0"/>
              <a:t>    if(num1 &gt; num2)</a:t>
            </a:r>
          </a:p>
          <a:p>
            <a:r>
              <a:rPr lang="en-US" sz="2000" dirty="0"/>
              <a:t>    {</a:t>
            </a:r>
          </a:p>
          <a:p>
            <a:r>
              <a:rPr lang="en-US" sz="2000" dirty="0"/>
              <a:t>        if(num1 &gt; num3)</a:t>
            </a:r>
          </a:p>
          <a:p>
            <a:r>
              <a:rPr lang="en-US" sz="2000" dirty="0"/>
              <a:t>        {</a:t>
            </a:r>
          </a:p>
          <a:p>
            <a:r>
              <a:rPr lang="en-US" sz="2000" dirty="0"/>
              <a:t>           max = num1;</a:t>
            </a:r>
          </a:p>
          <a:p>
            <a:r>
              <a:rPr lang="en-US" sz="2000" dirty="0"/>
              <a:t>        }</a:t>
            </a:r>
          </a:p>
          <a:p>
            <a:r>
              <a:rPr lang="en-US" sz="2000" dirty="0"/>
              <a:t>        else</a:t>
            </a:r>
          </a:p>
          <a:p>
            <a:r>
              <a:rPr lang="en-US" sz="2000" dirty="0"/>
              <a:t>        {</a:t>
            </a:r>
          </a:p>
          <a:p>
            <a:r>
              <a:rPr lang="en-US" sz="2000" dirty="0"/>
              <a:t>            max = num3;</a:t>
            </a:r>
          </a:p>
          <a:p>
            <a:r>
              <a:rPr lang="en-US" sz="2000" dirty="0"/>
              <a:t>        }</a:t>
            </a:r>
          </a:p>
          <a:p>
            <a:r>
              <a:rPr lang="en-US" sz="2000" dirty="0"/>
              <a:t>    }</a:t>
            </a:r>
          </a:p>
          <a:p>
            <a:r>
              <a:rPr lang="en-US" sz="2000" dirty="0"/>
              <a:t>    </a:t>
            </a:r>
          </a:p>
        </p:txBody>
      </p:sp>
      <p:sp>
        <p:nvSpPr>
          <p:cNvPr id="2" name="Rectangle 1"/>
          <p:cNvSpPr/>
          <p:nvPr/>
        </p:nvSpPr>
        <p:spPr>
          <a:xfrm>
            <a:off x="5907110" y="706371"/>
            <a:ext cx="6096000" cy="52937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else</a:t>
            </a:r>
          </a:p>
          <a:p>
            <a:r>
              <a:rPr lang="en-US" sz="2000" dirty="0" smtClean="0"/>
              <a:t>    {</a:t>
            </a:r>
          </a:p>
          <a:p>
            <a:r>
              <a:rPr lang="en-US" sz="2000" dirty="0" smtClean="0"/>
              <a:t>        if(num2 &gt; num3)</a:t>
            </a:r>
          </a:p>
          <a:p>
            <a:r>
              <a:rPr lang="en-US" sz="2000" dirty="0" smtClean="0"/>
              <a:t>        {</a:t>
            </a:r>
          </a:p>
          <a:p>
            <a:r>
              <a:rPr lang="en-US" sz="2000" dirty="0" smtClean="0"/>
              <a:t>            max = num2;</a:t>
            </a:r>
          </a:p>
          <a:p>
            <a:r>
              <a:rPr lang="en-US" sz="2000" dirty="0" smtClean="0"/>
              <a:t>        }</a:t>
            </a:r>
          </a:p>
          <a:p>
            <a:r>
              <a:rPr lang="en-US" sz="2000" dirty="0" smtClean="0"/>
              <a:t>        else</a:t>
            </a:r>
          </a:p>
          <a:p>
            <a:r>
              <a:rPr lang="en-US" sz="2000" dirty="0" smtClean="0"/>
              <a:t>        {</a:t>
            </a:r>
          </a:p>
          <a:p>
            <a:r>
              <a:rPr lang="en-US" sz="2000" dirty="0" smtClean="0"/>
              <a:t>           max = num3;</a:t>
            </a:r>
          </a:p>
          <a:p>
            <a:r>
              <a:rPr lang="en-US" sz="2000" dirty="0" smtClean="0"/>
              <a:t>        }</a:t>
            </a:r>
          </a:p>
          <a:p>
            <a:r>
              <a:rPr lang="en-US" sz="2000" dirty="0" smtClean="0"/>
              <a:t>    }</a:t>
            </a:r>
          </a:p>
          <a:p>
            <a:r>
              <a:rPr lang="en-US" sz="2000" dirty="0" smtClean="0"/>
              <a:t>    </a:t>
            </a:r>
          </a:p>
          <a:p>
            <a:r>
              <a:rPr lang="en-US" sz="2000" dirty="0" smtClean="0"/>
              <a:t>    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("%d", max);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    return 0;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1523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Problem </a:t>
            </a:r>
            <a:r>
              <a:rPr lang="en-US" sz="2400" b="1" dirty="0"/>
              <a:t>Statement: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You are provided with a side of the square and you have to calculate the area and perimeter of the square.</a:t>
            </a:r>
          </a:p>
          <a:p>
            <a:r>
              <a:rPr lang="en-US" sz="2400" dirty="0"/>
              <a:t>  </a:t>
            </a:r>
          </a:p>
          <a:p>
            <a:r>
              <a:rPr lang="en-US" sz="2400" b="1" dirty="0"/>
              <a:t>Input Format:</a:t>
            </a:r>
            <a:br>
              <a:rPr lang="en-US" sz="2400" b="1" dirty="0"/>
            </a:br>
            <a:r>
              <a:rPr lang="en-US" sz="2400" dirty="0"/>
              <a:t>The first line of the input contains the side of the square.</a:t>
            </a:r>
          </a:p>
          <a:p>
            <a:r>
              <a:rPr lang="en-US" sz="2400" dirty="0"/>
              <a:t> </a:t>
            </a:r>
          </a:p>
          <a:p>
            <a:r>
              <a:rPr lang="en-US" sz="2400" b="1" dirty="0"/>
              <a:t>Output Format:</a:t>
            </a:r>
            <a:br>
              <a:rPr lang="en-US" sz="2400" b="1" dirty="0"/>
            </a:br>
            <a:r>
              <a:rPr lang="en-US" sz="2400" dirty="0"/>
              <a:t>Print the area and perimeter of the square.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smtClean="0"/>
              <a:t>Example</a:t>
            </a:r>
            <a:endParaRPr lang="en-US" sz="2400" dirty="0"/>
          </a:p>
          <a:p>
            <a:r>
              <a:rPr lang="en-US" sz="2400" b="1" dirty="0"/>
              <a:t>Sample Input</a:t>
            </a:r>
            <a:endParaRPr lang="en-US" sz="2400" dirty="0"/>
          </a:p>
          <a:p>
            <a:r>
              <a:rPr lang="en-US" sz="2400" dirty="0"/>
              <a:t>50 </a:t>
            </a:r>
          </a:p>
          <a:p>
            <a:r>
              <a:rPr lang="en-US" sz="2400" dirty="0"/>
              <a:t> </a:t>
            </a:r>
          </a:p>
          <a:p>
            <a:r>
              <a:rPr lang="en-US" sz="2400" b="1" dirty="0"/>
              <a:t>Sample Output</a:t>
            </a:r>
            <a:endParaRPr lang="en-US" sz="2400" dirty="0"/>
          </a:p>
          <a:p>
            <a:r>
              <a:rPr lang="en-US" sz="2400" dirty="0"/>
              <a:t>2500</a:t>
            </a:r>
          </a:p>
          <a:p>
            <a:r>
              <a:rPr lang="en-US" sz="2400" dirty="0"/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1221464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    </a:t>
            </a:r>
            <a:r>
              <a:rPr lang="en-US" sz="2400" dirty="0" err="1"/>
              <a:t>int</a:t>
            </a:r>
            <a:r>
              <a:rPr lang="en-US" sz="2400" dirty="0"/>
              <a:t> side;</a:t>
            </a:r>
          </a:p>
          <a:p>
            <a:r>
              <a:rPr lang="en-US" sz="2400" dirty="0"/>
              <a:t>    </a:t>
            </a:r>
            <a:r>
              <a:rPr lang="en-US" sz="2400" dirty="0" err="1"/>
              <a:t>scanf</a:t>
            </a:r>
            <a:r>
              <a:rPr lang="en-US" sz="2400" dirty="0"/>
              <a:t>("%</a:t>
            </a:r>
            <a:r>
              <a:rPr lang="en-US" sz="2400" dirty="0" err="1"/>
              <a:t>d%d</a:t>
            </a:r>
            <a:r>
              <a:rPr lang="en-US" sz="2400" dirty="0"/>
              <a:t>",&amp;side);</a:t>
            </a:r>
          </a:p>
          <a:p>
            <a:r>
              <a:rPr lang="en-US" sz="2400" dirty="0"/>
              <a:t>    </a:t>
            </a:r>
          </a:p>
          <a:p>
            <a:r>
              <a:rPr lang="en-US" sz="2400" dirty="0"/>
              <a:t>    </a:t>
            </a:r>
            <a:r>
              <a:rPr lang="en-US" sz="2400" dirty="0" err="1"/>
              <a:t>int</a:t>
            </a:r>
            <a:r>
              <a:rPr lang="en-US" sz="2400" dirty="0"/>
              <a:t> area = side*side;</a:t>
            </a:r>
          </a:p>
          <a:p>
            <a:r>
              <a:rPr lang="en-US" sz="2400" dirty="0"/>
              <a:t>    </a:t>
            </a:r>
            <a:r>
              <a:rPr lang="en-US" sz="2400" dirty="0" err="1"/>
              <a:t>printf</a:t>
            </a:r>
            <a:r>
              <a:rPr lang="en-US" sz="2400" dirty="0"/>
              <a:t>("%d\</a:t>
            </a:r>
            <a:r>
              <a:rPr lang="en-US" sz="2400" dirty="0" err="1"/>
              <a:t>n",area</a:t>
            </a:r>
            <a:r>
              <a:rPr lang="en-US" sz="2400" dirty="0"/>
              <a:t>);</a:t>
            </a:r>
          </a:p>
          <a:p>
            <a:r>
              <a:rPr lang="en-US" sz="2400" dirty="0"/>
              <a:t>    </a:t>
            </a:r>
          </a:p>
          <a:p>
            <a:r>
              <a:rPr lang="en-US" sz="2400" dirty="0"/>
              <a:t>    </a:t>
            </a:r>
            <a:r>
              <a:rPr lang="en-US" sz="2400" dirty="0" err="1"/>
              <a:t>int</a:t>
            </a:r>
            <a:r>
              <a:rPr lang="en-US" sz="2400" dirty="0"/>
              <a:t> perimeter = 4*side;</a:t>
            </a:r>
          </a:p>
          <a:p>
            <a:r>
              <a:rPr lang="en-US" sz="2400" dirty="0"/>
              <a:t>    </a:t>
            </a:r>
            <a:r>
              <a:rPr lang="en-US" sz="2400" dirty="0" err="1"/>
              <a:t>printf</a:t>
            </a:r>
            <a:r>
              <a:rPr lang="en-US" sz="2400" dirty="0"/>
              <a:t>("%d\n", perimeter);</a:t>
            </a:r>
          </a:p>
          <a:p>
            <a:r>
              <a:rPr lang="en-US" sz="2400" dirty="0"/>
              <a:t>    </a:t>
            </a:r>
          </a:p>
          <a:p>
            <a:r>
              <a:rPr lang="en-US" sz="2400" dirty="0"/>
              <a:t>    return 0;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11146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Problem Statement: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You are provided with a 4-digit number and you have to add 8 to the number and then divide it by 3. Now, the modulus of that number is taken with 5 and then multiply the resultant value by 5 and have to print the final result.</a:t>
            </a:r>
          </a:p>
          <a:p>
            <a:r>
              <a:rPr lang="en-US" sz="2400" dirty="0"/>
              <a:t> </a:t>
            </a:r>
          </a:p>
          <a:p>
            <a:r>
              <a:rPr lang="en-US" sz="2400" b="1" dirty="0"/>
              <a:t>Input Format:</a:t>
            </a:r>
            <a:br>
              <a:rPr lang="en-US" sz="2400" b="1" dirty="0"/>
            </a:br>
            <a:r>
              <a:rPr lang="en-US" sz="2400" dirty="0"/>
              <a:t>The first line of the input contains the four-digit number.</a:t>
            </a:r>
          </a:p>
          <a:p>
            <a:r>
              <a:rPr lang="en-US" sz="2400" dirty="0"/>
              <a:t> </a:t>
            </a:r>
          </a:p>
          <a:p>
            <a:r>
              <a:rPr lang="en-US" sz="2400" b="1" dirty="0"/>
              <a:t>Output Format:</a:t>
            </a:r>
            <a:br>
              <a:rPr lang="en-US" sz="2400" b="1" dirty="0"/>
            </a:br>
            <a:r>
              <a:rPr lang="en-US" sz="2400" dirty="0"/>
              <a:t>Print the final result.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 </a:t>
            </a:r>
          </a:p>
          <a:p>
            <a:r>
              <a:rPr lang="en-US" sz="2400" b="1" dirty="0"/>
              <a:t>Example</a:t>
            </a:r>
            <a:endParaRPr lang="en-US" sz="2400" dirty="0"/>
          </a:p>
          <a:p>
            <a:r>
              <a:rPr lang="en-US" sz="2400" b="1" dirty="0"/>
              <a:t>Sample Input</a:t>
            </a:r>
            <a:endParaRPr lang="en-US" sz="2400" dirty="0"/>
          </a:p>
          <a:p>
            <a:r>
              <a:rPr lang="en-US" sz="2400" dirty="0"/>
              <a:t>2345</a:t>
            </a:r>
          </a:p>
          <a:p>
            <a:r>
              <a:rPr lang="en-US" sz="2400" dirty="0"/>
              <a:t> </a:t>
            </a:r>
          </a:p>
          <a:p>
            <a:r>
              <a:rPr lang="en-US" sz="2400" b="1" dirty="0"/>
              <a:t>Sample Output</a:t>
            </a:r>
            <a:endParaRPr lang="en-US" sz="2400" dirty="0"/>
          </a:p>
          <a:p>
            <a:r>
              <a:rPr lang="en-US" sz="24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023964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    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r>
              <a:rPr lang="en-US" sz="2400" dirty="0"/>
              <a:t>;</a:t>
            </a:r>
          </a:p>
          <a:p>
            <a:r>
              <a:rPr lang="en-US" sz="2400" dirty="0"/>
              <a:t>    </a:t>
            </a:r>
            <a:r>
              <a:rPr lang="en-US" sz="2400" dirty="0" err="1"/>
              <a:t>scanf</a:t>
            </a:r>
            <a:r>
              <a:rPr lang="en-US" sz="2400" dirty="0"/>
              <a:t>("%d",&amp;</a:t>
            </a:r>
            <a:r>
              <a:rPr lang="en-US" sz="2400" dirty="0" err="1"/>
              <a:t>num</a:t>
            </a:r>
            <a:r>
              <a:rPr lang="en-US" sz="2400" dirty="0"/>
              <a:t>);</a:t>
            </a:r>
          </a:p>
          <a:p>
            <a:r>
              <a:rPr lang="en-US" sz="2400" dirty="0"/>
              <a:t>    </a:t>
            </a:r>
          </a:p>
          <a:p>
            <a:r>
              <a:rPr lang="en-US" sz="2400" dirty="0"/>
              <a:t>    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ans</a:t>
            </a:r>
            <a:r>
              <a:rPr lang="en-US" sz="2400" dirty="0"/>
              <a:t>= (((8+num)/3)%5)*5;</a:t>
            </a:r>
          </a:p>
          <a:p>
            <a:r>
              <a:rPr lang="en-US" sz="2400" dirty="0"/>
              <a:t>    </a:t>
            </a:r>
            <a:r>
              <a:rPr lang="en-US" sz="2400" dirty="0" err="1"/>
              <a:t>printf</a:t>
            </a:r>
            <a:r>
              <a:rPr lang="en-US" sz="2400" dirty="0"/>
              <a:t>("%d",</a:t>
            </a:r>
            <a:r>
              <a:rPr lang="en-US" sz="2400" dirty="0" err="1"/>
              <a:t>ans</a:t>
            </a:r>
            <a:r>
              <a:rPr lang="en-US" sz="2400" dirty="0"/>
              <a:t>);</a:t>
            </a:r>
          </a:p>
          <a:p>
            <a:r>
              <a:rPr lang="en-US" sz="2400" dirty="0"/>
              <a:t>    </a:t>
            </a:r>
          </a:p>
          <a:p>
            <a:r>
              <a:rPr lang="en-US" sz="2400" dirty="0"/>
              <a:t>    return 0;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888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r>
              <a:rPr lang="en-US" sz="2800" dirty="0" smtClean="0"/>
              <a:t> </a:t>
            </a:r>
            <a:r>
              <a:rPr lang="en-US" sz="2800" dirty="0"/>
              <a:t>What is the output of this program? </a:t>
            </a:r>
          </a:p>
          <a:p>
            <a:r>
              <a:rPr lang="en-US" sz="2800" dirty="0"/>
              <a:t>#include&lt;</a:t>
            </a:r>
            <a:r>
              <a:rPr lang="en-US" sz="2800" dirty="0" err="1"/>
              <a:t>stdio.h</a:t>
            </a:r>
            <a:r>
              <a:rPr lang="en-US" sz="2800" dirty="0"/>
              <a:t>&gt;</a:t>
            </a:r>
          </a:p>
          <a:p>
            <a:r>
              <a:rPr lang="en-US" sz="2800" dirty="0"/>
              <a:t>void main()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a=1,b=2,c=3,d;</a:t>
            </a:r>
          </a:p>
          <a:p>
            <a:r>
              <a:rPr lang="en-US" sz="2800" dirty="0"/>
              <a:t>	</a:t>
            </a:r>
            <a:r>
              <a:rPr lang="en-US" sz="2800" dirty="0">
                <a:solidFill>
                  <a:srgbClr val="C00000"/>
                </a:solidFill>
              </a:rPr>
              <a:t>d=(a=c, b+=a, c=</a:t>
            </a:r>
            <a:r>
              <a:rPr lang="en-US" sz="2800" dirty="0" err="1">
                <a:solidFill>
                  <a:srgbClr val="C00000"/>
                </a:solidFill>
              </a:rPr>
              <a:t>a+b+c</a:t>
            </a:r>
            <a:r>
              <a:rPr lang="en-US" sz="2800" dirty="0">
                <a:solidFill>
                  <a:srgbClr val="C00000"/>
                </a:solidFill>
              </a:rPr>
              <a:t>);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printf</a:t>
            </a:r>
            <a:r>
              <a:rPr lang="en-US" sz="2800" dirty="0"/>
              <a:t>(“%d %d %d %d”, </a:t>
            </a:r>
            <a:r>
              <a:rPr lang="en-US" sz="2800" dirty="0" err="1"/>
              <a:t>d,a</a:t>
            </a:r>
            <a:r>
              <a:rPr lang="en-US" sz="2800" dirty="0"/>
              <a:t>, b, c);</a:t>
            </a:r>
          </a:p>
          <a:p>
            <a:r>
              <a:rPr lang="en-US" sz="2800" dirty="0"/>
              <a:t>}</a:t>
            </a:r>
          </a:p>
          <a:p>
            <a:r>
              <a:rPr lang="en-US" sz="2800" b="1" dirty="0"/>
              <a:t>a) </a:t>
            </a:r>
            <a:r>
              <a:rPr lang="en-US" sz="2800" b="1" dirty="0" smtClean="0"/>
              <a:t>11 3 5 11 </a:t>
            </a:r>
            <a:endParaRPr lang="en-US" sz="2800" dirty="0"/>
          </a:p>
          <a:p>
            <a:r>
              <a:rPr lang="en-US" sz="2800" dirty="0"/>
              <a:t>b) </a:t>
            </a:r>
            <a:r>
              <a:rPr lang="en-US" sz="2800" dirty="0" smtClean="0"/>
              <a:t>11 1 5 11</a:t>
            </a:r>
            <a:endParaRPr lang="en-US" sz="2800" dirty="0"/>
          </a:p>
          <a:p>
            <a:r>
              <a:rPr lang="en-US" sz="2800" dirty="0"/>
              <a:t>c) </a:t>
            </a:r>
            <a:r>
              <a:rPr lang="en-US" sz="2800" dirty="0" smtClean="0"/>
              <a:t>11 3 2 11</a:t>
            </a:r>
            <a:endParaRPr lang="en-US" sz="2800" dirty="0"/>
          </a:p>
          <a:p>
            <a:r>
              <a:rPr lang="en-US" sz="2800" dirty="0"/>
              <a:t>d) </a:t>
            </a:r>
            <a:r>
              <a:rPr lang="en-US" sz="2800" dirty="0" smtClean="0"/>
              <a:t>11 3 3 11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203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400" dirty="0"/>
              <a:t>What is the output of C Program.?</a:t>
            </a:r>
            <a:endParaRPr lang="en-US" sz="2400" dirty="0"/>
          </a:p>
          <a:p>
            <a:r>
              <a:rPr lang="en-IN" sz="2400" dirty="0"/>
              <a:t>#include &lt;</a:t>
            </a:r>
            <a:r>
              <a:rPr lang="en-IN" sz="2400" dirty="0" err="1"/>
              <a:t>stdio.h</a:t>
            </a:r>
            <a:r>
              <a:rPr lang="en-IN" sz="2400" dirty="0"/>
              <a:t>&gt;</a:t>
            </a:r>
            <a:endParaRPr lang="en-US" sz="2400" dirty="0"/>
          </a:p>
          <a:p>
            <a:r>
              <a:rPr lang="en-IN" sz="2400" dirty="0" err="1"/>
              <a:t>int</a:t>
            </a:r>
            <a:r>
              <a:rPr lang="en-IN" sz="2400" dirty="0"/>
              <a:t> main()</a:t>
            </a:r>
            <a:endParaRPr lang="en-US" sz="2400" dirty="0"/>
          </a:p>
          <a:p>
            <a:r>
              <a:rPr lang="en-IN" sz="2400" dirty="0"/>
              <a:t>{</a:t>
            </a:r>
            <a:endParaRPr lang="en-US" sz="2400" dirty="0"/>
          </a:p>
          <a:p>
            <a:r>
              <a:rPr lang="en-IN" sz="2400" dirty="0"/>
              <a:t>    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i</a:t>
            </a:r>
            <a:r>
              <a:rPr lang="en-IN" sz="2400" dirty="0"/>
              <a:t>;   </a:t>
            </a:r>
            <a:endParaRPr lang="en-US" sz="2400" dirty="0"/>
          </a:p>
          <a:p>
            <a:r>
              <a:rPr lang="en-IN" sz="2400" dirty="0"/>
              <a:t>    </a:t>
            </a:r>
            <a:r>
              <a:rPr lang="en-IN" sz="2400" dirty="0" err="1"/>
              <a:t>i</a:t>
            </a:r>
            <a:r>
              <a:rPr lang="en-IN" sz="2400" dirty="0"/>
              <a:t> = 1, 2, 3;</a:t>
            </a:r>
            <a:endParaRPr lang="en-US" sz="2400" dirty="0"/>
          </a:p>
          <a:p>
            <a:r>
              <a:rPr lang="en-IN" sz="2400" dirty="0"/>
              <a:t>    </a:t>
            </a:r>
            <a:r>
              <a:rPr lang="en-IN" sz="2400" dirty="0" err="1"/>
              <a:t>printf</a:t>
            </a:r>
            <a:r>
              <a:rPr lang="en-IN" sz="2400" dirty="0"/>
              <a:t>("%d", </a:t>
            </a:r>
            <a:r>
              <a:rPr lang="en-IN" sz="2400" dirty="0" err="1"/>
              <a:t>i</a:t>
            </a:r>
            <a:r>
              <a:rPr lang="en-IN" sz="2400" dirty="0"/>
              <a:t>);</a:t>
            </a:r>
            <a:endParaRPr lang="en-US" sz="2400" dirty="0"/>
          </a:p>
          <a:p>
            <a:r>
              <a:rPr lang="en-IN" sz="2400" dirty="0"/>
              <a:t>    return 0;</a:t>
            </a:r>
            <a:endParaRPr lang="en-US" sz="2400" dirty="0"/>
          </a:p>
          <a:p>
            <a:r>
              <a:rPr lang="en-IN" sz="2400" dirty="0"/>
              <a:t>}</a:t>
            </a:r>
            <a:endParaRPr lang="en-US" sz="2400" dirty="0"/>
          </a:p>
          <a:p>
            <a:r>
              <a:rPr lang="en-IN" sz="2400" dirty="0"/>
              <a:t> </a:t>
            </a:r>
            <a:endParaRPr lang="en-US" sz="2400" dirty="0"/>
          </a:p>
          <a:p>
            <a:r>
              <a:rPr lang="en-IN" sz="2400" dirty="0"/>
              <a:t>a) 1</a:t>
            </a:r>
            <a:endParaRPr lang="en-US" sz="2400" dirty="0"/>
          </a:p>
          <a:p>
            <a:r>
              <a:rPr lang="en-IN" sz="2400" dirty="0"/>
              <a:t>b) 3</a:t>
            </a:r>
            <a:endParaRPr lang="en-US" sz="2400" dirty="0"/>
          </a:p>
          <a:p>
            <a:r>
              <a:rPr lang="en-IN" sz="2400" dirty="0"/>
              <a:t>c) Compile time error</a:t>
            </a:r>
            <a:endParaRPr lang="en-US" sz="2400" dirty="0"/>
          </a:p>
          <a:p>
            <a:r>
              <a:rPr lang="en-IN" sz="2400" dirty="0"/>
              <a:t>d) Undefined </a:t>
            </a:r>
            <a:r>
              <a:rPr lang="en-IN" sz="2400" dirty="0" err="1"/>
              <a:t>behavior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4808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400" dirty="0"/>
              <a:t>What is the output of C Program.?</a:t>
            </a:r>
            <a:endParaRPr lang="en-US" sz="2400" dirty="0"/>
          </a:p>
          <a:p>
            <a:r>
              <a:rPr lang="en-IN" sz="2400" dirty="0"/>
              <a:t>#include &lt;</a:t>
            </a:r>
            <a:r>
              <a:rPr lang="en-IN" sz="2400" dirty="0" err="1"/>
              <a:t>stdio.h</a:t>
            </a:r>
            <a:r>
              <a:rPr lang="en-IN" sz="2400" dirty="0"/>
              <a:t>&gt;</a:t>
            </a:r>
            <a:endParaRPr lang="en-US" sz="2400" dirty="0"/>
          </a:p>
          <a:p>
            <a:r>
              <a:rPr lang="en-IN" sz="2400" dirty="0" err="1"/>
              <a:t>int</a:t>
            </a:r>
            <a:r>
              <a:rPr lang="en-IN" sz="2400" dirty="0"/>
              <a:t> main()</a:t>
            </a:r>
            <a:endParaRPr lang="en-US" sz="2400" dirty="0"/>
          </a:p>
          <a:p>
            <a:r>
              <a:rPr lang="en-IN" sz="2400" dirty="0"/>
              <a:t>{</a:t>
            </a:r>
            <a:endParaRPr lang="en-US" sz="2400" dirty="0"/>
          </a:p>
          <a:p>
            <a:r>
              <a:rPr lang="en-IN" sz="2400" dirty="0"/>
              <a:t>    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i</a:t>
            </a:r>
            <a:r>
              <a:rPr lang="en-IN" sz="2400" dirty="0"/>
              <a:t>;   </a:t>
            </a:r>
            <a:endParaRPr lang="en-US" sz="2400" dirty="0"/>
          </a:p>
          <a:p>
            <a:r>
              <a:rPr lang="en-IN" sz="2400" dirty="0"/>
              <a:t>    </a:t>
            </a:r>
            <a:r>
              <a:rPr lang="en-IN" sz="2400" dirty="0" err="1"/>
              <a:t>i</a:t>
            </a:r>
            <a:r>
              <a:rPr lang="en-IN" sz="2400" dirty="0"/>
              <a:t> = 1, 2, 3;</a:t>
            </a:r>
            <a:endParaRPr lang="en-US" sz="2400" dirty="0"/>
          </a:p>
          <a:p>
            <a:r>
              <a:rPr lang="en-IN" sz="2400" dirty="0"/>
              <a:t>    </a:t>
            </a:r>
            <a:r>
              <a:rPr lang="en-IN" sz="2400" dirty="0" err="1"/>
              <a:t>printf</a:t>
            </a:r>
            <a:r>
              <a:rPr lang="en-IN" sz="2400" dirty="0"/>
              <a:t>("%d", </a:t>
            </a:r>
            <a:r>
              <a:rPr lang="en-IN" sz="2400" dirty="0" err="1"/>
              <a:t>i</a:t>
            </a:r>
            <a:r>
              <a:rPr lang="en-IN" sz="2400" dirty="0"/>
              <a:t>);</a:t>
            </a:r>
            <a:endParaRPr lang="en-US" sz="2400" dirty="0"/>
          </a:p>
          <a:p>
            <a:r>
              <a:rPr lang="en-IN" sz="2400" dirty="0"/>
              <a:t>    return 0;</a:t>
            </a:r>
            <a:endParaRPr lang="en-US" sz="2400" dirty="0"/>
          </a:p>
          <a:p>
            <a:r>
              <a:rPr lang="en-IN" sz="2400" dirty="0"/>
              <a:t>}</a:t>
            </a:r>
            <a:endParaRPr lang="en-US" sz="2400" dirty="0"/>
          </a:p>
          <a:p>
            <a:r>
              <a:rPr lang="en-IN" sz="2400" dirty="0"/>
              <a:t> </a:t>
            </a:r>
            <a:endParaRPr lang="en-US" sz="2400" dirty="0"/>
          </a:p>
          <a:p>
            <a:r>
              <a:rPr lang="en-IN" sz="2400" b="1" dirty="0"/>
              <a:t>a) 1</a:t>
            </a:r>
            <a:endParaRPr lang="en-US" sz="2400" dirty="0"/>
          </a:p>
          <a:p>
            <a:r>
              <a:rPr lang="en-IN" sz="2400" dirty="0"/>
              <a:t>b) 3</a:t>
            </a:r>
            <a:endParaRPr lang="en-US" sz="2400" dirty="0"/>
          </a:p>
          <a:p>
            <a:r>
              <a:rPr lang="en-IN" sz="2400" dirty="0"/>
              <a:t>c) Compile time error</a:t>
            </a:r>
            <a:endParaRPr lang="en-US" sz="2400" dirty="0"/>
          </a:p>
          <a:p>
            <a:r>
              <a:rPr lang="en-IN" sz="2400" dirty="0"/>
              <a:t>d) Undefined </a:t>
            </a:r>
            <a:r>
              <a:rPr lang="en-IN" sz="2400" dirty="0" err="1"/>
              <a:t>behavior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6919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What is the output of the C statement.?</a:t>
            </a:r>
            <a:endParaRPr lang="en-US" sz="2400" dirty="0"/>
          </a:p>
          <a:p>
            <a:r>
              <a:rPr lang="en-IN" sz="2400" dirty="0" err="1"/>
              <a:t>int</a:t>
            </a:r>
            <a:r>
              <a:rPr lang="en-IN" sz="2400" dirty="0"/>
              <a:t> main()</a:t>
            </a:r>
            <a:endParaRPr lang="en-US" sz="2400" dirty="0"/>
          </a:p>
          <a:p>
            <a:r>
              <a:rPr lang="en-IN" sz="2400" dirty="0"/>
              <a:t>{</a:t>
            </a:r>
            <a:endParaRPr lang="en-US" sz="2400" dirty="0"/>
          </a:p>
          <a:p>
            <a:r>
              <a:rPr lang="en-IN" sz="2400" dirty="0"/>
              <a:t>    </a:t>
            </a:r>
            <a:r>
              <a:rPr lang="en-IN" sz="2400" dirty="0" err="1"/>
              <a:t>int</a:t>
            </a:r>
            <a:r>
              <a:rPr lang="en-IN" sz="2400" dirty="0"/>
              <a:t> a=0;</a:t>
            </a:r>
            <a:endParaRPr lang="en-US" sz="2400" dirty="0"/>
          </a:p>
          <a:p>
            <a:r>
              <a:rPr lang="en-IN" sz="2400" dirty="0"/>
              <a:t>    a = 5&lt;2 ? 4 : 3;</a:t>
            </a:r>
            <a:endParaRPr lang="en-US" sz="2400" dirty="0"/>
          </a:p>
          <a:p>
            <a:r>
              <a:rPr lang="en-IN" sz="2400" dirty="0"/>
              <a:t>    </a:t>
            </a:r>
            <a:r>
              <a:rPr lang="en-IN" sz="2400" dirty="0" err="1"/>
              <a:t>printf</a:t>
            </a:r>
            <a:r>
              <a:rPr lang="en-IN" sz="2400" dirty="0"/>
              <a:t>("%</a:t>
            </a:r>
            <a:r>
              <a:rPr lang="en-IN" sz="2400" dirty="0" err="1"/>
              <a:t>d",a</a:t>
            </a:r>
            <a:r>
              <a:rPr lang="en-IN" sz="2400" dirty="0"/>
              <a:t>);</a:t>
            </a:r>
            <a:endParaRPr lang="en-US" sz="2400" dirty="0"/>
          </a:p>
          <a:p>
            <a:r>
              <a:rPr lang="en-IN" sz="2400" dirty="0"/>
              <a:t> </a:t>
            </a:r>
            <a:endParaRPr lang="en-US" sz="2400" dirty="0"/>
          </a:p>
          <a:p>
            <a:r>
              <a:rPr lang="en-IN" sz="2400" dirty="0"/>
              <a:t>    return 0;</a:t>
            </a:r>
            <a:endParaRPr lang="en-US" sz="2400" dirty="0"/>
          </a:p>
          <a:p>
            <a:r>
              <a:rPr lang="en-IN" sz="2400" dirty="0"/>
              <a:t>}</a:t>
            </a:r>
            <a:endParaRPr lang="en-US" sz="2400" dirty="0"/>
          </a:p>
          <a:p>
            <a:r>
              <a:rPr lang="en-IN" sz="2400" dirty="0"/>
              <a:t>A) 4</a:t>
            </a:r>
            <a:endParaRPr lang="en-US" sz="2400" dirty="0"/>
          </a:p>
          <a:p>
            <a:r>
              <a:rPr lang="en-IN" sz="2400" dirty="0"/>
              <a:t>B) 3</a:t>
            </a:r>
            <a:endParaRPr lang="en-US" sz="2400" dirty="0"/>
          </a:p>
          <a:p>
            <a:r>
              <a:rPr lang="en-IN" sz="2400" dirty="0"/>
              <a:t>C) 5</a:t>
            </a:r>
            <a:endParaRPr lang="en-US" sz="2400" dirty="0"/>
          </a:p>
          <a:p>
            <a:r>
              <a:rPr lang="en-IN" sz="2400" dirty="0"/>
              <a:t>D)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3498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What is the output of the C statement.?</a:t>
            </a:r>
            <a:endParaRPr lang="en-US" sz="2400" dirty="0"/>
          </a:p>
          <a:p>
            <a:r>
              <a:rPr lang="en-IN" sz="2400" dirty="0" err="1"/>
              <a:t>int</a:t>
            </a:r>
            <a:r>
              <a:rPr lang="en-IN" sz="2400" dirty="0"/>
              <a:t> main()</a:t>
            </a:r>
            <a:endParaRPr lang="en-US" sz="2400" dirty="0"/>
          </a:p>
          <a:p>
            <a:r>
              <a:rPr lang="en-IN" sz="2400" dirty="0"/>
              <a:t>{</a:t>
            </a:r>
            <a:endParaRPr lang="en-US" sz="2400" dirty="0"/>
          </a:p>
          <a:p>
            <a:r>
              <a:rPr lang="en-IN" sz="2400" dirty="0"/>
              <a:t>    </a:t>
            </a:r>
            <a:r>
              <a:rPr lang="en-IN" sz="2400" dirty="0" err="1"/>
              <a:t>int</a:t>
            </a:r>
            <a:r>
              <a:rPr lang="en-IN" sz="2400" dirty="0"/>
              <a:t> a=0;</a:t>
            </a:r>
            <a:endParaRPr lang="en-US" sz="2400" dirty="0"/>
          </a:p>
          <a:p>
            <a:r>
              <a:rPr lang="en-IN" sz="2400" dirty="0"/>
              <a:t>    a = 5&lt;2 ? 4 : 3;</a:t>
            </a:r>
            <a:endParaRPr lang="en-US" sz="2400" dirty="0"/>
          </a:p>
          <a:p>
            <a:r>
              <a:rPr lang="en-IN" sz="2400" dirty="0"/>
              <a:t>    </a:t>
            </a:r>
            <a:r>
              <a:rPr lang="en-IN" sz="2400" dirty="0" err="1"/>
              <a:t>printf</a:t>
            </a:r>
            <a:r>
              <a:rPr lang="en-IN" sz="2400" dirty="0"/>
              <a:t>("%</a:t>
            </a:r>
            <a:r>
              <a:rPr lang="en-IN" sz="2400" dirty="0" err="1"/>
              <a:t>d",a</a:t>
            </a:r>
            <a:r>
              <a:rPr lang="en-IN" sz="2400" dirty="0"/>
              <a:t>);</a:t>
            </a:r>
            <a:endParaRPr lang="en-US" sz="2400" dirty="0"/>
          </a:p>
          <a:p>
            <a:r>
              <a:rPr lang="en-IN" sz="2400" dirty="0"/>
              <a:t> </a:t>
            </a:r>
            <a:endParaRPr lang="en-US" sz="2400" dirty="0"/>
          </a:p>
          <a:p>
            <a:r>
              <a:rPr lang="en-IN" sz="2400" dirty="0"/>
              <a:t>    return 0;</a:t>
            </a:r>
            <a:endParaRPr lang="en-US" sz="2400" dirty="0"/>
          </a:p>
          <a:p>
            <a:r>
              <a:rPr lang="en-IN" sz="2400" dirty="0"/>
              <a:t>}</a:t>
            </a:r>
            <a:endParaRPr lang="en-US" sz="2400" dirty="0"/>
          </a:p>
          <a:p>
            <a:r>
              <a:rPr lang="en-IN" sz="2400" dirty="0"/>
              <a:t>A) 4</a:t>
            </a:r>
            <a:endParaRPr lang="en-US" sz="2400" dirty="0"/>
          </a:p>
          <a:p>
            <a:r>
              <a:rPr lang="en-IN" sz="2400" b="1" dirty="0"/>
              <a:t>B) 3</a:t>
            </a:r>
            <a:endParaRPr lang="en-US" sz="2400" dirty="0"/>
          </a:p>
          <a:p>
            <a:r>
              <a:rPr lang="en-IN" sz="2400" dirty="0"/>
              <a:t>C) 5</a:t>
            </a:r>
            <a:endParaRPr lang="en-US" sz="2400" dirty="0"/>
          </a:p>
          <a:p>
            <a:r>
              <a:rPr lang="en-IN" sz="2400" dirty="0"/>
              <a:t>D)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2334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What is the output of the C Program.?</a:t>
            </a:r>
            <a:endParaRPr lang="en-US" sz="2400" dirty="0"/>
          </a:p>
          <a:p>
            <a:r>
              <a:rPr lang="en-IN" sz="2400" dirty="0" err="1"/>
              <a:t>int</a:t>
            </a:r>
            <a:r>
              <a:rPr lang="en-IN" sz="2400" dirty="0"/>
              <a:t> main()</a:t>
            </a:r>
            <a:endParaRPr lang="en-US" sz="2400" dirty="0"/>
          </a:p>
          <a:p>
            <a:r>
              <a:rPr lang="en-IN" sz="2400" dirty="0"/>
              <a:t>{</a:t>
            </a:r>
            <a:endParaRPr lang="en-US" sz="2400" dirty="0"/>
          </a:p>
          <a:p>
            <a:r>
              <a:rPr lang="en-IN" sz="2400" dirty="0"/>
              <a:t>    float a=10.0;</a:t>
            </a:r>
            <a:endParaRPr lang="en-US" sz="2400" dirty="0"/>
          </a:p>
          <a:p>
            <a:r>
              <a:rPr lang="en-IN" sz="2400" dirty="0"/>
              <a:t>    a = (</a:t>
            </a:r>
            <a:r>
              <a:rPr lang="en-IN" sz="2400" dirty="0" err="1"/>
              <a:t>int</a:t>
            </a:r>
            <a:r>
              <a:rPr lang="en-IN" sz="2400" dirty="0"/>
              <a:t>)a % 3;</a:t>
            </a:r>
            <a:endParaRPr lang="en-US" sz="2400" dirty="0"/>
          </a:p>
          <a:p>
            <a:r>
              <a:rPr lang="en-IN" sz="2400" dirty="0"/>
              <a:t>    </a:t>
            </a:r>
            <a:r>
              <a:rPr lang="en-IN" sz="2400" dirty="0" err="1"/>
              <a:t>printf</a:t>
            </a:r>
            <a:r>
              <a:rPr lang="en-IN" sz="2400" dirty="0"/>
              <a:t>("%f", a);</a:t>
            </a:r>
            <a:endParaRPr lang="en-US" sz="2400" dirty="0"/>
          </a:p>
          <a:p>
            <a:r>
              <a:rPr lang="en-IN" sz="2400" dirty="0"/>
              <a:t> </a:t>
            </a:r>
            <a:endParaRPr lang="en-US" sz="2400" dirty="0"/>
          </a:p>
          <a:p>
            <a:r>
              <a:rPr lang="en-IN" sz="2400" dirty="0"/>
              <a:t>    return 0;</a:t>
            </a:r>
            <a:endParaRPr lang="en-US" sz="2400" dirty="0"/>
          </a:p>
          <a:p>
            <a:r>
              <a:rPr lang="en-IN" sz="2400" dirty="0"/>
              <a:t>}</a:t>
            </a:r>
            <a:endParaRPr lang="en-US" sz="2400" dirty="0"/>
          </a:p>
          <a:p>
            <a:r>
              <a:rPr lang="en-IN" sz="2400" dirty="0"/>
              <a:t>A) 0</a:t>
            </a:r>
            <a:endParaRPr lang="en-US" sz="2400" dirty="0"/>
          </a:p>
          <a:p>
            <a:r>
              <a:rPr lang="en-IN" sz="2400" dirty="0"/>
              <a:t>B) 1</a:t>
            </a:r>
            <a:endParaRPr lang="en-US" sz="2400" dirty="0"/>
          </a:p>
          <a:p>
            <a:r>
              <a:rPr lang="en-IN" sz="2400" dirty="0"/>
              <a:t>C) 1.000000</a:t>
            </a:r>
            <a:endParaRPr lang="en-US" sz="2400" dirty="0"/>
          </a:p>
          <a:p>
            <a:r>
              <a:rPr lang="en-IN" sz="2400" dirty="0"/>
              <a:t>D) Compiler Error.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9604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What is the output of the C Program.?</a:t>
            </a:r>
            <a:endParaRPr lang="en-US" sz="2400" dirty="0"/>
          </a:p>
          <a:p>
            <a:r>
              <a:rPr lang="en-IN" sz="2400" dirty="0" err="1"/>
              <a:t>int</a:t>
            </a:r>
            <a:r>
              <a:rPr lang="en-IN" sz="2400" dirty="0"/>
              <a:t> main()</a:t>
            </a:r>
            <a:endParaRPr lang="en-US" sz="2400" dirty="0"/>
          </a:p>
          <a:p>
            <a:r>
              <a:rPr lang="en-IN" sz="2400" dirty="0"/>
              <a:t>{</a:t>
            </a:r>
            <a:endParaRPr lang="en-US" sz="2400" dirty="0"/>
          </a:p>
          <a:p>
            <a:r>
              <a:rPr lang="en-IN" sz="2400" dirty="0"/>
              <a:t>    float a=10.0;</a:t>
            </a:r>
            <a:endParaRPr lang="en-US" sz="2400" dirty="0"/>
          </a:p>
          <a:p>
            <a:r>
              <a:rPr lang="en-IN" sz="2400" dirty="0"/>
              <a:t>    a = (</a:t>
            </a:r>
            <a:r>
              <a:rPr lang="en-IN" sz="2400" dirty="0" err="1"/>
              <a:t>int</a:t>
            </a:r>
            <a:r>
              <a:rPr lang="en-IN" sz="2400" dirty="0"/>
              <a:t>)a % 3;</a:t>
            </a:r>
            <a:endParaRPr lang="en-US" sz="2400" dirty="0"/>
          </a:p>
          <a:p>
            <a:r>
              <a:rPr lang="en-IN" sz="2400" dirty="0"/>
              <a:t>    </a:t>
            </a:r>
            <a:r>
              <a:rPr lang="en-IN" sz="2400" dirty="0" err="1"/>
              <a:t>printf</a:t>
            </a:r>
            <a:r>
              <a:rPr lang="en-IN" sz="2400" dirty="0"/>
              <a:t>("%f", a);</a:t>
            </a:r>
            <a:endParaRPr lang="en-US" sz="2400" dirty="0"/>
          </a:p>
          <a:p>
            <a:r>
              <a:rPr lang="en-IN" sz="2400" dirty="0"/>
              <a:t> </a:t>
            </a:r>
            <a:endParaRPr lang="en-US" sz="2400" dirty="0"/>
          </a:p>
          <a:p>
            <a:r>
              <a:rPr lang="en-IN" sz="2400" dirty="0"/>
              <a:t>    return 0;</a:t>
            </a:r>
            <a:endParaRPr lang="en-US" sz="2400" dirty="0"/>
          </a:p>
          <a:p>
            <a:r>
              <a:rPr lang="en-IN" sz="2400" dirty="0"/>
              <a:t>}</a:t>
            </a:r>
            <a:endParaRPr lang="en-US" sz="2400" dirty="0"/>
          </a:p>
          <a:p>
            <a:r>
              <a:rPr lang="en-IN" sz="2400" dirty="0"/>
              <a:t>A) 0</a:t>
            </a:r>
            <a:endParaRPr lang="en-US" sz="2400" dirty="0"/>
          </a:p>
          <a:p>
            <a:r>
              <a:rPr lang="en-IN" sz="2400" dirty="0"/>
              <a:t>B) 1</a:t>
            </a:r>
            <a:endParaRPr lang="en-US" sz="2400" dirty="0"/>
          </a:p>
          <a:p>
            <a:r>
              <a:rPr lang="en-IN" sz="2400" b="1" dirty="0"/>
              <a:t>C) 1.000000</a:t>
            </a:r>
            <a:endParaRPr lang="en-US" sz="2400" dirty="0"/>
          </a:p>
          <a:p>
            <a:r>
              <a:rPr lang="en-IN" sz="2400" dirty="0"/>
              <a:t>D) Compiler Error.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6998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What will be the output of the following C code?</a:t>
            </a:r>
            <a:endParaRPr lang="en-US" sz="2400" dirty="0"/>
          </a:p>
          <a:p>
            <a:r>
              <a:rPr lang="en-IN" sz="2400" dirty="0"/>
              <a:t> </a:t>
            </a:r>
            <a:endParaRPr lang="en-US" sz="2400" dirty="0"/>
          </a:p>
          <a:p>
            <a:r>
              <a:rPr lang="en-IN" sz="2400" dirty="0"/>
              <a:t>    #include &lt;</a:t>
            </a:r>
            <a:r>
              <a:rPr lang="en-IN" sz="2400" dirty="0" err="1"/>
              <a:t>stdio.h</a:t>
            </a:r>
            <a:r>
              <a:rPr lang="en-IN" sz="2400" dirty="0"/>
              <a:t>&gt;</a:t>
            </a:r>
            <a:endParaRPr lang="en-US" sz="2400" dirty="0"/>
          </a:p>
          <a:p>
            <a:r>
              <a:rPr lang="en-IN" sz="2400" dirty="0"/>
              <a:t>    void main()</a:t>
            </a:r>
            <a:endParaRPr lang="en-US" sz="2400" dirty="0"/>
          </a:p>
          <a:p>
            <a:r>
              <a:rPr lang="en-IN" sz="2400" dirty="0"/>
              <a:t>    {</a:t>
            </a:r>
            <a:endParaRPr lang="en-US" sz="2400" dirty="0"/>
          </a:p>
          <a:p>
            <a:r>
              <a:rPr lang="en-IN" sz="2400" dirty="0"/>
              <a:t>        </a:t>
            </a:r>
            <a:r>
              <a:rPr lang="en-IN" sz="2400" dirty="0" err="1"/>
              <a:t>int</a:t>
            </a:r>
            <a:r>
              <a:rPr lang="en-IN" sz="2400" dirty="0"/>
              <a:t> k = 8;</a:t>
            </a:r>
            <a:endParaRPr lang="en-US" sz="2400" dirty="0"/>
          </a:p>
          <a:p>
            <a:r>
              <a:rPr lang="en-IN" sz="2400" dirty="0"/>
              <a:t>        </a:t>
            </a:r>
            <a:r>
              <a:rPr lang="en-IN" sz="2400" dirty="0" err="1"/>
              <a:t>int</a:t>
            </a:r>
            <a:r>
              <a:rPr lang="en-IN" sz="2400" dirty="0"/>
              <a:t> x = 0 == 1 &amp;&amp; k++;</a:t>
            </a:r>
            <a:endParaRPr lang="en-US" sz="2400" dirty="0"/>
          </a:p>
          <a:p>
            <a:r>
              <a:rPr lang="en-IN" sz="2400" dirty="0"/>
              <a:t>        </a:t>
            </a:r>
            <a:r>
              <a:rPr lang="en-IN" sz="2400" dirty="0" err="1"/>
              <a:t>printf</a:t>
            </a:r>
            <a:r>
              <a:rPr lang="en-IN" sz="2400" dirty="0"/>
              <a:t>("%</a:t>
            </a:r>
            <a:r>
              <a:rPr lang="en-IN" sz="2400" dirty="0" err="1"/>
              <a:t>d%d</a:t>
            </a:r>
            <a:r>
              <a:rPr lang="en-IN" sz="2400" dirty="0"/>
              <a:t>\n", x, k);</a:t>
            </a:r>
            <a:endParaRPr lang="en-US" sz="2400" dirty="0"/>
          </a:p>
          <a:p>
            <a:r>
              <a:rPr lang="en-IN" sz="2400" dirty="0"/>
              <a:t>    }</a:t>
            </a:r>
            <a:endParaRPr lang="en-US" sz="2400" dirty="0"/>
          </a:p>
          <a:p>
            <a:r>
              <a:rPr lang="en-IN" sz="2400" dirty="0"/>
              <a:t>a) 0 9</a:t>
            </a:r>
            <a:endParaRPr lang="en-US" sz="2400" dirty="0"/>
          </a:p>
          <a:p>
            <a:r>
              <a:rPr lang="en-IN" sz="2400" dirty="0"/>
              <a:t>b) 0 8</a:t>
            </a:r>
            <a:endParaRPr lang="en-US" sz="2400" dirty="0"/>
          </a:p>
          <a:p>
            <a:r>
              <a:rPr lang="en-IN" sz="2400" dirty="0"/>
              <a:t>c) 1 8</a:t>
            </a:r>
            <a:endParaRPr lang="en-US" sz="2400" dirty="0"/>
          </a:p>
          <a:p>
            <a:r>
              <a:rPr lang="en-IN" sz="2400" dirty="0"/>
              <a:t>d) 1 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7519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What will be the output of the following C code?</a:t>
            </a:r>
            <a:endParaRPr lang="en-US" sz="2400" dirty="0"/>
          </a:p>
          <a:p>
            <a:r>
              <a:rPr lang="en-IN" sz="2400" dirty="0"/>
              <a:t> </a:t>
            </a:r>
            <a:endParaRPr lang="en-US" sz="2400" dirty="0"/>
          </a:p>
          <a:p>
            <a:r>
              <a:rPr lang="en-IN" sz="2400" dirty="0"/>
              <a:t>    #include &lt;</a:t>
            </a:r>
            <a:r>
              <a:rPr lang="en-IN" sz="2400" dirty="0" err="1"/>
              <a:t>stdio.h</a:t>
            </a:r>
            <a:r>
              <a:rPr lang="en-IN" sz="2400" dirty="0"/>
              <a:t>&gt;</a:t>
            </a:r>
            <a:endParaRPr lang="en-US" sz="2400" dirty="0"/>
          </a:p>
          <a:p>
            <a:r>
              <a:rPr lang="en-IN" sz="2400" dirty="0"/>
              <a:t>    void main()</a:t>
            </a:r>
            <a:endParaRPr lang="en-US" sz="2400" dirty="0"/>
          </a:p>
          <a:p>
            <a:r>
              <a:rPr lang="en-IN" sz="2400" dirty="0"/>
              <a:t>    {</a:t>
            </a:r>
            <a:endParaRPr lang="en-US" sz="2400" dirty="0"/>
          </a:p>
          <a:p>
            <a:r>
              <a:rPr lang="en-IN" sz="2400" dirty="0"/>
              <a:t>        </a:t>
            </a:r>
            <a:r>
              <a:rPr lang="en-IN" sz="2400" dirty="0" err="1"/>
              <a:t>int</a:t>
            </a:r>
            <a:r>
              <a:rPr lang="en-IN" sz="2400" dirty="0"/>
              <a:t> k = 8;</a:t>
            </a:r>
            <a:endParaRPr lang="en-US" sz="2400" dirty="0"/>
          </a:p>
          <a:p>
            <a:r>
              <a:rPr lang="en-IN" sz="2400" dirty="0"/>
              <a:t>        </a:t>
            </a:r>
            <a:r>
              <a:rPr lang="en-IN" sz="2400" dirty="0" err="1"/>
              <a:t>int</a:t>
            </a:r>
            <a:r>
              <a:rPr lang="en-IN" sz="2400" dirty="0"/>
              <a:t> x = 0 == 1 &amp;&amp; k++;</a:t>
            </a:r>
            <a:endParaRPr lang="en-US" sz="2400" dirty="0"/>
          </a:p>
          <a:p>
            <a:r>
              <a:rPr lang="en-IN" sz="2400" dirty="0"/>
              <a:t>        </a:t>
            </a:r>
            <a:r>
              <a:rPr lang="en-IN" sz="2400" dirty="0" err="1"/>
              <a:t>printf</a:t>
            </a:r>
            <a:r>
              <a:rPr lang="en-IN" sz="2400" dirty="0"/>
              <a:t>("%</a:t>
            </a:r>
            <a:r>
              <a:rPr lang="en-IN" sz="2400" dirty="0" err="1"/>
              <a:t>d%d</a:t>
            </a:r>
            <a:r>
              <a:rPr lang="en-IN" sz="2400" dirty="0"/>
              <a:t>\n", x, k);</a:t>
            </a:r>
            <a:endParaRPr lang="en-US" sz="2400" dirty="0"/>
          </a:p>
          <a:p>
            <a:r>
              <a:rPr lang="en-IN" sz="2400" dirty="0"/>
              <a:t>    }</a:t>
            </a:r>
            <a:endParaRPr lang="en-US" sz="2400" dirty="0"/>
          </a:p>
          <a:p>
            <a:r>
              <a:rPr lang="en-IN" sz="2400" dirty="0"/>
              <a:t>a) 0 9</a:t>
            </a:r>
            <a:endParaRPr lang="en-US" sz="2400" dirty="0"/>
          </a:p>
          <a:p>
            <a:r>
              <a:rPr lang="en-IN" sz="2400" b="1" dirty="0"/>
              <a:t>b) 0 8</a:t>
            </a:r>
            <a:endParaRPr lang="en-US" sz="2400" dirty="0"/>
          </a:p>
          <a:p>
            <a:r>
              <a:rPr lang="en-IN" sz="2400" dirty="0"/>
              <a:t>c) 1 8</a:t>
            </a:r>
            <a:endParaRPr lang="en-US" sz="2400" dirty="0"/>
          </a:p>
          <a:p>
            <a:r>
              <a:rPr lang="en-IN" sz="2400" dirty="0"/>
              <a:t>d) 1 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3016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. What will be the output of the following C code?</a:t>
            </a:r>
            <a:endParaRPr lang="en-US" sz="2400" dirty="0"/>
          </a:p>
          <a:p>
            <a:r>
              <a:rPr lang="en-IN" sz="2400" dirty="0"/>
              <a:t> </a:t>
            </a:r>
            <a:endParaRPr lang="en-US" sz="2400" dirty="0"/>
          </a:p>
          <a:p>
            <a:r>
              <a:rPr lang="en-IN" sz="2400" dirty="0"/>
              <a:t>    #include &lt;</a:t>
            </a:r>
            <a:r>
              <a:rPr lang="en-IN" sz="2400" dirty="0" err="1"/>
              <a:t>stdio.h</a:t>
            </a:r>
            <a:r>
              <a:rPr lang="en-IN" sz="2400" dirty="0"/>
              <a:t>&gt;</a:t>
            </a:r>
            <a:endParaRPr lang="en-US" sz="2400" dirty="0"/>
          </a:p>
          <a:p>
            <a:r>
              <a:rPr lang="en-IN" sz="2400" dirty="0"/>
              <a:t>    </a:t>
            </a:r>
            <a:r>
              <a:rPr lang="en-IN" sz="2400" dirty="0" err="1"/>
              <a:t>int</a:t>
            </a:r>
            <a:r>
              <a:rPr lang="en-IN" sz="2400" dirty="0"/>
              <a:t> main()</a:t>
            </a:r>
            <a:endParaRPr lang="en-US" sz="2400" dirty="0"/>
          </a:p>
          <a:p>
            <a:r>
              <a:rPr lang="en-IN" sz="2400" dirty="0"/>
              <a:t>    {</a:t>
            </a:r>
            <a:endParaRPr lang="en-US" sz="2400" dirty="0"/>
          </a:p>
          <a:p>
            <a:r>
              <a:rPr lang="en-IN" sz="2400" dirty="0"/>
              <a:t>        </a:t>
            </a:r>
            <a:r>
              <a:rPr lang="en-IN" sz="2400" dirty="0" err="1"/>
              <a:t>int</a:t>
            </a:r>
            <a:r>
              <a:rPr lang="en-IN" sz="2400" dirty="0"/>
              <a:t> y = 10000;</a:t>
            </a:r>
            <a:endParaRPr lang="en-US" sz="2400" dirty="0"/>
          </a:p>
          <a:p>
            <a:r>
              <a:rPr lang="en-IN" sz="2400" dirty="0"/>
              <a:t>        </a:t>
            </a:r>
            <a:r>
              <a:rPr lang="en-IN" sz="2400" dirty="0" err="1"/>
              <a:t>int</a:t>
            </a:r>
            <a:r>
              <a:rPr lang="en-IN" sz="2400" dirty="0"/>
              <a:t> y = 34;</a:t>
            </a:r>
            <a:endParaRPr lang="en-US" sz="2400" dirty="0"/>
          </a:p>
          <a:p>
            <a:r>
              <a:rPr lang="en-IN" sz="2400" dirty="0"/>
              <a:t>        </a:t>
            </a:r>
            <a:r>
              <a:rPr lang="en-IN" sz="2400" dirty="0" err="1"/>
              <a:t>printf</a:t>
            </a:r>
            <a:r>
              <a:rPr lang="en-IN" sz="2400" dirty="0"/>
              <a:t>("Hello World! %d\n", y);</a:t>
            </a:r>
            <a:endParaRPr lang="en-US" sz="2400" dirty="0"/>
          </a:p>
          <a:p>
            <a:r>
              <a:rPr lang="en-IN" sz="2400" dirty="0"/>
              <a:t>        return 0;</a:t>
            </a:r>
            <a:endParaRPr lang="en-US" sz="2400" dirty="0"/>
          </a:p>
          <a:p>
            <a:r>
              <a:rPr lang="en-IN" sz="2400" dirty="0"/>
              <a:t>    }</a:t>
            </a:r>
            <a:endParaRPr lang="en-US" sz="2400" dirty="0"/>
          </a:p>
          <a:p>
            <a:r>
              <a:rPr lang="en-IN" sz="2400" dirty="0"/>
              <a:t>a) Compile time error</a:t>
            </a:r>
            <a:endParaRPr lang="en-US" sz="2400" dirty="0"/>
          </a:p>
          <a:p>
            <a:r>
              <a:rPr lang="en-IN" sz="2400" dirty="0"/>
              <a:t>b) Hello World! 34</a:t>
            </a:r>
            <a:endParaRPr lang="en-US" sz="2400" dirty="0"/>
          </a:p>
          <a:p>
            <a:r>
              <a:rPr lang="en-IN" sz="2400" dirty="0"/>
              <a:t>c) Hello World! 1000</a:t>
            </a:r>
            <a:endParaRPr lang="en-US" sz="2400" dirty="0"/>
          </a:p>
          <a:p>
            <a:r>
              <a:rPr lang="en-IN" sz="2400" dirty="0"/>
              <a:t>d) Hello World! followed by a junk value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5886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. What will be the output of the following C code?</a:t>
            </a:r>
            <a:endParaRPr lang="en-US" sz="2400" dirty="0"/>
          </a:p>
          <a:p>
            <a:r>
              <a:rPr lang="en-IN" sz="2400" dirty="0"/>
              <a:t> </a:t>
            </a:r>
            <a:endParaRPr lang="en-US" sz="2400" dirty="0"/>
          </a:p>
          <a:p>
            <a:r>
              <a:rPr lang="en-IN" sz="2400" dirty="0"/>
              <a:t>    #include &lt;</a:t>
            </a:r>
            <a:r>
              <a:rPr lang="en-IN" sz="2400" dirty="0" err="1"/>
              <a:t>stdio.h</a:t>
            </a:r>
            <a:r>
              <a:rPr lang="en-IN" sz="2400" dirty="0"/>
              <a:t>&gt;</a:t>
            </a:r>
            <a:endParaRPr lang="en-US" sz="2400" dirty="0"/>
          </a:p>
          <a:p>
            <a:r>
              <a:rPr lang="en-IN" sz="2400" dirty="0"/>
              <a:t>    </a:t>
            </a:r>
            <a:r>
              <a:rPr lang="en-IN" sz="2400" dirty="0" err="1"/>
              <a:t>int</a:t>
            </a:r>
            <a:r>
              <a:rPr lang="en-IN" sz="2400" dirty="0"/>
              <a:t> main()</a:t>
            </a:r>
            <a:endParaRPr lang="en-US" sz="2400" dirty="0"/>
          </a:p>
          <a:p>
            <a:r>
              <a:rPr lang="en-IN" sz="2400" dirty="0"/>
              <a:t>    {</a:t>
            </a:r>
            <a:endParaRPr lang="en-US" sz="2400" dirty="0"/>
          </a:p>
          <a:p>
            <a:r>
              <a:rPr lang="en-IN" sz="2400" dirty="0"/>
              <a:t>        </a:t>
            </a:r>
            <a:r>
              <a:rPr lang="en-IN" sz="2400" dirty="0" err="1"/>
              <a:t>int</a:t>
            </a:r>
            <a:r>
              <a:rPr lang="en-IN" sz="2400" dirty="0"/>
              <a:t> y = 10000;</a:t>
            </a:r>
            <a:endParaRPr lang="en-US" sz="2400" dirty="0"/>
          </a:p>
          <a:p>
            <a:r>
              <a:rPr lang="en-IN" sz="2400" dirty="0"/>
              <a:t>        </a:t>
            </a:r>
            <a:r>
              <a:rPr lang="en-IN" sz="2400" dirty="0" err="1"/>
              <a:t>int</a:t>
            </a:r>
            <a:r>
              <a:rPr lang="en-IN" sz="2400" dirty="0"/>
              <a:t> y = 34;</a:t>
            </a:r>
            <a:endParaRPr lang="en-US" sz="2400" dirty="0"/>
          </a:p>
          <a:p>
            <a:r>
              <a:rPr lang="en-IN" sz="2400" dirty="0"/>
              <a:t>        </a:t>
            </a:r>
            <a:r>
              <a:rPr lang="en-IN" sz="2400" dirty="0" err="1"/>
              <a:t>printf</a:t>
            </a:r>
            <a:r>
              <a:rPr lang="en-IN" sz="2400" dirty="0"/>
              <a:t>("Hello World! %d\n", y);</a:t>
            </a:r>
            <a:endParaRPr lang="en-US" sz="2400" dirty="0"/>
          </a:p>
          <a:p>
            <a:r>
              <a:rPr lang="en-IN" sz="2400" dirty="0"/>
              <a:t>        return 0;</a:t>
            </a:r>
            <a:endParaRPr lang="en-US" sz="2400" dirty="0"/>
          </a:p>
          <a:p>
            <a:r>
              <a:rPr lang="en-IN" sz="2400" dirty="0"/>
              <a:t>    }</a:t>
            </a:r>
            <a:endParaRPr lang="en-US" sz="2400" dirty="0"/>
          </a:p>
          <a:p>
            <a:r>
              <a:rPr lang="en-IN" sz="2400" b="1" dirty="0"/>
              <a:t>a) Compile time error</a:t>
            </a:r>
            <a:endParaRPr lang="en-US" sz="2400" dirty="0"/>
          </a:p>
          <a:p>
            <a:r>
              <a:rPr lang="en-IN" sz="2400" dirty="0"/>
              <a:t>b) Hello World! 34</a:t>
            </a:r>
            <a:endParaRPr lang="en-US" sz="2400" dirty="0"/>
          </a:p>
          <a:p>
            <a:r>
              <a:rPr lang="en-IN" sz="2400" dirty="0"/>
              <a:t>c) Hello World! 1000</a:t>
            </a:r>
            <a:endParaRPr lang="en-US" sz="2400" dirty="0"/>
          </a:p>
          <a:p>
            <a:r>
              <a:rPr lang="en-IN" sz="2400" dirty="0"/>
              <a:t>d) Hello World! followed by a junk value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749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r>
              <a:rPr lang="en-US" sz="2800" dirty="0" smtClean="0"/>
              <a:t> </a:t>
            </a:r>
            <a:r>
              <a:rPr lang="en-US" sz="2800" dirty="0"/>
              <a:t>What is the output of this program? </a:t>
            </a:r>
          </a:p>
          <a:p>
            <a:r>
              <a:rPr lang="en-US" sz="2800" dirty="0"/>
              <a:t>#include&lt;</a:t>
            </a:r>
            <a:r>
              <a:rPr lang="en-US" sz="2800" dirty="0" err="1"/>
              <a:t>stdio.h</a:t>
            </a:r>
            <a:r>
              <a:rPr lang="en-US" sz="2800" dirty="0"/>
              <a:t>&gt;</a:t>
            </a:r>
          </a:p>
          <a:p>
            <a:r>
              <a:rPr lang="en-US" sz="2800" dirty="0"/>
              <a:t>void main()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a=1,b=2,c=3,d;</a:t>
            </a:r>
          </a:p>
          <a:p>
            <a:r>
              <a:rPr lang="en-US" sz="2800" dirty="0">
                <a:solidFill>
                  <a:srgbClr val="C00000"/>
                </a:solidFill>
              </a:rPr>
              <a:t>	</a:t>
            </a:r>
            <a:r>
              <a:rPr lang="en-US" sz="2800" b="1" dirty="0">
                <a:solidFill>
                  <a:srgbClr val="C00000"/>
                </a:solidFill>
              </a:rPr>
              <a:t>d=(a=c, b+=a, c=</a:t>
            </a:r>
            <a:r>
              <a:rPr lang="en-US" sz="2800" b="1" dirty="0" err="1">
                <a:solidFill>
                  <a:srgbClr val="C00000"/>
                </a:solidFill>
              </a:rPr>
              <a:t>a+b+c</a:t>
            </a:r>
            <a:r>
              <a:rPr lang="en-US" sz="2800" b="1" dirty="0">
                <a:solidFill>
                  <a:srgbClr val="C00000"/>
                </a:solidFill>
              </a:rPr>
              <a:t>);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printf</a:t>
            </a:r>
            <a:r>
              <a:rPr lang="en-US" sz="2800" dirty="0"/>
              <a:t>(“%d %d %d %d”, </a:t>
            </a:r>
            <a:r>
              <a:rPr lang="en-US" sz="2800" dirty="0" err="1"/>
              <a:t>d,a</a:t>
            </a:r>
            <a:r>
              <a:rPr lang="en-US" sz="2800" dirty="0"/>
              <a:t>, b, c);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a) </a:t>
            </a:r>
            <a:r>
              <a:rPr lang="en-US" sz="2800" dirty="0" smtClean="0"/>
              <a:t>11 3 5 11 </a:t>
            </a:r>
            <a:endParaRPr lang="en-US" sz="2800" dirty="0"/>
          </a:p>
          <a:p>
            <a:r>
              <a:rPr lang="en-US" sz="2800" dirty="0"/>
              <a:t>b) </a:t>
            </a:r>
            <a:r>
              <a:rPr lang="en-US" sz="2800" dirty="0" smtClean="0"/>
              <a:t>11 1 5 11</a:t>
            </a:r>
            <a:endParaRPr lang="en-US" sz="2800" dirty="0"/>
          </a:p>
          <a:p>
            <a:r>
              <a:rPr lang="en-US" sz="2800" dirty="0"/>
              <a:t>c) </a:t>
            </a:r>
            <a:r>
              <a:rPr lang="en-US" sz="2800" dirty="0" smtClean="0"/>
              <a:t>11 3 2 11</a:t>
            </a:r>
            <a:endParaRPr lang="en-US" sz="2800" dirty="0"/>
          </a:p>
          <a:p>
            <a:r>
              <a:rPr lang="en-US" sz="2800" dirty="0"/>
              <a:t>d) </a:t>
            </a:r>
            <a:r>
              <a:rPr lang="en-US" sz="2800" dirty="0" smtClean="0"/>
              <a:t>11 3 3 11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6624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11. What will be output if you will compile and execute the following c code?</a:t>
            </a:r>
            <a:endParaRPr lang="en-US" sz="2400" dirty="0"/>
          </a:p>
          <a:p>
            <a:r>
              <a:rPr lang="en-IN" sz="2400" dirty="0"/>
              <a:t> </a:t>
            </a:r>
            <a:endParaRPr lang="en-US" sz="2400" dirty="0"/>
          </a:p>
          <a:p>
            <a:r>
              <a:rPr lang="en-IN" sz="2400" dirty="0"/>
              <a:t>#include&lt;</a:t>
            </a:r>
            <a:r>
              <a:rPr lang="en-IN" sz="2400" dirty="0" err="1"/>
              <a:t>stdio.h</a:t>
            </a:r>
            <a:r>
              <a:rPr lang="en-IN" sz="2400" dirty="0"/>
              <a:t>&gt;</a:t>
            </a:r>
            <a:endParaRPr lang="en-US" sz="2400" dirty="0"/>
          </a:p>
          <a:p>
            <a:r>
              <a:rPr lang="en-IN" sz="2400" dirty="0" err="1"/>
              <a:t>int</a:t>
            </a:r>
            <a:r>
              <a:rPr lang="en-IN" sz="2400" dirty="0"/>
              <a:t> main()</a:t>
            </a:r>
            <a:endParaRPr lang="en-US" sz="2400" dirty="0"/>
          </a:p>
          <a:p>
            <a:r>
              <a:rPr lang="en-IN" sz="2400" dirty="0"/>
              <a:t>{</a:t>
            </a:r>
            <a:endParaRPr lang="en-US" sz="2400" dirty="0"/>
          </a:p>
          <a:p>
            <a:r>
              <a:rPr lang="en-IN" sz="2400" dirty="0"/>
              <a:t>  </a:t>
            </a:r>
            <a:r>
              <a:rPr lang="en-IN" sz="2400" dirty="0" err="1"/>
              <a:t>int</a:t>
            </a:r>
            <a:r>
              <a:rPr lang="en-IN" sz="2400" dirty="0"/>
              <a:t> a=4,b=2,c=5,d=5;</a:t>
            </a:r>
            <a:endParaRPr lang="en-US" sz="2400" dirty="0"/>
          </a:p>
          <a:p>
            <a:r>
              <a:rPr lang="en-IN" sz="2400" dirty="0"/>
              <a:t>  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ans</a:t>
            </a:r>
            <a:r>
              <a:rPr lang="en-IN" sz="2400" dirty="0"/>
              <a:t> = a/b*</a:t>
            </a:r>
            <a:r>
              <a:rPr lang="en-IN" sz="2400" dirty="0" err="1"/>
              <a:t>c+d</a:t>
            </a:r>
            <a:r>
              <a:rPr lang="en-IN" sz="2400" dirty="0"/>
              <a:t>/2; </a:t>
            </a:r>
            <a:endParaRPr lang="en-US" sz="2400" dirty="0"/>
          </a:p>
          <a:p>
            <a:r>
              <a:rPr lang="en-IN" sz="2400" dirty="0"/>
              <a:t>  </a:t>
            </a:r>
            <a:r>
              <a:rPr lang="en-IN" sz="2400" dirty="0" err="1"/>
              <a:t>printf</a:t>
            </a:r>
            <a:r>
              <a:rPr lang="en-IN" sz="2400" dirty="0"/>
              <a:t>("%d",</a:t>
            </a:r>
            <a:r>
              <a:rPr lang="en-IN" sz="2400" dirty="0" err="1"/>
              <a:t>ans</a:t>
            </a:r>
            <a:r>
              <a:rPr lang="en-IN" sz="2400" dirty="0"/>
              <a:t>);</a:t>
            </a:r>
            <a:endParaRPr lang="en-US" sz="2400" dirty="0"/>
          </a:p>
          <a:p>
            <a:r>
              <a:rPr lang="en-IN" sz="2400" dirty="0"/>
              <a:t>  return 0;</a:t>
            </a:r>
            <a:endParaRPr lang="en-US" sz="2400" dirty="0"/>
          </a:p>
          <a:p>
            <a:r>
              <a:rPr lang="en-IN" sz="2400" dirty="0"/>
              <a:t>}</a:t>
            </a:r>
            <a:endParaRPr lang="en-US" sz="2400" dirty="0"/>
          </a:p>
          <a:p>
            <a:r>
              <a:rPr lang="en-IN" sz="2400" dirty="0"/>
              <a:t>A.10</a:t>
            </a:r>
            <a:endParaRPr lang="en-US" sz="2400" dirty="0"/>
          </a:p>
          <a:p>
            <a:r>
              <a:rPr lang="en-IN" sz="2400" dirty="0"/>
              <a:t>B.12</a:t>
            </a:r>
            <a:endParaRPr lang="en-US" sz="2400" dirty="0"/>
          </a:p>
          <a:p>
            <a:r>
              <a:rPr lang="en-IN" sz="2400" dirty="0"/>
              <a:t>C.14</a:t>
            </a:r>
            <a:endParaRPr lang="en-US" sz="2400" dirty="0"/>
          </a:p>
          <a:p>
            <a:r>
              <a:rPr lang="en-IN" sz="2400" dirty="0"/>
              <a:t>D.0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0199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11. What will be output if you will compile and execute the following c code?</a:t>
            </a:r>
            <a:endParaRPr lang="en-US" sz="2400" dirty="0"/>
          </a:p>
          <a:p>
            <a:r>
              <a:rPr lang="en-IN" sz="2400" dirty="0"/>
              <a:t> </a:t>
            </a:r>
            <a:endParaRPr lang="en-US" sz="2400" dirty="0"/>
          </a:p>
          <a:p>
            <a:r>
              <a:rPr lang="en-IN" sz="2400" dirty="0"/>
              <a:t>#include&lt;</a:t>
            </a:r>
            <a:r>
              <a:rPr lang="en-IN" sz="2400" dirty="0" err="1"/>
              <a:t>stdio.h</a:t>
            </a:r>
            <a:r>
              <a:rPr lang="en-IN" sz="2400" dirty="0"/>
              <a:t>&gt;</a:t>
            </a:r>
            <a:endParaRPr lang="en-US" sz="2400" dirty="0"/>
          </a:p>
          <a:p>
            <a:r>
              <a:rPr lang="en-IN" sz="2400" dirty="0" err="1"/>
              <a:t>int</a:t>
            </a:r>
            <a:r>
              <a:rPr lang="en-IN" sz="2400" dirty="0"/>
              <a:t> main()</a:t>
            </a:r>
            <a:endParaRPr lang="en-US" sz="2400" dirty="0"/>
          </a:p>
          <a:p>
            <a:r>
              <a:rPr lang="en-IN" sz="2400" dirty="0"/>
              <a:t>{</a:t>
            </a:r>
            <a:endParaRPr lang="en-US" sz="2400" dirty="0"/>
          </a:p>
          <a:p>
            <a:r>
              <a:rPr lang="en-IN" sz="2400" dirty="0"/>
              <a:t>  </a:t>
            </a:r>
            <a:r>
              <a:rPr lang="en-IN" sz="2400" dirty="0" err="1"/>
              <a:t>int</a:t>
            </a:r>
            <a:r>
              <a:rPr lang="en-IN" sz="2400" dirty="0"/>
              <a:t> a=4,b=2,c=5,d=5;</a:t>
            </a:r>
            <a:endParaRPr lang="en-US" sz="2400" dirty="0"/>
          </a:p>
          <a:p>
            <a:r>
              <a:rPr lang="en-IN" sz="2400" dirty="0"/>
              <a:t>  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ans</a:t>
            </a:r>
            <a:r>
              <a:rPr lang="en-IN" sz="2400" dirty="0"/>
              <a:t> = a/b*</a:t>
            </a:r>
            <a:r>
              <a:rPr lang="en-IN" sz="2400" dirty="0" err="1"/>
              <a:t>c+d</a:t>
            </a:r>
            <a:r>
              <a:rPr lang="en-IN" sz="2400" dirty="0"/>
              <a:t>/2; </a:t>
            </a:r>
            <a:endParaRPr lang="en-US" sz="2400" dirty="0"/>
          </a:p>
          <a:p>
            <a:r>
              <a:rPr lang="en-IN" sz="2400" dirty="0"/>
              <a:t>  </a:t>
            </a:r>
            <a:r>
              <a:rPr lang="en-IN" sz="2400" dirty="0" err="1"/>
              <a:t>printf</a:t>
            </a:r>
            <a:r>
              <a:rPr lang="en-IN" sz="2400" dirty="0"/>
              <a:t>("%d",</a:t>
            </a:r>
            <a:r>
              <a:rPr lang="en-IN" sz="2400" dirty="0" err="1"/>
              <a:t>ans</a:t>
            </a:r>
            <a:r>
              <a:rPr lang="en-IN" sz="2400" dirty="0"/>
              <a:t>);</a:t>
            </a:r>
            <a:endParaRPr lang="en-US" sz="2400" dirty="0"/>
          </a:p>
          <a:p>
            <a:r>
              <a:rPr lang="en-IN" sz="2400" dirty="0"/>
              <a:t>  return 0;</a:t>
            </a:r>
            <a:endParaRPr lang="en-US" sz="2400" dirty="0"/>
          </a:p>
          <a:p>
            <a:r>
              <a:rPr lang="en-IN" sz="2400" dirty="0"/>
              <a:t>}</a:t>
            </a:r>
            <a:endParaRPr lang="en-US" sz="2400" dirty="0"/>
          </a:p>
          <a:p>
            <a:r>
              <a:rPr lang="en-IN" sz="2400" dirty="0"/>
              <a:t>A.10</a:t>
            </a:r>
            <a:endParaRPr lang="en-US" sz="2400" dirty="0"/>
          </a:p>
          <a:p>
            <a:r>
              <a:rPr lang="en-IN" sz="2400" b="1" dirty="0"/>
              <a:t>B.12</a:t>
            </a:r>
            <a:endParaRPr lang="en-US" sz="2400" dirty="0"/>
          </a:p>
          <a:p>
            <a:r>
              <a:rPr lang="en-IN" sz="2400" dirty="0"/>
              <a:t>C.14</a:t>
            </a:r>
            <a:endParaRPr lang="en-US" sz="2400" dirty="0"/>
          </a:p>
          <a:p>
            <a:r>
              <a:rPr lang="en-IN" sz="2400" dirty="0"/>
              <a:t>D.0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0323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What will be output if you will compile and execute the following c code?</a:t>
            </a:r>
            <a:endParaRPr lang="en-US" sz="2400" dirty="0"/>
          </a:p>
          <a:p>
            <a:r>
              <a:rPr lang="en-IN" sz="2400" dirty="0"/>
              <a:t>#include&lt;</a:t>
            </a:r>
            <a:r>
              <a:rPr lang="en-IN" sz="2400" dirty="0" err="1"/>
              <a:t>stdio.h</a:t>
            </a:r>
            <a:r>
              <a:rPr lang="en-IN" sz="2400" dirty="0"/>
              <a:t>&gt;</a:t>
            </a:r>
            <a:endParaRPr lang="en-US" sz="2400" dirty="0"/>
          </a:p>
          <a:p>
            <a:r>
              <a:rPr lang="en-IN" sz="2400" dirty="0"/>
              <a:t>	</a:t>
            </a:r>
            <a:r>
              <a:rPr lang="en-IN" sz="2400" dirty="0" err="1"/>
              <a:t>int</a:t>
            </a:r>
            <a:r>
              <a:rPr lang="en-IN" sz="2400" dirty="0"/>
              <a:t> main(){</a:t>
            </a:r>
            <a:endParaRPr lang="en-US" sz="2400" dirty="0"/>
          </a:p>
          <a:p>
            <a:r>
              <a:rPr lang="en-IN" sz="2400" dirty="0"/>
              <a:t>		</a:t>
            </a:r>
            <a:r>
              <a:rPr lang="en-IN" sz="2400" dirty="0" err="1"/>
              <a:t>int</a:t>
            </a:r>
            <a:r>
              <a:rPr lang="en-IN" sz="2400" dirty="0"/>
              <a:t> a=4;</a:t>
            </a:r>
            <a:endParaRPr lang="en-US" sz="2400" dirty="0"/>
          </a:p>
          <a:p>
            <a:r>
              <a:rPr lang="en-IN" sz="2400" dirty="0"/>
              <a:t>		if(a==4){</a:t>
            </a:r>
            <a:endParaRPr lang="en-US" sz="2400" dirty="0"/>
          </a:p>
          <a:p>
            <a:r>
              <a:rPr lang="en-IN" sz="2400" dirty="0"/>
              <a:t>			a = (a&amp;7);</a:t>
            </a:r>
            <a:endParaRPr lang="en-US" sz="2400" dirty="0"/>
          </a:p>
          <a:p>
            <a:r>
              <a:rPr lang="en-IN" sz="2400" dirty="0"/>
              <a:t>			</a:t>
            </a:r>
            <a:r>
              <a:rPr lang="en-IN" sz="2400" dirty="0" err="1"/>
              <a:t>printf</a:t>
            </a:r>
            <a:r>
              <a:rPr lang="en-IN" sz="2400" dirty="0"/>
              <a:t>("%</a:t>
            </a:r>
            <a:r>
              <a:rPr lang="en-IN" sz="2400" dirty="0" err="1"/>
              <a:t>d",a</a:t>
            </a:r>
            <a:r>
              <a:rPr lang="en-IN" sz="2400" dirty="0"/>
              <a:t>);</a:t>
            </a:r>
            <a:endParaRPr lang="en-US" sz="2400" dirty="0"/>
          </a:p>
          <a:p>
            <a:r>
              <a:rPr lang="en-IN" sz="2400" dirty="0"/>
              <a:t>		}</a:t>
            </a:r>
            <a:endParaRPr lang="en-US" sz="2400" dirty="0"/>
          </a:p>
          <a:p>
            <a:r>
              <a:rPr lang="en-IN" sz="2400" dirty="0"/>
              <a:t>		else{</a:t>
            </a:r>
            <a:endParaRPr lang="en-US" sz="2400" dirty="0"/>
          </a:p>
          <a:p>
            <a:r>
              <a:rPr lang="en-IN" sz="2400" dirty="0"/>
              <a:t>			a = a&gt;&gt;2;</a:t>
            </a:r>
            <a:endParaRPr lang="en-US" sz="2400" dirty="0"/>
          </a:p>
          <a:p>
            <a:r>
              <a:rPr lang="en-IN" sz="2400" dirty="0"/>
              <a:t>            </a:t>
            </a:r>
            <a:r>
              <a:rPr lang="en-IN" sz="2400" dirty="0" err="1"/>
              <a:t>printf</a:t>
            </a:r>
            <a:r>
              <a:rPr lang="en-IN" sz="2400" dirty="0"/>
              <a:t>("%</a:t>
            </a:r>
            <a:r>
              <a:rPr lang="en-IN" sz="2400" dirty="0" err="1"/>
              <a:t>d",a</a:t>
            </a:r>
            <a:r>
              <a:rPr lang="en-IN" sz="2400" dirty="0"/>
              <a:t>);</a:t>
            </a:r>
            <a:endParaRPr lang="en-US" sz="2400" dirty="0"/>
          </a:p>
          <a:p>
            <a:r>
              <a:rPr lang="en-IN" sz="2400" dirty="0"/>
              <a:t>		}</a:t>
            </a:r>
            <a:endParaRPr lang="en-US" sz="2400" dirty="0"/>
          </a:p>
          <a:p>
            <a:r>
              <a:rPr lang="en-IN" sz="2400" dirty="0"/>
              <a:t>		return 0;</a:t>
            </a:r>
            <a:endParaRPr lang="en-US" sz="2400" dirty="0"/>
          </a:p>
          <a:p>
            <a:r>
              <a:rPr lang="en-IN" sz="2400" dirty="0"/>
              <a:t>	}</a:t>
            </a: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r>
              <a:rPr lang="en-IN" sz="2400" dirty="0"/>
              <a:t>4</a:t>
            </a: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r>
              <a:rPr lang="en-IN" sz="2400" dirty="0"/>
              <a:t>2</a:t>
            </a: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r>
              <a:rPr lang="en-IN" sz="2400" dirty="0"/>
              <a:t>8</a:t>
            </a: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r>
              <a:rPr lang="en-IN" sz="2400" dirty="0"/>
              <a:t>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273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What will be output if you will compile and execute the following c code?</a:t>
            </a:r>
            <a:endParaRPr lang="en-US" sz="2400" dirty="0"/>
          </a:p>
          <a:p>
            <a:r>
              <a:rPr lang="en-IN" sz="2400" dirty="0"/>
              <a:t>#include&lt;</a:t>
            </a:r>
            <a:r>
              <a:rPr lang="en-IN" sz="2400" dirty="0" err="1"/>
              <a:t>stdio.h</a:t>
            </a:r>
            <a:r>
              <a:rPr lang="en-IN" sz="2400" dirty="0"/>
              <a:t>&gt;</a:t>
            </a:r>
            <a:endParaRPr lang="en-US" sz="2400" dirty="0"/>
          </a:p>
          <a:p>
            <a:r>
              <a:rPr lang="en-IN" sz="2400" dirty="0"/>
              <a:t>	</a:t>
            </a:r>
            <a:r>
              <a:rPr lang="en-IN" sz="2400" dirty="0" err="1"/>
              <a:t>int</a:t>
            </a:r>
            <a:r>
              <a:rPr lang="en-IN" sz="2400" dirty="0"/>
              <a:t> main(){</a:t>
            </a:r>
            <a:endParaRPr lang="en-US" sz="2400" dirty="0"/>
          </a:p>
          <a:p>
            <a:r>
              <a:rPr lang="en-IN" sz="2400" dirty="0"/>
              <a:t>		</a:t>
            </a:r>
            <a:r>
              <a:rPr lang="en-IN" sz="2400" dirty="0" err="1"/>
              <a:t>int</a:t>
            </a:r>
            <a:r>
              <a:rPr lang="en-IN" sz="2400" dirty="0"/>
              <a:t> a=4;</a:t>
            </a:r>
            <a:endParaRPr lang="en-US" sz="2400" dirty="0"/>
          </a:p>
          <a:p>
            <a:r>
              <a:rPr lang="en-IN" sz="2400" dirty="0"/>
              <a:t>		if(a==4){</a:t>
            </a:r>
            <a:endParaRPr lang="en-US" sz="2400" dirty="0"/>
          </a:p>
          <a:p>
            <a:r>
              <a:rPr lang="en-IN" sz="2400" dirty="0"/>
              <a:t>			a = (a&amp;7);</a:t>
            </a:r>
            <a:endParaRPr lang="en-US" sz="2400" dirty="0"/>
          </a:p>
          <a:p>
            <a:r>
              <a:rPr lang="en-IN" sz="2400" dirty="0"/>
              <a:t>			</a:t>
            </a:r>
            <a:r>
              <a:rPr lang="en-IN" sz="2400" dirty="0" err="1"/>
              <a:t>printf</a:t>
            </a:r>
            <a:r>
              <a:rPr lang="en-IN" sz="2400" dirty="0"/>
              <a:t>("%</a:t>
            </a:r>
            <a:r>
              <a:rPr lang="en-IN" sz="2400" dirty="0" err="1"/>
              <a:t>d",a</a:t>
            </a:r>
            <a:r>
              <a:rPr lang="en-IN" sz="2400" dirty="0"/>
              <a:t>);</a:t>
            </a:r>
            <a:endParaRPr lang="en-US" sz="2400" dirty="0"/>
          </a:p>
          <a:p>
            <a:r>
              <a:rPr lang="en-IN" sz="2400" dirty="0"/>
              <a:t>		}</a:t>
            </a:r>
            <a:endParaRPr lang="en-US" sz="2400" dirty="0"/>
          </a:p>
          <a:p>
            <a:r>
              <a:rPr lang="en-IN" sz="2400" dirty="0"/>
              <a:t>		else{</a:t>
            </a:r>
            <a:endParaRPr lang="en-US" sz="2400" dirty="0"/>
          </a:p>
          <a:p>
            <a:r>
              <a:rPr lang="en-IN" sz="2400" dirty="0"/>
              <a:t>			a = a&gt;&gt;2;</a:t>
            </a:r>
            <a:endParaRPr lang="en-US" sz="2400" dirty="0"/>
          </a:p>
          <a:p>
            <a:r>
              <a:rPr lang="en-IN" sz="2400" dirty="0"/>
              <a:t>            </a:t>
            </a:r>
            <a:r>
              <a:rPr lang="en-IN" sz="2400" dirty="0" err="1"/>
              <a:t>printf</a:t>
            </a:r>
            <a:r>
              <a:rPr lang="en-IN" sz="2400" dirty="0"/>
              <a:t>("%</a:t>
            </a:r>
            <a:r>
              <a:rPr lang="en-IN" sz="2400" dirty="0" err="1"/>
              <a:t>d",a</a:t>
            </a:r>
            <a:r>
              <a:rPr lang="en-IN" sz="2400" dirty="0"/>
              <a:t>);</a:t>
            </a:r>
            <a:endParaRPr lang="en-US" sz="2400" dirty="0"/>
          </a:p>
          <a:p>
            <a:r>
              <a:rPr lang="en-IN" sz="2400" dirty="0"/>
              <a:t>		}</a:t>
            </a:r>
            <a:endParaRPr lang="en-US" sz="2400" dirty="0"/>
          </a:p>
          <a:p>
            <a:r>
              <a:rPr lang="en-IN" sz="2400" dirty="0"/>
              <a:t>		return 0;</a:t>
            </a:r>
            <a:endParaRPr lang="en-US" sz="2400" dirty="0"/>
          </a:p>
          <a:p>
            <a:r>
              <a:rPr lang="en-IN" sz="2400" dirty="0"/>
              <a:t>	}</a:t>
            </a: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r>
              <a:rPr lang="en-IN" sz="2400" b="1" dirty="0"/>
              <a:t>4</a:t>
            </a: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r>
              <a:rPr lang="en-IN" sz="2400" dirty="0"/>
              <a:t>2</a:t>
            </a: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r>
              <a:rPr lang="en-IN" sz="2400" dirty="0"/>
              <a:t>8</a:t>
            </a: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r>
              <a:rPr lang="en-IN" sz="2400" dirty="0"/>
              <a:t>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2073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What will be output if you will compile and execute the following c code?</a:t>
            </a:r>
            <a:endParaRPr lang="en-US" sz="2000" dirty="0"/>
          </a:p>
          <a:p>
            <a:r>
              <a:rPr lang="en-IN" sz="2000" dirty="0"/>
              <a:t>    #include 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  <a:endParaRPr lang="en-US" sz="2000" dirty="0"/>
          </a:p>
          <a:p>
            <a:r>
              <a:rPr lang="en-IN" sz="2000" dirty="0"/>
              <a:t>    void main()</a:t>
            </a:r>
            <a:endParaRPr lang="en-US" sz="2000" dirty="0"/>
          </a:p>
          <a:p>
            <a:r>
              <a:rPr lang="en-IN" sz="2000" dirty="0"/>
              <a:t>    {</a:t>
            </a:r>
            <a:endParaRPr lang="en-US" sz="2000" dirty="0"/>
          </a:p>
          <a:p>
            <a:r>
              <a:rPr lang="en-IN" sz="2000" dirty="0"/>
              <a:t>        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i</a:t>
            </a:r>
            <a:r>
              <a:rPr lang="en-IN" sz="2000" dirty="0"/>
              <a:t> = 1;</a:t>
            </a:r>
            <a:endParaRPr lang="en-US" sz="2000" dirty="0"/>
          </a:p>
          <a:p>
            <a:r>
              <a:rPr lang="en-IN" sz="2000" dirty="0"/>
              <a:t>        if (</a:t>
            </a:r>
            <a:r>
              <a:rPr lang="en-IN" sz="2000" dirty="0" err="1"/>
              <a:t>i</a:t>
            </a:r>
            <a:r>
              <a:rPr lang="en-IN" sz="2000" dirty="0"/>
              <a:t> == 0)</a:t>
            </a:r>
            <a:endParaRPr lang="en-US" sz="2000" dirty="0"/>
          </a:p>
          <a:p>
            <a:r>
              <a:rPr lang="en-IN" sz="2000" dirty="0"/>
              <a:t>        {</a:t>
            </a:r>
            <a:endParaRPr lang="en-US" sz="2000" dirty="0"/>
          </a:p>
          <a:p>
            <a:r>
              <a:rPr lang="en-IN" sz="2000" dirty="0"/>
              <a:t>            </a:t>
            </a:r>
            <a:r>
              <a:rPr lang="en-IN" sz="2000" dirty="0" err="1"/>
              <a:t>goto</a:t>
            </a:r>
            <a:r>
              <a:rPr lang="en-IN" sz="2000" dirty="0"/>
              <a:t> label1;</a:t>
            </a:r>
            <a:endParaRPr lang="en-US" sz="2000" dirty="0"/>
          </a:p>
          <a:p>
            <a:r>
              <a:rPr lang="en-IN" sz="2000" dirty="0"/>
              <a:t>            label2: </a:t>
            </a:r>
            <a:r>
              <a:rPr lang="en-IN" sz="2000" dirty="0" err="1"/>
              <a:t>printf</a:t>
            </a:r>
            <a:r>
              <a:rPr lang="en-IN" sz="2000" dirty="0"/>
              <a:t>("There");</a:t>
            </a:r>
            <a:endParaRPr lang="en-US" sz="2000" dirty="0"/>
          </a:p>
          <a:p>
            <a:r>
              <a:rPr lang="en-IN" sz="2000" dirty="0"/>
              <a:t>        }</a:t>
            </a:r>
            <a:endParaRPr lang="en-US" sz="2000" dirty="0"/>
          </a:p>
          <a:p>
            <a:r>
              <a:rPr lang="en-IN" sz="2000" dirty="0"/>
              <a:t>        else</a:t>
            </a:r>
            <a:endParaRPr lang="en-US" sz="2000" dirty="0"/>
          </a:p>
          <a:p>
            <a:r>
              <a:rPr lang="en-IN" sz="2000" dirty="0"/>
              <a:t>        {</a:t>
            </a:r>
            <a:endParaRPr lang="en-US" sz="2000" dirty="0"/>
          </a:p>
          <a:p>
            <a:r>
              <a:rPr lang="en-IN" sz="2000" dirty="0"/>
              <a:t>            </a:t>
            </a:r>
            <a:r>
              <a:rPr lang="en-IN" sz="2000" dirty="0" err="1"/>
              <a:t>printf</a:t>
            </a:r>
            <a:r>
              <a:rPr lang="en-IN" sz="2000" dirty="0"/>
              <a:t>("Hi ");</a:t>
            </a:r>
            <a:endParaRPr lang="en-US" sz="2000" dirty="0"/>
          </a:p>
          <a:p>
            <a:r>
              <a:rPr lang="en-IN" sz="2000" dirty="0"/>
              <a:t>            </a:t>
            </a:r>
            <a:r>
              <a:rPr lang="en-IN" sz="2000" dirty="0" err="1"/>
              <a:t>goto</a:t>
            </a:r>
            <a:r>
              <a:rPr lang="en-IN" sz="2000" dirty="0"/>
              <a:t> label2;</a:t>
            </a:r>
            <a:endParaRPr lang="en-US" sz="2000" dirty="0"/>
          </a:p>
          <a:p>
            <a:r>
              <a:rPr lang="en-IN" sz="2000" dirty="0"/>
              <a:t>            label1: </a:t>
            </a:r>
            <a:r>
              <a:rPr lang="en-IN" sz="2000" dirty="0" err="1"/>
              <a:t>printf</a:t>
            </a:r>
            <a:r>
              <a:rPr lang="en-IN" sz="2000" dirty="0"/>
              <a:t>("Hello");</a:t>
            </a:r>
            <a:endParaRPr lang="en-US" sz="2000" dirty="0"/>
          </a:p>
          <a:p>
            <a:r>
              <a:rPr lang="en-IN" sz="2000" dirty="0"/>
              <a:t>        }</a:t>
            </a:r>
            <a:endParaRPr lang="en-US" sz="2000" dirty="0"/>
          </a:p>
          <a:p>
            <a:r>
              <a:rPr lang="en-IN" sz="2000" dirty="0"/>
              <a:t>    }</a:t>
            </a: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en-IN" sz="2000" dirty="0"/>
              <a:t>Hi There</a:t>
            </a: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en-IN" sz="2000" dirty="0"/>
              <a:t>There Hi</a:t>
            </a: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en-IN" sz="2000" dirty="0"/>
              <a:t>Hello There</a:t>
            </a: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en-IN" sz="2000" dirty="0"/>
              <a:t>Hello Hi There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7871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What will be output if you will compile and execute the following c code?</a:t>
            </a:r>
            <a:endParaRPr lang="en-US" sz="2000" dirty="0"/>
          </a:p>
          <a:p>
            <a:r>
              <a:rPr lang="en-IN" sz="2000" dirty="0"/>
              <a:t>    #include 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  <a:endParaRPr lang="en-US" sz="2000" dirty="0"/>
          </a:p>
          <a:p>
            <a:r>
              <a:rPr lang="en-IN" sz="2000" dirty="0"/>
              <a:t>    void main()</a:t>
            </a:r>
            <a:endParaRPr lang="en-US" sz="2000" dirty="0"/>
          </a:p>
          <a:p>
            <a:r>
              <a:rPr lang="en-IN" sz="2000" dirty="0"/>
              <a:t>    {</a:t>
            </a:r>
            <a:endParaRPr lang="en-US" sz="2000" dirty="0"/>
          </a:p>
          <a:p>
            <a:r>
              <a:rPr lang="en-IN" sz="2000" dirty="0"/>
              <a:t>        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i</a:t>
            </a:r>
            <a:r>
              <a:rPr lang="en-IN" sz="2000" dirty="0"/>
              <a:t> = 1;</a:t>
            </a:r>
            <a:endParaRPr lang="en-US" sz="2000" dirty="0"/>
          </a:p>
          <a:p>
            <a:r>
              <a:rPr lang="en-IN" sz="2000" dirty="0"/>
              <a:t>        if (</a:t>
            </a:r>
            <a:r>
              <a:rPr lang="en-IN" sz="2000" dirty="0" err="1"/>
              <a:t>i</a:t>
            </a:r>
            <a:r>
              <a:rPr lang="en-IN" sz="2000" dirty="0"/>
              <a:t> == 0)</a:t>
            </a:r>
            <a:endParaRPr lang="en-US" sz="2000" dirty="0"/>
          </a:p>
          <a:p>
            <a:r>
              <a:rPr lang="en-IN" sz="2000" dirty="0"/>
              <a:t>        {</a:t>
            </a:r>
            <a:endParaRPr lang="en-US" sz="2000" dirty="0"/>
          </a:p>
          <a:p>
            <a:r>
              <a:rPr lang="en-IN" sz="2000" dirty="0"/>
              <a:t>            </a:t>
            </a:r>
            <a:r>
              <a:rPr lang="en-IN" sz="2000" dirty="0" err="1"/>
              <a:t>goto</a:t>
            </a:r>
            <a:r>
              <a:rPr lang="en-IN" sz="2000" dirty="0"/>
              <a:t> label1;</a:t>
            </a:r>
            <a:endParaRPr lang="en-US" sz="2000" dirty="0"/>
          </a:p>
          <a:p>
            <a:r>
              <a:rPr lang="en-IN" sz="2000" dirty="0"/>
              <a:t>            label2: </a:t>
            </a:r>
            <a:r>
              <a:rPr lang="en-IN" sz="2000" dirty="0" err="1"/>
              <a:t>printf</a:t>
            </a:r>
            <a:r>
              <a:rPr lang="en-IN" sz="2000" dirty="0"/>
              <a:t>("There");</a:t>
            </a:r>
            <a:endParaRPr lang="en-US" sz="2000" dirty="0"/>
          </a:p>
          <a:p>
            <a:r>
              <a:rPr lang="en-IN" sz="2000" dirty="0"/>
              <a:t>        }</a:t>
            </a:r>
            <a:endParaRPr lang="en-US" sz="2000" dirty="0"/>
          </a:p>
          <a:p>
            <a:r>
              <a:rPr lang="en-IN" sz="2000" dirty="0"/>
              <a:t>        else</a:t>
            </a:r>
            <a:endParaRPr lang="en-US" sz="2000" dirty="0"/>
          </a:p>
          <a:p>
            <a:r>
              <a:rPr lang="en-IN" sz="2000" dirty="0"/>
              <a:t>        {</a:t>
            </a:r>
            <a:endParaRPr lang="en-US" sz="2000" dirty="0"/>
          </a:p>
          <a:p>
            <a:r>
              <a:rPr lang="en-IN" sz="2000" dirty="0"/>
              <a:t>            </a:t>
            </a:r>
            <a:r>
              <a:rPr lang="en-IN" sz="2000" dirty="0" err="1"/>
              <a:t>printf</a:t>
            </a:r>
            <a:r>
              <a:rPr lang="en-IN" sz="2000" dirty="0"/>
              <a:t>("Hi ");</a:t>
            </a:r>
            <a:endParaRPr lang="en-US" sz="2000" dirty="0"/>
          </a:p>
          <a:p>
            <a:r>
              <a:rPr lang="en-IN" sz="2000" dirty="0"/>
              <a:t>            </a:t>
            </a:r>
            <a:r>
              <a:rPr lang="en-IN" sz="2000" dirty="0" err="1"/>
              <a:t>goto</a:t>
            </a:r>
            <a:r>
              <a:rPr lang="en-IN" sz="2000" dirty="0"/>
              <a:t> label2;</a:t>
            </a:r>
            <a:endParaRPr lang="en-US" sz="2000" dirty="0"/>
          </a:p>
          <a:p>
            <a:r>
              <a:rPr lang="en-IN" sz="2000" dirty="0"/>
              <a:t>            label1: </a:t>
            </a:r>
            <a:r>
              <a:rPr lang="en-IN" sz="2000" dirty="0" err="1"/>
              <a:t>printf</a:t>
            </a:r>
            <a:r>
              <a:rPr lang="en-IN" sz="2000" dirty="0"/>
              <a:t>("Hello");</a:t>
            </a:r>
            <a:endParaRPr lang="en-US" sz="2000" dirty="0"/>
          </a:p>
          <a:p>
            <a:r>
              <a:rPr lang="en-IN" sz="2000" dirty="0"/>
              <a:t>        }</a:t>
            </a:r>
            <a:endParaRPr lang="en-US" sz="2000" dirty="0"/>
          </a:p>
          <a:p>
            <a:r>
              <a:rPr lang="en-IN" sz="2000" dirty="0"/>
              <a:t>    }</a:t>
            </a: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en-IN" sz="2000" b="1" dirty="0"/>
              <a:t>Hi There</a:t>
            </a: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en-IN" sz="2000" dirty="0"/>
              <a:t>There Hi</a:t>
            </a: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en-IN" sz="2000" dirty="0"/>
              <a:t>Hello There</a:t>
            </a: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en-IN" sz="2000" dirty="0"/>
              <a:t>Hello Hi There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1879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What will be output if you will compile and execute the following c code?</a:t>
            </a:r>
            <a:endParaRPr lang="en-US" sz="2000" dirty="0"/>
          </a:p>
          <a:p>
            <a:r>
              <a:rPr lang="en-IN" sz="2000" dirty="0"/>
              <a:t>#include 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  <a:endParaRPr lang="en-US" sz="2000" dirty="0"/>
          </a:p>
          <a:p>
            <a:r>
              <a:rPr lang="en-IN" sz="2000" dirty="0" err="1"/>
              <a:t>int</a:t>
            </a:r>
            <a:r>
              <a:rPr lang="en-IN" sz="2000" dirty="0"/>
              <a:t> main()</a:t>
            </a:r>
            <a:endParaRPr lang="en-US" sz="2000" dirty="0"/>
          </a:p>
          <a:p>
            <a:r>
              <a:rPr lang="en-IN" sz="2000" dirty="0"/>
              <a:t>{</a:t>
            </a:r>
            <a:endParaRPr lang="en-US" sz="2000" dirty="0"/>
          </a:p>
          <a:p>
            <a:r>
              <a:rPr lang="en-IN" sz="2000" dirty="0"/>
              <a:t>    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i</a:t>
            </a:r>
            <a:r>
              <a:rPr lang="en-IN" sz="2000" dirty="0"/>
              <a:t> = (3,1,2);</a:t>
            </a:r>
            <a:endParaRPr lang="en-US" sz="2000" dirty="0"/>
          </a:p>
          <a:p>
            <a:r>
              <a:rPr lang="en-IN" sz="2000" dirty="0"/>
              <a:t>    </a:t>
            </a:r>
            <a:r>
              <a:rPr lang="en-IN" sz="2000" dirty="0" err="1"/>
              <a:t>printf</a:t>
            </a:r>
            <a:r>
              <a:rPr lang="en-IN" sz="2000" dirty="0"/>
              <a:t>("%d", (++</a:t>
            </a:r>
            <a:r>
              <a:rPr lang="en-IN" sz="2000" dirty="0" err="1"/>
              <a:t>i</a:t>
            </a:r>
            <a:r>
              <a:rPr lang="en-IN" sz="2000" dirty="0"/>
              <a:t>)++);</a:t>
            </a:r>
            <a:endParaRPr lang="en-US" sz="2000" dirty="0"/>
          </a:p>
          <a:p>
            <a:r>
              <a:rPr lang="en-IN" sz="2000" dirty="0"/>
              <a:t>    return 0;</a:t>
            </a:r>
            <a:endParaRPr lang="en-US" sz="2000" dirty="0"/>
          </a:p>
          <a:p>
            <a:r>
              <a:rPr lang="en-IN" sz="2000" dirty="0"/>
              <a:t>}</a:t>
            </a:r>
            <a:endParaRPr lang="en-US" sz="2000" dirty="0"/>
          </a:p>
          <a:p>
            <a:pPr marL="457200" lvl="0" indent="-457200">
              <a:buFont typeface="+mj-lt"/>
              <a:buAutoNum type="alphaLcParenR"/>
            </a:pPr>
            <a:r>
              <a:rPr lang="en-IN" sz="2000" dirty="0"/>
              <a:t>4</a:t>
            </a:r>
            <a:endParaRPr lang="en-US" sz="2000" dirty="0"/>
          </a:p>
          <a:p>
            <a:pPr marL="457200" lvl="0" indent="-457200">
              <a:buFont typeface="+mj-lt"/>
              <a:buAutoNum type="alphaLcParenR"/>
            </a:pPr>
            <a:r>
              <a:rPr lang="en-IN" sz="2000" dirty="0"/>
              <a:t>2</a:t>
            </a:r>
            <a:endParaRPr lang="en-US" sz="2000" dirty="0"/>
          </a:p>
          <a:p>
            <a:pPr marL="457200" lvl="0" indent="-457200">
              <a:buFont typeface="+mj-lt"/>
              <a:buAutoNum type="alphaLcParenR"/>
            </a:pPr>
            <a:r>
              <a:rPr lang="en-IN" sz="2000" dirty="0"/>
              <a:t>3</a:t>
            </a:r>
            <a:endParaRPr lang="en-US" sz="2000" dirty="0"/>
          </a:p>
          <a:p>
            <a:pPr marL="457200" lvl="0" indent="-457200">
              <a:buFont typeface="+mj-lt"/>
              <a:buAutoNum type="alphaLcParenR"/>
            </a:pPr>
            <a:r>
              <a:rPr lang="en-IN" sz="2000" dirty="0"/>
              <a:t>ERROR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6165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What will be output if you will compile and execute the following c code?</a:t>
            </a:r>
            <a:endParaRPr lang="en-US" sz="2000" dirty="0"/>
          </a:p>
          <a:p>
            <a:r>
              <a:rPr lang="en-IN" sz="2000" dirty="0"/>
              <a:t>#include 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  <a:endParaRPr lang="en-US" sz="2000" dirty="0"/>
          </a:p>
          <a:p>
            <a:r>
              <a:rPr lang="en-IN" sz="2000" dirty="0" err="1"/>
              <a:t>int</a:t>
            </a:r>
            <a:r>
              <a:rPr lang="en-IN" sz="2000" dirty="0"/>
              <a:t> main()</a:t>
            </a:r>
            <a:endParaRPr lang="en-US" sz="2000" dirty="0"/>
          </a:p>
          <a:p>
            <a:r>
              <a:rPr lang="en-IN" sz="2000" dirty="0"/>
              <a:t>{</a:t>
            </a:r>
            <a:endParaRPr lang="en-US" sz="2000" dirty="0"/>
          </a:p>
          <a:p>
            <a:r>
              <a:rPr lang="en-IN" sz="2000" dirty="0"/>
              <a:t>    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i</a:t>
            </a:r>
            <a:r>
              <a:rPr lang="en-IN" sz="2000" dirty="0"/>
              <a:t> = (3,1,2);</a:t>
            </a:r>
            <a:endParaRPr lang="en-US" sz="2000" dirty="0"/>
          </a:p>
          <a:p>
            <a:r>
              <a:rPr lang="en-IN" sz="2000" dirty="0"/>
              <a:t>    </a:t>
            </a:r>
            <a:r>
              <a:rPr lang="en-IN" sz="2000" dirty="0" err="1"/>
              <a:t>printf</a:t>
            </a:r>
            <a:r>
              <a:rPr lang="en-IN" sz="2000" dirty="0"/>
              <a:t>("%d", (++</a:t>
            </a:r>
            <a:r>
              <a:rPr lang="en-IN" sz="2000" dirty="0" err="1"/>
              <a:t>i</a:t>
            </a:r>
            <a:r>
              <a:rPr lang="en-IN" sz="2000" dirty="0"/>
              <a:t>)++);</a:t>
            </a:r>
            <a:endParaRPr lang="en-US" sz="2000" dirty="0"/>
          </a:p>
          <a:p>
            <a:r>
              <a:rPr lang="en-IN" sz="2000" dirty="0"/>
              <a:t>    return 0;</a:t>
            </a:r>
            <a:endParaRPr lang="en-US" sz="2000" dirty="0"/>
          </a:p>
          <a:p>
            <a:r>
              <a:rPr lang="en-IN" sz="2000" dirty="0"/>
              <a:t>}</a:t>
            </a:r>
            <a:endParaRPr lang="en-US" sz="2000" dirty="0"/>
          </a:p>
          <a:p>
            <a:pPr marL="457200" lvl="0" indent="-457200">
              <a:buFont typeface="+mj-lt"/>
              <a:buAutoNum type="alphaLcParenR"/>
            </a:pPr>
            <a:r>
              <a:rPr lang="en-IN" sz="2000" dirty="0"/>
              <a:t>4</a:t>
            </a:r>
            <a:endParaRPr lang="en-US" sz="2000" dirty="0"/>
          </a:p>
          <a:p>
            <a:pPr marL="457200" lvl="0" indent="-457200">
              <a:buFont typeface="+mj-lt"/>
              <a:buAutoNum type="alphaLcParenR"/>
            </a:pPr>
            <a:r>
              <a:rPr lang="en-IN" sz="2000" dirty="0"/>
              <a:t>2</a:t>
            </a:r>
            <a:endParaRPr lang="en-US" sz="2000" dirty="0"/>
          </a:p>
          <a:p>
            <a:pPr marL="457200" lvl="0" indent="-457200">
              <a:buFont typeface="+mj-lt"/>
              <a:buAutoNum type="alphaLcParenR"/>
            </a:pPr>
            <a:r>
              <a:rPr lang="en-IN" sz="2000" dirty="0"/>
              <a:t>3</a:t>
            </a:r>
            <a:endParaRPr lang="en-US" sz="2000" dirty="0"/>
          </a:p>
          <a:p>
            <a:pPr marL="457200" lvl="0" indent="-457200">
              <a:buFont typeface="+mj-lt"/>
              <a:buAutoNum type="alphaLcParenR"/>
            </a:pPr>
            <a:r>
              <a:rPr lang="en-IN" sz="2000" b="1" dirty="0"/>
              <a:t>ERROR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95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What will be output if you will compile and execute the following c code?</a:t>
            </a:r>
            <a:endParaRPr lang="en-US" sz="1600" dirty="0"/>
          </a:p>
          <a:p>
            <a:r>
              <a:rPr lang="en-IN" sz="1600" dirty="0"/>
              <a:t>#include 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  <a:endParaRPr lang="en-US" sz="1600" dirty="0"/>
          </a:p>
          <a:p>
            <a:r>
              <a:rPr lang="en-IN" sz="1600" dirty="0" err="1"/>
              <a:t>int</a:t>
            </a:r>
            <a:r>
              <a:rPr lang="en-IN" sz="1600" dirty="0"/>
              <a:t> main()</a:t>
            </a:r>
            <a:endParaRPr lang="en-US" sz="1600" dirty="0"/>
          </a:p>
          <a:p>
            <a:r>
              <a:rPr lang="en-IN" sz="1600" dirty="0"/>
              <a:t>{</a:t>
            </a:r>
            <a:endParaRPr lang="en-US" sz="1600" dirty="0"/>
          </a:p>
          <a:p>
            <a:r>
              <a:rPr lang="en-IN" sz="1600" dirty="0"/>
              <a:t>    </a:t>
            </a:r>
            <a:r>
              <a:rPr lang="en-IN" sz="1600" dirty="0" err="1"/>
              <a:t>int</a:t>
            </a:r>
            <a:r>
              <a:rPr lang="en-IN" sz="1600" dirty="0"/>
              <a:t> a=2;</a:t>
            </a:r>
            <a:endParaRPr lang="en-US" sz="1600" dirty="0"/>
          </a:p>
          <a:p>
            <a:r>
              <a:rPr lang="en-IN" sz="1600" dirty="0"/>
              <a:t>    </a:t>
            </a:r>
            <a:endParaRPr lang="en-US" sz="1600" dirty="0"/>
          </a:p>
          <a:p>
            <a:r>
              <a:rPr lang="en-IN" sz="1600" dirty="0"/>
              <a:t>    switch(a)</a:t>
            </a:r>
            <a:endParaRPr lang="en-US" sz="1600" dirty="0"/>
          </a:p>
          <a:p>
            <a:r>
              <a:rPr lang="en-IN" sz="1600" dirty="0"/>
              <a:t>    {</a:t>
            </a:r>
            <a:endParaRPr lang="en-US" sz="1600" dirty="0"/>
          </a:p>
          <a:p>
            <a:r>
              <a:rPr lang="en-IN" sz="1600" dirty="0"/>
              <a:t>        case 2: </a:t>
            </a:r>
            <a:r>
              <a:rPr lang="en-IN" sz="1600" dirty="0" err="1"/>
              <a:t>printf</a:t>
            </a:r>
            <a:r>
              <a:rPr lang="en-IN" sz="1600" dirty="0"/>
              <a:t>("0 "); break;</a:t>
            </a:r>
            <a:endParaRPr lang="en-US" sz="1600" dirty="0"/>
          </a:p>
          <a:p>
            <a:r>
              <a:rPr lang="en-IN" sz="1600" dirty="0"/>
              <a:t>        case 3: </a:t>
            </a:r>
            <a:r>
              <a:rPr lang="en-IN" sz="1600" dirty="0" err="1"/>
              <a:t>printf</a:t>
            </a:r>
            <a:r>
              <a:rPr lang="en-IN" sz="1600" dirty="0"/>
              <a:t>("3 "); break;</a:t>
            </a:r>
            <a:endParaRPr lang="en-US" sz="1600" dirty="0"/>
          </a:p>
          <a:p>
            <a:r>
              <a:rPr lang="en-IN" sz="1600" dirty="0"/>
              <a:t>        case 5: </a:t>
            </a:r>
            <a:r>
              <a:rPr lang="en-IN" sz="1600" dirty="0" err="1"/>
              <a:t>printf</a:t>
            </a:r>
            <a:r>
              <a:rPr lang="en-IN" sz="1600" dirty="0"/>
              <a:t>("5 ");break;</a:t>
            </a:r>
            <a:endParaRPr lang="en-US" sz="1600" dirty="0"/>
          </a:p>
          <a:p>
            <a:r>
              <a:rPr lang="en-IN" sz="1600" dirty="0"/>
              <a:t>        default: </a:t>
            </a:r>
            <a:r>
              <a:rPr lang="en-IN" sz="1600" dirty="0" err="1"/>
              <a:t>printf</a:t>
            </a:r>
            <a:r>
              <a:rPr lang="en-IN" sz="1600" dirty="0"/>
              <a:t>("Go ");</a:t>
            </a:r>
            <a:endParaRPr lang="en-US" sz="1600" dirty="0"/>
          </a:p>
          <a:p>
            <a:r>
              <a:rPr lang="en-IN" sz="1600" dirty="0"/>
              <a:t>    }</a:t>
            </a:r>
            <a:endParaRPr lang="en-US" sz="1600" dirty="0"/>
          </a:p>
          <a:p>
            <a:r>
              <a:rPr lang="en-IN" sz="1600" dirty="0"/>
              <a:t> </a:t>
            </a:r>
            <a:endParaRPr lang="en-US" sz="1600" dirty="0"/>
          </a:p>
          <a:p>
            <a:r>
              <a:rPr lang="en-IN" sz="1600" dirty="0"/>
              <a:t>    switch(a)</a:t>
            </a:r>
            <a:endParaRPr lang="en-US" sz="1600" dirty="0"/>
          </a:p>
          <a:p>
            <a:r>
              <a:rPr lang="en-IN" sz="1600" dirty="0"/>
              <a:t>    {</a:t>
            </a:r>
            <a:endParaRPr lang="en-US" sz="1600" dirty="0"/>
          </a:p>
          <a:p>
            <a:r>
              <a:rPr lang="en-IN" sz="1600" dirty="0"/>
              <a:t>        case 2: </a:t>
            </a:r>
            <a:r>
              <a:rPr lang="en-IN" sz="1600" dirty="0" err="1"/>
              <a:t>printf</a:t>
            </a:r>
            <a:r>
              <a:rPr lang="en-IN" sz="1600" dirty="0"/>
              <a:t>("0 ");break;</a:t>
            </a:r>
            <a:endParaRPr lang="en-US" sz="1600" dirty="0"/>
          </a:p>
          <a:p>
            <a:r>
              <a:rPr lang="en-IN" sz="1600" dirty="0"/>
              <a:t>        case 3: </a:t>
            </a:r>
            <a:r>
              <a:rPr lang="en-IN" sz="1600" dirty="0" err="1"/>
              <a:t>printf</a:t>
            </a:r>
            <a:r>
              <a:rPr lang="en-IN" sz="1600" dirty="0"/>
              <a:t>("3 ");break;</a:t>
            </a:r>
            <a:endParaRPr lang="en-US" sz="1600" dirty="0"/>
          </a:p>
          <a:p>
            <a:r>
              <a:rPr lang="en-IN" sz="1600" dirty="0"/>
              <a:t>        case 5: </a:t>
            </a:r>
            <a:r>
              <a:rPr lang="en-IN" sz="1600" dirty="0" err="1"/>
              <a:t>printf</a:t>
            </a:r>
            <a:r>
              <a:rPr lang="en-IN" sz="1600" dirty="0"/>
              <a:t>("5 ");break;</a:t>
            </a:r>
            <a:endParaRPr lang="en-US" sz="1600" dirty="0"/>
          </a:p>
          <a:p>
            <a:r>
              <a:rPr lang="en-IN" sz="1600" dirty="0"/>
              <a:t>        default: </a:t>
            </a:r>
            <a:r>
              <a:rPr lang="en-IN" sz="1600" dirty="0" err="1"/>
              <a:t>printf</a:t>
            </a:r>
            <a:r>
              <a:rPr lang="en-IN" sz="1600" dirty="0"/>
              <a:t>("Go "); break;</a:t>
            </a:r>
            <a:endParaRPr lang="en-US" sz="1600" dirty="0"/>
          </a:p>
          <a:p>
            <a:r>
              <a:rPr lang="en-IN" sz="1600" dirty="0"/>
              <a:t>    }</a:t>
            </a:r>
            <a:endParaRPr lang="en-US" sz="1600" dirty="0"/>
          </a:p>
          <a:p>
            <a:r>
              <a:rPr lang="en-IN" sz="1600" dirty="0"/>
              <a:t>    </a:t>
            </a:r>
            <a:r>
              <a:rPr lang="en-IN" sz="1600" dirty="0" err="1"/>
              <a:t>printf</a:t>
            </a:r>
            <a:r>
              <a:rPr lang="en-IN" sz="1600" dirty="0"/>
              <a:t>("Done!");</a:t>
            </a:r>
            <a:endParaRPr lang="en-US" sz="1600" dirty="0"/>
          </a:p>
          <a:p>
            <a:r>
              <a:rPr lang="en-IN" sz="1600" dirty="0"/>
              <a:t>    return 0;</a:t>
            </a:r>
            <a:endParaRPr lang="en-US" sz="1600" dirty="0"/>
          </a:p>
          <a:p>
            <a:r>
              <a:rPr lang="en-IN" sz="1600" dirty="0"/>
              <a:t>}</a:t>
            </a:r>
            <a:endParaRPr lang="en-US" sz="1600" dirty="0"/>
          </a:p>
          <a:p>
            <a:r>
              <a:rPr lang="en-IN" sz="1600" dirty="0"/>
              <a:t> 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5919989" y="2841715"/>
            <a:ext cx="43058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lphaLcParenR"/>
            </a:pPr>
            <a:r>
              <a:rPr lang="en-IN" dirty="0" smtClean="0"/>
              <a:t>0 Go 0 Go Done!</a:t>
            </a:r>
            <a:endParaRPr lang="en-US" dirty="0" smtClean="0"/>
          </a:p>
          <a:p>
            <a:pPr marL="342900" lvl="0" indent="-342900">
              <a:buFont typeface="+mj-lt"/>
              <a:buAutoNum type="alphaLcParenR"/>
            </a:pPr>
            <a:r>
              <a:rPr lang="en-IN" dirty="0" smtClean="0"/>
              <a:t>0 Go 0 Done!</a:t>
            </a:r>
            <a:endParaRPr lang="en-US" dirty="0" smtClean="0"/>
          </a:p>
          <a:p>
            <a:pPr marL="342900" lvl="0" indent="-342900">
              <a:buFont typeface="+mj-lt"/>
              <a:buAutoNum type="alphaLcParenR"/>
            </a:pPr>
            <a:r>
              <a:rPr lang="en-IN" dirty="0" smtClean="0"/>
              <a:t>0 0 Done!</a:t>
            </a:r>
            <a:endParaRPr lang="en-US" dirty="0" smtClean="0"/>
          </a:p>
          <a:p>
            <a:pPr marL="342900" lvl="0" indent="-342900">
              <a:buFont typeface="+mj-lt"/>
              <a:buAutoNum type="alphaLcParenR"/>
            </a:pPr>
            <a:r>
              <a:rPr lang="en-IN" dirty="0" smtClean="0"/>
              <a:t>Done!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350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What will be output if you will compile and execute the following c code?</a:t>
            </a:r>
            <a:endParaRPr lang="en-US" sz="1600" dirty="0"/>
          </a:p>
          <a:p>
            <a:r>
              <a:rPr lang="en-IN" sz="1600" dirty="0"/>
              <a:t>#include 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  <a:endParaRPr lang="en-US" sz="1600" dirty="0"/>
          </a:p>
          <a:p>
            <a:r>
              <a:rPr lang="en-IN" sz="1600" dirty="0" err="1"/>
              <a:t>int</a:t>
            </a:r>
            <a:r>
              <a:rPr lang="en-IN" sz="1600" dirty="0"/>
              <a:t> main()</a:t>
            </a:r>
            <a:endParaRPr lang="en-US" sz="1600" dirty="0"/>
          </a:p>
          <a:p>
            <a:r>
              <a:rPr lang="en-IN" sz="1600" dirty="0"/>
              <a:t>{</a:t>
            </a:r>
            <a:endParaRPr lang="en-US" sz="1600" dirty="0"/>
          </a:p>
          <a:p>
            <a:r>
              <a:rPr lang="en-IN" sz="1600" dirty="0"/>
              <a:t>    </a:t>
            </a:r>
            <a:r>
              <a:rPr lang="en-IN" sz="1600" dirty="0" err="1"/>
              <a:t>int</a:t>
            </a:r>
            <a:r>
              <a:rPr lang="en-IN" sz="1600" dirty="0"/>
              <a:t> a=2;</a:t>
            </a:r>
            <a:endParaRPr lang="en-US" sz="1600" dirty="0"/>
          </a:p>
          <a:p>
            <a:r>
              <a:rPr lang="en-IN" sz="1600" dirty="0"/>
              <a:t>    </a:t>
            </a:r>
            <a:endParaRPr lang="en-US" sz="1600" dirty="0"/>
          </a:p>
          <a:p>
            <a:r>
              <a:rPr lang="en-IN" sz="1600" dirty="0"/>
              <a:t>    switch(a)</a:t>
            </a:r>
            <a:endParaRPr lang="en-US" sz="1600" dirty="0"/>
          </a:p>
          <a:p>
            <a:r>
              <a:rPr lang="en-IN" sz="1600" dirty="0"/>
              <a:t>    {</a:t>
            </a:r>
            <a:endParaRPr lang="en-US" sz="1600" dirty="0"/>
          </a:p>
          <a:p>
            <a:r>
              <a:rPr lang="en-IN" sz="1600" dirty="0"/>
              <a:t>        case 2: </a:t>
            </a:r>
            <a:r>
              <a:rPr lang="en-IN" sz="1600" dirty="0" err="1"/>
              <a:t>printf</a:t>
            </a:r>
            <a:r>
              <a:rPr lang="en-IN" sz="1600" dirty="0"/>
              <a:t>("0 "); break;</a:t>
            </a:r>
            <a:endParaRPr lang="en-US" sz="1600" dirty="0"/>
          </a:p>
          <a:p>
            <a:r>
              <a:rPr lang="en-IN" sz="1600" dirty="0"/>
              <a:t>        case 3: </a:t>
            </a:r>
            <a:r>
              <a:rPr lang="en-IN" sz="1600" dirty="0" err="1"/>
              <a:t>printf</a:t>
            </a:r>
            <a:r>
              <a:rPr lang="en-IN" sz="1600" dirty="0"/>
              <a:t>("3 "); break;</a:t>
            </a:r>
            <a:endParaRPr lang="en-US" sz="1600" dirty="0"/>
          </a:p>
          <a:p>
            <a:r>
              <a:rPr lang="en-IN" sz="1600" dirty="0"/>
              <a:t>        case 5: </a:t>
            </a:r>
            <a:r>
              <a:rPr lang="en-IN" sz="1600" dirty="0" err="1"/>
              <a:t>printf</a:t>
            </a:r>
            <a:r>
              <a:rPr lang="en-IN" sz="1600" dirty="0"/>
              <a:t>("5 ");break;</a:t>
            </a:r>
            <a:endParaRPr lang="en-US" sz="1600" dirty="0"/>
          </a:p>
          <a:p>
            <a:r>
              <a:rPr lang="en-IN" sz="1600" dirty="0"/>
              <a:t>        default: </a:t>
            </a:r>
            <a:r>
              <a:rPr lang="en-IN" sz="1600" dirty="0" err="1"/>
              <a:t>printf</a:t>
            </a:r>
            <a:r>
              <a:rPr lang="en-IN" sz="1600" dirty="0"/>
              <a:t>("Go ");</a:t>
            </a:r>
            <a:endParaRPr lang="en-US" sz="1600" dirty="0"/>
          </a:p>
          <a:p>
            <a:r>
              <a:rPr lang="en-IN" sz="1600" dirty="0"/>
              <a:t>    }</a:t>
            </a:r>
            <a:endParaRPr lang="en-US" sz="1600" dirty="0"/>
          </a:p>
          <a:p>
            <a:r>
              <a:rPr lang="en-IN" sz="1600" dirty="0"/>
              <a:t> </a:t>
            </a:r>
            <a:endParaRPr lang="en-US" sz="1600" dirty="0"/>
          </a:p>
          <a:p>
            <a:r>
              <a:rPr lang="en-IN" sz="1600" dirty="0"/>
              <a:t>    switch(a)</a:t>
            </a:r>
            <a:endParaRPr lang="en-US" sz="1600" dirty="0"/>
          </a:p>
          <a:p>
            <a:r>
              <a:rPr lang="en-IN" sz="1600" dirty="0"/>
              <a:t>    {</a:t>
            </a:r>
            <a:endParaRPr lang="en-US" sz="1600" dirty="0"/>
          </a:p>
          <a:p>
            <a:r>
              <a:rPr lang="en-IN" sz="1600" dirty="0"/>
              <a:t>        case 2: </a:t>
            </a:r>
            <a:r>
              <a:rPr lang="en-IN" sz="1600" dirty="0" err="1"/>
              <a:t>printf</a:t>
            </a:r>
            <a:r>
              <a:rPr lang="en-IN" sz="1600" dirty="0"/>
              <a:t>("0 ");break;</a:t>
            </a:r>
            <a:endParaRPr lang="en-US" sz="1600" dirty="0"/>
          </a:p>
          <a:p>
            <a:r>
              <a:rPr lang="en-IN" sz="1600" dirty="0"/>
              <a:t>        case 3: </a:t>
            </a:r>
            <a:r>
              <a:rPr lang="en-IN" sz="1600" dirty="0" err="1"/>
              <a:t>printf</a:t>
            </a:r>
            <a:r>
              <a:rPr lang="en-IN" sz="1600" dirty="0"/>
              <a:t>("3 ");break;</a:t>
            </a:r>
            <a:endParaRPr lang="en-US" sz="1600" dirty="0"/>
          </a:p>
          <a:p>
            <a:r>
              <a:rPr lang="en-IN" sz="1600" dirty="0"/>
              <a:t>        case 5: </a:t>
            </a:r>
            <a:r>
              <a:rPr lang="en-IN" sz="1600" dirty="0" err="1"/>
              <a:t>printf</a:t>
            </a:r>
            <a:r>
              <a:rPr lang="en-IN" sz="1600" dirty="0"/>
              <a:t>("5 ");break;</a:t>
            </a:r>
            <a:endParaRPr lang="en-US" sz="1600" dirty="0"/>
          </a:p>
          <a:p>
            <a:r>
              <a:rPr lang="en-IN" sz="1600" dirty="0"/>
              <a:t>        default: </a:t>
            </a:r>
            <a:r>
              <a:rPr lang="en-IN" sz="1600" dirty="0" err="1"/>
              <a:t>printf</a:t>
            </a:r>
            <a:r>
              <a:rPr lang="en-IN" sz="1600" dirty="0"/>
              <a:t>("Go "); break;</a:t>
            </a:r>
            <a:endParaRPr lang="en-US" sz="1600" dirty="0"/>
          </a:p>
          <a:p>
            <a:r>
              <a:rPr lang="en-IN" sz="1600" dirty="0"/>
              <a:t>    }</a:t>
            </a:r>
            <a:endParaRPr lang="en-US" sz="1600" dirty="0"/>
          </a:p>
          <a:p>
            <a:r>
              <a:rPr lang="en-IN" sz="1600" dirty="0"/>
              <a:t>    </a:t>
            </a:r>
            <a:r>
              <a:rPr lang="en-IN" sz="1600" dirty="0" err="1"/>
              <a:t>printf</a:t>
            </a:r>
            <a:r>
              <a:rPr lang="en-IN" sz="1600" dirty="0"/>
              <a:t>("Done!");</a:t>
            </a:r>
            <a:endParaRPr lang="en-US" sz="1600" dirty="0"/>
          </a:p>
          <a:p>
            <a:r>
              <a:rPr lang="en-IN" sz="1600" dirty="0"/>
              <a:t>    return 0;</a:t>
            </a:r>
            <a:endParaRPr lang="en-US" sz="1600" dirty="0"/>
          </a:p>
          <a:p>
            <a:r>
              <a:rPr lang="en-IN" sz="1600" dirty="0"/>
              <a:t>}</a:t>
            </a:r>
            <a:endParaRPr lang="en-US" sz="1600" dirty="0"/>
          </a:p>
          <a:p>
            <a:r>
              <a:rPr lang="en-IN" sz="1600" dirty="0"/>
              <a:t> 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5919989" y="2841715"/>
            <a:ext cx="43058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lphaLcParenR"/>
            </a:pPr>
            <a:r>
              <a:rPr lang="en-IN" dirty="0" smtClean="0"/>
              <a:t>0 Go 0 Go Done!</a:t>
            </a:r>
            <a:endParaRPr lang="en-US" dirty="0" smtClean="0"/>
          </a:p>
          <a:p>
            <a:pPr marL="342900" lvl="0" indent="-342900">
              <a:buFont typeface="+mj-lt"/>
              <a:buAutoNum type="alphaLcParenR"/>
            </a:pPr>
            <a:r>
              <a:rPr lang="en-IN" dirty="0" smtClean="0"/>
              <a:t>0 Go 0 Done!</a:t>
            </a:r>
            <a:endParaRPr lang="en-US" dirty="0" smtClean="0"/>
          </a:p>
          <a:p>
            <a:pPr marL="342900" lvl="0" indent="-342900">
              <a:buFont typeface="+mj-lt"/>
              <a:buAutoNum type="alphaLcParenR"/>
            </a:pPr>
            <a:r>
              <a:rPr lang="en-IN" b="1" dirty="0" smtClean="0"/>
              <a:t>0 0 Done!</a:t>
            </a:r>
            <a:endParaRPr lang="en-US" dirty="0" smtClean="0"/>
          </a:p>
          <a:p>
            <a:pPr marL="342900" lvl="0" indent="-342900">
              <a:buFont typeface="+mj-lt"/>
              <a:buAutoNum type="alphaLcParenR"/>
            </a:pPr>
            <a:r>
              <a:rPr lang="en-IN" dirty="0" smtClean="0"/>
              <a:t>Done!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35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What will be the output of the following C code?</a:t>
            </a:r>
            <a:endParaRPr lang="en-US" sz="2400" dirty="0"/>
          </a:p>
          <a:p>
            <a:r>
              <a:rPr lang="en-IN" sz="2400" dirty="0"/>
              <a:t> </a:t>
            </a:r>
            <a:endParaRPr lang="en-US" sz="2400" dirty="0"/>
          </a:p>
          <a:p>
            <a:r>
              <a:rPr lang="en-IN" sz="2400" dirty="0"/>
              <a:t>    #include &lt;</a:t>
            </a:r>
            <a:r>
              <a:rPr lang="en-IN" sz="2400" dirty="0" err="1"/>
              <a:t>stdio.h</a:t>
            </a:r>
            <a:r>
              <a:rPr lang="en-IN" sz="2400" dirty="0"/>
              <a:t>&gt;</a:t>
            </a:r>
            <a:endParaRPr lang="en-US" sz="2400" dirty="0"/>
          </a:p>
          <a:p>
            <a:r>
              <a:rPr lang="en-IN" sz="2400" dirty="0"/>
              <a:t>    void main()</a:t>
            </a:r>
            <a:endParaRPr lang="en-US" sz="2400" dirty="0"/>
          </a:p>
          <a:p>
            <a:r>
              <a:rPr lang="en-IN" sz="2400" dirty="0"/>
              <a:t>    {</a:t>
            </a:r>
            <a:endParaRPr lang="en-US" sz="2400" dirty="0"/>
          </a:p>
          <a:p>
            <a:r>
              <a:rPr lang="en-IN" sz="2400" dirty="0"/>
              <a:t>        char a = 'a';</a:t>
            </a:r>
            <a:endParaRPr lang="en-US" sz="2400" dirty="0"/>
          </a:p>
          <a:p>
            <a:r>
              <a:rPr lang="en-IN" sz="2400" dirty="0"/>
              <a:t>        </a:t>
            </a:r>
            <a:r>
              <a:rPr lang="en-IN" sz="2400" b="1" dirty="0" err="1"/>
              <a:t>int</a:t>
            </a:r>
            <a:r>
              <a:rPr lang="en-IN" sz="2400" b="1" dirty="0"/>
              <a:t> x = (a % 10)++;</a:t>
            </a:r>
            <a:endParaRPr lang="en-US" sz="2400" b="1" dirty="0"/>
          </a:p>
          <a:p>
            <a:r>
              <a:rPr lang="en-IN" sz="2400" dirty="0"/>
              <a:t>        </a:t>
            </a:r>
            <a:r>
              <a:rPr lang="en-IN" sz="2400" dirty="0" err="1"/>
              <a:t>printf</a:t>
            </a:r>
            <a:r>
              <a:rPr lang="en-IN" sz="2400" dirty="0"/>
              <a:t>("%d\n", x);</a:t>
            </a:r>
            <a:endParaRPr lang="en-US" sz="2400" dirty="0"/>
          </a:p>
          <a:p>
            <a:r>
              <a:rPr lang="en-IN" sz="2400" dirty="0"/>
              <a:t>    }</a:t>
            </a:r>
            <a:endParaRPr lang="en-US" sz="2400" dirty="0"/>
          </a:p>
          <a:p>
            <a:r>
              <a:rPr lang="en-IN" sz="2400" dirty="0"/>
              <a:t>a) 6</a:t>
            </a:r>
            <a:endParaRPr lang="en-US" sz="2400" dirty="0"/>
          </a:p>
          <a:p>
            <a:r>
              <a:rPr lang="en-IN" sz="2400" dirty="0"/>
              <a:t>b) Junk value</a:t>
            </a:r>
            <a:endParaRPr lang="en-US" sz="2400" dirty="0"/>
          </a:p>
          <a:p>
            <a:r>
              <a:rPr lang="en-IN" sz="2400" dirty="0"/>
              <a:t>c) Compile time error</a:t>
            </a:r>
            <a:endParaRPr lang="en-US" sz="2400" dirty="0"/>
          </a:p>
          <a:p>
            <a:r>
              <a:rPr lang="en-IN" sz="2400" dirty="0"/>
              <a:t>d) 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3356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What will be output if you will compile and execute the following c code?</a:t>
            </a:r>
            <a:endParaRPr lang="en-US" sz="1600" dirty="0"/>
          </a:p>
          <a:p>
            <a:r>
              <a:rPr lang="en-IN" sz="1600" dirty="0"/>
              <a:t>#include 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  <a:endParaRPr lang="en-US" sz="1600" dirty="0"/>
          </a:p>
          <a:p>
            <a:r>
              <a:rPr lang="en-IN" sz="1600" dirty="0" err="1"/>
              <a:t>int</a:t>
            </a:r>
            <a:r>
              <a:rPr lang="en-IN" sz="1600" dirty="0"/>
              <a:t> main()</a:t>
            </a:r>
            <a:endParaRPr lang="en-US" sz="1600" dirty="0"/>
          </a:p>
          <a:p>
            <a:r>
              <a:rPr lang="en-IN" sz="1600" dirty="0"/>
              <a:t>{</a:t>
            </a:r>
            <a:endParaRPr lang="en-US" sz="1600" dirty="0"/>
          </a:p>
          <a:p>
            <a:r>
              <a:rPr lang="en-IN" sz="1600" dirty="0"/>
              <a:t>    </a:t>
            </a:r>
            <a:r>
              <a:rPr lang="en-IN" sz="1600" dirty="0" err="1"/>
              <a:t>int</a:t>
            </a:r>
            <a:r>
              <a:rPr lang="en-IN" sz="1600" dirty="0"/>
              <a:t> a=2;</a:t>
            </a:r>
            <a:endParaRPr lang="en-US" sz="1600" dirty="0"/>
          </a:p>
          <a:p>
            <a:r>
              <a:rPr lang="en-IN" sz="1600" dirty="0"/>
              <a:t>    </a:t>
            </a:r>
            <a:endParaRPr lang="en-US" sz="1600" dirty="0"/>
          </a:p>
          <a:p>
            <a:r>
              <a:rPr lang="en-IN" sz="1600" dirty="0"/>
              <a:t>    switch(a)</a:t>
            </a:r>
            <a:endParaRPr lang="en-US" sz="1600" dirty="0"/>
          </a:p>
          <a:p>
            <a:r>
              <a:rPr lang="en-IN" sz="1600" dirty="0"/>
              <a:t>    {</a:t>
            </a:r>
            <a:endParaRPr lang="en-US" sz="1600" dirty="0"/>
          </a:p>
          <a:p>
            <a:r>
              <a:rPr lang="en-IN" sz="1600" dirty="0"/>
              <a:t>        case 2: </a:t>
            </a:r>
            <a:r>
              <a:rPr lang="en-IN" sz="1600" dirty="0" err="1"/>
              <a:t>printf</a:t>
            </a:r>
            <a:r>
              <a:rPr lang="en-IN" sz="1600" dirty="0"/>
              <a:t>("0 "); break;</a:t>
            </a:r>
            <a:endParaRPr lang="en-US" sz="1600" dirty="0"/>
          </a:p>
          <a:p>
            <a:r>
              <a:rPr lang="en-IN" sz="1600" dirty="0"/>
              <a:t>        case 3: </a:t>
            </a:r>
            <a:r>
              <a:rPr lang="en-IN" sz="1600" dirty="0" err="1"/>
              <a:t>printf</a:t>
            </a:r>
            <a:r>
              <a:rPr lang="en-IN" sz="1600" dirty="0"/>
              <a:t>("3 "); break;</a:t>
            </a:r>
            <a:endParaRPr lang="en-US" sz="1600" dirty="0"/>
          </a:p>
          <a:p>
            <a:r>
              <a:rPr lang="en-IN" sz="1600" dirty="0"/>
              <a:t>        case 5: </a:t>
            </a:r>
            <a:r>
              <a:rPr lang="en-IN" sz="1600" dirty="0" err="1"/>
              <a:t>printf</a:t>
            </a:r>
            <a:r>
              <a:rPr lang="en-IN" sz="1600" dirty="0"/>
              <a:t>("5 ");break;</a:t>
            </a:r>
            <a:endParaRPr lang="en-US" sz="1600" dirty="0"/>
          </a:p>
          <a:p>
            <a:r>
              <a:rPr lang="en-IN" sz="1600" dirty="0"/>
              <a:t>        default: </a:t>
            </a:r>
            <a:r>
              <a:rPr lang="en-IN" sz="1600" dirty="0" err="1"/>
              <a:t>printf</a:t>
            </a:r>
            <a:r>
              <a:rPr lang="en-IN" sz="1600" dirty="0"/>
              <a:t>("Go ");</a:t>
            </a:r>
            <a:endParaRPr lang="en-US" sz="1600" dirty="0"/>
          </a:p>
          <a:p>
            <a:r>
              <a:rPr lang="en-IN" sz="1600" dirty="0"/>
              <a:t>    }</a:t>
            </a:r>
            <a:endParaRPr lang="en-US" sz="1600" dirty="0"/>
          </a:p>
          <a:p>
            <a:r>
              <a:rPr lang="en-IN" sz="1600" dirty="0"/>
              <a:t> </a:t>
            </a:r>
            <a:endParaRPr lang="en-US" sz="1600" dirty="0"/>
          </a:p>
          <a:p>
            <a:r>
              <a:rPr lang="en-IN" sz="1600" dirty="0"/>
              <a:t>    switch(a)</a:t>
            </a:r>
            <a:endParaRPr lang="en-US" sz="1600" dirty="0"/>
          </a:p>
          <a:p>
            <a:r>
              <a:rPr lang="en-IN" sz="1600" dirty="0"/>
              <a:t>    {</a:t>
            </a:r>
            <a:endParaRPr lang="en-US" sz="1600" dirty="0"/>
          </a:p>
          <a:p>
            <a:r>
              <a:rPr lang="en-IN" sz="1600" dirty="0"/>
              <a:t>        case 2: </a:t>
            </a:r>
            <a:r>
              <a:rPr lang="en-IN" sz="1600" dirty="0" err="1"/>
              <a:t>printf</a:t>
            </a:r>
            <a:r>
              <a:rPr lang="en-IN" sz="1600" dirty="0"/>
              <a:t>("0 ");break;</a:t>
            </a:r>
            <a:endParaRPr lang="en-US" sz="1600" dirty="0"/>
          </a:p>
          <a:p>
            <a:r>
              <a:rPr lang="en-IN" sz="1600" dirty="0"/>
              <a:t>        case 3: </a:t>
            </a:r>
            <a:r>
              <a:rPr lang="en-IN" sz="1600" dirty="0" err="1"/>
              <a:t>printf</a:t>
            </a:r>
            <a:r>
              <a:rPr lang="en-IN" sz="1600" dirty="0"/>
              <a:t>("3 ");break;</a:t>
            </a:r>
            <a:endParaRPr lang="en-US" sz="1600" dirty="0"/>
          </a:p>
          <a:p>
            <a:r>
              <a:rPr lang="en-IN" sz="1600" dirty="0"/>
              <a:t>        case 5: </a:t>
            </a:r>
            <a:r>
              <a:rPr lang="en-IN" sz="1600" dirty="0" err="1"/>
              <a:t>printf</a:t>
            </a:r>
            <a:r>
              <a:rPr lang="en-IN" sz="1600" dirty="0"/>
              <a:t>("5 ");break;</a:t>
            </a:r>
            <a:endParaRPr lang="en-US" sz="1600" dirty="0"/>
          </a:p>
          <a:p>
            <a:r>
              <a:rPr lang="en-IN" sz="1600" dirty="0"/>
              <a:t>        default: </a:t>
            </a:r>
            <a:r>
              <a:rPr lang="en-IN" sz="1600" dirty="0" err="1"/>
              <a:t>printf</a:t>
            </a:r>
            <a:r>
              <a:rPr lang="en-IN" sz="1600" dirty="0"/>
              <a:t>("Go "); break;</a:t>
            </a:r>
            <a:endParaRPr lang="en-US" sz="1600" dirty="0"/>
          </a:p>
          <a:p>
            <a:r>
              <a:rPr lang="en-IN" sz="1600" dirty="0"/>
              <a:t>    }</a:t>
            </a:r>
            <a:endParaRPr lang="en-US" sz="1600" dirty="0"/>
          </a:p>
          <a:p>
            <a:r>
              <a:rPr lang="en-IN" sz="1600" dirty="0"/>
              <a:t>    </a:t>
            </a:r>
            <a:r>
              <a:rPr lang="en-IN" sz="1600" dirty="0" err="1"/>
              <a:t>printf</a:t>
            </a:r>
            <a:r>
              <a:rPr lang="en-IN" sz="1600" dirty="0"/>
              <a:t>("Done!");</a:t>
            </a:r>
            <a:endParaRPr lang="en-US" sz="1600" dirty="0"/>
          </a:p>
          <a:p>
            <a:r>
              <a:rPr lang="en-IN" sz="1600" dirty="0"/>
              <a:t>    return 0;</a:t>
            </a:r>
            <a:endParaRPr lang="en-US" sz="1600" dirty="0"/>
          </a:p>
          <a:p>
            <a:r>
              <a:rPr lang="en-IN" sz="1600" dirty="0"/>
              <a:t>}</a:t>
            </a:r>
            <a:endParaRPr lang="en-US" sz="1600" dirty="0"/>
          </a:p>
          <a:p>
            <a:r>
              <a:rPr lang="en-IN" sz="1600" dirty="0"/>
              <a:t>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614241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What will be the output of following code snippet?</a:t>
            </a:r>
          </a:p>
          <a:p>
            <a:r>
              <a:rPr lang="en-IN" sz="2800" dirty="0"/>
              <a:t>#include &lt;</a:t>
            </a:r>
            <a:r>
              <a:rPr lang="en-IN" sz="2800" dirty="0" err="1"/>
              <a:t>stdio.h</a:t>
            </a:r>
            <a:r>
              <a:rPr lang="en-IN" sz="2800" dirty="0"/>
              <a:t>&gt;</a:t>
            </a:r>
            <a:endParaRPr lang="en-US" sz="2800" dirty="0"/>
          </a:p>
          <a:p>
            <a:r>
              <a:rPr lang="en-IN" sz="2800" dirty="0"/>
              <a:t>void main()</a:t>
            </a:r>
            <a:endParaRPr lang="en-US" sz="2800" dirty="0"/>
          </a:p>
          <a:p>
            <a:r>
              <a:rPr lang="en-IN" sz="2800" dirty="0"/>
              <a:t>{</a:t>
            </a:r>
            <a:endParaRPr lang="en-US" sz="2800" dirty="0"/>
          </a:p>
          <a:p>
            <a:r>
              <a:rPr lang="en-IN" sz="2800" dirty="0" err="1"/>
              <a:t>int</a:t>
            </a:r>
            <a:r>
              <a:rPr lang="en-IN" sz="2800" dirty="0"/>
              <a:t>   c= -( -14);</a:t>
            </a:r>
            <a:endParaRPr lang="en-US" sz="2800" dirty="0"/>
          </a:p>
          <a:p>
            <a:r>
              <a:rPr lang="en-IN" sz="2800" dirty="0"/>
              <a:t> </a:t>
            </a:r>
            <a:endParaRPr lang="en-US" sz="2800" dirty="0"/>
          </a:p>
          <a:p>
            <a:r>
              <a:rPr lang="en-IN" sz="2800" dirty="0" err="1"/>
              <a:t>printf</a:t>
            </a:r>
            <a:r>
              <a:rPr lang="en-IN" sz="2800" dirty="0"/>
              <a:t>(“%</a:t>
            </a:r>
            <a:r>
              <a:rPr lang="en-IN" sz="2800" dirty="0" err="1"/>
              <a:t>d",c</a:t>
            </a:r>
            <a:r>
              <a:rPr lang="en-IN" sz="2800" dirty="0"/>
              <a:t>);</a:t>
            </a:r>
            <a:endParaRPr lang="en-US" sz="2800" dirty="0"/>
          </a:p>
          <a:p>
            <a:r>
              <a:rPr lang="en-IN" sz="2800" dirty="0"/>
              <a:t>}</a:t>
            </a:r>
            <a:endParaRPr lang="en-US" sz="2800" dirty="0"/>
          </a:p>
          <a:p>
            <a:r>
              <a:rPr lang="en-US" sz="2800" dirty="0"/>
              <a:t>a) 14</a:t>
            </a:r>
          </a:p>
          <a:p>
            <a:r>
              <a:rPr lang="en-US" sz="2800" dirty="0"/>
              <a:t>b) -14</a:t>
            </a:r>
          </a:p>
          <a:p>
            <a:r>
              <a:rPr lang="en-US" sz="2800" dirty="0"/>
              <a:t>c) Compilation Error</a:t>
            </a:r>
          </a:p>
          <a:p>
            <a:r>
              <a:rPr lang="en-US" sz="2800" dirty="0"/>
              <a:t>d) 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820547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What will be the output of following code snippet?</a:t>
            </a:r>
          </a:p>
          <a:p>
            <a:r>
              <a:rPr lang="en-IN" sz="2800" dirty="0"/>
              <a:t>#include &lt;</a:t>
            </a:r>
            <a:r>
              <a:rPr lang="en-IN" sz="2800" dirty="0" err="1"/>
              <a:t>stdio.h</a:t>
            </a:r>
            <a:r>
              <a:rPr lang="en-IN" sz="2800" dirty="0"/>
              <a:t>&gt;</a:t>
            </a:r>
            <a:endParaRPr lang="en-US" sz="2800" dirty="0"/>
          </a:p>
          <a:p>
            <a:r>
              <a:rPr lang="en-IN" sz="2800" dirty="0"/>
              <a:t>void main()</a:t>
            </a:r>
            <a:endParaRPr lang="en-US" sz="2800" dirty="0"/>
          </a:p>
          <a:p>
            <a:r>
              <a:rPr lang="en-IN" sz="2800" dirty="0"/>
              <a:t>{</a:t>
            </a:r>
            <a:endParaRPr lang="en-US" sz="2800" dirty="0"/>
          </a:p>
          <a:p>
            <a:r>
              <a:rPr lang="en-IN" sz="2800" dirty="0" err="1"/>
              <a:t>int</a:t>
            </a:r>
            <a:r>
              <a:rPr lang="en-IN" sz="2800" dirty="0"/>
              <a:t>   c= -( -14);</a:t>
            </a:r>
            <a:endParaRPr lang="en-US" sz="2800" dirty="0"/>
          </a:p>
          <a:p>
            <a:r>
              <a:rPr lang="en-IN" sz="2800" dirty="0"/>
              <a:t> </a:t>
            </a:r>
            <a:endParaRPr lang="en-US" sz="2800" dirty="0"/>
          </a:p>
          <a:p>
            <a:r>
              <a:rPr lang="en-IN" sz="2800" dirty="0" err="1"/>
              <a:t>printf</a:t>
            </a:r>
            <a:r>
              <a:rPr lang="en-IN" sz="2800" dirty="0"/>
              <a:t>(“%</a:t>
            </a:r>
            <a:r>
              <a:rPr lang="en-IN" sz="2800" dirty="0" err="1"/>
              <a:t>d",c</a:t>
            </a:r>
            <a:r>
              <a:rPr lang="en-IN" sz="2800" dirty="0"/>
              <a:t>);</a:t>
            </a:r>
            <a:endParaRPr lang="en-US" sz="2800" dirty="0"/>
          </a:p>
          <a:p>
            <a:r>
              <a:rPr lang="en-IN" sz="2800" dirty="0"/>
              <a:t>}</a:t>
            </a:r>
            <a:endParaRPr lang="en-US" sz="2800" dirty="0"/>
          </a:p>
          <a:p>
            <a:r>
              <a:rPr lang="en-US" sz="2800" b="1" dirty="0"/>
              <a:t>a) 14</a:t>
            </a:r>
            <a:endParaRPr lang="en-US" sz="2800" dirty="0"/>
          </a:p>
          <a:p>
            <a:r>
              <a:rPr lang="en-US" sz="2800" dirty="0"/>
              <a:t>b) -14</a:t>
            </a:r>
          </a:p>
          <a:p>
            <a:r>
              <a:rPr lang="en-US" sz="2800" dirty="0"/>
              <a:t>c) Compilation Error</a:t>
            </a:r>
          </a:p>
          <a:p>
            <a:r>
              <a:rPr lang="en-US" sz="2800" dirty="0"/>
              <a:t>d) 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38176053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Q12. What is the output of this program? </a:t>
            </a:r>
          </a:p>
          <a:p>
            <a:r>
              <a:rPr lang="en-US" sz="2800" dirty="0"/>
              <a:t>#include&lt;</a:t>
            </a:r>
            <a:r>
              <a:rPr lang="en-US" sz="2800" dirty="0" err="1"/>
              <a:t>stdio.h</a:t>
            </a:r>
            <a:r>
              <a:rPr lang="en-US" sz="2800" dirty="0"/>
              <a:t>&gt;</a:t>
            </a:r>
          </a:p>
          <a:p>
            <a:r>
              <a:rPr lang="en-US" sz="2800" dirty="0"/>
              <a:t>void main()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a=1,b=2,c=3,d;</a:t>
            </a:r>
          </a:p>
          <a:p>
            <a:r>
              <a:rPr lang="en-US" sz="2800" dirty="0"/>
              <a:t>	d=(a=c, b+=a, c=</a:t>
            </a:r>
            <a:r>
              <a:rPr lang="en-US" sz="2800" dirty="0" err="1"/>
              <a:t>a+b+c</a:t>
            </a:r>
            <a:r>
              <a:rPr lang="en-US" sz="2800" dirty="0"/>
              <a:t>);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printf</a:t>
            </a:r>
            <a:r>
              <a:rPr lang="en-US" sz="2800" dirty="0"/>
              <a:t>(“%d %d %d %d”, </a:t>
            </a:r>
            <a:r>
              <a:rPr lang="en-US" sz="2800" dirty="0" err="1"/>
              <a:t>d,a</a:t>
            </a:r>
            <a:r>
              <a:rPr lang="en-US" sz="2800" dirty="0"/>
              <a:t>, b, c);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a) </a:t>
            </a:r>
            <a:r>
              <a:rPr lang="en-US" sz="2800" dirty="0" smtClean="0"/>
              <a:t>11 3 5 11 </a:t>
            </a:r>
            <a:endParaRPr lang="en-US" sz="2800" dirty="0"/>
          </a:p>
          <a:p>
            <a:r>
              <a:rPr lang="en-US" sz="2800" dirty="0"/>
              <a:t>b) </a:t>
            </a:r>
            <a:r>
              <a:rPr lang="en-US" sz="2800" dirty="0" smtClean="0"/>
              <a:t>11 1 5 11</a:t>
            </a:r>
            <a:endParaRPr lang="en-US" sz="2800" dirty="0"/>
          </a:p>
          <a:p>
            <a:r>
              <a:rPr lang="en-US" sz="2800" dirty="0"/>
              <a:t>c) </a:t>
            </a:r>
            <a:r>
              <a:rPr lang="en-US" sz="2800" dirty="0" smtClean="0"/>
              <a:t>11 3 2 11</a:t>
            </a:r>
            <a:endParaRPr lang="en-US" sz="2800" dirty="0"/>
          </a:p>
          <a:p>
            <a:r>
              <a:rPr lang="en-US" sz="2800" dirty="0"/>
              <a:t>d) </a:t>
            </a:r>
            <a:r>
              <a:rPr lang="en-US" sz="2800" dirty="0" smtClean="0"/>
              <a:t>11 3 3 11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80508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Q12. What is the output of this program? </a:t>
            </a:r>
          </a:p>
          <a:p>
            <a:r>
              <a:rPr lang="en-US" sz="2800" dirty="0"/>
              <a:t>#include&lt;</a:t>
            </a:r>
            <a:r>
              <a:rPr lang="en-US" sz="2800" dirty="0" err="1"/>
              <a:t>stdio.h</a:t>
            </a:r>
            <a:r>
              <a:rPr lang="en-US" sz="2800" dirty="0"/>
              <a:t>&gt;</a:t>
            </a:r>
          </a:p>
          <a:p>
            <a:r>
              <a:rPr lang="en-US" sz="2800" dirty="0"/>
              <a:t>void main()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a=1,b=2,c=3,d;</a:t>
            </a:r>
          </a:p>
          <a:p>
            <a:r>
              <a:rPr lang="en-US" sz="2800" dirty="0"/>
              <a:t>	d=(a=c, b+=a, c=</a:t>
            </a:r>
            <a:r>
              <a:rPr lang="en-US" sz="2800" dirty="0" err="1"/>
              <a:t>a+b+c</a:t>
            </a:r>
            <a:r>
              <a:rPr lang="en-US" sz="2800" dirty="0"/>
              <a:t>);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printf</a:t>
            </a:r>
            <a:r>
              <a:rPr lang="en-US" sz="2800" dirty="0"/>
              <a:t>(“%d %d %d %d”, </a:t>
            </a:r>
            <a:r>
              <a:rPr lang="en-US" sz="2800" dirty="0" err="1"/>
              <a:t>d,a</a:t>
            </a:r>
            <a:r>
              <a:rPr lang="en-US" sz="2800" dirty="0"/>
              <a:t>, b, c);</a:t>
            </a:r>
          </a:p>
          <a:p>
            <a:r>
              <a:rPr lang="en-US" sz="2800" dirty="0"/>
              <a:t>}</a:t>
            </a:r>
          </a:p>
          <a:p>
            <a:r>
              <a:rPr lang="en-US" sz="2800" b="1" dirty="0"/>
              <a:t>a) </a:t>
            </a:r>
            <a:r>
              <a:rPr lang="en-US" sz="2800" b="1" dirty="0" smtClean="0"/>
              <a:t>11 3 5 11 </a:t>
            </a:r>
            <a:endParaRPr lang="en-US" sz="2800" dirty="0"/>
          </a:p>
          <a:p>
            <a:r>
              <a:rPr lang="en-US" sz="2800" dirty="0"/>
              <a:t>b) </a:t>
            </a:r>
            <a:r>
              <a:rPr lang="en-US" sz="2800" dirty="0" smtClean="0"/>
              <a:t>11 1 5 11</a:t>
            </a:r>
            <a:endParaRPr lang="en-US" sz="2800" dirty="0"/>
          </a:p>
          <a:p>
            <a:r>
              <a:rPr lang="en-US" sz="2800" dirty="0"/>
              <a:t>c) </a:t>
            </a:r>
            <a:r>
              <a:rPr lang="en-US" sz="2800" dirty="0" smtClean="0"/>
              <a:t>11 3 2 11</a:t>
            </a:r>
            <a:endParaRPr lang="en-US" sz="2800" dirty="0"/>
          </a:p>
          <a:p>
            <a:r>
              <a:rPr lang="en-US" sz="2800" dirty="0"/>
              <a:t>d) </a:t>
            </a:r>
            <a:r>
              <a:rPr lang="en-US" sz="2800" dirty="0" smtClean="0"/>
              <a:t>11 3 3 11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04448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270" algn="just">
              <a:lnSpc>
                <a:spcPct val="115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What is the output of the following program?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1270" algn="just">
              <a:lnSpc>
                <a:spcPct val="115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		#include&lt;</a:t>
            </a:r>
            <a:r>
              <a:rPr lang="en-US" sz="2000" dirty="0" err="1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stdio.h</a:t>
            </a:r>
            <a:r>
              <a:rPr lang="en-US" sz="2000" dirty="0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1270" algn="just">
              <a:lnSpc>
                <a:spcPct val="115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		void main()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15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15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 err="1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int</a:t>
            </a:r>
            <a:r>
              <a:rPr lang="en-US" sz="2000" dirty="0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a=5;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15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	switch(a)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indent="45720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1270" algn="just">
              <a:lnSpc>
                <a:spcPct val="115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				default: </a:t>
            </a:r>
            <a:r>
              <a:rPr lang="en-US" sz="2000" dirty="0" err="1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printf</a:t>
            </a:r>
            <a:r>
              <a:rPr lang="en-US" sz="2000" dirty="0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(“None ”);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1270" algn="just">
              <a:lnSpc>
                <a:spcPct val="115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				case 1: </a:t>
            </a:r>
            <a:r>
              <a:rPr lang="en-US" sz="2000" dirty="0" err="1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printf</a:t>
            </a:r>
            <a:r>
              <a:rPr lang="en-US" sz="2000" dirty="0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(“One ”);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1270" algn="just">
              <a:lnSpc>
                <a:spcPct val="115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				case 2: </a:t>
            </a:r>
            <a:r>
              <a:rPr lang="en-US" sz="2000" dirty="0" err="1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printf</a:t>
            </a:r>
            <a:r>
              <a:rPr lang="en-US" sz="2000" dirty="0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(“ Two”);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1270" algn="just">
              <a:lnSpc>
                <a:spcPct val="115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			}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1270" algn="just">
              <a:lnSpc>
                <a:spcPct val="115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		}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1270" algn="just">
              <a:lnSpc>
                <a:spcPct val="115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a) None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1270" algn="just">
              <a:lnSpc>
                <a:spcPct val="115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b) None One Two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1270" algn="just">
              <a:lnSpc>
                <a:spcPct val="115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c) One Two None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2000" dirty="0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d)  Compiler Error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21226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270" algn="just">
              <a:lnSpc>
                <a:spcPct val="115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What is the output of the following program?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1270" algn="just">
              <a:lnSpc>
                <a:spcPct val="115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		#include&lt;</a:t>
            </a:r>
            <a:r>
              <a:rPr lang="en-US" sz="2000" dirty="0" err="1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stdio.h</a:t>
            </a:r>
            <a:r>
              <a:rPr lang="en-US" sz="2000" dirty="0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1270" algn="just">
              <a:lnSpc>
                <a:spcPct val="115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		void main()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15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15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 err="1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int</a:t>
            </a:r>
            <a:r>
              <a:rPr lang="en-US" sz="2000" dirty="0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a=5;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15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	switch(a)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indent="45720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1270" algn="just">
              <a:lnSpc>
                <a:spcPct val="115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				default: </a:t>
            </a:r>
            <a:r>
              <a:rPr lang="en-US" sz="2000" dirty="0" err="1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printf</a:t>
            </a:r>
            <a:r>
              <a:rPr lang="en-US" sz="2000" dirty="0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(“None ”);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1270" algn="just">
              <a:lnSpc>
                <a:spcPct val="115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				case 1: </a:t>
            </a:r>
            <a:r>
              <a:rPr lang="en-US" sz="2000" dirty="0" err="1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printf</a:t>
            </a:r>
            <a:r>
              <a:rPr lang="en-US" sz="2000" dirty="0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(“One ”);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1270" algn="just">
              <a:lnSpc>
                <a:spcPct val="115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				case 2: </a:t>
            </a:r>
            <a:r>
              <a:rPr lang="en-US" sz="2000" dirty="0" err="1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printf</a:t>
            </a:r>
            <a:r>
              <a:rPr lang="en-US" sz="2000" dirty="0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(“ Two”);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1270" algn="just">
              <a:lnSpc>
                <a:spcPct val="115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			}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1270" algn="just">
              <a:lnSpc>
                <a:spcPct val="115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		}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1270" algn="just">
              <a:lnSpc>
                <a:spcPct val="115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a) None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1270" algn="just">
              <a:lnSpc>
                <a:spcPct val="115000"/>
              </a:lnSpc>
              <a:spcBef>
                <a:spcPts val="600"/>
              </a:spcBef>
            </a:pPr>
            <a:r>
              <a:rPr lang="en-US" sz="2000" b="1" dirty="0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b) None One Two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1270" algn="just">
              <a:lnSpc>
                <a:spcPct val="115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c) One Two None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2000" dirty="0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d)  Compiler Error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90672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What is the output of the following program?</a:t>
            </a:r>
          </a:p>
          <a:p>
            <a:r>
              <a:rPr lang="en-US" sz="2000" dirty="0"/>
              <a:t>		#include&lt;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/>
              <a:t>		void main()</a:t>
            </a:r>
          </a:p>
          <a:p>
            <a:r>
              <a:rPr lang="en-US" sz="2000" dirty="0"/>
              <a:t>		{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int</a:t>
            </a:r>
            <a:r>
              <a:rPr lang="en-US" sz="2000" dirty="0"/>
              <a:t>  1=5,i=3;</a:t>
            </a:r>
          </a:p>
          <a:p>
            <a:r>
              <a:rPr lang="en-US" sz="2000" dirty="0"/>
              <a:t>			</a:t>
            </a:r>
          </a:p>
          <a:p>
            <a:r>
              <a:rPr lang="en-US" sz="2000" dirty="0"/>
              <a:t>			switch(a)</a:t>
            </a:r>
          </a:p>
          <a:p>
            <a:r>
              <a:rPr lang="en-US" sz="2000" dirty="0"/>
              <a:t>			{</a:t>
            </a:r>
          </a:p>
          <a:p>
            <a:r>
              <a:rPr lang="en-US" sz="2000" dirty="0"/>
              <a:t>				case  ++</a:t>
            </a:r>
            <a:r>
              <a:rPr lang="en-US" sz="2000" dirty="0" err="1"/>
              <a:t>i</a:t>
            </a:r>
            <a:r>
              <a:rPr lang="en-US" sz="2000" dirty="0"/>
              <a:t>: </a:t>
            </a:r>
            <a:r>
              <a:rPr lang="en-US" sz="2000" dirty="0" err="1"/>
              <a:t>printf</a:t>
            </a:r>
            <a:r>
              <a:rPr lang="en-US" sz="2000" dirty="0"/>
              <a:t>(“One”);</a:t>
            </a:r>
          </a:p>
          <a:p>
            <a:r>
              <a:rPr lang="en-US" sz="2000" dirty="0"/>
              <a:t>				case ++</a:t>
            </a:r>
            <a:r>
              <a:rPr lang="en-US" sz="2000" dirty="0" err="1"/>
              <a:t>i</a:t>
            </a:r>
            <a:r>
              <a:rPr lang="en-US" sz="2000" dirty="0"/>
              <a:t>: </a:t>
            </a:r>
            <a:r>
              <a:rPr lang="en-US" sz="2000" dirty="0" err="1"/>
              <a:t>printf</a:t>
            </a:r>
            <a:r>
              <a:rPr lang="en-US" sz="2000" dirty="0"/>
              <a:t>(“Two”);</a:t>
            </a:r>
          </a:p>
          <a:p>
            <a:r>
              <a:rPr lang="en-US" sz="2000" dirty="0"/>
              <a:t>				default: </a:t>
            </a:r>
            <a:r>
              <a:rPr lang="en-US" sz="2000" dirty="0" err="1"/>
              <a:t>printf</a:t>
            </a:r>
            <a:r>
              <a:rPr lang="en-US" sz="2000" dirty="0"/>
              <a:t>(“None”);</a:t>
            </a:r>
          </a:p>
          <a:p>
            <a:r>
              <a:rPr lang="en-US" sz="2000" dirty="0"/>
              <a:t>			}</a:t>
            </a:r>
          </a:p>
          <a:p>
            <a:r>
              <a:rPr lang="en-US" sz="2000" dirty="0"/>
              <a:t>		}</a:t>
            </a:r>
          </a:p>
          <a:p>
            <a:r>
              <a:rPr lang="en-US" sz="2000" dirty="0"/>
              <a:t>a) Two None	</a:t>
            </a:r>
          </a:p>
          <a:p>
            <a:r>
              <a:rPr lang="en-US" sz="2000" dirty="0"/>
              <a:t>b) None</a:t>
            </a:r>
          </a:p>
          <a:p>
            <a:r>
              <a:rPr lang="en-US" sz="2000" dirty="0"/>
              <a:t>c) One Two None</a:t>
            </a:r>
          </a:p>
          <a:p>
            <a:r>
              <a:rPr lang="en-US" sz="2000" dirty="0"/>
              <a:t>d) Compiler Error </a:t>
            </a:r>
          </a:p>
        </p:txBody>
      </p:sp>
    </p:spTree>
    <p:extLst>
      <p:ext uri="{BB962C8B-B14F-4D97-AF65-F5344CB8AC3E}">
        <p14:creationId xmlns:p14="http://schemas.microsoft.com/office/powerpoint/2010/main" val="22238931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What is the output of the following program?</a:t>
            </a:r>
          </a:p>
          <a:p>
            <a:r>
              <a:rPr lang="en-US" sz="2000" dirty="0"/>
              <a:t>		#include&lt;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/>
              <a:t>		void main()</a:t>
            </a:r>
          </a:p>
          <a:p>
            <a:r>
              <a:rPr lang="en-US" sz="2000" dirty="0"/>
              <a:t>		{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int</a:t>
            </a:r>
            <a:r>
              <a:rPr lang="en-US" sz="2000" dirty="0"/>
              <a:t>  1=5,i=3;</a:t>
            </a:r>
          </a:p>
          <a:p>
            <a:r>
              <a:rPr lang="en-US" sz="2000" dirty="0"/>
              <a:t>			</a:t>
            </a:r>
          </a:p>
          <a:p>
            <a:r>
              <a:rPr lang="en-US" sz="2000" dirty="0"/>
              <a:t>			switch(a)</a:t>
            </a:r>
          </a:p>
          <a:p>
            <a:r>
              <a:rPr lang="en-US" sz="2000" dirty="0"/>
              <a:t>			{</a:t>
            </a:r>
          </a:p>
          <a:p>
            <a:r>
              <a:rPr lang="en-US" sz="2000" dirty="0"/>
              <a:t>				case  ++</a:t>
            </a:r>
            <a:r>
              <a:rPr lang="en-US" sz="2000" dirty="0" err="1"/>
              <a:t>i</a:t>
            </a:r>
            <a:r>
              <a:rPr lang="en-US" sz="2000" dirty="0"/>
              <a:t>: </a:t>
            </a:r>
            <a:r>
              <a:rPr lang="en-US" sz="2000" dirty="0" err="1"/>
              <a:t>printf</a:t>
            </a:r>
            <a:r>
              <a:rPr lang="en-US" sz="2000" dirty="0"/>
              <a:t>(“One”);</a:t>
            </a:r>
          </a:p>
          <a:p>
            <a:r>
              <a:rPr lang="en-US" sz="2000" dirty="0"/>
              <a:t>				case ++</a:t>
            </a:r>
            <a:r>
              <a:rPr lang="en-US" sz="2000" dirty="0" err="1"/>
              <a:t>i</a:t>
            </a:r>
            <a:r>
              <a:rPr lang="en-US" sz="2000" dirty="0"/>
              <a:t>: </a:t>
            </a:r>
            <a:r>
              <a:rPr lang="en-US" sz="2000" dirty="0" err="1"/>
              <a:t>printf</a:t>
            </a:r>
            <a:r>
              <a:rPr lang="en-US" sz="2000" dirty="0"/>
              <a:t>(“Two”);</a:t>
            </a:r>
          </a:p>
          <a:p>
            <a:r>
              <a:rPr lang="en-US" sz="2000" dirty="0"/>
              <a:t>				default: </a:t>
            </a:r>
            <a:r>
              <a:rPr lang="en-US" sz="2000" dirty="0" err="1"/>
              <a:t>printf</a:t>
            </a:r>
            <a:r>
              <a:rPr lang="en-US" sz="2000" dirty="0"/>
              <a:t>(“None”);</a:t>
            </a:r>
          </a:p>
          <a:p>
            <a:r>
              <a:rPr lang="en-US" sz="2000" dirty="0"/>
              <a:t>			}</a:t>
            </a:r>
          </a:p>
          <a:p>
            <a:r>
              <a:rPr lang="en-US" sz="2000" dirty="0"/>
              <a:t>		}</a:t>
            </a:r>
          </a:p>
          <a:p>
            <a:r>
              <a:rPr lang="en-US" sz="2000" dirty="0"/>
              <a:t>a) Two None	</a:t>
            </a:r>
          </a:p>
          <a:p>
            <a:r>
              <a:rPr lang="en-US" sz="2000" dirty="0"/>
              <a:t>b) None</a:t>
            </a:r>
          </a:p>
          <a:p>
            <a:r>
              <a:rPr lang="en-US" sz="2000" dirty="0"/>
              <a:t>c) One Two None</a:t>
            </a:r>
          </a:p>
          <a:p>
            <a:r>
              <a:rPr lang="en-US" sz="2000" b="1" dirty="0"/>
              <a:t>d) Compiler Error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76908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What will be the </a:t>
            </a:r>
            <a:r>
              <a:rPr lang="en-US" sz="2000" dirty="0" err="1"/>
              <a:t>ouput</a:t>
            </a:r>
            <a:r>
              <a:rPr lang="en-US" sz="2000" dirty="0"/>
              <a:t> of the following program?</a:t>
            </a:r>
          </a:p>
          <a:p>
            <a:r>
              <a:rPr lang="en-US" sz="2000" dirty="0"/>
              <a:t>		#include&lt;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int</a:t>
            </a:r>
            <a:r>
              <a:rPr lang="en-US" sz="2000" dirty="0"/>
              <a:t>  x;</a:t>
            </a:r>
          </a:p>
          <a:p>
            <a:r>
              <a:rPr lang="en-US" sz="2000" dirty="0"/>
              <a:t>		void  main()</a:t>
            </a:r>
          </a:p>
          <a:p>
            <a:r>
              <a:rPr lang="en-US" sz="2000" dirty="0"/>
              <a:t>		{</a:t>
            </a:r>
          </a:p>
          <a:p>
            <a:r>
              <a:rPr lang="en-US" sz="2000" dirty="0"/>
              <a:t>			if(x)</a:t>
            </a:r>
          </a:p>
          <a:p>
            <a:r>
              <a:rPr lang="en-US" sz="2000" dirty="0"/>
              <a:t>				</a:t>
            </a:r>
            <a:r>
              <a:rPr lang="en-US" sz="2000" dirty="0" err="1"/>
              <a:t>printf</a:t>
            </a:r>
            <a:r>
              <a:rPr lang="en-US" sz="2000" dirty="0"/>
              <a:t>( “hi”);</a:t>
            </a:r>
          </a:p>
          <a:p>
            <a:r>
              <a:rPr lang="en-US" sz="2000" dirty="0"/>
              <a:t>			else</a:t>
            </a:r>
          </a:p>
          <a:p>
            <a:r>
              <a:rPr lang="en-US" sz="2000" dirty="0"/>
              <a:t>				</a:t>
            </a:r>
            <a:r>
              <a:rPr lang="en-US" sz="2000" dirty="0" err="1"/>
              <a:t>printf</a:t>
            </a:r>
            <a:r>
              <a:rPr lang="en-US" sz="2000" dirty="0"/>
              <a:t>(“ how are you”);</a:t>
            </a:r>
          </a:p>
          <a:p>
            <a:r>
              <a:rPr lang="en-US" sz="2000" dirty="0"/>
              <a:t>			</a:t>
            </a:r>
          </a:p>
          <a:p>
            <a:r>
              <a:rPr lang="en-US" sz="2000" dirty="0"/>
              <a:t>		}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 smtClean="0"/>
              <a:t>a</a:t>
            </a:r>
            <a:r>
              <a:rPr lang="en-US" sz="2000" dirty="0"/>
              <a:t>) hi</a:t>
            </a:r>
          </a:p>
          <a:p>
            <a:r>
              <a:rPr lang="en-US" sz="2000" dirty="0"/>
              <a:t>b) how are you</a:t>
            </a:r>
          </a:p>
          <a:p>
            <a:r>
              <a:rPr lang="en-US" sz="2000" dirty="0"/>
              <a:t>c) Compile time error</a:t>
            </a:r>
          </a:p>
          <a:p>
            <a:r>
              <a:rPr lang="en-US" sz="2000" dirty="0"/>
              <a:t>d) None of the mention</a:t>
            </a:r>
          </a:p>
          <a:p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303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What will be the output of the following C code?</a:t>
            </a:r>
            <a:endParaRPr lang="en-US" sz="2400" dirty="0"/>
          </a:p>
          <a:p>
            <a:r>
              <a:rPr lang="en-IN" sz="2400" dirty="0"/>
              <a:t> </a:t>
            </a:r>
            <a:endParaRPr lang="en-US" sz="2400" dirty="0"/>
          </a:p>
          <a:p>
            <a:r>
              <a:rPr lang="en-IN" sz="2400" dirty="0"/>
              <a:t>    #include &lt;</a:t>
            </a:r>
            <a:r>
              <a:rPr lang="en-IN" sz="2400" dirty="0" err="1"/>
              <a:t>stdio.h</a:t>
            </a:r>
            <a:r>
              <a:rPr lang="en-IN" sz="2400" dirty="0"/>
              <a:t>&gt;</a:t>
            </a:r>
            <a:endParaRPr lang="en-US" sz="2400" dirty="0"/>
          </a:p>
          <a:p>
            <a:r>
              <a:rPr lang="en-IN" sz="2400" dirty="0"/>
              <a:t>    void main()</a:t>
            </a:r>
            <a:endParaRPr lang="en-US" sz="2400" dirty="0"/>
          </a:p>
          <a:p>
            <a:r>
              <a:rPr lang="en-IN" sz="2400" dirty="0"/>
              <a:t>    {</a:t>
            </a:r>
            <a:endParaRPr lang="en-US" sz="2400" dirty="0"/>
          </a:p>
          <a:p>
            <a:r>
              <a:rPr lang="en-IN" sz="2400" dirty="0"/>
              <a:t>        char a = 'a';</a:t>
            </a:r>
            <a:endParaRPr lang="en-US" sz="2400" dirty="0"/>
          </a:p>
          <a:p>
            <a:r>
              <a:rPr lang="en-IN" sz="2400" dirty="0"/>
              <a:t>        </a:t>
            </a:r>
            <a:r>
              <a:rPr lang="en-IN" sz="2400" b="1" dirty="0" err="1"/>
              <a:t>int</a:t>
            </a:r>
            <a:r>
              <a:rPr lang="en-IN" sz="2400" b="1" dirty="0"/>
              <a:t> x = (a % 10)++;</a:t>
            </a:r>
            <a:endParaRPr lang="en-US" sz="2400" b="1" dirty="0"/>
          </a:p>
          <a:p>
            <a:r>
              <a:rPr lang="en-IN" sz="2400" dirty="0"/>
              <a:t>        </a:t>
            </a:r>
            <a:r>
              <a:rPr lang="en-IN" sz="2400" dirty="0" err="1"/>
              <a:t>printf</a:t>
            </a:r>
            <a:r>
              <a:rPr lang="en-IN" sz="2400" dirty="0"/>
              <a:t>("%d\n", x);</a:t>
            </a:r>
            <a:endParaRPr lang="en-US" sz="2400" dirty="0"/>
          </a:p>
          <a:p>
            <a:r>
              <a:rPr lang="en-IN" sz="2400" dirty="0"/>
              <a:t>    }</a:t>
            </a:r>
            <a:endParaRPr lang="en-US" sz="2400" dirty="0"/>
          </a:p>
          <a:p>
            <a:r>
              <a:rPr lang="en-IN" sz="2400" dirty="0"/>
              <a:t>a) 6</a:t>
            </a:r>
            <a:endParaRPr lang="en-US" sz="2400" dirty="0"/>
          </a:p>
          <a:p>
            <a:r>
              <a:rPr lang="en-IN" sz="2400" dirty="0"/>
              <a:t>b) Junk value</a:t>
            </a:r>
            <a:endParaRPr lang="en-US" sz="2400" dirty="0"/>
          </a:p>
          <a:p>
            <a:r>
              <a:rPr lang="en-IN" sz="2400" b="1" dirty="0"/>
              <a:t>c) Compile time error</a:t>
            </a:r>
            <a:endParaRPr lang="en-US" sz="2400" dirty="0"/>
          </a:p>
          <a:p>
            <a:r>
              <a:rPr lang="en-IN" sz="2400" dirty="0"/>
              <a:t>d) 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94830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What will be the </a:t>
            </a:r>
            <a:r>
              <a:rPr lang="en-US" sz="2000" dirty="0" err="1"/>
              <a:t>ouput</a:t>
            </a:r>
            <a:r>
              <a:rPr lang="en-US" sz="2000" dirty="0"/>
              <a:t> of the following program?</a:t>
            </a:r>
          </a:p>
          <a:p>
            <a:r>
              <a:rPr lang="en-US" sz="2000" dirty="0"/>
              <a:t>		#include&lt;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int</a:t>
            </a:r>
            <a:r>
              <a:rPr lang="en-US" sz="2000" dirty="0"/>
              <a:t>  x;</a:t>
            </a:r>
          </a:p>
          <a:p>
            <a:r>
              <a:rPr lang="en-US" sz="2000" dirty="0"/>
              <a:t>		void  main()</a:t>
            </a:r>
          </a:p>
          <a:p>
            <a:r>
              <a:rPr lang="en-US" sz="2000" dirty="0"/>
              <a:t>		{</a:t>
            </a:r>
          </a:p>
          <a:p>
            <a:r>
              <a:rPr lang="en-US" sz="2000" dirty="0"/>
              <a:t>			if(x)</a:t>
            </a:r>
          </a:p>
          <a:p>
            <a:r>
              <a:rPr lang="en-US" sz="2000" dirty="0"/>
              <a:t>				</a:t>
            </a:r>
            <a:r>
              <a:rPr lang="en-US" sz="2000" dirty="0" err="1"/>
              <a:t>printf</a:t>
            </a:r>
            <a:r>
              <a:rPr lang="en-US" sz="2000" dirty="0"/>
              <a:t>( “hi”);</a:t>
            </a:r>
          </a:p>
          <a:p>
            <a:r>
              <a:rPr lang="en-US" sz="2000" dirty="0"/>
              <a:t>			else</a:t>
            </a:r>
          </a:p>
          <a:p>
            <a:r>
              <a:rPr lang="en-US" sz="2000" dirty="0"/>
              <a:t>				</a:t>
            </a:r>
            <a:r>
              <a:rPr lang="en-US" sz="2000" dirty="0" err="1"/>
              <a:t>printf</a:t>
            </a:r>
            <a:r>
              <a:rPr lang="en-US" sz="2000" dirty="0"/>
              <a:t>(“ how are you”);</a:t>
            </a:r>
          </a:p>
          <a:p>
            <a:r>
              <a:rPr lang="en-US" sz="2000" dirty="0"/>
              <a:t>			</a:t>
            </a:r>
          </a:p>
          <a:p>
            <a:r>
              <a:rPr lang="en-US" sz="2000" dirty="0"/>
              <a:t>		}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 smtClean="0"/>
              <a:t>a</a:t>
            </a:r>
            <a:r>
              <a:rPr lang="en-US" sz="2000" dirty="0"/>
              <a:t>) hi</a:t>
            </a:r>
          </a:p>
          <a:p>
            <a:r>
              <a:rPr lang="en-US" sz="2000" b="1" dirty="0"/>
              <a:t>b) how are you</a:t>
            </a:r>
            <a:endParaRPr lang="en-US" sz="2000" dirty="0"/>
          </a:p>
          <a:p>
            <a:r>
              <a:rPr lang="en-US" sz="2000" dirty="0"/>
              <a:t>c) Compile time error</a:t>
            </a:r>
          </a:p>
          <a:p>
            <a:r>
              <a:rPr lang="en-US" sz="2000" dirty="0"/>
              <a:t>d) None of the mention</a:t>
            </a:r>
          </a:p>
          <a:p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24841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Write a program to display the following character in a reverse way.</a:t>
            </a:r>
          </a:p>
          <a:p>
            <a:r>
              <a:rPr lang="en-US" sz="2400" b="1" dirty="0"/>
              <a:t>Sample Input </a:t>
            </a:r>
            <a:endParaRPr lang="en-US" sz="2400" dirty="0"/>
          </a:p>
          <a:p>
            <a:r>
              <a:rPr lang="en-US" sz="2400" b="1" dirty="0"/>
              <a:t>X M L</a:t>
            </a:r>
            <a:endParaRPr lang="en-US" sz="2400" dirty="0"/>
          </a:p>
          <a:p>
            <a:r>
              <a:rPr lang="en-US" sz="2400" b="1" dirty="0"/>
              <a:t>Sample Output</a:t>
            </a:r>
            <a:endParaRPr lang="en-US" sz="2400" dirty="0"/>
          </a:p>
          <a:p>
            <a:r>
              <a:rPr lang="en-US" sz="2400" dirty="0"/>
              <a:t>X M L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XML is LMX</a:t>
            </a:r>
          </a:p>
        </p:txBody>
      </p:sp>
    </p:spTree>
    <p:extLst>
      <p:ext uri="{BB962C8B-B14F-4D97-AF65-F5344CB8AC3E}">
        <p14:creationId xmlns:p14="http://schemas.microsoft.com/office/powerpoint/2010/main" val="16331590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main() </a:t>
            </a:r>
          </a:p>
          <a:p>
            <a:r>
              <a:rPr lang="en-US" sz="2400" dirty="0"/>
              <a:t>	{ </a:t>
            </a:r>
          </a:p>
          <a:p>
            <a:r>
              <a:rPr lang="en-US" sz="2400" dirty="0"/>
              <a:t>		char  ch1,ch2,ch3;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("Enter three character with space : ");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scanf</a:t>
            </a:r>
            <a:r>
              <a:rPr lang="en-US" sz="2400" dirty="0"/>
              <a:t>("%c %c %c",&amp;ch1,&amp;ch2,&amp;ch3);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("%c %c % c",ch1,ch2,ch3);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("\</a:t>
            </a:r>
            <a:r>
              <a:rPr lang="en-US" sz="2400" dirty="0" err="1"/>
              <a:t>n%c</a:t>
            </a:r>
            <a:r>
              <a:rPr lang="en-US" sz="2400" dirty="0"/>
              <a:t> %c %c is %c %c %c", ch1,ch2,ch3,ch3, ch2,ch1);</a:t>
            </a:r>
          </a:p>
          <a:p>
            <a:r>
              <a:rPr lang="en-US" sz="2400" dirty="0"/>
              <a:t>		return 0;</a:t>
            </a:r>
          </a:p>
          <a:p>
            <a:r>
              <a:rPr lang="en-US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356458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will be the final value of x in the following C code?</a:t>
            </a:r>
          </a:p>
          <a:p>
            <a:r>
              <a:rPr lang="en-IN" sz="2400" dirty="0"/>
              <a:t>#include &lt;</a:t>
            </a:r>
            <a:r>
              <a:rPr lang="en-IN" sz="2400" dirty="0" err="1"/>
              <a:t>stdio.h</a:t>
            </a:r>
            <a:r>
              <a:rPr lang="en-IN" sz="2400" dirty="0"/>
              <a:t>&gt;</a:t>
            </a:r>
            <a:endParaRPr lang="en-US" sz="2400" dirty="0"/>
          </a:p>
          <a:p>
            <a:r>
              <a:rPr lang="en-IN" sz="2400" dirty="0"/>
              <a:t>void main()</a:t>
            </a:r>
            <a:endParaRPr lang="en-US" sz="2400" dirty="0"/>
          </a:p>
          <a:p>
            <a:r>
              <a:rPr lang="en-IN" sz="2400" dirty="0"/>
              <a:t>{</a:t>
            </a:r>
            <a:endParaRPr lang="en-US" sz="2400" dirty="0"/>
          </a:p>
          <a:p>
            <a:r>
              <a:rPr lang="en-IN" sz="2400" dirty="0" err="1"/>
              <a:t>int</a:t>
            </a:r>
            <a:r>
              <a:rPr lang="en-IN" sz="2400" dirty="0"/>
              <a:t>   x=5*9/3+9;</a:t>
            </a:r>
            <a:endParaRPr lang="en-US" sz="2400" dirty="0"/>
          </a:p>
          <a:p>
            <a:r>
              <a:rPr lang="en-IN" sz="2400" dirty="0" err="1"/>
              <a:t>printf</a:t>
            </a:r>
            <a:r>
              <a:rPr lang="en-IN" sz="2400" dirty="0"/>
              <a:t>(“%</a:t>
            </a:r>
            <a:r>
              <a:rPr lang="en-IN" sz="2400" dirty="0" err="1"/>
              <a:t>d",x</a:t>
            </a:r>
            <a:r>
              <a:rPr lang="en-IN" sz="2400" dirty="0"/>
              <a:t>);</a:t>
            </a:r>
            <a:endParaRPr lang="en-US" sz="2400" dirty="0"/>
          </a:p>
          <a:p>
            <a:r>
              <a:rPr lang="en-IN" sz="2400" dirty="0"/>
              <a:t>}</a:t>
            </a:r>
            <a:endParaRPr lang="en-US" sz="2400" dirty="0"/>
          </a:p>
          <a:p>
            <a:r>
              <a:rPr lang="en-US" sz="2400" dirty="0"/>
              <a:t>a) 3.75 </a:t>
            </a:r>
          </a:p>
          <a:p>
            <a:r>
              <a:rPr lang="en-US" sz="2400" dirty="0"/>
              <a:t>b) Depends on compiler</a:t>
            </a:r>
          </a:p>
          <a:p>
            <a:r>
              <a:rPr lang="en-US" sz="2400" dirty="0"/>
              <a:t>c) 24</a:t>
            </a:r>
          </a:p>
          <a:p>
            <a:r>
              <a:rPr lang="en-US" sz="2400" dirty="0"/>
              <a:t>d) 3</a:t>
            </a:r>
          </a:p>
        </p:txBody>
      </p:sp>
    </p:spTree>
    <p:extLst>
      <p:ext uri="{BB962C8B-B14F-4D97-AF65-F5344CB8AC3E}">
        <p14:creationId xmlns:p14="http://schemas.microsoft.com/office/powerpoint/2010/main" val="37136910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will be the final value of x in the following C code?</a:t>
            </a:r>
          </a:p>
          <a:p>
            <a:r>
              <a:rPr lang="en-IN" sz="2400" dirty="0"/>
              <a:t>#include &lt;</a:t>
            </a:r>
            <a:r>
              <a:rPr lang="en-IN" sz="2400" dirty="0" err="1"/>
              <a:t>stdio.h</a:t>
            </a:r>
            <a:r>
              <a:rPr lang="en-IN" sz="2400" dirty="0"/>
              <a:t>&gt;</a:t>
            </a:r>
            <a:endParaRPr lang="en-US" sz="2400" dirty="0"/>
          </a:p>
          <a:p>
            <a:r>
              <a:rPr lang="en-IN" sz="2400" dirty="0"/>
              <a:t>void main()</a:t>
            </a:r>
            <a:endParaRPr lang="en-US" sz="2400" dirty="0"/>
          </a:p>
          <a:p>
            <a:r>
              <a:rPr lang="en-IN" sz="2400" dirty="0"/>
              <a:t>{</a:t>
            </a:r>
            <a:endParaRPr lang="en-US" sz="2400" dirty="0"/>
          </a:p>
          <a:p>
            <a:r>
              <a:rPr lang="en-IN" sz="2400" dirty="0" err="1"/>
              <a:t>int</a:t>
            </a:r>
            <a:r>
              <a:rPr lang="en-IN" sz="2400" dirty="0"/>
              <a:t>   x=5*9/3+9;</a:t>
            </a:r>
            <a:endParaRPr lang="en-US" sz="2400" dirty="0"/>
          </a:p>
          <a:p>
            <a:r>
              <a:rPr lang="en-IN" sz="2400" dirty="0" err="1"/>
              <a:t>printf</a:t>
            </a:r>
            <a:r>
              <a:rPr lang="en-IN" sz="2400" dirty="0"/>
              <a:t>(“%</a:t>
            </a:r>
            <a:r>
              <a:rPr lang="en-IN" sz="2400" dirty="0" err="1"/>
              <a:t>d",x</a:t>
            </a:r>
            <a:r>
              <a:rPr lang="en-IN" sz="2400" dirty="0"/>
              <a:t>);</a:t>
            </a:r>
            <a:endParaRPr lang="en-US" sz="2400" dirty="0"/>
          </a:p>
          <a:p>
            <a:r>
              <a:rPr lang="en-IN" sz="2400" dirty="0"/>
              <a:t>}</a:t>
            </a:r>
            <a:endParaRPr lang="en-US" sz="2400" dirty="0"/>
          </a:p>
          <a:p>
            <a:r>
              <a:rPr lang="en-US" sz="2400" dirty="0"/>
              <a:t>a) 3.75 </a:t>
            </a:r>
          </a:p>
          <a:p>
            <a:r>
              <a:rPr lang="en-US" sz="2400" dirty="0"/>
              <a:t>b) Depends on compiler</a:t>
            </a:r>
          </a:p>
          <a:p>
            <a:r>
              <a:rPr lang="en-US" sz="2400" dirty="0"/>
              <a:t>c) </a:t>
            </a:r>
            <a:r>
              <a:rPr lang="en-US" sz="2400" b="1" dirty="0"/>
              <a:t>24</a:t>
            </a:r>
            <a:endParaRPr lang="en-US" sz="2400" dirty="0"/>
          </a:p>
          <a:p>
            <a:r>
              <a:rPr lang="en-US" sz="2400" dirty="0"/>
              <a:t>d) 3</a:t>
            </a:r>
          </a:p>
        </p:txBody>
      </p:sp>
    </p:spTree>
    <p:extLst>
      <p:ext uri="{BB962C8B-B14F-4D97-AF65-F5344CB8AC3E}">
        <p14:creationId xmlns:p14="http://schemas.microsoft.com/office/powerpoint/2010/main" val="2152734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What is th</a:t>
            </a:r>
            <a:r>
              <a:rPr lang="en-US" sz="3200" dirty="0" smtClean="0"/>
              <a:t>e output of </a:t>
            </a:r>
            <a:r>
              <a:rPr lang="en-US" sz="3200" dirty="0" smtClean="0"/>
              <a:t> </a:t>
            </a:r>
            <a:r>
              <a:rPr lang="en-US" sz="3200" dirty="0"/>
              <a:t>the following C statement. </a:t>
            </a:r>
          </a:p>
          <a:p>
            <a:pPr lvl="1"/>
            <a:r>
              <a:rPr lang="en-US" sz="3200" dirty="0"/>
              <a:t>n=1;</a:t>
            </a:r>
          </a:p>
          <a:p>
            <a:pPr lvl="1"/>
            <a:r>
              <a:rPr lang="en-US" sz="3200" dirty="0" err="1">
                <a:solidFill>
                  <a:srgbClr val="C00000"/>
                </a:solidFill>
              </a:rPr>
              <a:t>printf</a:t>
            </a:r>
            <a:r>
              <a:rPr lang="en-US" sz="3200" dirty="0">
                <a:solidFill>
                  <a:srgbClr val="C00000"/>
                </a:solidFill>
              </a:rPr>
              <a:t>(“%d %d”, 3*n, n++);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a</a:t>
            </a:r>
            <a:r>
              <a:rPr lang="en-US" sz="3200" dirty="0"/>
              <a:t>) output will be 3,2 </a:t>
            </a:r>
          </a:p>
          <a:p>
            <a:pPr lvl="1"/>
            <a:r>
              <a:rPr lang="en-US" sz="3200" dirty="0"/>
              <a:t>b) output will be 3,1</a:t>
            </a:r>
          </a:p>
          <a:p>
            <a:pPr lvl="1"/>
            <a:r>
              <a:rPr lang="en-US" sz="3200" dirty="0"/>
              <a:t>c) output will be 6,1</a:t>
            </a:r>
          </a:p>
          <a:p>
            <a:pPr lvl="1"/>
            <a:r>
              <a:rPr lang="en-US" sz="3200" dirty="0"/>
              <a:t>d) output is compiler dependent</a:t>
            </a:r>
          </a:p>
        </p:txBody>
      </p:sp>
    </p:spTree>
    <p:extLst>
      <p:ext uri="{BB962C8B-B14F-4D97-AF65-F5344CB8AC3E}">
        <p14:creationId xmlns:p14="http://schemas.microsoft.com/office/powerpoint/2010/main" val="16108255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What is th</a:t>
            </a:r>
            <a:r>
              <a:rPr lang="en-US" sz="3200" dirty="0" smtClean="0"/>
              <a:t>e output of </a:t>
            </a:r>
            <a:r>
              <a:rPr lang="en-US" sz="3200" dirty="0" smtClean="0"/>
              <a:t> </a:t>
            </a:r>
            <a:r>
              <a:rPr lang="en-US" sz="3200" dirty="0"/>
              <a:t>the following C statement. </a:t>
            </a:r>
          </a:p>
          <a:p>
            <a:pPr lvl="1"/>
            <a:r>
              <a:rPr lang="en-US" sz="3200" dirty="0"/>
              <a:t>n=1;</a:t>
            </a:r>
          </a:p>
          <a:p>
            <a:pPr lvl="1"/>
            <a:r>
              <a:rPr lang="en-US" sz="3200" dirty="0" err="1">
                <a:solidFill>
                  <a:srgbClr val="C00000"/>
                </a:solidFill>
              </a:rPr>
              <a:t>printf</a:t>
            </a:r>
            <a:r>
              <a:rPr lang="en-US" sz="3200" dirty="0">
                <a:solidFill>
                  <a:srgbClr val="C00000"/>
                </a:solidFill>
              </a:rPr>
              <a:t>(“%d %d”, 3*n, n++);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a</a:t>
            </a:r>
            <a:r>
              <a:rPr lang="en-US" sz="3200" dirty="0"/>
              <a:t>) output will be 3,2 </a:t>
            </a:r>
          </a:p>
          <a:p>
            <a:pPr lvl="1"/>
            <a:r>
              <a:rPr lang="en-US" sz="3200" dirty="0"/>
              <a:t>b) output will be 3,1</a:t>
            </a:r>
          </a:p>
          <a:p>
            <a:pPr lvl="1"/>
            <a:r>
              <a:rPr lang="en-US" sz="3200" b="1" dirty="0"/>
              <a:t>c) output will be 6,1</a:t>
            </a:r>
          </a:p>
          <a:p>
            <a:pPr lvl="1"/>
            <a:r>
              <a:rPr lang="en-US" sz="3200" dirty="0"/>
              <a:t>d) output is compiler dependent</a:t>
            </a:r>
          </a:p>
        </p:txBody>
      </p:sp>
    </p:spTree>
    <p:extLst>
      <p:ext uri="{BB962C8B-B14F-4D97-AF65-F5344CB8AC3E}">
        <p14:creationId xmlns:p14="http://schemas.microsoft.com/office/powerpoint/2010/main" val="29991545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en-IN" sz="2400" dirty="0"/>
              <a:t>What will be the output of the following C code?</a:t>
            </a:r>
            <a:endParaRPr lang="en-US" sz="2400" dirty="0"/>
          </a:p>
          <a:p>
            <a:pPr fontAlgn="auto"/>
            <a:r>
              <a:rPr lang="en-IN" sz="2400" dirty="0"/>
              <a:t>	#</a:t>
            </a:r>
            <a:r>
              <a:rPr lang="en-IN" sz="2800" dirty="0"/>
              <a:t>include &lt;</a:t>
            </a:r>
            <a:r>
              <a:rPr lang="en-IN" sz="2800" dirty="0" err="1"/>
              <a:t>stdio.h</a:t>
            </a:r>
            <a:r>
              <a:rPr lang="en-IN" sz="2800" dirty="0"/>
              <a:t>&gt;</a:t>
            </a:r>
            <a:endParaRPr lang="en-US" sz="2800" dirty="0"/>
          </a:p>
          <a:p>
            <a:pPr fontAlgn="auto"/>
            <a:r>
              <a:rPr lang="en-IN" sz="2800" dirty="0"/>
              <a:t>	</a:t>
            </a:r>
            <a:r>
              <a:rPr lang="en-IN" sz="2800" dirty="0" err="1"/>
              <a:t>int</a:t>
            </a:r>
            <a:r>
              <a:rPr lang="en-IN" sz="2800" dirty="0"/>
              <a:t> main()</a:t>
            </a:r>
            <a:endParaRPr lang="en-US" sz="2800" dirty="0"/>
          </a:p>
          <a:p>
            <a:pPr fontAlgn="auto"/>
            <a:r>
              <a:rPr lang="en-IN" sz="2800" dirty="0"/>
              <a:t>	{</a:t>
            </a:r>
            <a:endParaRPr lang="en-US" sz="2800" dirty="0"/>
          </a:p>
          <a:p>
            <a:pPr fontAlgn="auto"/>
            <a:r>
              <a:rPr lang="en-IN" sz="2800" dirty="0"/>
              <a:t>   		 </a:t>
            </a:r>
            <a:r>
              <a:rPr lang="en-IN" sz="2800" dirty="0" err="1"/>
              <a:t>int</a:t>
            </a:r>
            <a:r>
              <a:rPr lang="en-IN" sz="2800" dirty="0"/>
              <a:t> a=0;</a:t>
            </a:r>
            <a:endParaRPr lang="en-US" sz="2800" dirty="0"/>
          </a:p>
          <a:p>
            <a:pPr fontAlgn="auto"/>
            <a:r>
              <a:rPr lang="en-IN" sz="2800" dirty="0"/>
              <a:t>    </a:t>
            </a:r>
            <a:endParaRPr lang="en-US" sz="2800" dirty="0"/>
          </a:p>
          <a:p>
            <a:pPr fontAlgn="auto"/>
            <a:r>
              <a:rPr lang="en-IN" sz="2800" dirty="0"/>
              <a:t>   	 	</a:t>
            </a:r>
            <a:r>
              <a:rPr lang="en-IN" sz="2800" dirty="0">
                <a:solidFill>
                  <a:srgbClr val="C00000"/>
                </a:solidFill>
              </a:rPr>
              <a:t>a=5||2|1</a:t>
            </a:r>
            <a:r>
              <a:rPr lang="en-IN" sz="2800" dirty="0"/>
              <a:t>;</a:t>
            </a:r>
            <a:endParaRPr lang="en-US" sz="2800" dirty="0"/>
          </a:p>
          <a:p>
            <a:pPr fontAlgn="auto"/>
            <a:r>
              <a:rPr lang="en-IN" sz="2800" dirty="0"/>
              <a:t>    		</a:t>
            </a:r>
            <a:r>
              <a:rPr lang="en-IN" sz="2800" dirty="0" err="1"/>
              <a:t>printf</a:t>
            </a:r>
            <a:r>
              <a:rPr lang="en-IN" sz="2800" dirty="0"/>
              <a:t>("%</a:t>
            </a:r>
            <a:r>
              <a:rPr lang="en-IN" sz="2800" dirty="0" err="1"/>
              <a:t>d",a</a:t>
            </a:r>
            <a:r>
              <a:rPr lang="en-IN" sz="2800" dirty="0"/>
              <a:t>);</a:t>
            </a:r>
            <a:endParaRPr lang="en-US" sz="2800" dirty="0"/>
          </a:p>
          <a:p>
            <a:pPr fontAlgn="auto"/>
            <a:r>
              <a:rPr lang="en-IN" sz="2800" dirty="0"/>
              <a:t>    </a:t>
            </a:r>
            <a:endParaRPr lang="en-US" sz="2800" dirty="0"/>
          </a:p>
          <a:p>
            <a:pPr fontAlgn="auto"/>
            <a:r>
              <a:rPr lang="en-IN" sz="2800" dirty="0"/>
              <a:t>    		return 0;</a:t>
            </a:r>
            <a:endParaRPr lang="en-US" sz="2800" dirty="0"/>
          </a:p>
          <a:p>
            <a:pPr fontAlgn="auto"/>
            <a:r>
              <a:rPr lang="en-IN" sz="2800" dirty="0"/>
              <a:t>	}</a:t>
            </a:r>
            <a:endParaRPr lang="en-US" sz="2800" dirty="0"/>
          </a:p>
          <a:p>
            <a:pPr fontAlgn="auto"/>
            <a:r>
              <a:rPr lang="en-IN" sz="2800" dirty="0"/>
              <a:t>a)1</a:t>
            </a:r>
            <a:endParaRPr lang="en-US" sz="2800" dirty="0"/>
          </a:p>
          <a:p>
            <a:pPr fontAlgn="auto"/>
            <a:r>
              <a:rPr lang="en-IN" sz="2800" dirty="0"/>
              <a:t>b) 7</a:t>
            </a:r>
            <a:endParaRPr lang="en-US" sz="2800" dirty="0"/>
          </a:p>
          <a:p>
            <a:pPr fontAlgn="auto"/>
            <a:r>
              <a:rPr lang="en-IN" sz="2800" dirty="0"/>
              <a:t>c) 0</a:t>
            </a:r>
            <a:endParaRPr lang="en-US" sz="2800" dirty="0"/>
          </a:p>
          <a:p>
            <a:pPr fontAlgn="auto"/>
            <a:r>
              <a:rPr lang="en-IN" sz="2800" dirty="0"/>
              <a:t>d)8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46033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en-IN" sz="2400" dirty="0"/>
              <a:t>What will be the output of the following C code?</a:t>
            </a:r>
            <a:endParaRPr lang="en-US" sz="2400" dirty="0"/>
          </a:p>
          <a:p>
            <a:pPr fontAlgn="auto"/>
            <a:r>
              <a:rPr lang="en-IN" sz="2400" dirty="0"/>
              <a:t>	#include &lt;</a:t>
            </a:r>
            <a:r>
              <a:rPr lang="en-IN" sz="2400" dirty="0" err="1"/>
              <a:t>stdio.h</a:t>
            </a:r>
            <a:r>
              <a:rPr lang="en-IN" sz="2400" dirty="0"/>
              <a:t>&gt;</a:t>
            </a:r>
            <a:endParaRPr lang="en-US" sz="2400" dirty="0"/>
          </a:p>
          <a:p>
            <a:pPr fontAlgn="auto"/>
            <a:r>
              <a:rPr lang="en-IN" sz="2400" dirty="0"/>
              <a:t>	</a:t>
            </a:r>
            <a:r>
              <a:rPr lang="en-IN" sz="2400" dirty="0" err="1"/>
              <a:t>int</a:t>
            </a:r>
            <a:r>
              <a:rPr lang="en-IN" sz="2400" dirty="0"/>
              <a:t> main()</a:t>
            </a:r>
            <a:endParaRPr lang="en-US" sz="2400" dirty="0"/>
          </a:p>
          <a:p>
            <a:pPr fontAlgn="auto"/>
            <a:r>
              <a:rPr lang="en-IN" sz="2400" dirty="0"/>
              <a:t>	{</a:t>
            </a:r>
            <a:endParaRPr lang="en-US" sz="2400" dirty="0"/>
          </a:p>
          <a:p>
            <a:pPr fontAlgn="auto"/>
            <a:r>
              <a:rPr lang="en-IN" sz="2400" dirty="0"/>
              <a:t>   		 </a:t>
            </a:r>
            <a:r>
              <a:rPr lang="en-IN" sz="2400" dirty="0" err="1"/>
              <a:t>int</a:t>
            </a:r>
            <a:r>
              <a:rPr lang="en-IN" sz="2400" dirty="0"/>
              <a:t> a=0;</a:t>
            </a:r>
            <a:endParaRPr lang="en-US" sz="2400" dirty="0"/>
          </a:p>
          <a:p>
            <a:pPr fontAlgn="auto"/>
            <a:r>
              <a:rPr lang="en-IN" sz="2400" dirty="0"/>
              <a:t>    </a:t>
            </a:r>
            <a:endParaRPr lang="en-US" sz="2400" dirty="0"/>
          </a:p>
          <a:p>
            <a:pPr fontAlgn="auto"/>
            <a:r>
              <a:rPr lang="en-IN" sz="2400" dirty="0"/>
              <a:t>   	 	</a:t>
            </a:r>
            <a:r>
              <a:rPr lang="en-IN" sz="2400" dirty="0">
                <a:solidFill>
                  <a:srgbClr val="C00000"/>
                </a:solidFill>
              </a:rPr>
              <a:t>a=5||2|1;</a:t>
            </a:r>
            <a:endParaRPr lang="en-US" sz="2400" dirty="0">
              <a:solidFill>
                <a:srgbClr val="C00000"/>
              </a:solidFill>
            </a:endParaRPr>
          </a:p>
          <a:p>
            <a:pPr fontAlgn="auto"/>
            <a:r>
              <a:rPr lang="en-IN" sz="2400" dirty="0"/>
              <a:t>    		</a:t>
            </a:r>
            <a:r>
              <a:rPr lang="en-IN" sz="2400" dirty="0" err="1"/>
              <a:t>printf</a:t>
            </a:r>
            <a:r>
              <a:rPr lang="en-IN" sz="2400" dirty="0"/>
              <a:t>("%</a:t>
            </a:r>
            <a:r>
              <a:rPr lang="en-IN" sz="2400" dirty="0" err="1"/>
              <a:t>d",a</a:t>
            </a:r>
            <a:r>
              <a:rPr lang="en-IN" sz="2400" dirty="0"/>
              <a:t>);</a:t>
            </a:r>
            <a:endParaRPr lang="en-US" sz="2400" dirty="0"/>
          </a:p>
          <a:p>
            <a:pPr fontAlgn="auto"/>
            <a:r>
              <a:rPr lang="en-IN" sz="2400" dirty="0"/>
              <a:t>    </a:t>
            </a:r>
            <a:endParaRPr lang="en-US" sz="2400" dirty="0"/>
          </a:p>
          <a:p>
            <a:pPr fontAlgn="auto"/>
            <a:r>
              <a:rPr lang="en-IN" sz="2400" dirty="0"/>
              <a:t>    		return 0;</a:t>
            </a:r>
            <a:endParaRPr lang="en-US" sz="2400" dirty="0"/>
          </a:p>
          <a:p>
            <a:pPr fontAlgn="auto"/>
            <a:r>
              <a:rPr lang="en-IN" sz="2400" dirty="0"/>
              <a:t>	}</a:t>
            </a:r>
            <a:endParaRPr lang="en-US" sz="2400" dirty="0"/>
          </a:p>
          <a:p>
            <a:pPr fontAlgn="auto"/>
            <a:r>
              <a:rPr lang="en-IN" sz="2400" b="1" dirty="0"/>
              <a:t>a)1</a:t>
            </a:r>
            <a:endParaRPr lang="en-US" sz="2400" dirty="0"/>
          </a:p>
          <a:p>
            <a:pPr fontAlgn="auto"/>
            <a:r>
              <a:rPr lang="en-IN" sz="2400" dirty="0"/>
              <a:t>b) 7</a:t>
            </a:r>
            <a:endParaRPr lang="en-US" sz="2400" dirty="0"/>
          </a:p>
          <a:p>
            <a:pPr fontAlgn="auto"/>
            <a:r>
              <a:rPr lang="en-IN" sz="2400" dirty="0"/>
              <a:t>c) 0</a:t>
            </a:r>
            <a:endParaRPr lang="en-US" sz="2400" dirty="0"/>
          </a:p>
          <a:p>
            <a:pPr fontAlgn="auto"/>
            <a:r>
              <a:rPr lang="en-IN" sz="2400" dirty="0"/>
              <a:t>d)8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08713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What </a:t>
            </a:r>
            <a:r>
              <a:rPr lang="en-IN" dirty="0"/>
              <a:t>is the output of the following code snippet?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6068" y="1378038"/>
            <a:ext cx="8409904" cy="431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en-IN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main()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n-IN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en-IN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sum = 2 + 4 / 2 + 6 * 2;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n-IN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printf</a:t>
            </a:r>
            <a:r>
              <a:rPr lang="en-IN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("%d", sum);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return 0;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a.2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b.15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c.16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d.18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18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>
            <a:normAutofit fontScale="90000"/>
          </a:bodyPr>
          <a:lstStyle/>
          <a:p>
            <a:pPr lvl="0"/>
            <a:r>
              <a:rPr lang="en-IN" dirty="0" smtClean="0"/>
              <a:t>What will be the output of the following C code?</a:t>
            </a:r>
            <a:endParaRPr lang="en-US" sz="5400" dirty="0"/>
          </a:p>
        </p:txBody>
      </p:sp>
      <p:sp>
        <p:nvSpPr>
          <p:cNvPr id="4" name="Rectangle 3"/>
          <p:cNvSpPr/>
          <p:nvPr/>
        </p:nvSpPr>
        <p:spPr>
          <a:xfrm>
            <a:off x="838200" y="1287886"/>
            <a:ext cx="944021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#</a:t>
            </a:r>
            <a:r>
              <a:rPr lang="en-IN" sz="2800" dirty="0"/>
              <a:t>include&lt;</a:t>
            </a:r>
            <a:r>
              <a:rPr lang="en-IN" sz="2800" dirty="0" err="1"/>
              <a:t>stdio.h</a:t>
            </a:r>
            <a:r>
              <a:rPr lang="en-IN" sz="2800" dirty="0"/>
              <a:t>&gt;</a:t>
            </a:r>
            <a:endParaRPr lang="en-US" sz="3600" dirty="0"/>
          </a:p>
          <a:p>
            <a:r>
              <a:rPr lang="en-IN" sz="2800" dirty="0" err="1"/>
              <a:t>int</a:t>
            </a:r>
            <a:r>
              <a:rPr lang="en-IN" sz="2800" dirty="0"/>
              <a:t> main()</a:t>
            </a:r>
            <a:endParaRPr lang="en-US" sz="3600" dirty="0"/>
          </a:p>
          <a:p>
            <a:r>
              <a:rPr lang="en-IN" sz="2800" dirty="0"/>
              <a:t>{</a:t>
            </a:r>
            <a:endParaRPr lang="en-US" sz="3600" dirty="0"/>
          </a:p>
          <a:p>
            <a:r>
              <a:rPr lang="en-IN" sz="2800" dirty="0" err="1"/>
              <a:t>int</a:t>
            </a:r>
            <a:r>
              <a:rPr lang="en-IN" sz="2800" dirty="0"/>
              <a:t> p = 1, q = 2, r = 3, s = 4, x;</a:t>
            </a:r>
            <a:endParaRPr lang="en-US" sz="3600" dirty="0"/>
          </a:p>
          <a:p>
            <a:r>
              <a:rPr lang="en-IN" sz="2800" dirty="0"/>
              <a:t>e = r + s = q * p;</a:t>
            </a:r>
            <a:endParaRPr lang="en-US" sz="3600" dirty="0"/>
          </a:p>
          <a:p>
            <a:r>
              <a:rPr lang="en-IN" sz="2800" dirty="0" err="1"/>
              <a:t>printf</a:t>
            </a:r>
            <a:r>
              <a:rPr lang="en-IN" sz="2800" dirty="0"/>
              <a:t>(“%d, %d\n”, x, s);</a:t>
            </a:r>
            <a:endParaRPr lang="en-US" sz="3600" dirty="0"/>
          </a:p>
          <a:p>
            <a:r>
              <a:rPr lang="en-IN" sz="2800" dirty="0"/>
              <a:t>}</a:t>
            </a:r>
            <a:endParaRPr lang="en-US" sz="3600" dirty="0"/>
          </a:p>
          <a:p>
            <a:pPr lvl="1"/>
            <a:r>
              <a:rPr lang="en-IN" sz="2800" dirty="0"/>
              <a:t>a. Syntax error</a:t>
            </a:r>
            <a:endParaRPr lang="en-US" sz="2800" dirty="0"/>
          </a:p>
          <a:p>
            <a:pPr lvl="1"/>
            <a:r>
              <a:rPr lang="en-IN" sz="2800" dirty="0"/>
              <a:t>b. 5, 2</a:t>
            </a:r>
            <a:endParaRPr lang="en-US" sz="2800" dirty="0"/>
          </a:p>
          <a:p>
            <a:pPr lvl="1"/>
            <a:r>
              <a:rPr lang="en-IN" sz="2800" dirty="0"/>
              <a:t>c. 7, 2</a:t>
            </a:r>
            <a:endParaRPr lang="en-US" sz="2800" dirty="0"/>
          </a:p>
          <a:p>
            <a:pPr lvl="1"/>
            <a:r>
              <a:rPr lang="en-IN" sz="2800" dirty="0"/>
              <a:t>d. 7, 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714558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What </a:t>
            </a:r>
            <a:r>
              <a:rPr lang="en-IN" dirty="0"/>
              <a:t>is the output of the following code snippet?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6068" y="1378038"/>
            <a:ext cx="8409904" cy="431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en-IN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main()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n-IN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en-IN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sum = 2 + 4 / 2 + 6 * 2;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n-IN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printf</a:t>
            </a:r>
            <a:r>
              <a:rPr lang="en-IN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("%d", sum);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return 0;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a.2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b.15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c.16</a:t>
            </a:r>
            <a:endParaRPr lang="en-US" sz="2400" b="1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d.18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52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>
            <a:normAutofit fontScale="90000"/>
          </a:bodyPr>
          <a:lstStyle/>
          <a:p>
            <a:pPr lvl="0"/>
            <a:r>
              <a:rPr lang="en-IN" dirty="0" smtClean="0"/>
              <a:t>What will be the output of the following C code?</a:t>
            </a:r>
            <a:endParaRPr lang="en-US" sz="5400" dirty="0"/>
          </a:p>
        </p:txBody>
      </p:sp>
      <p:sp>
        <p:nvSpPr>
          <p:cNvPr id="4" name="Rectangle 3"/>
          <p:cNvSpPr/>
          <p:nvPr/>
        </p:nvSpPr>
        <p:spPr>
          <a:xfrm>
            <a:off x="838200" y="1287886"/>
            <a:ext cx="944021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#</a:t>
            </a:r>
            <a:r>
              <a:rPr lang="en-IN" sz="2800" dirty="0"/>
              <a:t>include&lt;</a:t>
            </a:r>
            <a:r>
              <a:rPr lang="en-IN" sz="2800" dirty="0" err="1"/>
              <a:t>stdio.h</a:t>
            </a:r>
            <a:r>
              <a:rPr lang="en-IN" sz="2800" dirty="0"/>
              <a:t>&gt;</a:t>
            </a:r>
            <a:endParaRPr lang="en-US" sz="3600" dirty="0"/>
          </a:p>
          <a:p>
            <a:r>
              <a:rPr lang="en-IN" sz="2800" dirty="0" err="1"/>
              <a:t>int</a:t>
            </a:r>
            <a:r>
              <a:rPr lang="en-IN" sz="2800" dirty="0"/>
              <a:t> main()</a:t>
            </a:r>
            <a:endParaRPr lang="en-US" sz="3600" dirty="0"/>
          </a:p>
          <a:p>
            <a:r>
              <a:rPr lang="en-IN" sz="2800" dirty="0"/>
              <a:t>{</a:t>
            </a:r>
            <a:endParaRPr lang="en-US" sz="3600" dirty="0"/>
          </a:p>
          <a:p>
            <a:r>
              <a:rPr lang="en-IN" sz="2800" dirty="0" err="1"/>
              <a:t>int</a:t>
            </a:r>
            <a:r>
              <a:rPr lang="en-IN" sz="2800" dirty="0"/>
              <a:t> p = 1, q = 2, r = 3, s = 4, x;</a:t>
            </a:r>
            <a:endParaRPr lang="en-US" sz="3600" dirty="0"/>
          </a:p>
          <a:p>
            <a:r>
              <a:rPr lang="en-IN" sz="2800" dirty="0">
                <a:solidFill>
                  <a:srgbClr val="FF0000"/>
                </a:solidFill>
              </a:rPr>
              <a:t>e = r + s = q * p;</a:t>
            </a:r>
            <a:endParaRPr lang="en-US" sz="3600" dirty="0">
              <a:solidFill>
                <a:srgbClr val="FF0000"/>
              </a:solidFill>
            </a:endParaRPr>
          </a:p>
          <a:p>
            <a:r>
              <a:rPr lang="en-IN" sz="2800" dirty="0" err="1"/>
              <a:t>printf</a:t>
            </a:r>
            <a:r>
              <a:rPr lang="en-IN" sz="2800" dirty="0"/>
              <a:t>(“%d, %d\n”, x, s);</a:t>
            </a:r>
            <a:endParaRPr lang="en-US" sz="3600" dirty="0"/>
          </a:p>
          <a:p>
            <a:r>
              <a:rPr lang="en-IN" sz="2800" dirty="0"/>
              <a:t>}</a:t>
            </a:r>
            <a:endParaRPr lang="en-US" sz="3600" dirty="0"/>
          </a:p>
          <a:p>
            <a:pPr lvl="1"/>
            <a:r>
              <a:rPr lang="en-IN" sz="2800" b="1" dirty="0"/>
              <a:t>a. Syntax error</a:t>
            </a:r>
            <a:endParaRPr lang="en-US" sz="2800" b="1" dirty="0"/>
          </a:p>
          <a:p>
            <a:pPr lvl="1"/>
            <a:r>
              <a:rPr lang="en-IN" sz="2800" dirty="0"/>
              <a:t>b. 5, 2</a:t>
            </a:r>
            <a:endParaRPr lang="en-US" sz="2800" dirty="0"/>
          </a:p>
          <a:p>
            <a:pPr lvl="1"/>
            <a:r>
              <a:rPr lang="en-IN" sz="2800" dirty="0"/>
              <a:t>c. 7, 2</a:t>
            </a:r>
            <a:endParaRPr lang="en-US" sz="2800" dirty="0"/>
          </a:p>
          <a:p>
            <a:pPr lvl="1"/>
            <a:r>
              <a:rPr lang="en-IN" sz="2800" dirty="0"/>
              <a:t>d. 7, 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7254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98" y="120428"/>
            <a:ext cx="10515600" cy="613668"/>
          </a:xfrm>
        </p:spPr>
        <p:txBody>
          <a:bodyPr>
            <a:normAutofit fontScale="90000"/>
          </a:bodyPr>
          <a:lstStyle/>
          <a:p>
            <a:pPr lvl="0"/>
            <a:r>
              <a:rPr lang="en-IN" dirty="0" smtClean="0"/>
              <a:t>What will be the output of the following C code?</a:t>
            </a:r>
            <a:endParaRPr lang="en-US" sz="5400" dirty="0"/>
          </a:p>
        </p:txBody>
      </p:sp>
      <p:sp>
        <p:nvSpPr>
          <p:cNvPr id="4" name="Rectangle 3"/>
          <p:cNvSpPr/>
          <p:nvPr/>
        </p:nvSpPr>
        <p:spPr>
          <a:xfrm>
            <a:off x="706191" y="734096"/>
            <a:ext cx="944021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err="1"/>
              <a:t>int</a:t>
            </a:r>
            <a:r>
              <a:rPr lang="en-IN" sz="2800" dirty="0"/>
              <a:t> main()      </a:t>
            </a:r>
            <a:endParaRPr lang="en-US" sz="2800" dirty="0"/>
          </a:p>
          <a:p>
            <a:r>
              <a:rPr lang="en-IN" sz="2800" dirty="0"/>
              <a:t>{      </a:t>
            </a:r>
            <a:endParaRPr lang="en-US" sz="2800" dirty="0"/>
          </a:p>
          <a:p>
            <a:r>
              <a:rPr lang="en-IN" sz="2800" dirty="0" err="1"/>
              <a:t>int</a:t>
            </a:r>
            <a:r>
              <a:rPr lang="en-IN" sz="2800" dirty="0"/>
              <a:t> a=10, b=20;        </a:t>
            </a:r>
            <a:endParaRPr lang="en-US" sz="2800" dirty="0"/>
          </a:p>
          <a:p>
            <a:r>
              <a:rPr lang="en-IN" sz="2800" dirty="0" err="1"/>
              <a:t>printf</a:t>
            </a:r>
            <a:r>
              <a:rPr lang="en-IN" sz="2800" dirty="0"/>
              <a:t>("a=%d b=%d",</a:t>
            </a:r>
            <a:r>
              <a:rPr lang="en-IN" sz="2800" dirty="0" err="1"/>
              <a:t>a,b</a:t>
            </a:r>
            <a:r>
              <a:rPr lang="en-IN" sz="2800" dirty="0"/>
              <a:t>);        </a:t>
            </a:r>
            <a:endParaRPr lang="en-US" sz="2800" dirty="0"/>
          </a:p>
          <a:p>
            <a:r>
              <a:rPr lang="en-IN" sz="2800" dirty="0"/>
              <a:t>a=</a:t>
            </a:r>
            <a:r>
              <a:rPr lang="en-IN" sz="2800" dirty="0" err="1"/>
              <a:t>a+b</a:t>
            </a:r>
            <a:r>
              <a:rPr lang="en-IN" sz="2800" dirty="0"/>
              <a:t>;      </a:t>
            </a:r>
            <a:endParaRPr lang="en-US" sz="2800" dirty="0"/>
          </a:p>
          <a:p>
            <a:r>
              <a:rPr lang="en-IN" sz="2800" dirty="0"/>
              <a:t>b=a-b;      </a:t>
            </a:r>
            <a:endParaRPr lang="en-US" sz="2800" dirty="0"/>
          </a:p>
          <a:p>
            <a:r>
              <a:rPr lang="en-IN" sz="2800" dirty="0"/>
              <a:t>a=a-b;      </a:t>
            </a:r>
            <a:endParaRPr lang="en-US" sz="2800" dirty="0"/>
          </a:p>
          <a:p>
            <a:r>
              <a:rPr lang="en-IN" sz="2800" dirty="0" err="1"/>
              <a:t>printf</a:t>
            </a:r>
            <a:r>
              <a:rPr lang="en-IN" sz="2800" dirty="0"/>
              <a:t>("a=%d b=%d",</a:t>
            </a:r>
            <a:r>
              <a:rPr lang="en-IN" sz="2800" dirty="0" err="1"/>
              <a:t>a,b</a:t>
            </a:r>
            <a:r>
              <a:rPr lang="en-IN" sz="2800" dirty="0"/>
              <a:t>);      </a:t>
            </a:r>
            <a:endParaRPr lang="en-US" sz="2800" dirty="0"/>
          </a:p>
          <a:p>
            <a:r>
              <a:rPr lang="en-IN" sz="2800" dirty="0"/>
              <a:t>return 0;    </a:t>
            </a:r>
            <a:endParaRPr lang="en-US" sz="2800" dirty="0"/>
          </a:p>
          <a:p>
            <a:r>
              <a:rPr lang="en-IN" sz="2800" dirty="0"/>
              <a:t>}     </a:t>
            </a:r>
            <a:endParaRPr lang="en-US" sz="2800" dirty="0"/>
          </a:p>
          <a:p>
            <a:pPr marL="971550" lvl="1" indent="-514350">
              <a:buFont typeface="+mj-lt"/>
              <a:buAutoNum type="alphaLcParenR"/>
            </a:pPr>
            <a:r>
              <a:rPr lang="en-IN" sz="2800" dirty="0"/>
              <a:t>a = 20, b = 20</a:t>
            </a:r>
            <a:endParaRPr lang="en-US" sz="2800" dirty="0"/>
          </a:p>
          <a:p>
            <a:pPr marL="971550" lvl="1" indent="-514350">
              <a:buFont typeface="+mj-lt"/>
              <a:buAutoNum type="alphaLcParenR"/>
            </a:pPr>
            <a:r>
              <a:rPr lang="en-IN" sz="2800" dirty="0"/>
              <a:t>a = 10, b = 20</a:t>
            </a:r>
            <a:endParaRPr lang="en-US" sz="2800" dirty="0"/>
          </a:p>
          <a:p>
            <a:pPr marL="971550" lvl="1" indent="-514350">
              <a:buFont typeface="+mj-lt"/>
              <a:buAutoNum type="alphaLcParenR"/>
            </a:pPr>
            <a:r>
              <a:rPr lang="en-IN" sz="2800" dirty="0"/>
              <a:t>a = 20, b = 10</a:t>
            </a:r>
            <a:endParaRPr lang="en-US" sz="2800" dirty="0"/>
          </a:p>
          <a:p>
            <a:pPr marL="971550" lvl="1" indent="-514350">
              <a:buFont typeface="+mj-lt"/>
              <a:buAutoNum type="alphaLcParenR"/>
            </a:pPr>
            <a:r>
              <a:rPr lang="en-IN" sz="2800" dirty="0"/>
              <a:t>a = 10, b = 10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710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98" y="120428"/>
            <a:ext cx="10515600" cy="613668"/>
          </a:xfrm>
        </p:spPr>
        <p:txBody>
          <a:bodyPr>
            <a:normAutofit fontScale="90000"/>
          </a:bodyPr>
          <a:lstStyle/>
          <a:p>
            <a:pPr lvl="0"/>
            <a:r>
              <a:rPr lang="en-IN" dirty="0" smtClean="0"/>
              <a:t>What will be the output of the following C code?</a:t>
            </a:r>
            <a:endParaRPr lang="en-US" sz="5400" dirty="0"/>
          </a:p>
        </p:txBody>
      </p:sp>
      <p:sp>
        <p:nvSpPr>
          <p:cNvPr id="4" name="Rectangle 3"/>
          <p:cNvSpPr/>
          <p:nvPr/>
        </p:nvSpPr>
        <p:spPr>
          <a:xfrm>
            <a:off x="706191" y="734096"/>
            <a:ext cx="944021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err="1"/>
              <a:t>int</a:t>
            </a:r>
            <a:r>
              <a:rPr lang="en-IN" sz="2800" dirty="0"/>
              <a:t> main()      </a:t>
            </a:r>
            <a:endParaRPr lang="en-US" sz="2800" dirty="0"/>
          </a:p>
          <a:p>
            <a:r>
              <a:rPr lang="en-IN" sz="2800" dirty="0"/>
              <a:t>{      </a:t>
            </a:r>
            <a:endParaRPr lang="en-US" sz="2800" dirty="0"/>
          </a:p>
          <a:p>
            <a:r>
              <a:rPr lang="en-IN" sz="2800" dirty="0" err="1"/>
              <a:t>int</a:t>
            </a:r>
            <a:r>
              <a:rPr lang="en-IN" sz="2800" dirty="0"/>
              <a:t> a=10, b=20;        </a:t>
            </a:r>
            <a:endParaRPr lang="en-US" sz="2800" dirty="0"/>
          </a:p>
          <a:p>
            <a:r>
              <a:rPr lang="en-IN" sz="2800" dirty="0" err="1"/>
              <a:t>printf</a:t>
            </a:r>
            <a:r>
              <a:rPr lang="en-IN" sz="2800" dirty="0"/>
              <a:t>("a=%d b=%d",</a:t>
            </a:r>
            <a:r>
              <a:rPr lang="en-IN" sz="2800" dirty="0" err="1"/>
              <a:t>a,b</a:t>
            </a:r>
            <a:r>
              <a:rPr lang="en-IN" sz="2800" dirty="0"/>
              <a:t>);        </a:t>
            </a:r>
            <a:endParaRPr lang="en-US" sz="2800" dirty="0"/>
          </a:p>
          <a:p>
            <a:r>
              <a:rPr lang="en-IN" sz="2800" dirty="0"/>
              <a:t>a=</a:t>
            </a:r>
            <a:r>
              <a:rPr lang="en-IN" sz="2800" dirty="0" err="1"/>
              <a:t>a+b</a:t>
            </a:r>
            <a:r>
              <a:rPr lang="en-IN" sz="2800" dirty="0"/>
              <a:t>;      </a:t>
            </a:r>
            <a:endParaRPr lang="en-US" sz="2800" dirty="0"/>
          </a:p>
          <a:p>
            <a:r>
              <a:rPr lang="en-IN" sz="2800" dirty="0"/>
              <a:t>b=a-b;      </a:t>
            </a:r>
            <a:endParaRPr lang="en-US" sz="2800" dirty="0"/>
          </a:p>
          <a:p>
            <a:r>
              <a:rPr lang="en-IN" sz="2800" dirty="0"/>
              <a:t>a=a-b;      </a:t>
            </a:r>
            <a:endParaRPr lang="en-US" sz="2800" dirty="0"/>
          </a:p>
          <a:p>
            <a:r>
              <a:rPr lang="en-IN" sz="2800" dirty="0" err="1"/>
              <a:t>printf</a:t>
            </a:r>
            <a:r>
              <a:rPr lang="en-IN" sz="2800" dirty="0"/>
              <a:t>("a=%d b=%d",</a:t>
            </a:r>
            <a:r>
              <a:rPr lang="en-IN" sz="2800" dirty="0" err="1"/>
              <a:t>a,b</a:t>
            </a:r>
            <a:r>
              <a:rPr lang="en-IN" sz="2800" dirty="0"/>
              <a:t>);      </a:t>
            </a:r>
            <a:endParaRPr lang="en-US" sz="2800" dirty="0"/>
          </a:p>
          <a:p>
            <a:r>
              <a:rPr lang="en-IN" sz="2800" dirty="0"/>
              <a:t>return 0;    </a:t>
            </a:r>
            <a:endParaRPr lang="en-US" sz="2800" dirty="0"/>
          </a:p>
          <a:p>
            <a:r>
              <a:rPr lang="en-IN" sz="2800" dirty="0"/>
              <a:t>}     </a:t>
            </a:r>
            <a:endParaRPr lang="en-US" sz="2800" dirty="0"/>
          </a:p>
          <a:p>
            <a:pPr marL="971550" lvl="1" indent="-514350">
              <a:buFont typeface="+mj-lt"/>
              <a:buAutoNum type="alphaLcParenR"/>
            </a:pPr>
            <a:r>
              <a:rPr lang="en-IN" sz="2800" dirty="0"/>
              <a:t>a = 20, b = 20</a:t>
            </a:r>
            <a:endParaRPr lang="en-US" sz="2800" dirty="0"/>
          </a:p>
          <a:p>
            <a:pPr marL="971550" lvl="1" indent="-514350">
              <a:buFont typeface="+mj-lt"/>
              <a:buAutoNum type="alphaLcParenR"/>
            </a:pPr>
            <a:r>
              <a:rPr lang="en-IN" sz="2800" dirty="0"/>
              <a:t>a = 10, b = 20</a:t>
            </a:r>
            <a:endParaRPr lang="en-US" sz="2800" dirty="0"/>
          </a:p>
          <a:p>
            <a:pPr marL="971550" lvl="1" indent="-514350">
              <a:buFont typeface="+mj-lt"/>
              <a:buAutoNum type="alphaLcParenR"/>
            </a:pPr>
            <a:r>
              <a:rPr lang="en-IN" sz="2800" b="1" dirty="0"/>
              <a:t>a = 20, b = 10</a:t>
            </a:r>
            <a:endParaRPr lang="en-US" sz="2800" dirty="0"/>
          </a:p>
          <a:p>
            <a:pPr marL="971550" lvl="1" indent="-514350">
              <a:buFont typeface="+mj-lt"/>
              <a:buAutoNum type="alphaLcParenR"/>
            </a:pPr>
            <a:r>
              <a:rPr lang="en-IN" sz="2800" dirty="0"/>
              <a:t>a = 10, b = 10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3926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1815</Words>
  <Application>Microsoft Office PowerPoint</Application>
  <PresentationFormat>Widescreen</PresentationFormat>
  <Paragraphs>867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Times New Roman</vt:lpstr>
      <vt:lpstr>Office Theme</vt:lpstr>
      <vt:lpstr>CODING QUESTION-ST1</vt:lpstr>
      <vt:lpstr>PowerPoint Presentation</vt:lpstr>
      <vt:lpstr>PowerPoint Presentation</vt:lpstr>
      <vt:lpstr>PowerPoint Presentation</vt:lpstr>
      <vt:lpstr>PowerPoint Presentation</vt:lpstr>
      <vt:lpstr>What will be the output of the following C code?</vt:lpstr>
      <vt:lpstr>What will be the output of the following C code?</vt:lpstr>
      <vt:lpstr>What will be the output of the following C code?</vt:lpstr>
      <vt:lpstr>What will be the output of the following C code?</vt:lpstr>
      <vt:lpstr>What will be the output of the following C code?</vt:lpstr>
      <vt:lpstr>What will be the output of the following C code?</vt:lpstr>
      <vt:lpstr>What will be the output of the following C code?</vt:lpstr>
      <vt:lpstr>What will be the output of the following C code?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What is the output of the following code snippet? </vt:lpstr>
      <vt:lpstr> What is the output of the following code snippet?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QUESTION-ST1</dc:title>
  <dc:creator>Natisha Chaudhary</dc:creator>
  <cp:lastModifiedBy>Natisha Chaudhary</cp:lastModifiedBy>
  <cp:revision>6</cp:revision>
  <dcterms:created xsi:type="dcterms:W3CDTF">2023-02-12T16:09:32Z</dcterms:created>
  <dcterms:modified xsi:type="dcterms:W3CDTF">2023-02-13T06:35:37Z</dcterms:modified>
</cp:coreProperties>
</file>