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60" r:id="rId3"/>
    <p:sldId id="261" r:id="rId4"/>
    <p:sldId id="277" r:id="rId5"/>
    <p:sldId id="262" r:id="rId6"/>
    <p:sldId id="278" r:id="rId7"/>
    <p:sldId id="279" r:id="rId8"/>
    <p:sldId id="268" r:id="rId9"/>
    <p:sldId id="280" r:id="rId10"/>
    <p:sldId id="281" r:id="rId11"/>
    <p:sldId id="282" r:id="rId12"/>
    <p:sldId id="314" r:id="rId13"/>
    <p:sldId id="308" r:id="rId14"/>
    <p:sldId id="310" r:id="rId15"/>
    <p:sldId id="31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872ED-9957-4EBA-B01A-BBBAEEECC20B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9F3EA-72B2-472F-B66B-616F5337A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139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575a6c8e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575a6c8e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05DE-A52B-44B3-93A6-25BC7B9B7ACF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26D5-0D0A-4361-BCF4-0E9B125A3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64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05DE-A52B-44B3-93A6-25BC7B9B7ACF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26D5-0D0A-4361-BCF4-0E9B125A3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92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05DE-A52B-44B3-93A6-25BC7B9B7ACF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26D5-0D0A-4361-BCF4-0E9B125A3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401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8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05DE-A52B-44B3-93A6-25BC7B9B7ACF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26D5-0D0A-4361-BCF4-0E9B125A3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94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05DE-A52B-44B3-93A6-25BC7B9B7ACF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26D5-0D0A-4361-BCF4-0E9B125A3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10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05DE-A52B-44B3-93A6-25BC7B9B7ACF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26D5-0D0A-4361-BCF4-0E9B125A3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67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05DE-A52B-44B3-93A6-25BC7B9B7ACF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26D5-0D0A-4361-BCF4-0E9B125A3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70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05DE-A52B-44B3-93A6-25BC7B9B7ACF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26D5-0D0A-4361-BCF4-0E9B125A3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87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05DE-A52B-44B3-93A6-25BC7B9B7ACF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26D5-0D0A-4361-BCF4-0E9B125A3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22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05DE-A52B-44B3-93A6-25BC7B9B7ACF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26D5-0D0A-4361-BCF4-0E9B125A3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55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05DE-A52B-44B3-93A6-25BC7B9B7ACF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26D5-0D0A-4361-BCF4-0E9B125A3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4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F05DE-A52B-44B3-93A6-25BC7B9B7ACF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526D5-0D0A-4361-BCF4-0E9B125A3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202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4240-5326-1B48-A043-2537C4756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478157"/>
            <a:ext cx="7772400" cy="103180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Coding question</a:t>
            </a:r>
          </a:p>
        </p:txBody>
      </p:sp>
    </p:spTree>
    <p:extLst>
      <p:ext uri="{BB962C8B-B14F-4D97-AF65-F5344CB8AC3E}">
        <p14:creationId xmlns:p14="http://schemas.microsoft.com/office/powerpoint/2010/main" val="48926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BA14-2E2C-740A-AD06-AE648736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609" y="190711"/>
            <a:ext cx="10999303" cy="149535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b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Problem Statement:</a:t>
            </a:r>
            <a:b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You are provided with a particular amount(currency) and you have to print the minimum number of notes (Rs 500,100,50,20,10,5,2,1) required for the amount.</a:t>
            </a:r>
            <a:br>
              <a:rPr lang="en-IN" sz="20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n-IN" sz="20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sz="2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72B7-9B2E-176F-7E7C-5DF15A682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58" y="1765579"/>
            <a:ext cx="10442712" cy="1786005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22733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900" dirty="0"/>
              <a:t>Input Format:</a:t>
            </a:r>
            <a:br>
              <a:rPr lang="en-US" sz="2900" dirty="0"/>
            </a:br>
            <a:r>
              <a:rPr lang="en-US" sz="2900" dirty="0"/>
              <a:t>The first line of the input contains a single integer amount amt.</a:t>
            </a:r>
            <a:br>
              <a:rPr lang="en-US" sz="2900" dirty="0"/>
            </a:br>
            <a:r>
              <a:rPr lang="en-US" sz="2900" dirty="0"/>
              <a:t> </a:t>
            </a:r>
            <a:br>
              <a:rPr lang="en-US" sz="2900" dirty="0"/>
            </a:br>
            <a:r>
              <a:rPr lang="en-US" sz="2900" dirty="0"/>
              <a:t>Output Format:</a:t>
            </a:r>
            <a:br>
              <a:rPr lang="en-US" sz="2900" dirty="0"/>
            </a:br>
            <a:r>
              <a:rPr lang="en-US" sz="2900" dirty="0"/>
              <a:t>Print the total number of notes required for the amount.</a:t>
            </a:r>
            <a:br>
              <a:rPr lang="en-US" sz="1400" dirty="0"/>
            </a:br>
            <a:r>
              <a:rPr lang="en-US" sz="1400" dirty="0"/>
              <a:t> </a:t>
            </a:r>
            <a:br>
              <a:rPr lang="en-US" sz="1400" dirty="0"/>
            </a:br>
            <a:endParaRPr lang="en-US" sz="1400" dirty="0"/>
          </a:p>
          <a:p>
            <a:pPr marL="22733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60DE76-8275-6857-F2DB-CCEEF2F08F43}"/>
              </a:ext>
            </a:extLst>
          </p:cNvPr>
          <p:cNvSpPr txBox="1"/>
          <p:nvPr/>
        </p:nvSpPr>
        <p:spPr>
          <a:xfrm>
            <a:off x="1523999" y="3831934"/>
            <a:ext cx="2994992" cy="1602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Example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Sample Input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575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12636E-83F2-F2D2-BB5D-358249229BF7}"/>
              </a:ext>
            </a:extLst>
          </p:cNvPr>
          <p:cNvSpPr txBox="1"/>
          <p:nvPr/>
        </p:nvSpPr>
        <p:spPr>
          <a:xfrm>
            <a:off x="6652591" y="3750366"/>
            <a:ext cx="3154019" cy="302647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457200"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500 = 1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100 = 0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50 = 1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20 = 1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10 = 0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5 = 1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2 = 0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1 = 0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B3D8BD-3A92-0E06-360A-BF16D4EFE105}"/>
              </a:ext>
            </a:extLst>
          </p:cNvPr>
          <p:cNvSpPr txBox="1"/>
          <p:nvPr/>
        </p:nvSpPr>
        <p:spPr>
          <a:xfrm>
            <a:off x="5002696" y="3829878"/>
            <a:ext cx="470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Sample Output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759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2800D1-D2EA-BA16-CB60-DC94EBC43F02}"/>
              </a:ext>
            </a:extLst>
          </p:cNvPr>
          <p:cNvSpPr txBox="1"/>
          <p:nvPr/>
        </p:nvSpPr>
        <p:spPr>
          <a:xfrm>
            <a:off x="0" y="24350"/>
            <a:ext cx="10495722" cy="59093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457200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//PROGRAM FOR CURRENCY NOTE DISPAY</a:t>
            </a:r>
          </a:p>
          <a:p>
            <a:pPr marL="4572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stdio.h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 main()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   int amount;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  int note500, note100, note50, note20, note10, note5, note2, note1;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  note500 = note100 = note50 = note20 = note10 = note5 = note2 = note1 = 0;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printf(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“Ener the amount \n”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);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   </a:t>
            </a:r>
          </a:p>
          <a:p>
            <a:pPr marL="4572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scanf("%d", &amp;amount);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  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if(amount &gt;= 500)</a:t>
            </a:r>
            <a:endParaRPr lang="en-IN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   {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       note500 = amount/500;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       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amount -= note500 * 500; </a:t>
            </a:r>
            <a:r>
              <a:rPr lang="en-US" dirty="0">
                <a:solidFill>
                  <a:srgbClr val="00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//amount=amount-(note500*500)</a:t>
            </a:r>
            <a:endParaRPr lang="en-IN" dirty="0">
              <a:solidFill>
                <a:srgbClr val="0033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   }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if(amount &gt;= 100)</a:t>
            </a:r>
            <a:endParaRPr lang="en-IN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   {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       note100 = amount/100;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      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amount -= note100 * 100; </a:t>
            </a:r>
            <a:r>
              <a:rPr lang="en-US" dirty="0">
                <a:solidFill>
                  <a:srgbClr val="00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//amount=amount-(note100*100)</a:t>
            </a:r>
            <a:endParaRPr lang="en-IN" dirty="0">
              <a:solidFill>
                <a:srgbClr val="0033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   }  </a:t>
            </a:r>
          </a:p>
          <a:p>
            <a:pPr marL="457200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.</a:t>
            </a:r>
          </a:p>
          <a:p>
            <a:pPr marL="457200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.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AF02C2-06EA-8566-FB71-7A9CDBF50E6B}"/>
              </a:ext>
            </a:extLst>
          </p:cNvPr>
          <p:cNvSpPr txBox="1"/>
          <p:nvPr/>
        </p:nvSpPr>
        <p:spPr>
          <a:xfrm>
            <a:off x="7262192" y="-15190"/>
            <a:ext cx="73350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</a:rPr>
              <a:t>        :</a:t>
            </a:r>
          </a:p>
          <a:p>
            <a:pPr marL="4572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      :</a:t>
            </a:r>
          </a:p>
          <a:p>
            <a:pPr marL="4572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 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5D27D-41A6-E999-167E-4820DDF6ED4A}"/>
              </a:ext>
            </a:extLst>
          </p:cNvPr>
          <p:cNvSpPr txBox="1"/>
          <p:nvPr/>
        </p:nvSpPr>
        <p:spPr>
          <a:xfrm>
            <a:off x="7563674" y="2011744"/>
            <a:ext cx="4572000" cy="31393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   printf("500 = %d\n", note500);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   printf("100 = %d\n", note100);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   printf("50 = %d\n", note50);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   printf("20 = %d\n", note20);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   printf("10 = %d\n", note10);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   printf("5 = %d\n", note5);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   printf("2 = %d\n", note2);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   printf("1 = %d\n", note1);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   return 0;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B685CF-405B-7F29-309A-4996E35879EE}"/>
              </a:ext>
            </a:extLst>
          </p:cNvPr>
          <p:cNvSpPr txBox="1"/>
          <p:nvPr/>
        </p:nvSpPr>
        <p:spPr>
          <a:xfrm>
            <a:off x="0" y="5657671"/>
            <a:ext cx="7301948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if(amount &gt;= 1)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   {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       note1 = amount;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   }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742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8297" y="1596471"/>
            <a:ext cx="11754677" cy="353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750" b="1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algn="just"/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			OUTPUT</a:t>
            </a:r>
          </a:p>
          <a:p>
            <a:pPr algn="just"/>
            <a:endParaRPr lang="en-US" b="1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algn="just"/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	Available Operations</a:t>
            </a:r>
          </a:p>
          <a:p>
            <a:pPr algn="just"/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	+ for Addition</a:t>
            </a:r>
          </a:p>
          <a:p>
            <a:pPr algn="just"/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	- for Subtraction</a:t>
            </a:r>
          </a:p>
          <a:p>
            <a:pPr algn="just"/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	* for Multiplication</a:t>
            </a:r>
          </a:p>
          <a:p>
            <a:pPr algn="just"/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	/ for Division</a:t>
            </a:r>
          </a:p>
          <a:p>
            <a:pPr algn="just"/>
            <a:endParaRPr lang="en-US" b="1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algn="just"/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	OUTPUT:</a:t>
            </a:r>
          </a:p>
          <a:p>
            <a:pPr algn="just"/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        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Which Operation you want ? : +</a:t>
            </a:r>
          </a:p>
          <a:p>
            <a:pPr algn="just"/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	Enter two numbers :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20 10</a:t>
            </a:r>
          </a:p>
          <a:p>
            <a:pPr algn="just"/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20.00 + 10.00 = 30.00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48B3AD3-A0DA-8212-18FC-31CBB369A47A}"/>
              </a:ext>
            </a:extLst>
          </p:cNvPr>
          <p:cNvSpPr txBox="1">
            <a:spLocks/>
          </p:cNvSpPr>
          <p:nvPr/>
        </p:nvSpPr>
        <p:spPr>
          <a:xfrm>
            <a:off x="278297" y="101115"/>
            <a:ext cx="11304104" cy="1495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2800">
              <a:solidFill>
                <a:srgbClr val="C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2800">
              <a:solidFill>
                <a:srgbClr val="C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2800">
              <a:solidFill>
                <a:srgbClr val="C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2800">
              <a:solidFill>
                <a:srgbClr val="C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2800">
              <a:solidFill>
                <a:srgbClr val="C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2800">
              <a:solidFill>
                <a:srgbClr val="C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2800">
              <a:solidFill>
                <a:srgbClr val="C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2800">
              <a:solidFill>
                <a:srgbClr val="C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2800">
              <a:solidFill>
                <a:srgbClr val="C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2800">
              <a:solidFill>
                <a:srgbClr val="C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2800">
              <a:solidFill>
                <a:srgbClr val="C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2800">
              <a:solidFill>
                <a:srgbClr val="C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2800">
              <a:solidFill>
                <a:srgbClr val="C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280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create a simple calculator in C programming using the switch statement..</a:t>
            </a:r>
            <a:br>
              <a:rPr lang="en-IN" sz="240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n-IN" sz="240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sz="2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106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8242852" cy="6855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750" b="1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algn="just"/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#include&lt;</a:t>
            </a:r>
            <a:r>
              <a:rPr lang="en-US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&gt;</a:t>
            </a:r>
          </a:p>
          <a:p>
            <a:pPr algn="just"/>
            <a:r>
              <a:rPr lang="en-US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main()</a:t>
            </a:r>
          </a:p>
          <a:p>
            <a:pPr algn="just"/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{   float </a:t>
            </a:r>
            <a:r>
              <a:rPr lang="en-US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a,b</a:t>
            </a:r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, r;</a:t>
            </a:r>
          </a:p>
          <a:p>
            <a:pPr lvl="1" algn="just"/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char op;</a:t>
            </a:r>
          </a:p>
          <a:p>
            <a:pPr lvl="1" algn="just"/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printf("Available Operations.\n");</a:t>
            </a:r>
          </a:p>
          <a:p>
            <a:pPr lvl="1" algn="just"/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printf("+ for Addition.\n");</a:t>
            </a:r>
          </a:p>
          <a:p>
            <a:pPr lvl="1" algn="just"/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printf("- for Subtraction.\n");</a:t>
            </a:r>
          </a:p>
          <a:p>
            <a:pPr lvl="1" algn="just"/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printf("* for Multiplication.\n");</a:t>
            </a:r>
          </a:p>
          <a:p>
            <a:pPr lvl="1" algn="just"/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printf("/ for Division.\n");</a:t>
            </a:r>
          </a:p>
          <a:p>
            <a:pPr lvl="1" algn="just"/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printf("Which Operation you want ? : ");</a:t>
            </a:r>
          </a:p>
          <a:p>
            <a:pPr lvl="1" algn="just"/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scanf("%c", &amp;op);</a:t>
            </a:r>
          </a:p>
          <a:p>
            <a:pPr lvl="1" algn="just"/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switch(op)</a:t>
            </a:r>
          </a:p>
          <a:p>
            <a:pPr algn="just"/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{</a:t>
            </a:r>
          </a:p>
          <a:p>
            <a:pPr algn="just"/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case '+': </a:t>
            </a:r>
          </a:p>
          <a:p>
            <a:pPr lvl="5" algn="just"/>
            <a:r>
              <a:rPr lang="en-US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("Enter two numbers : ");</a:t>
            </a:r>
          </a:p>
          <a:p>
            <a:pPr lvl="5" algn="just"/>
            <a:r>
              <a:rPr lang="en-US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scanf</a:t>
            </a:r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("%f %</a:t>
            </a:r>
            <a:r>
              <a:rPr lang="en-US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f",&amp;a</a:t>
            </a:r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, &amp;b);</a:t>
            </a:r>
          </a:p>
          <a:p>
            <a:pPr lvl="5" algn="just"/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 = </a:t>
            </a:r>
            <a:r>
              <a:rPr lang="en-US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a+b</a:t>
            </a:r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lvl="5" algn="just"/>
            <a:r>
              <a:rPr lang="en-US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("%.2f + %.2f = %.2f", a, b, r);</a:t>
            </a:r>
          </a:p>
          <a:p>
            <a:pPr lvl="5" algn="just"/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break;			</a:t>
            </a:r>
          </a:p>
          <a:p>
            <a:pPr algn="just"/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case '-’: </a:t>
            </a:r>
            <a:r>
              <a:rPr lang="en-US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("Enter two numbers : ");</a:t>
            </a:r>
          </a:p>
          <a:p>
            <a:pPr lvl="5" algn="just"/>
            <a:r>
              <a:rPr lang="en-US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scanf</a:t>
            </a:r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("%f %</a:t>
            </a:r>
            <a:r>
              <a:rPr lang="en-US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f",&amp;a</a:t>
            </a:r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, &amp;b);</a:t>
            </a:r>
          </a:p>
          <a:p>
            <a:pPr lvl="5" algn="just"/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 = a-b;</a:t>
            </a:r>
          </a:p>
          <a:p>
            <a:pPr lvl="5" algn="just"/>
            <a:r>
              <a:rPr lang="en-US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("%.2f - %.2f = %.2f", a, b, r);</a:t>
            </a:r>
          </a:p>
          <a:p>
            <a:pPr lvl="5" algn="just"/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break;	</a:t>
            </a:r>
          </a:p>
        </p:txBody>
      </p:sp>
    </p:spTree>
    <p:extLst>
      <p:ext uri="{BB962C8B-B14F-4D97-AF65-F5344CB8AC3E}">
        <p14:creationId xmlns:p14="http://schemas.microsoft.com/office/powerpoint/2010/main" val="1125898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30E132-75A3-A366-EFE3-FAEB3D8B95A7}"/>
              </a:ext>
            </a:extLst>
          </p:cNvPr>
          <p:cNvSpPr txBox="1"/>
          <p:nvPr/>
        </p:nvSpPr>
        <p:spPr>
          <a:xfrm>
            <a:off x="0" y="-38289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4" algn="just"/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      case '*': </a:t>
            </a:r>
          </a:p>
          <a:p>
            <a:pPr algn="just"/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("Enter two numbers : ");</a:t>
            </a:r>
          </a:p>
          <a:p>
            <a:pPr algn="just"/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scanf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("%f %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f",&amp;a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, &amp;b);</a:t>
            </a:r>
          </a:p>
          <a:p>
            <a:pPr algn="just"/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	r = a*b;</a:t>
            </a:r>
          </a:p>
          <a:p>
            <a:pPr algn="just"/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("%.2f * %.2f = %.2f", a, b, r);</a:t>
            </a:r>
          </a:p>
          <a:p>
            <a:pPr algn="just"/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	break;</a:t>
            </a:r>
          </a:p>
          <a:p>
            <a:pPr algn="just"/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	</a:t>
            </a:r>
          </a:p>
          <a:p>
            <a:pPr algn="just"/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case '/': </a:t>
            </a:r>
          </a:p>
          <a:p>
            <a:pPr algn="just"/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("Enter two numbers : ");</a:t>
            </a:r>
          </a:p>
          <a:p>
            <a:pPr algn="just"/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scanf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("%f %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f",&amp;a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, &amp;b);</a:t>
            </a:r>
          </a:p>
          <a:p>
            <a:pPr algn="just"/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	if(b!=0)</a:t>
            </a:r>
          </a:p>
          <a:p>
            <a:pPr algn="just"/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	{</a:t>
            </a:r>
          </a:p>
          <a:p>
            <a:pPr algn="just"/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		r = a/b;</a:t>
            </a:r>
          </a:p>
          <a:p>
            <a:pPr algn="just"/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		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("%.2f / %.2f = %.2f",a,b,r);</a:t>
            </a:r>
          </a:p>
          <a:p>
            <a:pPr algn="just"/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	}</a:t>
            </a:r>
            <a:endParaRPr lang="en-US" sz="700" b="1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algn="just"/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	else</a:t>
            </a:r>
          </a:p>
          <a:p>
            <a:pPr algn="just"/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	{</a:t>
            </a:r>
          </a:p>
          <a:p>
            <a:pPr algn="just"/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		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("Division not possible.");</a:t>
            </a:r>
          </a:p>
          <a:p>
            <a:pPr algn="just"/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	}</a:t>
            </a:r>
          </a:p>
          <a:p>
            <a:pPr algn="just"/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	break;</a:t>
            </a:r>
          </a:p>
          <a:p>
            <a:pPr algn="just"/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</a:p>
          <a:p>
            <a:pPr algn="just"/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default:  </a:t>
            </a:r>
          </a:p>
          <a:p>
            <a:pPr algn="just"/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("Invalid Operation.");</a:t>
            </a:r>
          </a:p>
          <a:p>
            <a:pPr algn="just"/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	break;</a:t>
            </a:r>
          </a:p>
          <a:p>
            <a:pPr algn="just"/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}</a:t>
            </a:r>
          </a:p>
          <a:p>
            <a:pPr algn="just"/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return(0);</a:t>
            </a:r>
          </a:p>
          <a:p>
            <a:pPr algn="just"/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4008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733567" y="538234"/>
            <a:ext cx="10380000" cy="2051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933">
                <a:latin typeface="Roboto Medium"/>
                <a:ea typeface="Roboto Medium"/>
                <a:cs typeface="Roboto Medium"/>
                <a:sym typeface="Roboto Medium"/>
              </a:rPr>
              <a:t>9 . Write a C program to take time between 6:00 AM to 8:00 PM from the user and prints “Hello good morning” / “Good AfterNoon” / “Good Evening” / “Good Night” as per entered time.( </a:t>
            </a:r>
            <a:r>
              <a:rPr lang="en-GB" sz="2933">
                <a:solidFill>
                  <a:srgbClr val="CC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use Switch statement somewhere in the program </a:t>
            </a:r>
            <a:r>
              <a:rPr lang="en-GB" sz="2933">
                <a:latin typeface="Roboto Medium"/>
                <a:ea typeface="Roboto Medium"/>
                <a:cs typeface="Roboto Medium"/>
                <a:sym typeface="Roboto Medium"/>
              </a:rPr>
              <a:t>).</a:t>
            </a:r>
            <a:endParaRPr sz="2933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701" y="2501334"/>
            <a:ext cx="6503633" cy="4123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BA14-2E2C-740A-AD06-AE648736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91" y="563909"/>
            <a:ext cx="11383618" cy="92033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1. Write a C program to check whether </a:t>
            </a:r>
            <a:r>
              <a:rPr lang="en-US" sz="3200" b="1" dirty="0">
                <a:solidFill>
                  <a:srgbClr val="C00000"/>
                </a:solidFill>
              </a:rPr>
              <a:t>a character is an alphabet, digit or special character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8D487-692B-DAE6-8B8C-A600A86A896D}"/>
              </a:ext>
            </a:extLst>
          </p:cNvPr>
          <p:cNvSpPr txBox="1"/>
          <p:nvPr/>
        </p:nvSpPr>
        <p:spPr>
          <a:xfrm>
            <a:off x="2875721" y="1639924"/>
            <a:ext cx="3909391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OUTPUT</a:t>
            </a:r>
          </a:p>
          <a:p>
            <a:r>
              <a:rPr lang="en-US" sz="2400" dirty="0"/>
              <a:t>Sample Input</a:t>
            </a:r>
          </a:p>
          <a:p>
            <a:r>
              <a:rPr lang="en-US" sz="2400" dirty="0">
                <a:solidFill>
                  <a:srgbClr val="C00000"/>
                </a:solidFill>
              </a:rPr>
              <a:t>Enter a character A</a:t>
            </a:r>
          </a:p>
          <a:p>
            <a:r>
              <a:rPr lang="en-US" sz="2400" dirty="0"/>
              <a:t>Sample Output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This is an alphabet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BE818C-8E10-9874-E08D-166D3317E21F}"/>
              </a:ext>
            </a:extLst>
          </p:cNvPr>
          <p:cNvSpPr txBox="1"/>
          <p:nvPr/>
        </p:nvSpPr>
        <p:spPr>
          <a:xfrm>
            <a:off x="762000" y="3919004"/>
            <a:ext cx="7494105" cy="163121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LOGIC</a:t>
            </a:r>
          </a:p>
          <a:p>
            <a:r>
              <a:rPr lang="en-US" sz="2000" dirty="0"/>
              <a:t>1. Read a character  </a:t>
            </a:r>
            <a:r>
              <a:rPr lang="en-US" sz="2000" b="1" dirty="0"/>
              <a:t>char </a:t>
            </a:r>
            <a:r>
              <a:rPr lang="en-US" sz="2000" b="1" dirty="0" err="1"/>
              <a:t>ch</a:t>
            </a:r>
            <a:endParaRPr lang="en-US" sz="2000" b="1" dirty="0"/>
          </a:p>
          <a:p>
            <a:r>
              <a:rPr lang="en-US" sz="2000" dirty="0">
                <a:solidFill>
                  <a:srgbClr val="C00000"/>
                </a:solidFill>
              </a:rPr>
              <a:t>2. If </a:t>
            </a:r>
            <a:r>
              <a:rPr lang="en-US" sz="2000" b="1" dirty="0" err="1">
                <a:solidFill>
                  <a:srgbClr val="C00000"/>
                </a:solidFill>
              </a:rPr>
              <a:t>ch</a:t>
            </a:r>
            <a:r>
              <a:rPr lang="en-US" sz="2000" dirty="0">
                <a:solidFill>
                  <a:srgbClr val="C00000"/>
                </a:solidFill>
              </a:rPr>
              <a:t> is in </a:t>
            </a:r>
            <a:r>
              <a:rPr lang="en-US" sz="2000" b="1" dirty="0">
                <a:solidFill>
                  <a:srgbClr val="7030A0"/>
                </a:solidFill>
                <a:highlight>
                  <a:srgbClr val="FFFF00"/>
                </a:highlight>
              </a:rPr>
              <a:t>a to z </a:t>
            </a:r>
            <a:r>
              <a:rPr lang="en-US" sz="2000" dirty="0">
                <a:solidFill>
                  <a:srgbClr val="C00000"/>
                </a:solidFill>
              </a:rPr>
              <a:t>or </a:t>
            </a:r>
            <a:r>
              <a:rPr lang="en-US" sz="2000" dirty="0">
                <a:solidFill>
                  <a:srgbClr val="C00000"/>
                </a:solidFill>
                <a:highlight>
                  <a:srgbClr val="FFFF00"/>
                </a:highlight>
              </a:rPr>
              <a:t>A to z </a:t>
            </a:r>
            <a:r>
              <a:rPr lang="en-US" sz="2000" dirty="0">
                <a:solidFill>
                  <a:srgbClr val="C00000"/>
                </a:solidFill>
              </a:rPr>
              <a:t>then </a:t>
            </a:r>
            <a:r>
              <a:rPr lang="en-US" sz="2000" dirty="0">
                <a:solidFill>
                  <a:srgbClr val="C00000"/>
                </a:solidFill>
                <a:highlight>
                  <a:srgbClr val="FFFF00"/>
                </a:highlight>
              </a:rPr>
              <a:t>print it as alphabet</a:t>
            </a:r>
          </a:p>
          <a:p>
            <a:r>
              <a:rPr lang="en-US" sz="2000" dirty="0">
                <a:solidFill>
                  <a:srgbClr val="7030A0"/>
                </a:solidFill>
              </a:rPr>
              <a:t>3. Otherwise if the </a:t>
            </a:r>
            <a:r>
              <a:rPr lang="en-US" sz="2000" dirty="0" err="1">
                <a:solidFill>
                  <a:srgbClr val="C00000"/>
                </a:solidFill>
              </a:rPr>
              <a:t>ch</a:t>
            </a:r>
            <a:r>
              <a:rPr lang="en-US" sz="2000" dirty="0">
                <a:solidFill>
                  <a:srgbClr val="7030A0"/>
                </a:solidFill>
              </a:rPr>
              <a:t> is </a:t>
            </a:r>
            <a:r>
              <a:rPr lang="en-US" sz="2000" dirty="0">
                <a:solidFill>
                  <a:srgbClr val="7030A0"/>
                </a:solidFill>
                <a:highlight>
                  <a:srgbClr val="00FFFF"/>
                </a:highlight>
              </a:rPr>
              <a:t>0 to 9 </a:t>
            </a:r>
            <a:r>
              <a:rPr lang="en-US" sz="2000" dirty="0">
                <a:solidFill>
                  <a:srgbClr val="7030A0"/>
                </a:solidFill>
              </a:rPr>
              <a:t>then </a:t>
            </a:r>
            <a:r>
              <a:rPr lang="en-US" sz="2000" dirty="0">
                <a:solidFill>
                  <a:srgbClr val="7030A0"/>
                </a:solidFill>
                <a:highlight>
                  <a:srgbClr val="00FFFF"/>
                </a:highlight>
              </a:rPr>
              <a:t>print it as digit</a:t>
            </a:r>
          </a:p>
          <a:p>
            <a:r>
              <a:rPr lang="en-US" sz="2000" dirty="0">
                <a:solidFill>
                  <a:srgbClr val="003300"/>
                </a:solidFill>
              </a:rPr>
              <a:t>4. Otherwise print </a:t>
            </a:r>
            <a:r>
              <a:rPr lang="en-US" sz="2000" b="1" dirty="0" err="1">
                <a:solidFill>
                  <a:srgbClr val="003300"/>
                </a:solidFill>
              </a:rPr>
              <a:t>ch</a:t>
            </a:r>
            <a:r>
              <a:rPr lang="en-US" sz="2000" b="1" dirty="0">
                <a:solidFill>
                  <a:srgbClr val="003300"/>
                </a:solidFill>
              </a:rPr>
              <a:t> </a:t>
            </a:r>
            <a:r>
              <a:rPr lang="en-US" sz="2000" dirty="0">
                <a:solidFill>
                  <a:srgbClr val="003300"/>
                </a:solidFill>
              </a:rPr>
              <a:t>as </a:t>
            </a:r>
            <a:r>
              <a:rPr lang="en-US" sz="2000" dirty="0">
                <a:solidFill>
                  <a:srgbClr val="003300"/>
                </a:solidFill>
                <a:highlight>
                  <a:srgbClr val="00FF00"/>
                </a:highlight>
              </a:rPr>
              <a:t>special character</a:t>
            </a:r>
          </a:p>
        </p:txBody>
      </p:sp>
    </p:spTree>
    <p:extLst>
      <p:ext uri="{BB962C8B-B14F-4D97-AF65-F5344CB8AC3E}">
        <p14:creationId xmlns:p14="http://schemas.microsoft.com/office/powerpoint/2010/main" val="370378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3E04106-D593-169D-CC70-83374FA7759B}"/>
              </a:ext>
            </a:extLst>
          </p:cNvPr>
          <p:cNvSpPr txBox="1"/>
          <p:nvPr/>
        </p:nvSpPr>
        <p:spPr>
          <a:xfrm>
            <a:off x="238542" y="92766"/>
            <a:ext cx="6679094" cy="6683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//ALPABET, DIGIT OR SPECIAL CHAR</a:t>
            </a:r>
          </a:p>
          <a:p>
            <a:pPr algn="just" defTabSz="914400">
              <a:spcBef>
                <a:spcPts val="1000"/>
              </a:spcBef>
            </a:pPr>
            <a:r>
              <a:rPr lang="en-IN" sz="2000" dirty="0">
                <a:solidFill>
                  <a:srgbClr val="0000FF"/>
                </a:solidFill>
                <a:latin typeface="inter-regular"/>
              </a:rPr>
              <a:t>#include&lt;stdio.h&gt;</a:t>
            </a:r>
          </a:p>
          <a:p>
            <a:r>
              <a:rPr lang="en-IN" sz="2000" dirty="0"/>
              <a:t>int main()</a:t>
            </a:r>
          </a:p>
          <a:p>
            <a:r>
              <a:rPr lang="en-IN" sz="2000" dirty="0"/>
              <a:t>{</a:t>
            </a:r>
          </a:p>
          <a:p>
            <a:r>
              <a:rPr lang="en-IN" sz="2000" dirty="0"/>
              <a:t>		char ch;</a:t>
            </a:r>
          </a:p>
          <a:p>
            <a:r>
              <a:rPr lang="en-IN" sz="2000" dirty="0"/>
              <a:t>		printf(“</a:t>
            </a:r>
            <a:r>
              <a:rPr lang="en-IN" sz="2000" dirty="0">
                <a:solidFill>
                  <a:srgbClr val="0070C0"/>
                </a:solidFill>
              </a:rPr>
              <a:t>Enter a character\n</a:t>
            </a:r>
            <a:r>
              <a:rPr lang="en-IN" sz="2000" dirty="0"/>
              <a:t>");</a:t>
            </a:r>
          </a:p>
          <a:p>
            <a:r>
              <a:rPr lang="en-IN" sz="2000" dirty="0"/>
              <a:t>		scanf("%</a:t>
            </a:r>
            <a:r>
              <a:rPr lang="en-IN" sz="2000" dirty="0" err="1"/>
              <a:t>c",&amp;ch</a:t>
            </a:r>
            <a:r>
              <a:rPr lang="en-IN" sz="2000" dirty="0"/>
              <a:t>);</a:t>
            </a:r>
          </a:p>
          <a:p>
            <a:r>
              <a:rPr lang="en-IN" sz="2000" dirty="0"/>
              <a:t>		</a:t>
            </a:r>
            <a:r>
              <a:rPr lang="en-IN" sz="2000" b="1" dirty="0">
                <a:solidFill>
                  <a:srgbClr val="002060"/>
                </a:solidFill>
                <a:highlight>
                  <a:srgbClr val="FFFF00"/>
                </a:highlight>
              </a:rPr>
              <a:t>if(ch&gt;='a'&amp;&amp; ch&lt;='z'|| ch&gt;='A'&amp;&amp; ch&lt;='Z')</a:t>
            </a:r>
          </a:p>
          <a:p>
            <a:r>
              <a:rPr lang="en-IN" sz="2000" dirty="0">
                <a:solidFill>
                  <a:srgbClr val="002060"/>
                </a:solidFill>
              </a:rPr>
              <a:t>		</a:t>
            </a:r>
            <a:r>
              <a:rPr lang="en-IN" sz="2000" b="1" dirty="0">
                <a:solidFill>
                  <a:srgbClr val="002060"/>
                </a:solidFill>
              </a:rPr>
              <a:t>{</a:t>
            </a:r>
          </a:p>
          <a:p>
            <a:r>
              <a:rPr lang="en-IN" sz="2000" b="1" dirty="0">
                <a:solidFill>
                  <a:srgbClr val="002060"/>
                </a:solidFill>
              </a:rPr>
              <a:t>			</a:t>
            </a:r>
            <a:r>
              <a:rPr lang="en-IN" sz="2000" b="1" dirty="0"/>
              <a:t>printf(“</a:t>
            </a:r>
            <a:r>
              <a:rPr lang="en-IN" sz="2000" b="1" dirty="0">
                <a:solidFill>
                  <a:srgbClr val="0070C0"/>
                </a:solidFill>
              </a:rPr>
              <a:t>This is an alphabet</a:t>
            </a:r>
            <a:r>
              <a:rPr lang="en-IN" sz="2000" b="1" dirty="0"/>
              <a:t>");</a:t>
            </a:r>
          </a:p>
          <a:p>
            <a:r>
              <a:rPr lang="en-IN" sz="2000" b="1" dirty="0">
                <a:solidFill>
                  <a:srgbClr val="002060"/>
                </a:solidFill>
              </a:rPr>
              <a:t>		}</a:t>
            </a:r>
          </a:p>
          <a:p>
            <a:r>
              <a:rPr lang="en-IN" sz="2000" b="1" dirty="0">
                <a:solidFill>
                  <a:srgbClr val="002060"/>
                </a:solidFill>
              </a:rPr>
              <a:t>		</a:t>
            </a:r>
            <a:r>
              <a:rPr lang="en-IN" sz="2000" b="1" dirty="0">
                <a:solidFill>
                  <a:srgbClr val="002060"/>
                </a:solidFill>
                <a:highlight>
                  <a:srgbClr val="FFFF00"/>
                </a:highlight>
              </a:rPr>
              <a:t>else if(ch&gt;='0' &amp;&amp; ch&lt;='9')</a:t>
            </a:r>
          </a:p>
          <a:p>
            <a:r>
              <a:rPr lang="en-IN" sz="2000" b="1" dirty="0">
                <a:solidFill>
                  <a:srgbClr val="002060"/>
                </a:solidFill>
              </a:rPr>
              <a:t>		{</a:t>
            </a:r>
          </a:p>
          <a:p>
            <a:r>
              <a:rPr lang="en-IN" sz="2000" b="1" dirty="0">
                <a:solidFill>
                  <a:srgbClr val="002060"/>
                </a:solidFill>
              </a:rPr>
              <a:t>			</a:t>
            </a:r>
            <a:r>
              <a:rPr lang="en-IN" sz="2000" b="1" dirty="0"/>
              <a:t>printf(“</a:t>
            </a:r>
            <a:r>
              <a:rPr lang="en-IN" sz="2000" b="1" dirty="0">
                <a:solidFill>
                  <a:srgbClr val="0070C0"/>
                </a:solidFill>
              </a:rPr>
              <a:t>This is a digit</a:t>
            </a:r>
            <a:r>
              <a:rPr lang="en-IN" sz="2000" b="1" dirty="0"/>
              <a:t>");</a:t>
            </a:r>
          </a:p>
          <a:p>
            <a:r>
              <a:rPr lang="en-IN" sz="2000" b="1" dirty="0">
                <a:solidFill>
                  <a:srgbClr val="002060"/>
                </a:solidFill>
              </a:rPr>
              <a:t>		}</a:t>
            </a:r>
          </a:p>
          <a:p>
            <a:r>
              <a:rPr lang="en-IN" sz="2000" b="1" dirty="0">
                <a:solidFill>
                  <a:srgbClr val="002060"/>
                </a:solidFill>
              </a:rPr>
              <a:t>		</a:t>
            </a:r>
            <a:r>
              <a:rPr lang="en-IN" sz="2000" b="1" dirty="0">
                <a:solidFill>
                  <a:srgbClr val="002060"/>
                </a:solidFill>
                <a:highlight>
                  <a:srgbClr val="FFFF00"/>
                </a:highlight>
              </a:rPr>
              <a:t>else</a:t>
            </a:r>
          </a:p>
          <a:p>
            <a:r>
              <a:rPr lang="en-IN" sz="2000" b="1" dirty="0">
                <a:solidFill>
                  <a:srgbClr val="002060"/>
                </a:solidFill>
              </a:rPr>
              <a:t>		{</a:t>
            </a:r>
          </a:p>
          <a:p>
            <a:r>
              <a:rPr lang="en-IN" sz="2000" b="1" dirty="0">
                <a:solidFill>
                  <a:srgbClr val="002060"/>
                </a:solidFill>
              </a:rPr>
              <a:t>			</a:t>
            </a:r>
            <a:r>
              <a:rPr lang="en-IN" sz="2000" b="1" dirty="0"/>
              <a:t>printf(“</a:t>
            </a:r>
            <a:r>
              <a:rPr lang="en-IN" sz="2000" b="1" dirty="0">
                <a:solidFill>
                  <a:srgbClr val="0070C0"/>
                </a:solidFill>
              </a:rPr>
              <a:t>This is a special symbol</a:t>
            </a:r>
            <a:r>
              <a:rPr lang="en-IN" sz="2000" dirty="0"/>
              <a:t>");</a:t>
            </a:r>
          </a:p>
          <a:p>
            <a:r>
              <a:rPr lang="en-IN" sz="2000" dirty="0">
                <a:solidFill>
                  <a:srgbClr val="002060"/>
                </a:solidFill>
              </a:rPr>
              <a:t>		}</a:t>
            </a:r>
          </a:p>
          <a:p>
            <a:r>
              <a:rPr lang="en-IN" sz="2000" dirty="0"/>
              <a:t>		return 0;</a:t>
            </a:r>
          </a:p>
          <a:p>
            <a:r>
              <a:rPr lang="en-IN" sz="2000" dirty="0"/>
              <a:t>	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1F280-FE7D-146D-5D7F-65C94153C8AF}"/>
              </a:ext>
            </a:extLst>
          </p:cNvPr>
          <p:cNvSpPr txBox="1"/>
          <p:nvPr/>
        </p:nvSpPr>
        <p:spPr>
          <a:xfrm>
            <a:off x="8348870" y="837048"/>
            <a:ext cx="3843130" cy="3139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OUTPUT:</a:t>
            </a:r>
          </a:p>
          <a:p>
            <a:endParaRPr lang="en-IN" dirty="0"/>
          </a:p>
          <a:p>
            <a:r>
              <a:rPr lang="en-IN" dirty="0"/>
              <a:t>Enter a character</a:t>
            </a:r>
          </a:p>
          <a:p>
            <a:r>
              <a:rPr lang="en-IN" dirty="0">
                <a:solidFill>
                  <a:srgbClr val="002060"/>
                </a:solidFill>
              </a:rPr>
              <a:t>D</a:t>
            </a:r>
          </a:p>
          <a:p>
            <a:r>
              <a:rPr lang="en-IN" dirty="0">
                <a:solidFill>
                  <a:srgbClr val="C00000"/>
                </a:solidFill>
              </a:rPr>
              <a:t>This is an alphabet</a:t>
            </a:r>
          </a:p>
          <a:p>
            <a:endParaRPr lang="en-IN" dirty="0">
              <a:solidFill>
                <a:srgbClr val="C00000"/>
              </a:solidFill>
            </a:endParaRPr>
          </a:p>
          <a:p>
            <a:endParaRPr lang="en-IN" dirty="0">
              <a:solidFill>
                <a:srgbClr val="C00000"/>
              </a:solidFill>
            </a:endParaRPr>
          </a:p>
          <a:p>
            <a:r>
              <a:rPr lang="en-IN" dirty="0"/>
              <a:t>Enter a character</a:t>
            </a:r>
          </a:p>
          <a:p>
            <a:r>
              <a:rPr lang="en-IN" dirty="0">
                <a:solidFill>
                  <a:srgbClr val="002060"/>
                </a:solidFill>
              </a:rPr>
              <a:t>9</a:t>
            </a:r>
          </a:p>
          <a:p>
            <a:r>
              <a:rPr lang="en-IN" dirty="0">
                <a:solidFill>
                  <a:srgbClr val="C00000"/>
                </a:solidFill>
              </a:rPr>
              <a:t>This is an digit</a:t>
            </a:r>
          </a:p>
          <a:p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570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BA14-2E2C-740A-AD06-AE648736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3" y="357810"/>
            <a:ext cx="11145078" cy="90114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Create C application for an </a:t>
            </a:r>
            <a:r>
              <a:rPr lang="en-US" sz="2400" b="1" dirty="0">
                <a:solidFill>
                  <a:srgbClr val="C00000"/>
                </a:solidFill>
                <a:highlight>
                  <a:srgbClr val="FFFF00"/>
                </a:highlight>
              </a:rPr>
              <a:t>Electricity Bill Generator </a:t>
            </a:r>
            <a:r>
              <a:rPr lang="en-US" sz="2400" b="1" dirty="0">
                <a:solidFill>
                  <a:srgbClr val="C00000"/>
                </a:solidFill>
              </a:rPr>
              <a:t>. The charges are as follow.</a:t>
            </a:r>
            <a:endParaRPr lang="en-IN" sz="24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33EC44-00DA-0033-9AA6-DDCC6C8D3E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424187"/>
              </p:ext>
            </p:extLst>
          </p:nvPr>
        </p:nvGraphicFramePr>
        <p:xfrm>
          <a:off x="2791176" y="1367114"/>
          <a:ext cx="5058732" cy="19161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9092">
                  <a:extLst>
                    <a:ext uri="{9D8B030D-6E8A-4147-A177-3AD203B41FA5}">
                      <a16:colId xmlns:a16="http://schemas.microsoft.com/office/drawing/2014/main" val="987624232"/>
                    </a:ext>
                  </a:extLst>
                </a:gridCol>
                <a:gridCol w="2529640">
                  <a:extLst>
                    <a:ext uri="{9D8B030D-6E8A-4147-A177-3AD203B41FA5}">
                      <a16:colId xmlns:a16="http://schemas.microsoft.com/office/drawing/2014/main" val="2568642276"/>
                    </a:ext>
                  </a:extLst>
                </a:gridCol>
              </a:tblGrid>
              <a:tr h="386397">
                <a:tc>
                  <a:txBody>
                    <a:bodyPr/>
                    <a:lstStyle/>
                    <a:p>
                      <a:pPr indent="-635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Unit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109" marR="59109" marT="0" marB="0" anchor="ctr"/>
                </a:tc>
                <a:tc>
                  <a:txBody>
                    <a:bodyPr/>
                    <a:lstStyle/>
                    <a:p>
                      <a:pPr indent="-635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Charge Unit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109" marR="59109" marT="0" marB="0" anchor="ctr"/>
                </a:tc>
                <a:extLst>
                  <a:ext uri="{0D108BD9-81ED-4DB2-BD59-A6C34878D82A}">
                    <a16:rowId xmlns:a16="http://schemas.microsoft.com/office/drawing/2014/main" val="1026959695"/>
                  </a:ext>
                </a:extLst>
              </a:tr>
              <a:tr h="370525">
                <a:tc>
                  <a:txBody>
                    <a:bodyPr/>
                    <a:lstStyle/>
                    <a:p>
                      <a:pPr indent="-635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50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109" marR="59109" marT="0" marB="0" anchor="ctr"/>
                </a:tc>
                <a:tc>
                  <a:txBody>
                    <a:bodyPr/>
                    <a:lstStyle/>
                    <a:p>
                      <a:pPr indent="-635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@7.0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109" marR="59109" marT="0" marB="0" anchor="ctr"/>
                </a:tc>
                <a:extLst>
                  <a:ext uri="{0D108BD9-81ED-4DB2-BD59-A6C34878D82A}">
                    <a16:rowId xmlns:a16="http://schemas.microsoft.com/office/drawing/2014/main" val="4014909455"/>
                  </a:ext>
                </a:extLst>
              </a:tr>
              <a:tr h="386397">
                <a:tc>
                  <a:txBody>
                    <a:bodyPr/>
                    <a:lstStyle/>
                    <a:p>
                      <a:pPr indent="-635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&lt;=150 and &gt;50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109" marR="59109" marT="0" marB="0" anchor="ctr"/>
                </a:tc>
                <a:tc>
                  <a:txBody>
                    <a:bodyPr/>
                    <a:lstStyle/>
                    <a:p>
                      <a:pPr indent="-635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@9.0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109" marR="59109" marT="0" marB="0" anchor="ctr"/>
                </a:tc>
                <a:extLst>
                  <a:ext uri="{0D108BD9-81ED-4DB2-BD59-A6C34878D82A}">
                    <a16:rowId xmlns:a16="http://schemas.microsoft.com/office/drawing/2014/main" val="713011590"/>
                  </a:ext>
                </a:extLst>
              </a:tr>
              <a:tr h="386397">
                <a:tc>
                  <a:txBody>
                    <a:bodyPr/>
                    <a:lstStyle/>
                    <a:p>
                      <a:pPr indent="-635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&lt;=250 and &gt;150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109" marR="59109" marT="0" marB="0" anchor="ctr"/>
                </a:tc>
                <a:tc>
                  <a:txBody>
                    <a:bodyPr/>
                    <a:lstStyle/>
                    <a:p>
                      <a:pPr indent="-635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@12.0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109" marR="59109" marT="0" marB="0" anchor="ctr"/>
                </a:tc>
                <a:extLst>
                  <a:ext uri="{0D108BD9-81ED-4DB2-BD59-A6C34878D82A}">
                    <a16:rowId xmlns:a16="http://schemas.microsoft.com/office/drawing/2014/main" val="4267245253"/>
                  </a:ext>
                </a:extLst>
              </a:tr>
              <a:tr h="386397">
                <a:tc>
                  <a:txBody>
                    <a:bodyPr/>
                    <a:lstStyle/>
                    <a:p>
                      <a:pPr indent="-635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&gt;250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109" marR="59109" marT="0" marB="0" anchor="ctr"/>
                </a:tc>
                <a:tc>
                  <a:txBody>
                    <a:bodyPr/>
                    <a:lstStyle/>
                    <a:p>
                      <a:pPr indent="-635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@15.0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109" marR="59109" marT="0" marB="0" anchor="ctr"/>
                </a:tc>
                <a:extLst>
                  <a:ext uri="{0D108BD9-81ED-4DB2-BD59-A6C34878D82A}">
                    <a16:rowId xmlns:a16="http://schemas.microsoft.com/office/drawing/2014/main" val="31733878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D929D88-543D-FBC4-66AC-707570F5F900}"/>
              </a:ext>
            </a:extLst>
          </p:cNvPr>
          <p:cNvSpPr txBox="1"/>
          <p:nvPr/>
        </p:nvSpPr>
        <p:spPr>
          <a:xfrm>
            <a:off x="2213114" y="3438940"/>
            <a:ext cx="8454886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8" indent="-1270" algn="just">
              <a:spcBef>
                <a:spcPts val="600"/>
              </a:spcBef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OUTPUT</a:t>
            </a:r>
          </a:p>
          <a:p>
            <a:pPr indent="-1270" algn="just">
              <a:spcBef>
                <a:spcPts val="600"/>
              </a:spcBef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Sample Input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indent="-1270" algn="just">
              <a:spcBef>
                <a:spcPts val="600"/>
              </a:spcBef>
            </a:pPr>
            <a:r>
              <a:rPr lang="en-IN" b="1" dirty="0">
                <a:solidFill>
                  <a:srgbClr val="0070C0"/>
                </a:solidFill>
              </a:rPr>
              <a:t>Enter the units consumed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50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" algn="just">
              <a:spcBef>
                <a:spcPts val="600"/>
              </a:spcBef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Sample Output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1270" algn="just"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Electricity Bill= 350.00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1270" algn="just">
              <a:spcBef>
                <a:spcPts val="600"/>
              </a:spcBef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Sample Input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indent="-1270" algn="just">
              <a:spcBef>
                <a:spcPts val="600"/>
              </a:spcBef>
            </a:pPr>
            <a:r>
              <a:rPr lang="en-IN" b="1" dirty="0">
                <a:solidFill>
                  <a:srgbClr val="0070C0"/>
                </a:solidFill>
              </a:rPr>
              <a:t>Enter the units consumed</a:t>
            </a:r>
            <a:r>
              <a:rPr lang="en-IN" b="1" dirty="0"/>
              <a:t> -50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" algn="just">
              <a:spcBef>
                <a:spcPts val="600"/>
              </a:spcBef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Sample Output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1270" algn="just"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Please enter valid consumed units…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83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A6CF571-2342-58F9-894F-5CF520B7D1CF}"/>
              </a:ext>
            </a:extLst>
          </p:cNvPr>
          <p:cNvSpPr txBox="1"/>
          <p:nvPr/>
        </p:nvSpPr>
        <p:spPr>
          <a:xfrm>
            <a:off x="-1" y="-39752"/>
            <a:ext cx="6228521" cy="71711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</a:rPr>
              <a:t>//ELECTIRICITY BILL GENERATOR</a:t>
            </a:r>
          </a:p>
          <a:p>
            <a:r>
              <a:rPr lang="en-IN" sz="2000" b="1" dirty="0">
                <a:solidFill>
                  <a:srgbClr val="003300"/>
                </a:solidFill>
              </a:rPr>
              <a:t>#include&lt;stdio.h&gt;</a:t>
            </a:r>
          </a:p>
          <a:p>
            <a:r>
              <a:rPr lang="en-IN" sz="2000" b="1" dirty="0"/>
              <a:t>int main()</a:t>
            </a:r>
          </a:p>
          <a:p>
            <a:r>
              <a:rPr lang="en-IN" sz="2000" b="1" dirty="0"/>
              <a:t>{</a:t>
            </a:r>
          </a:p>
          <a:p>
            <a:r>
              <a:rPr lang="en-IN" sz="2000" b="1" dirty="0"/>
              <a:t>float bill, units;</a:t>
            </a:r>
          </a:p>
          <a:p>
            <a:r>
              <a:rPr lang="en-IN" sz="2000" b="1" dirty="0"/>
              <a:t>		printf(</a:t>
            </a:r>
            <a:r>
              <a:rPr lang="en-IN" sz="2000" b="1" dirty="0">
                <a:solidFill>
                  <a:srgbClr val="0070C0"/>
                </a:solidFill>
              </a:rPr>
              <a:t>"Enter the units consumed </a:t>
            </a:r>
            <a:r>
              <a:rPr lang="en-IN" sz="2000" b="1" dirty="0"/>
              <a:t>=");</a:t>
            </a:r>
          </a:p>
          <a:p>
            <a:r>
              <a:rPr lang="en-IN" sz="2000" b="1" dirty="0"/>
              <a:t>		scanf("%f", &amp;units);</a:t>
            </a:r>
          </a:p>
          <a:p>
            <a:r>
              <a:rPr lang="en-IN" sz="2000" b="1" dirty="0"/>
              <a:t>		</a:t>
            </a:r>
            <a:r>
              <a:rPr lang="en-IN" sz="2000" b="1" dirty="0">
                <a:highlight>
                  <a:srgbClr val="FFFF00"/>
                </a:highlight>
              </a:rPr>
              <a:t>if(units&lt;=50 &amp;&amp; units&gt;=0)</a:t>
            </a:r>
          </a:p>
          <a:p>
            <a:r>
              <a:rPr lang="en-IN" sz="2000" b="1" dirty="0"/>
              <a:t>		{</a:t>
            </a:r>
          </a:p>
          <a:p>
            <a:r>
              <a:rPr lang="en-IN" sz="2000" b="1" dirty="0"/>
              <a:t>			bill=units*7.0;</a:t>
            </a:r>
          </a:p>
          <a:p>
            <a:r>
              <a:rPr lang="en-IN" sz="2000" b="1" dirty="0"/>
              <a:t>			printf</a:t>
            </a:r>
            <a:r>
              <a:rPr lang="en-IN" sz="2000" b="1" dirty="0">
                <a:solidFill>
                  <a:srgbClr val="0070C0"/>
                </a:solidFill>
              </a:rPr>
              <a:t>("</a:t>
            </a:r>
            <a:r>
              <a:rPr lang="en-IN" sz="2000" b="1" dirty="0" err="1">
                <a:solidFill>
                  <a:srgbClr val="0070C0"/>
                </a:solidFill>
              </a:rPr>
              <a:t>Electrocity</a:t>
            </a:r>
            <a:r>
              <a:rPr lang="en-IN" sz="2000" b="1" dirty="0">
                <a:solidFill>
                  <a:srgbClr val="0070C0"/>
                </a:solidFill>
              </a:rPr>
              <a:t> Bill=%0.2f Rupees", </a:t>
            </a:r>
            <a:r>
              <a:rPr lang="en-IN" sz="2000" b="1" dirty="0"/>
              <a:t>bill);</a:t>
            </a:r>
          </a:p>
          <a:p>
            <a:r>
              <a:rPr lang="en-IN" sz="2000" b="1" dirty="0"/>
              <a:t>		}</a:t>
            </a:r>
          </a:p>
          <a:p>
            <a:r>
              <a:rPr lang="en-IN" sz="2000" b="1" dirty="0"/>
              <a:t>		</a:t>
            </a:r>
            <a:r>
              <a:rPr lang="en-IN" sz="2000" b="1" dirty="0">
                <a:highlight>
                  <a:srgbClr val="FFFF00"/>
                </a:highlight>
              </a:rPr>
              <a:t>else if (units&lt;=150 &amp;&amp; units&gt;50)</a:t>
            </a:r>
          </a:p>
          <a:p>
            <a:r>
              <a:rPr lang="en-IN" sz="2000" b="1" dirty="0"/>
              <a:t>		{	</a:t>
            </a:r>
          </a:p>
          <a:p>
            <a:r>
              <a:rPr lang="en-IN" sz="2000" b="1" dirty="0"/>
              <a:t>			bill=units*9.0;</a:t>
            </a:r>
          </a:p>
          <a:p>
            <a:r>
              <a:rPr lang="en-IN" sz="2000" b="1" dirty="0"/>
              <a:t>			printf(</a:t>
            </a:r>
            <a:r>
              <a:rPr lang="en-IN" sz="2000" b="1" dirty="0">
                <a:solidFill>
                  <a:srgbClr val="0070C0"/>
                </a:solidFill>
              </a:rPr>
              <a:t>"</a:t>
            </a:r>
            <a:r>
              <a:rPr lang="en-IN" sz="2000" b="1" dirty="0" err="1">
                <a:solidFill>
                  <a:srgbClr val="0070C0"/>
                </a:solidFill>
              </a:rPr>
              <a:t>Electrocity</a:t>
            </a:r>
            <a:r>
              <a:rPr lang="en-IN" sz="2000" b="1" dirty="0">
                <a:solidFill>
                  <a:srgbClr val="0070C0"/>
                </a:solidFill>
              </a:rPr>
              <a:t> Bill=%0.2f Rupees"</a:t>
            </a:r>
            <a:r>
              <a:rPr lang="en-IN" sz="2000" b="1" dirty="0"/>
              <a:t>, bill);	</a:t>
            </a:r>
          </a:p>
          <a:p>
            <a:r>
              <a:rPr lang="en-IN" sz="2000" b="1" dirty="0"/>
              <a:t>		}</a:t>
            </a:r>
          </a:p>
          <a:p>
            <a:r>
              <a:rPr lang="en-IN" sz="2000" b="1" dirty="0"/>
              <a:t>		</a:t>
            </a:r>
            <a:r>
              <a:rPr lang="en-IN" sz="2000" b="1" dirty="0">
                <a:highlight>
                  <a:srgbClr val="FFFF00"/>
                </a:highlight>
              </a:rPr>
              <a:t>else if (units&lt;=250 &amp;&amp; units&gt;=150)</a:t>
            </a:r>
          </a:p>
          <a:p>
            <a:r>
              <a:rPr lang="en-IN" sz="2000" b="1" dirty="0"/>
              <a:t>		{</a:t>
            </a:r>
          </a:p>
          <a:p>
            <a:r>
              <a:rPr lang="en-IN" sz="2000" b="1" dirty="0"/>
              <a:t>			bill=units*12.0;</a:t>
            </a:r>
          </a:p>
          <a:p>
            <a:r>
              <a:rPr lang="en-IN" sz="2000" b="1" dirty="0"/>
              <a:t>			printf("</a:t>
            </a:r>
            <a:r>
              <a:rPr lang="en-IN" sz="2000" b="1" dirty="0" err="1"/>
              <a:t>Electrocity</a:t>
            </a:r>
            <a:r>
              <a:rPr lang="en-IN" sz="2000" b="1" dirty="0"/>
              <a:t> Bill=%0.2f Rupees", bill);	</a:t>
            </a:r>
          </a:p>
          <a:p>
            <a:r>
              <a:rPr lang="en-IN" sz="2000" b="1" dirty="0"/>
              <a:t>		}</a:t>
            </a:r>
          </a:p>
          <a:p>
            <a:r>
              <a:rPr lang="en-IN" sz="2000" b="1" dirty="0"/>
              <a:t>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889BB-8726-1676-5FFA-6592B4A0ECDA}"/>
              </a:ext>
            </a:extLst>
          </p:cNvPr>
          <p:cNvSpPr txBox="1"/>
          <p:nvPr/>
        </p:nvSpPr>
        <p:spPr>
          <a:xfrm>
            <a:off x="6228521" y="-79512"/>
            <a:ext cx="5963479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IN" sz="1800" b="1" dirty="0">
              <a:highlight>
                <a:srgbClr val="FFFF00"/>
              </a:highlight>
            </a:endParaRPr>
          </a:p>
          <a:p>
            <a:r>
              <a:rPr lang="en-IN" sz="1800" b="1" dirty="0">
                <a:highlight>
                  <a:srgbClr val="FFFF00"/>
                </a:highlight>
              </a:rPr>
              <a:t>else if(units&gt;250)</a:t>
            </a:r>
          </a:p>
          <a:p>
            <a:r>
              <a:rPr lang="en-IN" sz="1800" b="1" dirty="0"/>
              <a:t>		{</a:t>
            </a:r>
          </a:p>
          <a:p>
            <a:r>
              <a:rPr lang="en-IN" sz="1800" b="1" dirty="0"/>
              <a:t>			bill=units*15;</a:t>
            </a:r>
          </a:p>
          <a:p>
            <a:r>
              <a:rPr lang="en-IN" sz="1800" b="1" dirty="0"/>
              <a:t>			printf</a:t>
            </a:r>
            <a:r>
              <a:rPr lang="en-IN" sz="1800" b="1" dirty="0">
                <a:solidFill>
                  <a:srgbClr val="0070C0"/>
                </a:solidFill>
              </a:rPr>
              <a:t>("Electricity Bill=%0.2f Rupees"</a:t>
            </a:r>
            <a:r>
              <a:rPr lang="en-IN" sz="1800" b="1" dirty="0"/>
              <a:t>, bill);</a:t>
            </a:r>
          </a:p>
          <a:p>
            <a:r>
              <a:rPr lang="en-IN" sz="1800" b="1" dirty="0"/>
              <a:t>		}</a:t>
            </a:r>
          </a:p>
          <a:p>
            <a:r>
              <a:rPr lang="en-IN" sz="1800" b="1" dirty="0"/>
              <a:t>		</a:t>
            </a:r>
            <a:r>
              <a:rPr lang="en-IN" sz="1800" b="1" dirty="0">
                <a:highlight>
                  <a:srgbClr val="FFFF00"/>
                </a:highlight>
              </a:rPr>
              <a:t>else</a:t>
            </a:r>
          </a:p>
          <a:p>
            <a:r>
              <a:rPr lang="en-IN" sz="1800" b="1" dirty="0"/>
              <a:t>		{</a:t>
            </a:r>
          </a:p>
          <a:p>
            <a:r>
              <a:rPr lang="en-IN" sz="1800" b="1" dirty="0"/>
              <a:t>		printf("Please enter valid consumed units...");</a:t>
            </a:r>
          </a:p>
          <a:p>
            <a:r>
              <a:rPr lang="en-IN" sz="1800" b="1" dirty="0"/>
              <a:t>		}</a:t>
            </a:r>
          </a:p>
          <a:p>
            <a:r>
              <a:rPr lang="en-IN" sz="1800" b="1" dirty="0"/>
              <a:t>		return 0;	</a:t>
            </a:r>
          </a:p>
          <a:p>
            <a:r>
              <a:rPr lang="en-IN" sz="1800" b="1" dirty="0"/>
              <a:t>   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1199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BA14-2E2C-740A-AD06-AE648736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5" y="410817"/>
            <a:ext cx="11648661" cy="76587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Write a program to </a:t>
            </a:r>
            <a:r>
              <a:rPr lang="en-US" sz="2400" b="1" u="sng" dirty="0">
                <a:solidFill>
                  <a:srgbClr val="C00000"/>
                </a:solidFill>
                <a:highlight>
                  <a:srgbClr val="FFFF00"/>
                </a:highlight>
              </a:rPr>
              <a:t>covert a given integer (in days) to years, months and days</a:t>
            </a:r>
            <a:r>
              <a:rPr lang="en-US" sz="2400" b="1" dirty="0">
                <a:solidFill>
                  <a:srgbClr val="C00000"/>
                </a:solidFill>
              </a:rPr>
              <a:t>, assumes that all </a:t>
            </a:r>
            <a:r>
              <a:rPr lang="en-US" sz="2400" b="1" dirty="0">
                <a:solidFill>
                  <a:srgbClr val="7030A0"/>
                </a:solidFill>
              </a:rPr>
              <a:t>months have 30 days </a:t>
            </a:r>
            <a:r>
              <a:rPr lang="en-US" sz="2400" b="1" dirty="0">
                <a:solidFill>
                  <a:srgbClr val="C00000"/>
                </a:solidFill>
              </a:rPr>
              <a:t>and </a:t>
            </a:r>
            <a:r>
              <a:rPr lang="en-US" sz="2400" b="1" dirty="0">
                <a:solidFill>
                  <a:srgbClr val="7030A0"/>
                </a:solidFill>
              </a:rPr>
              <a:t>all years have 365 days.</a:t>
            </a:r>
            <a:endParaRPr lang="en-IN" sz="2400" b="1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41D5A7-D7A2-0065-A35A-3B3FB180B384}"/>
              </a:ext>
            </a:extLst>
          </p:cNvPr>
          <p:cNvSpPr txBox="1"/>
          <p:nvPr/>
        </p:nvSpPr>
        <p:spPr>
          <a:xfrm>
            <a:off x="1411357" y="1662458"/>
            <a:ext cx="4625008" cy="353308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indent="-1270" algn="just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OUTPUT</a:t>
            </a:r>
          </a:p>
          <a:p>
            <a:pPr indent="-1270" algn="just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Sample Input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indent="-1270" algn="just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Input no. of days: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2535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1270" algn="just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Sample Output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indent="-1270" algn="just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6 year(s)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indent="-1270" algn="just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11 months(s)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indent="-1270" algn="just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15 day(s)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794041-0CE1-5A62-939A-5EB4648CA6AB}"/>
              </a:ext>
            </a:extLst>
          </p:cNvPr>
          <p:cNvSpPr txBox="1"/>
          <p:nvPr/>
        </p:nvSpPr>
        <p:spPr>
          <a:xfrm>
            <a:off x="5486400" y="2055528"/>
            <a:ext cx="6705600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Consolas" panose="020B0609020204030204" pitchFamily="49" charset="0"/>
              </a:rPr>
              <a:t>LOGIC</a:t>
            </a:r>
          </a:p>
          <a:p>
            <a:pPr marL="342900" indent="-342900">
              <a:buAutoNum type="arabicPeriod"/>
            </a:pPr>
            <a:r>
              <a:rPr lang="en-IN" b="1" dirty="0">
                <a:latin typeface="Consolas" panose="020B0609020204030204" pitchFamily="49" charset="0"/>
              </a:rPr>
              <a:t>READ ndays</a:t>
            </a:r>
          </a:p>
          <a:p>
            <a:pPr marL="342900" indent="-342900">
              <a:buAutoNum type="arabicPeriod"/>
            </a:pPr>
            <a:r>
              <a:rPr lang="en-IN" b="1" dirty="0">
                <a:latin typeface="Consolas" panose="020B0609020204030204" pitchFamily="49" charset="0"/>
              </a:rPr>
              <a:t>Calculate as   </a:t>
            </a:r>
          </a:p>
          <a:p>
            <a:r>
              <a:rPr lang="en-IN" b="1" dirty="0">
                <a:latin typeface="Consolas" panose="020B0609020204030204" pitchFamily="49" charset="0"/>
              </a:rPr>
              <a:t>    y = (int) ndays/365;   // converts into years</a:t>
            </a:r>
          </a:p>
          <a:p>
            <a:r>
              <a:rPr lang="en-IN" b="1" dirty="0">
                <a:latin typeface="Consolas" panose="020B0609020204030204" pitchFamily="49" charset="0"/>
              </a:rPr>
              <a:t>	ndays = ndays-(365*y); //extra days after years</a:t>
            </a:r>
          </a:p>
          <a:p>
            <a:r>
              <a:rPr lang="en-IN" b="1" dirty="0">
                <a:latin typeface="Consolas" panose="020B0609020204030204" pitchFamily="49" charset="0"/>
              </a:rPr>
              <a:t>	m = (int)ndays/30;  //months</a:t>
            </a:r>
          </a:p>
          <a:p>
            <a:r>
              <a:rPr lang="en-IN" b="1" dirty="0">
                <a:latin typeface="Consolas" panose="020B0609020204030204" pitchFamily="49" charset="0"/>
              </a:rPr>
              <a:t>	d = (int)ndays-(m*30); //days</a:t>
            </a:r>
          </a:p>
        </p:txBody>
      </p:sp>
    </p:spTree>
    <p:extLst>
      <p:ext uri="{BB962C8B-B14F-4D97-AF65-F5344CB8AC3E}">
        <p14:creationId xmlns:p14="http://schemas.microsoft.com/office/powerpoint/2010/main" val="191575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2800D1-D2EA-BA16-CB60-DC94EBC43F02}"/>
              </a:ext>
            </a:extLst>
          </p:cNvPr>
          <p:cNvSpPr txBox="1"/>
          <p:nvPr/>
        </p:nvSpPr>
        <p:spPr>
          <a:xfrm>
            <a:off x="-1" y="318052"/>
            <a:ext cx="8388627" cy="563231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//AGE CALCULATOR IN YEARS, MONTHS AND DAYS</a:t>
            </a:r>
          </a:p>
          <a:p>
            <a:r>
              <a:rPr lang="en-IN" b="1" dirty="0">
                <a:latin typeface="Consolas" panose="020B0609020204030204" pitchFamily="49" charset="0"/>
              </a:rPr>
              <a:t>#include &lt;</a:t>
            </a:r>
            <a:r>
              <a:rPr lang="en-IN" b="1" dirty="0" err="1">
                <a:latin typeface="Consolas" panose="020B0609020204030204" pitchFamily="49" charset="0"/>
              </a:rPr>
              <a:t>stdio.h</a:t>
            </a:r>
            <a:r>
              <a:rPr lang="en-IN" b="1" dirty="0"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IN" b="1" dirty="0">
                <a:latin typeface="Consolas" panose="020B0609020204030204" pitchFamily="49" charset="0"/>
              </a:rPr>
              <a:t>	int ndays, y, m, d;	</a:t>
            </a:r>
          </a:p>
          <a:p>
            <a:r>
              <a:rPr lang="en-IN" b="1" dirty="0">
                <a:latin typeface="Consolas" panose="020B0609020204030204" pitchFamily="49" charset="0"/>
              </a:rPr>
              <a:t>	</a:t>
            </a:r>
          </a:p>
          <a:p>
            <a:r>
              <a:rPr lang="en-IN" b="1" dirty="0">
                <a:latin typeface="Consolas" panose="020B0609020204030204" pitchFamily="49" charset="0"/>
              </a:rPr>
              <a:t>	printf(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"Input no. of days: "</a:t>
            </a:r>
            <a:r>
              <a:rPr lang="en-IN" b="1" dirty="0">
                <a:latin typeface="Consolas" panose="020B0609020204030204" pitchFamily="49" charset="0"/>
              </a:rPr>
              <a:t>);</a:t>
            </a:r>
          </a:p>
          <a:p>
            <a:r>
              <a:rPr lang="en-IN" b="1" dirty="0">
                <a:latin typeface="Consolas" panose="020B0609020204030204" pitchFamily="49" charset="0"/>
              </a:rPr>
              <a:t>	</a:t>
            </a:r>
          </a:p>
          <a:p>
            <a:r>
              <a:rPr lang="en-IN" b="1" dirty="0">
                <a:latin typeface="Consolas" panose="020B0609020204030204" pitchFamily="49" charset="0"/>
              </a:rPr>
              <a:t>	scanf("%d", &amp;ndays);</a:t>
            </a:r>
          </a:p>
          <a:p>
            <a:r>
              <a:rPr lang="en-IN" b="1" dirty="0">
                <a:latin typeface="Consolas" panose="020B0609020204030204" pitchFamily="49" charset="0"/>
              </a:rPr>
              <a:t>	</a:t>
            </a:r>
          </a:p>
          <a:p>
            <a:r>
              <a:rPr lang="en-IN" b="1" dirty="0">
                <a:latin typeface="Consolas" panose="020B0609020204030204" pitchFamily="49" charset="0"/>
              </a:rPr>
              <a:t>	</a:t>
            </a:r>
            <a:r>
              <a:rPr lang="en-IN" b="1" dirty="0">
                <a:highlight>
                  <a:srgbClr val="FFFF00"/>
                </a:highlight>
                <a:latin typeface="Consolas" panose="020B0609020204030204" pitchFamily="49" charset="0"/>
              </a:rPr>
              <a:t>y = (int) ndays/365;  //convers given number to years</a:t>
            </a:r>
          </a:p>
          <a:p>
            <a:r>
              <a:rPr lang="en-IN" b="1" dirty="0">
                <a:latin typeface="Consolas" panose="020B0609020204030204" pitchFamily="49" charset="0"/>
              </a:rPr>
              <a:t>	</a:t>
            </a:r>
          </a:p>
          <a:p>
            <a:r>
              <a:rPr lang="en-IN" b="1" dirty="0">
                <a:latin typeface="Consolas" panose="020B0609020204030204" pitchFamily="49" charset="0"/>
              </a:rPr>
              <a:t>	</a:t>
            </a:r>
            <a:r>
              <a:rPr lang="en-IN" b="1" dirty="0">
                <a:highlight>
                  <a:srgbClr val="FFFF00"/>
                </a:highlight>
                <a:latin typeface="Consolas" panose="020B0609020204030204" pitchFamily="49" charset="0"/>
              </a:rPr>
              <a:t>ndays = ndays-(365*y);   //extra days</a:t>
            </a:r>
          </a:p>
          <a:p>
            <a:r>
              <a:rPr lang="en-IN" b="1" dirty="0">
                <a:latin typeface="Consolas" panose="020B0609020204030204" pitchFamily="49" charset="0"/>
              </a:rPr>
              <a:t>		</a:t>
            </a:r>
          </a:p>
          <a:p>
            <a:r>
              <a:rPr lang="en-IN" b="1" dirty="0">
                <a:latin typeface="Consolas" panose="020B0609020204030204" pitchFamily="49" charset="0"/>
              </a:rPr>
              <a:t>	</a:t>
            </a:r>
            <a:r>
              <a:rPr lang="en-IN" b="1" dirty="0">
                <a:highlight>
                  <a:srgbClr val="FFFF00"/>
                </a:highlight>
                <a:latin typeface="Consolas" panose="020B0609020204030204" pitchFamily="49" charset="0"/>
              </a:rPr>
              <a:t>m = (int)ndays/30;   //months</a:t>
            </a:r>
          </a:p>
          <a:p>
            <a:r>
              <a:rPr lang="en-IN" b="1" dirty="0">
                <a:latin typeface="Consolas" panose="020B0609020204030204" pitchFamily="49" charset="0"/>
              </a:rPr>
              <a:t>	</a:t>
            </a:r>
          </a:p>
          <a:p>
            <a:r>
              <a:rPr lang="en-IN" b="1" dirty="0">
                <a:latin typeface="Consolas" panose="020B0609020204030204" pitchFamily="49" charset="0"/>
              </a:rPr>
              <a:t>	</a:t>
            </a:r>
            <a:r>
              <a:rPr lang="en-IN" b="1" dirty="0">
                <a:highlight>
                  <a:srgbClr val="FFFF00"/>
                </a:highlight>
                <a:latin typeface="Consolas" panose="020B0609020204030204" pitchFamily="49" charset="0"/>
              </a:rPr>
              <a:t>d = (int)ndays-(m*30);   //days</a:t>
            </a:r>
          </a:p>
          <a:p>
            <a:r>
              <a:rPr lang="en-IN" b="1" dirty="0">
                <a:latin typeface="Consolas" panose="020B0609020204030204" pitchFamily="49" charset="0"/>
              </a:rPr>
              <a:t>	</a:t>
            </a:r>
          </a:p>
          <a:p>
            <a:r>
              <a:rPr lang="en-IN" b="1" dirty="0">
                <a:latin typeface="Consolas" panose="020B0609020204030204" pitchFamily="49" charset="0"/>
              </a:rPr>
              <a:t>	printf(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" %d Year(s) \n %d Month(s) \n %d Day(s)"</a:t>
            </a:r>
            <a:r>
              <a:rPr lang="en-IN" b="1" dirty="0">
                <a:latin typeface="Consolas" panose="020B0609020204030204" pitchFamily="49" charset="0"/>
              </a:rPr>
              <a:t>, y, m, d);</a:t>
            </a:r>
          </a:p>
          <a:p>
            <a:r>
              <a:rPr lang="en-IN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IN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65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BA14-2E2C-740A-AD06-AE648736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8" y="245164"/>
            <a:ext cx="9411941" cy="174266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22733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//PASSWORD VALIDATOR</a:t>
            </a:r>
            <a:b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CREAT A PASSWORD VALIDATOR APP</a:t>
            </a:r>
            <a:b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For wrong password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print "Incorrect password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" and for correct password print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"Correct password with his/her name"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and quit the program. The correct password is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1234</a:t>
            </a:r>
            <a:b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IN" sz="20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72B7-9B2E-176F-7E7C-5DF15A682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9067" y="2157206"/>
            <a:ext cx="7195929" cy="4270098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227330" indent="0" algn="just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OUTPUT</a:t>
            </a:r>
          </a:p>
          <a:p>
            <a:pPr marL="22733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Sample Input</a:t>
            </a:r>
          </a:p>
          <a:p>
            <a:pPr marL="22733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</a:rPr>
              <a:t>Enter your Name: </a:t>
            </a:r>
            <a:r>
              <a:rPr lang="en-IN" sz="2000" b="1" dirty="0" err="1">
                <a:latin typeface="Calibri" panose="020F0502020204030204" pitchFamily="34" charset="0"/>
                <a:ea typeface="Calibri" panose="020F0502020204030204" pitchFamily="34" charset="0"/>
              </a:rPr>
              <a:t>xyz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733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Enter your password: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1234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733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733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Sample Output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733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Welcome to chitkara  Mr/Ms.xyz</a:t>
            </a:r>
          </a:p>
          <a:p>
            <a:pPr marL="22733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21915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2800D1-D2EA-BA16-CB60-DC94EBC43F02}"/>
              </a:ext>
            </a:extLst>
          </p:cNvPr>
          <p:cNvSpPr txBox="1"/>
          <p:nvPr/>
        </p:nvSpPr>
        <p:spPr>
          <a:xfrm>
            <a:off x="92765" y="0"/>
            <a:ext cx="9515063" cy="618630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indent="-1270" algn="just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//PASSWORD VERIFICATION</a:t>
            </a:r>
          </a:p>
          <a:p>
            <a:pPr indent="-1270" algn="just"/>
            <a:r>
              <a:rPr lang="en-US" b="1" dirty="0">
                <a:latin typeface="Consolas" panose="020B0609020204030204" pitchFamily="49" charset="0"/>
                <a:ea typeface="Times New Roman" panose="02020603050405020304" pitchFamily="18" charset="0"/>
              </a:rPr>
              <a:t>#include &lt;stdio.h&gt;</a:t>
            </a:r>
            <a:endParaRPr lang="en-IN" dirty="0"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marL="457200" indent="457200" algn="just"/>
            <a:r>
              <a:rPr lang="en-US" b="1" dirty="0">
                <a:latin typeface="Consolas" panose="020B0609020204030204" pitchFamily="49" charset="0"/>
                <a:ea typeface="Times New Roman" panose="02020603050405020304" pitchFamily="18" charset="0"/>
              </a:rPr>
              <a:t>int main() {</a:t>
            </a:r>
            <a:endParaRPr lang="en-IN" dirty="0"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indent="-1270" algn="just"/>
            <a:r>
              <a:rPr lang="en-US" b="1" dirty="0">
                <a:latin typeface="Consolas" panose="020B0609020204030204" pitchFamily="49" charset="0"/>
                <a:ea typeface="Times New Roman" panose="02020603050405020304" pitchFamily="18" charset="0"/>
              </a:rPr>
              <a:t>				int pass;</a:t>
            </a:r>
          </a:p>
          <a:p>
            <a:pPr indent="-1270" algn="just"/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</a:rPr>
              <a:t>	           char name[20];</a:t>
            </a:r>
          </a:p>
          <a:p>
            <a:pPr indent="-1270" algn="just"/>
            <a:endParaRPr lang="en-US" b="1" dirty="0"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indent="-1270" algn="just"/>
            <a:r>
              <a:rPr lang="en-US" b="1" dirty="0">
                <a:latin typeface="Consolas" panose="020B0609020204030204" pitchFamily="49" charset="0"/>
                <a:ea typeface="Times New Roman" panose="02020603050405020304" pitchFamily="18" charset="0"/>
              </a:rPr>
              <a:t>				printf(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"\n Input Your name:");</a:t>
            </a:r>
            <a:endParaRPr lang="en-IN" dirty="0">
              <a:solidFill>
                <a:srgbClr val="0070C0"/>
              </a:solidFill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indent="-1270" algn="just"/>
            <a:r>
              <a:rPr lang="en-US" b="1" dirty="0">
                <a:latin typeface="Consolas" panose="020B0609020204030204" pitchFamily="49" charset="0"/>
                <a:ea typeface="Times New Roman" panose="02020603050405020304" pitchFamily="18" charset="0"/>
              </a:rPr>
              <a:t>				scanf("%s",name);	</a:t>
            </a:r>
            <a:endParaRPr lang="en-IN" dirty="0"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indent="-1270" algn="just"/>
            <a:r>
              <a:rPr lang="en-US" b="1" dirty="0">
                <a:latin typeface="Consolas" panose="020B0609020204030204" pitchFamily="49" charset="0"/>
                <a:ea typeface="Times New Roman" panose="02020603050405020304" pitchFamily="18" charset="0"/>
              </a:rPr>
              <a:t>	</a:t>
            </a:r>
            <a:endParaRPr lang="en-IN" dirty="0"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indent="-1270" algn="just"/>
            <a:r>
              <a:rPr lang="en-US" b="1" dirty="0">
                <a:latin typeface="Consolas" panose="020B0609020204030204" pitchFamily="49" charset="0"/>
                <a:ea typeface="Times New Roman" panose="02020603050405020304" pitchFamily="18" charset="0"/>
              </a:rPr>
              <a:t>				printf("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\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nInput the password: ");</a:t>
            </a:r>
            <a:endParaRPr lang="en-IN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indent="-1270" algn="just"/>
            <a:r>
              <a:rPr lang="en-US" b="1" dirty="0">
                <a:latin typeface="Consolas" panose="020B0609020204030204" pitchFamily="49" charset="0"/>
                <a:ea typeface="Times New Roman" panose="02020603050405020304" pitchFamily="18" charset="0"/>
              </a:rPr>
              <a:t>				scanf("%d",&amp;pass);</a:t>
            </a:r>
          </a:p>
          <a:p>
            <a:pPr indent="-1270" algn="just"/>
            <a:endParaRPr lang="en-US" b="1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indent="-1270" algn="just"/>
            <a:r>
              <a:rPr lang="en-US" b="1" dirty="0">
                <a:latin typeface="Consolas" panose="020B0609020204030204" pitchFamily="49" charset="0"/>
                <a:ea typeface="Times New Roman" panose="02020603050405020304" pitchFamily="18" charset="0"/>
              </a:rPr>
              <a:t>				if (pass==1234)</a:t>
            </a:r>
            <a:endParaRPr lang="en-IN" dirty="0"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indent="-1270" algn="just"/>
            <a:r>
              <a:rPr lang="en-US" b="1" dirty="0">
                <a:latin typeface="Consolas" panose="020B0609020204030204" pitchFamily="49" charset="0"/>
                <a:ea typeface="Times New Roman" panose="02020603050405020304" pitchFamily="18" charset="0"/>
              </a:rPr>
              <a:t>				{</a:t>
            </a:r>
            <a:endParaRPr lang="en-IN" dirty="0"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marL="1371600" indent="457200" algn="just"/>
            <a:r>
              <a:rPr lang="en-US" b="1" dirty="0">
                <a:latin typeface="Consolas" panose="020B0609020204030204" pitchFamily="49" charset="0"/>
                <a:ea typeface="Times New Roman" panose="02020603050405020304" pitchFamily="18" charset="0"/>
              </a:rPr>
              <a:t>	printf(“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Welcome to chitkara ..Mr.%s”</a:t>
            </a:r>
            <a:r>
              <a:rPr lang="en-US" b="1" dirty="0">
                <a:latin typeface="Consolas" panose="020B0609020204030204" pitchFamily="49" charset="0"/>
                <a:ea typeface="Times New Roman" panose="02020603050405020304" pitchFamily="18" charset="0"/>
              </a:rPr>
              <a:t>, name);</a:t>
            </a:r>
            <a:endParaRPr lang="en-IN" dirty="0"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indent="-1270" algn="just"/>
            <a:r>
              <a:rPr lang="en-US" b="1" dirty="0">
                <a:latin typeface="Consolas" panose="020B0609020204030204" pitchFamily="49" charset="0"/>
                <a:ea typeface="Times New Roman" panose="02020603050405020304" pitchFamily="18" charset="0"/>
              </a:rPr>
              <a:t>    			}</a:t>
            </a:r>
            <a:endParaRPr lang="en-IN" dirty="0"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indent="-1270" algn="just"/>
            <a:r>
              <a:rPr lang="en-US" b="1" dirty="0">
                <a:latin typeface="Consolas" panose="020B0609020204030204" pitchFamily="49" charset="0"/>
                <a:ea typeface="Times New Roman" panose="02020603050405020304" pitchFamily="18" charset="0"/>
              </a:rPr>
              <a:t>   		        else</a:t>
            </a:r>
          </a:p>
          <a:p>
            <a:pPr indent="-1270" algn="just"/>
            <a:r>
              <a:rPr lang="en-US" b="1" dirty="0">
                <a:latin typeface="Consolas" panose="020B0609020204030204" pitchFamily="49" charset="0"/>
                <a:ea typeface="Times New Roman" panose="02020603050405020304" pitchFamily="18" charset="0"/>
              </a:rPr>
              <a:t>               {</a:t>
            </a:r>
            <a:endParaRPr lang="en-IN" dirty="0"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indent="-1270" algn="just"/>
            <a:r>
              <a:rPr lang="en-US" b="1" dirty="0">
                <a:latin typeface="Consolas" panose="020B0609020204030204" pitchFamily="49" charset="0"/>
                <a:ea typeface="Times New Roman" panose="02020603050405020304" pitchFamily="18" charset="0"/>
              </a:rPr>
              <a:t>      			     printf("Wrong password, try another");       </a:t>
            </a:r>
            <a:endParaRPr lang="en-IN" dirty="0"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indent="-1270" algn="just"/>
            <a:r>
              <a:rPr lang="en-US" b="1" dirty="0">
                <a:latin typeface="Consolas" panose="020B0609020204030204" pitchFamily="49" charset="0"/>
                <a:ea typeface="Times New Roman" panose="02020603050405020304" pitchFamily="18" charset="0"/>
              </a:rPr>
              <a:t>			    }</a:t>
            </a:r>
            <a:endParaRPr lang="en-IN" dirty="0"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indent="-1270" algn="just"/>
            <a:r>
              <a:rPr lang="en-US" b="1" dirty="0">
                <a:latin typeface="Consolas" panose="020B0609020204030204" pitchFamily="49" charset="0"/>
                <a:ea typeface="Times New Roman" panose="02020603050405020304" pitchFamily="18" charset="0"/>
              </a:rPr>
              <a:t>   			return 0;</a:t>
            </a:r>
            <a:endParaRPr lang="en-IN" dirty="0"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marL="457200" indent="457200" algn="just"/>
            <a:r>
              <a:rPr lang="en-US" b="1" dirty="0"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en-IN" dirty="0">
              <a:latin typeface="Consolas" panose="020B0609020204030204" pitchFamily="49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31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541</TotalTime>
  <Words>1874</Words>
  <Application>Microsoft Office PowerPoint</Application>
  <PresentationFormat>Widescreen</PresentationFormat>
  <Paragraphs>297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Courier New</vt:lpstr>
      <vt:lpstr>inter-regular</vt:lpstr>
      <vt:lpstr>Roboto Medium</vt:lpstr>
      <vt:lpstr>Times New Roman</vt:lpstr>
      <vt:lpstr>Office Theme</vt:lpstr>
      <vt:lpstr>Coding question</vt:lpstr>
      <vt:lpstr>1. Write a C program to check whether a character is an alphabet, digit or special character </vt:lpstr>
      <vt:lpstr>PowerPoint Presentation</vt:lpstr>
      <vt:lpstr>Create C application for an Electricity Bill Generator . The charges are as follow.</vt:lpstr>
      <vt:lpstr>PowerPoint Presentation</vt:lpstr>
      <vt:lpstr>Write a program to covert a given integer (in days) to years, months and days, assumes that all months have 30 days and all years have 365 days.</vt:lpstr>
      <vt:lpstr>PowerPoint Presentation</vt:lpstr>
      <vt:lpstr>//PASSWORD VALIDATOR CREAT A PASSWORD VALIDATOR APP For wrong password print "Incorrect password" and for correct password print "Correct password with his/her name" and quit the program. The correct password is 1234 </vt:lpstr>
      <vt:lpstr>PowerPoint Presentation</vt:lpstr>
      <vt:lpstr> Problem Statement: You are provided with a particular amount(currency) and you have to print the minimum number of notes (Rs 500,100,50,20,10,5,2,1) required for the amount.  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question</dc:title>
  <dc:creator>naveench</dc:creator>
  <cp:lastModifiedBy>naveench</cp:lastModifiedBy>
  <cp:revision>45</cp:revision>
  <dcterms:created xsi:type="dcterms:W3CDTF">2023-01-21T15:14:02Z</dcterms:created>
  <dcterms:modified xsi:type="dcterms:W3CDTF">2023-02-06T16:22:06Z</dcterms:modified>
</cp:coreProperties>
</file>