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6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8D53-84E2-426B-AA91-F75DB43109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70"/>
            <a:ext cx="6838682" cy="5445125"/>
          </a:xfrm>
        </p:spPr>
        <p:txBody>
          <a:bodyPr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</a:t>
            </a:r>
            <a:r>
              <a:rPr lang="en-US" sz="22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a function itself 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200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endParaRPr lang="en-US" sz="2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Any function which calls itself is called </a:t>
            </a:r>
            <a:r>
              <a:rPr 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recursive function</a:t>
            </a: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 and such function calls are called recursive calls</a:t>
            </a:r>
            <a:r>
              <a:rPr lang="en-US" dirty="0" smtClean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Recursion continues until some condition is met to prevent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8" y="811370"/>
            <a:ext cx="4009623" cy="5539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05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448" y="734097"/>
            <a:ext cx="11963400" cy="5333999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are very useful to solve many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problems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calculating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of a number, generating Fibonacci series,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solve such problems which are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naturally recursive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unnecessary calling of function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useful when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same solution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 length of code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very useful in solving the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 problem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functions are generally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non-recursive function.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require a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 of memory space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hold intermediate results on the system stacks.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to analyze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understand the code.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more efficient in terms of space and time complexity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4096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RECURSION- A</a:t>
            </a:r>
            <a:r>
              <a:rPr lang="en-US" dirty="0" smtClean="0"/>
              <a:t>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Q) Write a c program to </a:t>
            </a:r>
            <a:r>
              <a:rPr lang="en-US" sz="2800" dirty="0" smtClean="0">
                <a:solidFill>
                  <a:srgbClr val="3333FF"/>
                </a:solidFill>
              </a:rPr>
              <a:t>find the sum of the digits of a number </a:t>
            </a:r>
            <a:r>
              <a:rPr lang="en-US" sz="2800" dirty="0" smtClean="0">
                <a:solidFill>
                  <a:srgbClr val="C00000"/>
                </a:solidFill>
              </a:rPr>
              <a:t>using recursion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Enter a number: 12345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Sum of digits of 12345 is 15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79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5940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3608B8"/>
                </a:solidFill>
              </a:rPr>
              <a:t>//PROGRAM TO FIND THE SUM OF THE DIGITS OF A NUMBER </a:t>
            </a:r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sumOfDigits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num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</a:t>
            </a:r>
            <a:r>
              <a:rPr lang="en-US" sz="2000" dirty="0" err="1"/>
              <a:t>num</a:t>
            </a:r>
            <a:r>
              <a:rPr lang="en-US" sz="2000" dirty="0"/>
              <a:t> == 0) {</a:t>
            </a:r>
          </a:p>
          <a:p>
            <a:pPr>
              <a:defRPr/>
            </a:pPr>
            <a:r>
              <a:rPr lang="en-US" sz="2000" dirty="0"/>
              <a:t>        return 0;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return (</a:t>
            </a:r>
            <a:r>
              <a:rPr lang="en-US" sz="2000" dirty="0" err="1"/>
              <a:t>num</a:t>
            </a:r>
            <a:r>
              <a:rPr lang="en-US" sz="2000" dirty="0"/>
              <a:t> % 10) + </a:t>
            </a:r>
            <a:r>
              <a:rPr lang="en-US" sz="2000" dirty="0" err="1"/>
              <a:t>sumOfDigits</a:t>
            </a:r>
            <a:r>
              <a:rPr lang="en-US" sz="2000" dirty="0"/>
              <a:t>(</a:t>
            </a:r>
            <a:r>
              <a:rPr lang="en-US" sz="2000" dirty="0" err="1"/>
              <a:t>num</a:t>
            </a:r>
            <a:r>
              <a:rPr lang="en-US" sz="2000" dirty="0"/>
              <a:t> / 10);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3333FF"/>
                </a:solidFill>
              </a:rPr>
              <a:t>Enter a number: </a:t>
            </a:r>
            <a:r>
              <a:rPr lang="en-US" sz="2000" dirty="0"/>
              <a:t>");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 &amp;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result = </a:t>
            </a:r>
            <a:r>
              <a:rPr lang="en-US" sz="2000" dirty="0" err="1">
                <a:solidFill>
                  <a:srgbClr val="C00000"/>
                </a:solidFill>
              </a:rPr>
              <a:t>sumOfDigits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num</a:t>
            </a:r>
            <a:r>
              <a:rPr lang="en-US" sz="2000" dirty="0">
                <a:solidFill>
                  <a:srgbClr val="C00000"/>
                </a:solidFill>
              </a:rPr>
              <a:t>);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3333FF"/>
                </a:solidFill>
              </a:rPr>
              <a:t>Sum of digits of %d is %d\n</a:t>
            </a:r>
            <a:r>
              <a:rPr lang="en-US" sz="2000" dirty="0"/>
              <a:t>", </a:t>
            </a:r>
            <a:r>
              <a:rPr lang="en-US" sz="2000" dirty="0" err="1"/>
              <a:t>num</a:t>
            </a:r>
            <a:r>
              <a:rPr lang="en-US" sz="2000" dirty="0"/>
              <a:t>, result);</a:t>
            </a:r>
          </a:p>
          <a:p>
            <a:pPr>
              <a:defRPr/>
            </a:pPr>
            <a:r>
              <a:rPr lang="en-US" sz="2000" dirty="0"/>
              <a:t>  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Q) Write a c program to </a:t>
            </a:r>
            <a:r>
              <a:rPr lang="en-US" sz="2800" dirty="0"/>
              <a:t>reverse an </a:t>
            </a:r>
            <a:r>
              <a:rPr lang="en-US" sz="2800" dirty="0" smtClean="0"/>
              <a:t>array </a:t>
            </a:r>
            <a:r>
              <a:rPr lang="en-US" sz="2800" dirty="0" smtClean="0">
                <a:solidFill>
                  <a:srgbClr val="C00000"/>
                </a:solidFill>
              </a:rPr>
              <a:t>using recursion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size of array: 5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elements of array: 1 2 3 4 5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Original array: 1 2 3 4 5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Reversed array: 5 4 3 2 1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4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58" y="0"/>
            <a:ext cx="574129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 smtClean="0"/>
              <a:t>void </a:t>
            </a:r>
            <a:r>
              <a:rPr lang="en-US" sz="2000" dirty="0" err="1"/>
              <a:t>reverseArray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[],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end)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(start &gt;= end) {</a:t>
            </a:r>
          </a:p>
          <a:p>
            <a:pPr>
              <a:defRPr/>
            </a:pPr>
            <a:r>
              <a:rPr lang="en-US" sz="2000" dirty="0"/>
              <a:t>        return;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temp = </a:t>
            </a:r>
            <a:r>
              <a:rPr lang="en-US" sz="2000" dirty="0" err="1"/>
              <a:t>arr</a:t>
            </a:r>
            <a:r>
              <a:rPr lang="en-US" sz="2000" dirty="0"/>
              <a:t>[start];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arr</a:t>
            </a:r>
            <a:r>
              <a:rPr lang="en-US" sz="2000" dirty="0"/>
              <a:t>[start] = </a:t>
            </a:r>
            <a:r>
              <a:rPr lang="en-US" sz="2000" dirty="0" err="1"/>
              <a:t>arr</a:t>
            </a:r>
            <a:r>
              <a:rPr lang="en-US" sz="2000" dirty="0"/>
              <a:t>[end];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arr</a:t>
            </a:r>
            <a:r>
              <a:rPr lang="en-US" sz="2000" dirty="0"/>
              <a:t>[end] = temp;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reverseArray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start+1, end-1);</a:t>
            </a:r>
          </a:p>
          <a:p>
            <a:pPr>
              <a:defRPr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767052" y="270456"/>
            <a:ext cx="6096000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size of array: ");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&amp;size);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elements of array: ");</a:t>
            </a:r>
          </a:p>
          <a:p>
            <a:pPr>
              <a:defRPr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("Original array: ");</a:t>
            </a:r>
          </a:p>
          <a:p>
            <a:pPr>
              <a:defRPr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reverseArray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0, size-1);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nReversed</a:t>
            </a:r>
            <a:r>
              <a:rPr lang="en-US" dirty="0"/>
              <a:t> array: ");</a:t>
            </a:r>
          </a:p>
          <a:p>
            <a:pPr>
              <a:defRPr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defRPr/>
            </a:pPr>
            <a:r>
              <a:rPr lang="en-US" dirty="0"/>
              <a:t>    return 0;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1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Q) </a:t>
            </a:r>
            <a:r>
              <a:rPr lang="en-US" sz="2800" dirty="0"/>
              <a:t>Write a </a:t>
            </a:r>
            <a:r>
              <a:rPr lang="en-US" sz="2800" dirty="0" smtClean="0"/>
              <a:t>program to reverse </a:t>
            </a:r>
            <a:r>
              <a:rPr lang="en-US" sz="2800" dirty="0"/>
              <a:t>a given </a:t>
            </a:r>
            <a:r>
              <a:rPr lang="en-US" sz="2800" dirty="0" smtClean="0"/>
              <a:t>string using recursion</a:t>
            </a:r>
            <a:endParaRPr lang="en-US" sz="2800" dirty="0"/>
          </a:p>
          <a:p>
            <a:endParaRPr lang="en-US" sz="28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Input: "hello"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 "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olleh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Input: "world"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 "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dlrow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61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58" y="0"/>
            <a:ext cx="5792810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void reverse(char *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end)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(start &gt;= end)</a:t>
            </a:r>
          </a:p>
          <a:p>
            <a:pPr>
              <a:defRPr/>
            </a:pPr>
            <a:r>
              <a:rPr lang="en-US" sz="2000" dirty="0"/>
              <a:t>        return;</a:t>
            </a:r>
          </a:p>
          <a:p>
            <a:pPr>
              <a:defRPr/>
            </a:pPr>
            <a:r>
              <a:rPr lang="en-US" sz="2000" dirty="0"/>
              <a:t>    else</a:t>
            </a:r>
          </a:p>
          <a:p>
            <a:pPr>
              <a:defRPr/>
            </a:pPr>
            <a:r>
              <a:rPr lang="en-US" sz="2000" dirty="0"/>
              <a:t>    {</a:t>
            </a:r>
          </a:p>
          <a:p>
            <a:pPr>
              <a:defRPr/>
            </a:pPr>
            <a:r>
              <a:rPr lang="en-US" sz="2000" dirty="0"/>
              <a:t>        char temp = </a:t>
            </a:r>
            <a:r>
              <a:rPr lang="en-US" sz="2000" dirty="0" err="1"/>
              <a:t>str</a:t>
            </a:r>
            <a:r>
              <a:rPr lang="en-US" sz="2000" dirty="0"/>
              <a:t>[start];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str</a:t>
            </a:r>
            <a:r>
              <a:rPr lang="en-US" sz="2000" dirty="0"/>
              <a:t>[start] = </a:t>
            </a:r>
            <a:r>
              <a:rPr lang="en-US" sz="2000" dirty="0" err="1"/>
              <a:t>str</a:t>
            </a:r>
            <a:r>
              <a:rPr lang="en-US" sz="2000" dirty="0"/>
              <a:t>[end];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str</a:t>
            </a:r>
            <a:r>
              <a:rPr lang="en-US" sz="2000" dirty="0"/>
              <a:t>[end] = temp;</a:t>
            </a:r>
          </a:p>
          <a:p>
            <a:pPr>
              <a:defRPr/>
            </a:pPr>
            <a:r>
              <a:rPr lang="en-US" sz="2000" dirty="0"/>
              <a:t>        reverse(</a:t>
            </a:r>
            <a:r>
              <a:rPr lang="en-US" sz="2000" dirty="0" err="1"/>
              <a:t>str</a:t>
            </a:r>
            <a:r>
              <a:rPr lang="en-US" sz="2000" dirty="0"/>
              <a:t>, start+1, end-1);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818568" y="270456"/>
            <a:ext cx="60960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string: ");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("%s",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   reverse(</a:t>
            </a:r>
            <a:r>
              <a:rPr lang="en-US" dirty="0" err="1"/>
              <a:t>str</a:t>
            </a:r>
            <a:r>
              <a:rPr lang="en-US" dirty="0"/>
              <a:t>, 0, n-1);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("Reversed string: %s",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   return 0;</a:t>
            </a:r>
          </a:p>
          <a:p>
            <a:pPr>
              <a:defRPr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0" y="811370"/>
            <a:ext cx="120015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Q) </a:t>
            </a:r>
            <a:r>
              <a:rPr lang="en-US" sz="2800" dirty="0" smtClean="0"/>
              <a:t>Write a program to </a:t>
            </a:r>
            <a:r>
              <a:rPr lang="en-US" sz="2800" dirty="0" err="1" smtClean="0"/>
              <a:t>to</a:t>
            </a:r>
            <a:r>
              <a:rPr lang="en-US" sz="2800" dirty="0" smtClean="0"/>
              <a:t> print all the subsets of a given set of integers using recursion</a:t>
            </a:r>
            <a:endParaRPr lang="en-US" sz="1600" dirty="0"/>
          </a:p>
          <a:p>
            <a:endParaRPr lang="en-US" sz="16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Input: 3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1 2 3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3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2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2 3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1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1 3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1 2 }</a:t>
            </a:r>
          </a:p>
          <a:p>
            <a:pPr lvl="1">
              <a:buSzPct val="95000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 1 2 3 }</a:t>
            </a:r>
          </a:p>
          <a:p>
            <a:pPr>
              <a:buSzPct val="95000"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00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57" y="0"/>
            <a:ext cx="6993229" cy="655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 smtClean="0"/>
              <a:t>void </a:t>
            </a:r>
            <a:r>
              <a:rPr lang="en-US" sz="2000" dirty="0" err="1"/>
              <a:t>print_subset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[], </a:t>
            </a:r>
            <a:r>
              <a:rPr lang="en-US" sz="2000" dirty="0" err="1"/>
              <a:t>int</a:t>
            </a:r>
            <a:r>
              <a:rPr lang="en-US" sz="2000" dirty="0"/>
              <a:t> n, </a:t>
            </a:r>
            <a:r>
              <a:rPr lang="en-US" sz="2000" dirty="0" err="1"/>
              <a:t>int</a:t>
            </a:r>
            <a:r>
              <a:rPr lang="en-US" sz="2000" dirty="0"/>
              <a:t> index, </a:t>
            </a:r>
            <a:r>
              <a:rPr lang="en-US" sz="2000" dirty="0" err="1"/>
              <a:t>int</a:t>
            </a:r>
            <a:r>
              <a:rPr lang="en-US" sz="2000" dirty="0"/>
              <a:t> subset[])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(index == n)</a:t>
            </a:r>
          </a:p>
          <a:p>
            <a:pPr>
              <a:defRPr/>
            </a:pPr>
            <a:r>
              <a:rPr lang="en-US" sz="2000" dirty="0"/>
              <a:t>    {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("{ ");</a:t>
            </a:r>
          </a:p>
          <a:p>
            <a:pPr>
              <a:defRPr/>
            </a:pPr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>
              <a:defRPr/>
            </a:pPr>
            <a:r>
              <a:rPr lang="en-US" sz="2000" dirty="0"/>
              <a:t>        {</a:t>
            </a:r>
          </a:p>
          <a:p>
            <a:pPr>
              <a:defRPr/>
            </a:pPr>
            <a:r>
              <a:rPr lang="en-US" sz="2000" dirty="0"/>
              <a:t>            if (subset[</a:t>
            </a:r>
            <a:r>
              <a:rPr lang="en-US" sz="2000" dirty="0" err="1"/>
              <a:t>i</a:t>
            </a:r>
            <a:r>
              <a:rPr lang="en-US" sz="2000" dirty="0"/>
              <a:t>] == 1)</a:t>
            </a:r>
          </a:p>
          <a:p>
            <a:pPr>
              <a:defRPr/>
            </a:pPr>
            <a:r>
              <a:rPr lang="en-US" sz="2000" dirty="0"/>
              <a:t>               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>
              <a:defRPr/>
            </a:pPr>
            <a:r>
              <a:rPr lang="en-US" sz="2000" dirty="0"/>
              <a:t>        }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("}\n");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else</a:t>
            </a:r>
          </a:p>
          <a:p>
            <a:pPr>
              <a:defRPr/>
            </a:pPr>
            <a:r>
              <a:rPr lang="en-US" sz="2000" dirty="0"/>
              <a:t>    {</a:t>
            </a:r>
          </a:p>
          <a:p>
            <a:pPr>
              <a:defRPr/>
            </a:pPr>
            <a:r>
              <a:rPr lang="en-US" sz="2000" dirty="0"/>
              <a:t>        subset[index] = 0;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print_subset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n, index+1, subset);</a:t>
            </a:r>
          </a:p>
          <a:p>
            <a:pPr>
              <a:defRPr/>
            </a:pPr>
            <a:r>
              <a:rPr lang="en-US" sz="2000" dirty="0"/>
              <a:t>        subset[index] = 1;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print_subset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n, index+1, subset);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897173" y="386368"/>
            <a:ext cx="5294827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size of the set: ");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[n], subset[n];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%d integers for the set:\n", n);</a:t>
            </a:r>
          </a:p>
          <a:p>
            <a:pPr>
              <a:defRPr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("Subsets:\n");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print_subset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n, 0, subset);</a:t>
            </a:r>
          </a:p>
          <a:p>
            <a:pPr>
              <a:defRPr/>
            </a:pPr>
            <a:r>
              <a:rPr lang="en-US" dirty="0"/>
              <a:t>    return 0;</a:t>
            </a:r>
          </a:p>
          <a:p>
            <a:pPr>
              <a:defRPr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61913" y="931103"/>
            <a:ext cx="117729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factorial of given number 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	Enter the number for factorial: 5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        The factorial of given number is: 120</a:t>
            </a:r>
          </a:p>
          <a:p>
            <a:pPr lvl="2">
              <a:buSzPct val="95000"/>
            </a:pPr>
            <a:endParaRPr lang="en-US" alt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724400"/>
            <a:ext cx="544036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fact() </a:t>
            </a:r>
            <a:r>
              <a:rPr lang="en-US" sz="2400" dirty="0"/>
              <a:t>to recursively call 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fact() in main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4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00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a typeface="Times New Roman" panose="02020603050405020304" pitchFamily="18" charset="0"/>
              </a:rPr>
              <a:t>//PROGRAM FOR FINDING  THE FACTORIAL OF GIVEN NUMBER USING FUNCTION</a:t>
            </a:r>
            <a:endParaRPr lang="en-US" sz="2000" dirty="0">
              <a:solidFill>
                <a:srgbClr val="FF0000"/>
              </a:solidFill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#include &lt;stdio.h&gt;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 (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  //function declaration  and n is the formal parameter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main()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"Enter the number 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scanf(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,&amp;n);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 = fact(n);  </a:t>
            </a:r>
            <a:endParaRPr lang="en-US" sz="24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"factorial = %</a:t>
            </a:r>
            <a:r>
              <a:rPr lang="en-US" sz="2400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fact(</a:t>
            </a: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n)  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if(n==</a:t>
            </a:r>
            <a:r>
              <a:rPr lang="en-US" sz="2400" dirty="0" smtClean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0 || 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n==1)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  return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n*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fact(n-1);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0" y="811369"/>
            <a:ext cx="121920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 C program to calculate the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</a:t>
            </a:r>
            <a:r>
              <a:rPr lang="en-US" altLang="en-US" sz="28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Natural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Enter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OUTPUT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The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sum of Natural Numbers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8600" y="2060620"/>
            <a:ext cx="5613400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to recursively call 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0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591800" cy="7583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//program to find the </a:t>
            </a:r>
            <a:r>
              <a:rPr lang="en-US" sz="2400" dirty="0">
                <a:solidFill>
                  <a:srgbClr val="C00000"/>
                </a:solidFill>
                <a:ea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C00000"/>
                </a:solidFill>
                <a:ea typeface="Calibri" panose="020F0502020204030204" pitchFamily="34" charset="0"/>
              </a:rPr>
              <a:t> of Natural Numbers </a:t>
            </a:r>
            <a:r>
              <a:rPr lang="en-US" sz="2400" dirty="0">
                <a:solidFill>
                  <a:srgbClr val="25265E"/>
                </a:solidFill>
                <a:ea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25265E"/>
                </a:solidFill>
                <a:ea typeface="Calibri" panose="020F0502020204030204" pitchFamily="34" charset="0"/>
              </a:rPr>
              <a:t>Recursion</a:t>
            </a:r>
            <a:endParaRPr lang="en-US" sz="2400" b="1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number, result;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scanf("%d", &amp;number);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= sum(number);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(n != 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 +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sum(n-1)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sum() function calls itself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3188" name="Picture 3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1881"/>
          <a:stretch>
            <a:fillRect/>
          </a:stretch>
        </p:blipFill>
        <p:spPr bwMode="auto">
          <a:xfrm>
            <a:off x="8991600" y="0"/>
            <a:ext cx="3200400" cy="73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FIBONACCI SERIES 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Enter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OUTPUT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Fibonacci series is 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0 1  1  2  3  5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9574" y="2230101"/>
            <a:ext cx="5631926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n;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fib()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 smtClean="0">
                <a:solidFill>
                  <a:srgbClr val="0000FF"/>
                </a:solidFill>
              </a:rPr>
              <a:t>fib(n) </a:t>
            </a:r>
            <a:r>
              <a:rPr lang="en-US" sz="2400" dirty="0"/>
              <a:t>to recursively call </a:t>
            </a:r>
            <a:r>
              <a:rPr lang="en-US" sz="2400" dirty="0" smtClean="0"/>
              <a:t>n*fin(n-1)</a:t>
            </a:r>
            <a:endParaRPr lang="en-US" sz="24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fib()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7171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FF"/>
                </a:solidFill>
              </a:rPr>
              <a:t>//PROGRAM FOR FIBONACCI SERIES</a:t>
            </a:r>
          </a:p>
          <a:p>
            <a:pPr>
              <a:defRPr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    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void</a:t>
            </a:r>
            <a:r>
              <a:rPr lang="en-US" sz="2000" dirty="0">
                <a:solidFill>
                  <a:srgbClr val="FF0000"/>
                </a:solidFill>
              </a:rPr>
              <a:t>  </a:t>
            </a:r>
            <a:r>
              <a:rPr lang="en-US" sz="2000" dirty="0" smtClean="0">
                <a:solidFill>
                  <a:srgbClr val="FF0000"/>
                </a:solidFill>
              </a:rPr>
              <a:t>fib(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 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/>
              <a:t>{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 </a:t>
            </a:r>
            <a:r>
              <a:rPr lang="en-US" sz="2000" dirty="0"/>
              <a:t> </a:t>
            </a:r>
            <a:r>
              <a:rPr lang="en-US" sz="2000" b="1" dirty="0"/>
              <a:t>int</a:t>
            </a:r>
            <a:r>
              <a:rPr lang="en-US" sz="2000" dirty="0"/>
              <a:t> n1=0,n2=1,n3;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dirty="0" smtClean="0"/>
              <a:t>  </a:t>
            </a:r>
            <a:r>
              <a:rPr lang="en-US" sz="2000" b="1" dirty="0" smtClean="0"/>
              <a:t>if</a:t>
            </a:r>
            <a:r>
              <a:rPr lang="en-US" sz="2000" dirty="0" smtClean="0"/>
              <a:t>(n&gt;0)</a:t>
            </a:r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   {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     n3 = n1 + n2;    </a:t>
            </a:r>
          </a:p>
          <a:p>
            <a:pPr>
              <a:defRPr/>
            </a:pPr>
            <a:r>
              <a:rPr lang="en-US" sz="2000" dirty="0"/>
              <a:t>         n1 = n2;    </a:t>
            </a:r>
          </a:p>
          <a:p>
            <a:pPr>
              <a:defRPr/>
            </a:pPr>
            <a:r>
              <a:rPr lang="en-US" sz="2000" dirty="0"/>
              <a:t>         n2 = n3;    </a:t>
            </a:r>
          </a:p>
          <a:p>
            <a:pPr>
              <a:defRPr/>
            </a:pPr>
            <a:r>
              <a:rPr lang="en-US" sz="2000" dirty="0"/>
              <a:t>         printf("</a:t>
            </a:r>
            <a:r>
              <a:rPr lang="en-US" sz="2000" dirty="0">
                <a:solidFill>
                  <a:srgbClr val="3333FF"/>
                </a:solidFill>
              </a:rPr>
              <a:t>%d </a:t>
            </a:r>
            <a:r>
              <a:rPr lang="en-US" sz="2000" dirty="0"/>
              <a:t>",n3);    </a:t>
            </a:r>
          </a:p>
          <a:p>
            <a:pPr>
              <a:defRPr/>
            </a:pPr>
            <a:r>
              <a:rPr lang="en-US" sz="2000" dirty="0"/>
              <a:t>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fib(n-1</a:t>
            </a:r>
            <a:r>
              <a:rPr lang="en-US" sz="2000" b="1" dirty="0">
                <a:solidFill>
                  <a:srgbClr val="FF0000"/>
                </a:solidFill>
              </a:rPr>
              <a:t>);   </a:t>
            </a:r>
            <a:r>
              <a:rPr lang="en-US" sz="2000" b="1" dirty="0"/>
              <a:t> </a:t>
            </a:r>
          </a:p>
          <a:p>
            <a:pPr>
              <a:defRPr/>
            </a:pPr>
            <a:r>
              <a:rPr lang="en-US" sz="2000" dirty="0"/>
              <a:t>    }    </a:t>
            </a:r>
          </a:p>
          <a:p>
            <a:pPr>
              <a:defRPr/>
            </a:pPr>
            <a:r>
              <a:rPr lang="en-US" sz="2000" dirty="0"/>
              <a:t>}    </a:t>
            </a:r>
          </a:p>
          <a:p>
            <a:pPr>
              <a:defRPr/>
            </a:pPr>
            <a:r>
              <a:rPr lang="en-US" sz="2000" b="1" dirty="0"/>
              <a:t>int</a:t>
            </a:r>
            <a:r>
              <a:rPr lang="en-US" sz="2000" dirty="0"/>
              <a:t> main(){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int</a:t>
            </a:r>
            <a:r>
              <a:rPr lang="en-US" sz="2000" dirty="0"/>
              <a:t> n;    </a:t>
            </a:r>
          </a:p>
          <a:p>
            <a:pPr>
              <a:defRPr/>
            </a:pPr>
            <a:r>
              <a:rPr lang="en-US" sz="2000" dirty="0"/>
              <a:t>    printf(</a:t>
            </a:r>
            <a:r>
              <a:rPr lang="en-US" sz="2000" dirty="0">
                <a:solidFill>
                  <a:srgbClr val="3333FF"/>
                </a:solidFill>
              </a:rPr>
              <a:t>"Enter the number of elements: 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3333FF"/>
                </a:solidFill>
              </a:rPr>
              <a:t>;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scanf("</a:t>
            </a:r>
            <a:r>
              <a:rPr lang="en-US" sz="2000" dirty="0">
                <a:solidFill>
                  <a:srgbClr val="3333FF"/>
                </a:solidFill>
              </a:rPr>
              <a:t>%</a:t>
            </a:r>
            <a:r>
              <a:rPr lang="en-US" sz="2000" dirty="0" smtClean="0">
                <a:solidFill>
                  <a:srgbClr val="3333FF"/>
                </a:solidFill>
              </a:rPr>
              <a:t>d </a:t>
            </a:r>
            <a:r>
              <a:rPr lang="en-US" sz="2000" dirty="0" smtClean="0"/>
              <a:t>",&amp;</a:t>
            </a:r>
            <a:r>
              <a:rPr lang="en-US" sz="2000" dirty="0"/>
              <a:t>n);    </a:t>
            </a:r>
          </a:p>
          <a:p>
            <a:pPr>
              <a:defRPr/>
            </a:pPr>
            <a:r>
              <a:rPr lang="en-US" sz="2000" dirty="0"/>
              <a:t>    printf(</a:t>
            </a:r>
            <a:r>
              <a:rPr lang="en-US" sz="2000" dirty="0">
                <a:solidFill>
                  <a:srgbClr val="3608B8"/>
                </a:solidFill>
              </a:rPr>
              <a:t>"</a:t>
            </a:r>
            <a:r>
              <a:rPr lang="en-US" sz="2000" dirty="0">
                <a:solidFill>
                  <a:srgbClr val="3333FF"/>
                </a:solidFill>
              </a:rPr>
              <a:t>Fibonacci Series: 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3333FF"/>
                </a:solidFill>
              </a:rPr>
              <a:t>;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printf("</a:t>
            </a:r>
            <a:r>
              <a:rPr lang="en-US" sz="2000" dirty="0">
                <a:solidFill>
                  <a:srgbClr val="3333FF"/>
                </a:solidFill>
              </a:rPr>
              <a:t>%d %d </a:t>
            </a:r>
            <a:r>
              <a:rPr lang="en-US" sz="2000" dirty="0"/>
              <a:t>",0,1);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 smtClean="0">
                <a:solidFill>
                  <a:srgbClr val="FF0000"/>
                </a:solidFill>
              </a:rPr>
              <a:t>fib(n-2);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7030A0"/>
                </a:solidFill>
              </a:rPr>
              <a:t>//</a:t>
            </a:r>
            <a:r>
              <a:rPr lang="en-US" sz="2000" dirty="0">
                <a:solidFill>
                  <a:srgbClr val="7030A0"/>
                </a:solidFill>
              </a:rPr>
              <a:t>n-2 because 2 numbers are already printed </a:t>
            </a:r>
            <a:r>
              <a:rPr lang="en-US" sz="2000" dirty="0"/>
              <a:t>   </a:t>
            </a:r>
          </a:p>
          <a:p>
            <a:pPr>
              <a:defRPr/>
            </a:pPr>
            <a:r>
              <a:rPr lang="en-US" sz="2000" dirty="0"/>
              <a:t>  </a:t>
            </a:r>
            <a:r>
              <a:rPr lang="en-US" sz="2000" b="1" dirty="0"/>
              <a:t>return</a:t>
            </a:r>
            <a:r>
              <a:rPr lang="en-US" sz="2000" dirty="0"/>
              <a:t> 0;  </a:t>
            </a:r>
          </a:p>
          <a:p>
            <a:pPr>
              <a:defRPr/>
            </a:pPr>
            <a:r>
              <a:rPr lang="en-US" sz="2000" dirty="0"/>
              <a:t> }   </a:t>
            </a:r>
          </a:p>
        </p:txBody>
      </p:sp>
    </p:spTree>
    <p:extLst>
      <p:ext uri="{BB962C8B-B14F-4D97-AF65-F5344CB8AC3E}">
        <p14:creationId xmlns:p14="http://schemas.microsoft.com/office/powerpoint/2010/main" val="28789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Q) Write a c program to </a:t>
            </a:r>
            <a:r>
              <a:rPr lang="en-US" sz="2800" dirty="0">
                <a:solidFill>
                  <a:srgbClr val="C00000"/>
                </a:solidFill>
              </a:rPr>
              <a:t>find the GCD of two numbers </a:t>
            </a:r>
            <a:r>
              <a:rPr lang="en-US" sz="2800" dirty="0" smtClean="0">
                <a:solidFill>
                  <a:srgbClr val="C00000"/>
                </a:solidFill>
              </a:rPr>
              <a:t>using recursion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two numbers: 36 48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GCD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of 36 and 48 is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9574" y="2230101"/>
            <a:ext cx="5530553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n;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 err="1" smtClean="0"/>
              <a:t>gcd</a:t>
            </a:r>
            <a:r>
              <a:rPr lang="en-US" sz="2400" dirty="0" smtClean="0"/>
              <a:t>()</a:t>
            </a:r>
            <a:endParaRPr lang="en-US" sz="24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 err="1" smtClean="0">
                <a:solidFill>
                  <a:srgbClr val="0000FF"/>
                </a:solidFill>
              </a:rPr>
              <a:t>gcd</a:t>
            </a:r>
            <a:r>
              <a:rPr lang="en-US" sz="2400" dirty="0" smtClean="0">
                <a:solidFill>
                  <a:srgbClr val="0000FF"/>
                </a:solidFill>
              </a:rPr>
              <a:t>(n) </a:t>
            </a:r>
            <a:r>
              <a:rPr lang="en-US" sz="2400" dirty="0"/>
              <a:t>to recursively </a:t>
            </a:r>
            <a:r>
              <a:rPr lang="en-US" sz="2400" dirty="0" smtClean="0"/>
              <a:t>call </a:t>
            </a:r>
            <a:r>
              <a:rPr lang="en-US" sz="2400" dirty="0" err="1" smtClean="0"/>
              <a:t>gcd</a:t>
            </a:r>
            <a:r>
              <a:rPr lang="en-US" sz="2400" dirty="0" smtClean="0"/>
              <a:t>(n-1)</a:t>
            </a:r>
            <a:endParaRPr lang="en-US" sz="24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 err="1" smtClean="0">
                <a:solidFill>
                  <a:srgbClr val="0000FF"/>
                </a:solidFill>
              </a:rPr>
              <a:t>gcd</a:t>
            </a:r>
            <a:r>
              <a:rPr lang="en-US" sz="2400" dirty="0" smtClean="0">
                <a:solidFill>
                  <a:srgbClr val="0000FF"/>
                </a:solidFill>
              </a:rPr>
              <a:t>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62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6247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//PROGRAM TO FIND THE GCD OF TWO NUMBERS USING RECURSION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 err="1" smtClean="0">
                <a:solidFill>
                  <a:srgbClr val="7030A0"/>
                </a:solidFill>
              </a:rPr>
              <a:t>int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gcd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a,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b)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if (b == 0) {</a:t>
            </a:r>
          </a:p>
          <a:p>
            <a:pPr>
              <a:defRPr/>
            </a:pPr>
            <a:r>
              <a:rPr lang="en-US" sz="2000" dirty="0"/>
              <a:t>        return a;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return </a:t>
            </a:r>
            <a:r>
              <a:rPr lang="en-US" sz="2000" dirty="0" err="1"/>
              <a:t>gcd</a:t>
            </a:r>
            <a:r>
              <a:rPr lang="en-US" sz="2000" dirty="0"/>
              <a:t>(b, a % b);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num1, num2;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3608B8"/>
                </a:solidFill>
              </a:rPr>
              <a:t>Enter two numbers: 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3608B8"/>
                </a:solidFill>
              </a:rPr>
              <a:t>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3333FF"/>
                </a:solidFill>
              </a:rPr>
              <a:t>%d %</a:t>
            </a:r>
            <a:r>
              <a:rPr lang="en-US" sz="2000" dirty="0" smtClean="0">
                <a:solidFill>
                  <a:srgbClr val="3333FF"/>
                </a:solidFill>
              </a:rPr>
              <a:t>d </a:t>
            </a:r>
            <a:r>
              <a:rPr lang="en-US" sz="2000" dirty="0" smtClean="0"/>
              <a:t>", </a:t>
            </a:r>
            <a:r>
              <a:rPr lang="en-US" sz="2000" dirty="0"/>
              <a:t>&amp;num1, &amp;num2);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result = </a:t>
            </a:r>
            <a:r>
              <a:rPr lang="en-US" sz="2000" dirty="0" err="1">
                <a:solidFill>
                  <a:srgbClr val="7030A0"/>
                </a:solidFill>
              </a:rPr>
              <a:t>gcd</a:t>
            </a:r>
            <a:r>
              <a:rPr lang="en-US" sz="2000" dirty="0">
                <a:solidFill>
                  <a:srgbClr val="7030A0"/>
                </a:solidFill>
              </a:rPr>
              <a:t>(num1, num2);</a:t>
            </a:r>
          </a:p>
          <a:p>
            <a:pPr>
              <a:defRPr/>
            </a:pPr>
            <a:r>
              <a:rPr lang="en-US" sz="2000" dirty="0"/>
              <a:t>   </a:t>
            </a:r>
            <a:endParaRPr lang="en-US" sz="2000" dirty="0" smtClean="0"/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3608B8"/>
                </a:solidFill>
              </a:rPr>
              <a:t>GCD of %d and %d is %d\n</a:t>
            </a:r>
            <a:r>
              <a:rPr lang="en-US" sz="2000" dirty="0"/>
              <a:t>", num1, num2, result);</a:t>
            </a:r>
          </a:p>
          <a:p>
            <a:pPr>
              <a:defRPr/>
            </a:pPr>
            <a:r>
              <a:rPr lang="en-US" sz="2000" dirty="0"/>
              <a:t>  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1363</Words>
  <Application>Microsoft Office PowerPoint</Application>
  <PresentationFormat>Widescreen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inter-regular</vt:lpstr>
      <vt:lpstr>Times New Roman</vt:lpstr>
      <vt:lpstr>Wingdings</vt:lpstr>
      <vt:lpstr>Wingdings 2</vt:lpstr>
      <vt:lpstr>Office Theme</vt:lpstr>
      <vt:lpstr>RECURSION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RECURSION- ADVANTAGES</vt:lpstr>
      <vt:lpstr>RECURSION</vt:lpstr>
      <vt:lpstr>Example -RECURSION:</vt:lpstr>
      <vt:lpstr>RECURSION</vt:lpstr>
      <vt:lpstr>PowerPoint Presentation</vt:lpstr>
      <vt:lpstr>RECURSION</vt:lpstr>
      <vt:lpstr>PowerPoint Presentation</vt:lpstr>
      <vt:lpstr>RECURSION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RECURSION:</dc:title>
  <dc:creator>Natisha Chaudhary</dc:creator>
  <cp:lastModifiedBy>Natisha Chaudhary</cp:lastModifiedBy>
  <cp:revision>13</cp:revision>
  <dcterms:created xsi:type="dcterms:W3CDTF">2023-02-19T15:40:14Z</dcterms:created>
  <dcterms:modified xsi:type="dcterms:W3CDTF">2023-03-27T03:29:11Z</dcterms:modified>
</cp:coreProperties>
</file>