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33"/>
  </p:notesMasterIdLst>
  <p:sldIdLst>
    <p:sldId id="292" r:id="rId3"/>
    <p:sldId id="341" r:id="rId4"/>
    <p:sldId id="342" r:id="rId5"/>
    <p:sldId id="291" r:id="rId6"/>
    <p:sldId id="293" r:id="rId7"/>
    <p:sldId id="294" r:id="rId8"/>
    <p:sldId id="590" r:id="rId9"/>
    <p:sldId id="508" r:id="rId10"/>
    <p:sldId id="609" r:id="rId11"/>
    <p:sldId id="610" r:id="rId12"/>
    <p:sldId id="611" r:id="rId13"/>
    <p:sldId id="614" r:id="rId14"/>
    <p:sldId id="613" r:id="rId15"/>
    <p:sldId id="615" r:id="rId16"/>
    <p:sldId id="616" r:id="rId17"/>
    <p:sldId id="623" r:id="rId18"/>
    <p:sldId id="617" r:id="rId19"/>
    <p:sldId id="344" r:id="rId20"/>
    <p:sldId id="591" r:id="rId21"/>
    <p:sldId id="345" r:id="rId22"/>
    <p:sldId id="346" r:id="rId23"/>
    <p:sldId id="618" r:id="rId24"/>
    <p:sldId id="583" r:id="rId25"/>
    <p:sldId id="619" r:id="rId26"/>
    <p:sldId id="620" r:id="rId27"/>
    <p:sldId id="621" r:id="rId28"/>
    <p:sldId id="622" r:id="rId29"/>
    <p:sldId id="279" r:id="rId30"/>
    <p:sldId id="280" r:id="rId31"/>
    <p:sldId id="281" r:id="rId32"/>
  </p:sldIdLst>
  <p:sldSz cx="6858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6" autoAdjust="0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D274589-3243-043B-8CF9-CD741BF866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Programming Fundamentals Ch1 --&gt; Problem Solving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ED813D59-C501-0535-217F-E09F13D72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372028-94D7-4E0E-BB28-29E03D679A45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24" name="Slide Image Placeholder 1">
            <a:extLst>
              <a:ext uri="{FF2B5EF4-FFF2-40B4-BE49-F238E27FC236}">
                <a16:creationId xmlns:a16="http://schemas.microsoft.com/office/drawing/2014/main" id="{02C842B8-D519-551A-C070-99B3B8C5C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5" name="Notes Placeholder 2">
            <a:extLst>
              <a:ext uri="{FF2B5EF4-FFF2-40B4-BE49-F238E27FC236}">
                <a16:creationId xmlns:a16="http://schemas.microsoft.com/office/drawing/2014/main" id="{8A5599F9-46D6-E55D-EA56-C0FF5030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6" name="Slide Number Placeholder 3">
            <a:extLst>
              <a:ext uri="{FF2B5EF4-FFF2-40B4-BE49-F238E27FC236}">
                <a16:creationId xmlns:a16="http://schemas.microsoft.com/office/drawing/2014/main" id="{EF686AFA-F0E1-F476-F3D7-87B6123247B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927525-88F1-4039-B454-2DF7A66F5F00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89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D274589-3243-043B-8CF9-CD741BF866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Programming Fundamentals Ch1 --&gt; Problem Solving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ED813D59-C501-0535-217F-E09F13D72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372028-94D7-4E0E-BB28-29E03D679A45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24" name="Slide Image Placeholder 1">
            <a:extLst>
              <a:ext uri="{FF2B5EF4-FFF2-40B4-BE49-F238E27FC236}">
                <a16:creationId xmlns:a16="http://schemas.microsoft.com/office/drawing/2014/main" id="{02C842B8-D519-551A-C070-99B3B8C5C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5" name="Notes Placeholder 2">
            <a:extLst>
              <a:ext uri="{FF2B5EF4-FFF2-40B4-BE49-F238E27FC236}">
                <a16:creationId xmlns:a16="http://schemas.microsoft.com/office/drawing/2014/main" id="{8A5599F9-46D6-E55D-EA56-C0FF5030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6" name="Slide Number Placeholder 3">
            <a:extLst>
              <a:ext uri="{FF2B5EF4-FFF2-40B4-BE49-F238E27FC236}">
                <a16:creationId xmlns:a16="http://schemas.microsoft.com/office/drawing/2014/main" id="{EF686AFA-F0E1-F476-F3D7-87B6123247B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927525-88F1-4039-B454-2DF7A66F5F00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348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D274589-3243-043B-8CF9-CD741BF866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Programming Fundamentals Ch1 --&gt; Problem Solving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ED813D59-C501-0535-217F-E09F13D72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372028-94D7-4E0E-BB28-29E03D679A45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24" name="Slide Image Placeholder 1">
            <a:extLst>
              <a:ext uri="{FF2B5EF4-FFF2-40B4-BE49-F238E27FC236}">
                <a16:creationId xmlns:a16="http://schemas.microsoft.com/office/drawing/2014/main" id="{02C842B8-D519-551A-C070-99B3B8C5C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5" name="Notes Placeholder 2">
            <a:extLst>
              <a:ext uri="{FF2B5EF4-FFF2-40B4-BE49-F238E27FC236}">
                <a16:creationId xmlns:a16="http://schemas.microsoft.com/office/drawing/2014/main" id="{8A5599F9-46D6-E55D-EA56-C0FF5030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6" name="Slide Number Placeholder 3">
            <a:extLst>
              <a:ext uri="{FF2B5EF4-FFF2-40B4-BE49-F238E27FC236}">
                <a16:creationId xmlns:a16="http://schemas.microsoft.com/office/drawing/2014/main" id="{EF686AFA-F0E1-F476-F3D7-87B6123247B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927525-88F1-4039-B454-2DF7A66F5F00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551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D274589-3243-043B-8CF9-CD741BF866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Programming Fundamentals Ch1 --&gt; Problem Solving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ED813D59-C501-0535-217F-E09F13D72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372028-94D7-4E0E-BB28-29E03D679A45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24" name="Slide Image Placeholder 1">
            <a:extLst>
              <a:ext uri="{FF2B5EF4-FFF2-40B4-BE49-F238E27FC236}">
                <a16:creationId xmlns:a16="http://schemas.microsoft.com/office/drawing/2014/main" id="{02C842B8-D519-551A-C070-99B3B8C5C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5" name="Notes Placeholder 2">
            <a:extLst>
              <a:ext uri="{FF2B5EF4-FFF2-40B4-BE49-F238E27FC236}">
                <a16:creationId xmlns:a16="http://schemas.microsoft.com/office/drawing/2014/main" id="{8A5599F9-46D6-E55D-EA56-C0FF5030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6" name="Slide Number Placeholder 3">
            <a:extLst>
              <a:ext uri="{FF2B5EF4-FFF2-40B4-BE49-F238E27FC236}">
                <a16:creationId xmlns:a16="http://schemas.microsoft.com/office/drawing/2014/main" id="{EF686AFA-F0E1-F476-F3D7-87B6123247B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927525-88F1-4039-B454-2DF7A66F5F00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87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D274589-3243-043B-8CF9-CD741BF866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Programming Fundamentals Ch1 --&gt; Problem Solving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ED813D59-C501-0535-217F-E09F13D72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372028-94D7-4E0E-BB28-29E03D679A45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24" name="Slide Image Placeholder 1">
            <a:extLst>
              <a:ext uri="{FF2B5EF4-FFF2-40B4-BE49-F238E27FC236}">
                <a16:creationId xmlns:a16="http://schemas.microsoft.com/office/drawing/2014/main" id="{02C842B8-D519-551A-C070-99B3B8C5C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5" name="Notes Placeholder 2">
            <a:extLst>
              <a:ext uri="{FF2B5EF4-FFF2-40B4-BE49-F238E27FC236}">
                <a16:creationId xmlns:a16="http://schemas.microsoft.com/office/drawing/2014/main" id="{8A5599F9-46D6-E55D-EA56-C0FF5030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6" name="Slide Number Placeholder 3">
            <a:extLst>
              <a:ext uri="{FF2B5EF4-FFF2-40B4-BE49-F238E27FC236}">
                <a16:creationId xmlns:a16="http://schemas.microsoft.com/office/drawing/2014/main" id="{EF686AFA-F0E1-F476-F3D7-87B6123247B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927525-88F1-4039-B454-2DF7A66F5F00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95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B919D468-5E59-84B4-1DD0-36C5C4F22C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/>
              <a:t>Programming Fundamentals Ch1 --&gt; Problem Solving</a:t>
            </a:r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92C83034-BDBB-234B-9172-773014D10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4D942-80D6-4F10-8FC1-EF0C1C586975}" type="slidenum">
              <a:rPr lang="ar-SA" altLang="en-US"/>
              <a:pPr eaLnBrk="1" hangingPunct="1">
                <a:spcBef>
                  <a:spcPct val="0"/>
                </a:spcBef>
              </a:pPr>
              <a:t>23</a:t>
            </a:fld>
            <a:endParaRPr lang="en-GB" altLang="en-US"/>
          </a:p>
        </p:txBody>
      </p:sp>
      <p:sp>
        <p:nvSpPr>
          <p:cNvPr id="41988" name="Slide Image Placeholder 1">
            <a:extLst>
              <a:ext uri="{FF2B5EF4-FFF2-40B4-BE49-F238E27FC236}">
                <a16:creationId xmlns:a16="http://schemas.microsoft.com/office/drawing/2014/main" id="{4A3E3929-5273-D770-5C99-A45373B86D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9" name="Notes Placeholder 2">
            <a:extLst>
              <a:ext uri="{FF2B5EF4-FFF2-40B4-BE49-F238E27FC236}">
                <a16:creationId xmlns:a16="http://schemas.microsoft.com/office/drawing/2014/main" id="{70A8EA9D-E7C5-0C77-0F1C-6601A2C5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90" name="Slide Number Placeholder 3">
            <a:extLst>
              <a:ext uri="{FF2B5EF4-FFF2-40B4-BE49-F238E27FC236}">
                <a16:creationId xmlns:a16="http://schemas.microsoft.com/office/drawing/2014/main" id="{E11DA0A5-8E91-7AF8-0086-C450322F9D9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8B3FF2-0FA6-4C50-BBE7-29AAFD94972E}" type="slidenum">
              <a:rPr lang="ar-SA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B919D468-5E59-84B4-1DD0-36C5C4F22C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/>
              <a:t>Programming Fundamentals Ch1 --&gt; Problem Solving</a:t>
            </a:r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92C83034-BDBB-234B-9172-773014D10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4D942-80D6-4F10-8FC1-EF0C1C586975}" type="slidenum">
              <a:rPr lang="ar-SA" altLang="en-US"/>
              <a:pPr eaLnBrk="1" hangingPunct="1">
                <a:spcBef>
                  <a:spcPct val="0"/>
                </a:spcBef>
              </a:pPr>
              <a:t>24</a:t>
            </a:fld>
            <a:endParaRPr lang="en-GB" altLang="en-US"/>
          </a:p>
        </p:txBody>
      </p:sp>
      <p:sp>
        <p:nvSpPr>
          <p:cNvPr id="41988" name="Slide Image Placeholder 1">
            <a:extLst>
              <a:ext uri="{FF2B5EF4-FFF2-40B4-BE49-F238E27FC236}">
                <a16:creationId xmlns:a16="http://schemas.microsoft.com/office/drawing/2014/main" id="{4A3E3929-5273-D770-5C99-A45373B86D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9" name="Notes Placeholder 2">
            <a:extLst>
              <a:ext uri="{FF2B5EF4-FFF2-40B4-BE49-F238E27FC236}">
                <a16:creationId xmlns:a16="http://schemas.microsoft.com/office/drawing/2014/main" id="{70A8EA9D-E7C5-0C77-0F1C-6601A2C5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90" name="Slide Number Placeholder 3">
            <a:extLst>
              <a:ext uri="{FF2B5EF4-FFF2-40B4-BE49-F238E27FC236}">
                <a16:creationId xmlns:a16="http://schemas.microsoft.com/office/drawing/2014/main" id="{E11DA0A5-8E91-7AF8-0086-C450322F9D9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8B3FF2-0FA6-4C50-BBE7-29AAFD94972E}" type="slidenum">
              <a:rPr lang="ar-SA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365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B919D468-5E59-84B4-1DD0-36C5C4F22C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/>
              <a:t>Programming Fundamentals Ch1 --&gt; Problem Solving</a:t>
            </a:r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92C83034-BDBB-234B-9172-773014D10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4D942-80D6-4F10-8FC1-EF0C1C586975}" type="slidenum">
              <a:rPr lang="ar-SA" altLang="en-US"/>
              <a:pPr eaLnBrk="1" hangingPunct="1">
                <a:spcBef>
                  <a:spcPct val="0"/>
                </a:spcBef>
              </a:pPr>
              <a:t>25</a:t>
            </a:fld>
            <a:endParaRPr lang="en-GB" altLang="en-US"/>
          </a:p>
        </p:txBody>
      </p:sp>
      <p:sp>
        <p:nvSpPr>
          <p:cNvPr id="41988" name="Slide Image Placeholder 1">
            <a:extLst>
              <a:ext uri="{FF2B5EF4-FFF2-40B4-BE49-F238E27FC236}">
                <a16:creationId xmlns:a16="http://schemas.microsoft.com/office/drawing/2014/main" id="{4A3E3929-5273-D770-5C99-A45373B86D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9" name="Notes Placeholder 2">
            <a:extLst>
              <a:ext uri="{FF2B5EF4-FFF2-40B4-BE49-F238E27FC236}">
                <a16:creationId xmlns:a16="http://schemas.microsoft.com/office/drawing/2014/main" id="{70A8EA9D-E7C5-0C77-0F1C-6601A2C5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90" name="Slide Number Placeholder 3">
            <a:extLst>
              <a:ext uri="{FF2B5EF4-FFF2-40B4-BE49-F238E27FC236}">
                <a16:creationId xmlns:a16="http://schemas.microsoft.com/office/drawing/2014/main" id="{E11DA0A5-8E91-7AF8-0086-C450322F9D9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8B3FF2-0FA6-4C50-BBE7-29AAFD94972E}" type="slidenum">
              <a:rPr lang="ar-SA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086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B919D468-5E59-84B4-1DD0-36C5C4F22C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/>
              <a:t>Programming Fundamentals Ch1 --&gt; Problem Solving</a:t>
            </a:r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92C83034-BDBB-234B-9172-773014D10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4D942-80D6-4F10-8FC1-EF0C1C586975}" type="slidenum">
              <a:rPr lang="ar-SA" altLang="en-US"/>
              <a:pPr eaLnBrk="1" hangingPunct="1">
                <a:spcBef>
                  <a:spcPct val="0"/>
                </a:spcBef>
              </a:pPr>
              <a:t>26</a:t>
            </a:fld>
            <a:endParaRPr lang="en-GB" altLang="en-US"/>
          </a:p>
        </p:txBody>
      </p:sp>
      <p:sp>
        <p:nvSpPr>
          <p:cNvPr id="41988" name="Slide Image Placeholder 1">
            <a:extLst>
              <a:ext uri="{FF2B5EF4-FFF2-40B4-BE49-F238E27FC236}">
                <a16:creationId xmlns:a16="http://schemas.microsoft.com/office/drawing/2014/main" id="{4A3E3929-5273-D770-5C99-A45373B86D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9" name="Notes Placeholder 2">
            <a:extLst>
              <a:ext uri="{FF2B5EF4-FFF2-40B4-BE49-F238E27FC236}">
                <a16:creationId xmlns:a16="http://schemas.microsoft.com/office/drawing/2014/main" id="{70A8EA9D-E7C5-0C77-0F1C-6601A2C5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90" name="Slide Number Placeholder 3">
            <a:extLst>
              <a:ext uri="{FF2B5EF4-FFF2-40B4-BE49-F238E27FC236}">
                <a16:creationId xmlns:a16="http://schemas.microsoft.com/office/drawing/2014/main" id="{E11DA0A5-8E91-7AF8-0086-C450322F9D9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8B3FF2-0FA6-4C50-BBE7-29AAFD94972E}" type="slidenum">
              <a:rPr lang="ar-SA" altLang="en-US"/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131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B919D468-5E59-84B4-1DD0-36C5C4F22C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/>
              <a:t>Programming Fundamentals Ch1 --&gt; Problem Solving</a:t>
            </a:r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92C83034-BDBB-234B-9172-773014D10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4D942-80D6-4F10-8FC1-EF0C1C586975}" type="slidenum">
              <a:rPr lang="ar-SA" altLang="en-US"/>
              <a:pPr eaLnBrk="1" hangingPunct="1">
                <a:spcBef>
                  <a:spcPct val="0"/>
                </a:spcBef>
              </a:pPr>
              <a:t>27</a:t>
            </a:fld>
            <a:endParaRPr lang="en-GB" altLang="en-US"/>
          </a:p>
        </p:txBody>
      </p:sp>
      <p:sp>
        <p:nvSpPr>
          <p:cNvPr id="41988" name="Slide Image Placeholder 1">
            <a:extLst>
              <a:ext uri="{FF2B5EF4-FFF2-40B4-BE49-F238E27FC236}">
                <a16:creationId xmlns:a16="http://schemas.microsoft.com/office/drawing/2014/main" id="{4A3E3929-5273-D770-5C99-A45373B86D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9" name="Notes Placeholder 2">
            <a:extLst>
              <a:ext uri="{FF2B5EF4-FFF2-40B4-BE49-F238E27FC236}">
                <a16:creationId xmlns:a16="http://schemas.microsoft.com/office/drawing/2014/main" id="{70A8EA9D-E7C5-0C77-0F1C-6601A2C5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90" name="Slide Number Placeholder 3">
            <a:extLst>
              <a:ext uri="{FF2B5EF4-FFF2-40B4-BE49-F238E27FC236}">
                <a16:creationId xmlns:a16="http://schemas.microsoft.com/office/drawing/2014/main" id="{E11DA0A5-8E91-7AF8-0086-C450322F9D9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8B3FF2-0FA6-4C50-BBE7-29AAFD94972E}" type="slidenum">
              <a:rPr lang="ar-SA" altLang="en-US"/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20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16365540-0EDA-F64E-D93E-AA4B3160E8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Programming Fundamentals Ch1 --&gt; Problem Solving</a:t>
            </a:r>
          </a:p>
        </p:txBody>
      </p:sp>
      <p:sp>
        <p:nvSpPr>
          <p:cNvPr id="29699" name="Rectangle 7">
            <a:extLst>
              <a:ext uri="{FF2B5EF4-FFF2-40B4-BE49-F238E27FC236}">
                <a16:creationId xmlns:a16="http://schemas.microsoft.com/office/drawing/2014/main" id="{C48FDAC8-272E-5590-94D9-B60AE4538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E90C96-7E53-4D0D-9D55-F5E8FD663FF7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700" name="Slide Image Placeholder 1">
            <a:extLst>
              <a:ext uri="{FF2B5EF4-FFF2-40B4-BE49-F238E27FC236}">
                <a16:creationId xmlns:a16="http://schemas.microsoft.com/office/drawing/2014/main" id="{47A644E1-6246-4DD6-E619-BC684CF853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1" name="Notes Placeholder 2">
            <a:extLst>
              <a:ext uri="{FF2B5EF4-FFF2-40B4-BE49-F238E27FC236}">
                <a16:creationId xmlns:a16="http://schemas.microsoft.com/office/drawing/2014/main" id="{BDE51ADE-D43B-5BE4-76C2-C9844DA5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702" name="Slide Number Placeholder 3">
            <a:extLst>
              <a:ext uri="{FF2B5EF4-FFF2-40B4-BE49-F238E27FC236}">
                <a16:creationId xmlns:a16="http://schemas.microsoft.com/office/drawing/2014/main" id="{15E63DF7-EFFB-12D3-93FA-AF6B9D3F9DA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F8CD2-D8B3-4851-B08F-5E198F977AFD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16365540-0EDA-F64E-D93E-AA4B3160E8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Programming Fundamentals Ch1 --&gt; Problem Solving</a:t>
            </a:r>
          </a:p>
        </p:txBody>
      </p:sp>
      <p:sp>
        <p:nvSpPr>
          <p:cNvPr id="29699" name="Rectangle 7">
            <a:extLst>
              <a:ext uri="{FF2B5EF4-FFF2-40B4-BE49-F238E27FC236}">
                <a16:creationId xmlns:a16="http://schemas.microsoft.com/office/drawing/2014/main" id="{C48FDAC8-272E-5590-94D9-B60AE4538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E90C96-7E53-4D0D-9D55-F5E8FD663FF7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700" name="Slide Image Placeholder 1">
            <a:extLst>
              <a:ext uri="{FF2B5EF4-FFF2-40B4-BE49-F238E27FC236}">
                <a16:creationId xmlns:a16="http://schemas.microsoft.com/office/drawing/2014/main" id="{47A644E1-6246-4DD6-E619-BC684CF853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1" name="Notes Placeholder 2">
            <a:extLst>
              <a:ext uri="{FF2B5EF4-FFF2-40B4-BE49-F238E27FC236}">
                <a16:creationId xmlns:a16="http://schemas.microsoft.com/office/drawing/2014/main" id="{BDE51ADE-D43B-5BE4-76C2-C9844DA5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702" name="Slide Number Placeholder 3">
            <a:extLst>
              <a:ext uri="{FF2B5EF4-FFF2-40B4-BE49-F238E27FC236}">
                <a16:creationId xmlns:a16="http://schemas.microsoft.com/office/drawing/2014/main" id="{15E63DF7-EFFB-12D3-93FA-AF6B9D3F9DA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F8CD2-D8B3-4851-B08F-5E198F977AFD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96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16365540-0EDA-F64E-D93E-AA4B3160E8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Programming Fundamentals Ch1 --&gt; Problem Solving</a:t>
            </a:r>
          </a:p>
        </p:txBody>
      </p:sp>
      <p:sp>
        <p:nvSpPr>
          <p:cNvPr id="29699" name="Rectangle 7">
            <a:extLst>
              <a:ext uri="{FF2B5EF4-FFF2-40B4-BE49-F238E27FC236}">
                <a16:creationId xmlns:a16="http://schemas.microsoft.com/office/drawing/2014/main" id="{C48FDAC8-272E-5590-94D9-B60AE4538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E90C96-7E53-4D0D-9D55-F5E8FD663FF7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700" name="Slide Image Placeholder 1">
            <a:extLst>
              <a:ext uri="{FF2B5EF4-FFF2-40B4-BE49-F238E27FC236}">
                <a16:creationId xmlns:a16="http://schemas.microsoft.com/office/drawing/2014/main" id="{47A644E1-6246-4DD6-E619-BC684CF853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1" name="Notes Placeholder 2">
            <a:extLst>
              <a:ext uri="{FF2B5EF4-FFF2-40B4-BE49-F238E27FC236}">
                <a16:creationId xmlns:a16="http://schemas.microsoft.com/office/drawing/2014/main" id="{BDE51ADE-D43B-5BE4-76C2-C9844DA5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702" name="Slide Number Placeholder 3">
            <a:extLst>
              <a:ext uri="{FF2B5EF4-FFF2-40B4-BE49-F238E27FC236}">
                <a16:creationId xmlns:a16="http://schemas.microsoft.com/office/drawing/2014/main" id="{15E63DF7-EFFB-12D3-93FA-AF6B9D3F9DA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F8CD2-D8B3-4851-B08F-5E198F977AFD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97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D274589-3243-043B-8CF9-CD741BF866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Programming Fundamentals Ch1 --&gt; Problem Solving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ED813D59-C501-0535-217F-E09F13D72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372028-94D7-4E0E-BB28-29E03D679A45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24" name="Slide Image Placeholder 1">
            <a:extLst>
              <a:ext uri="{FF2B5EF4-FFF2-40B4-BE49-F238E27FC236}">
                <a16:creationId xmlns:a16="http://schemas.microsoft.com/office/drawing/2014/main" id="{02C842B8-D519-551A-C070-99B3B8C5C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5" name="Notes Placeholder 2">
            <a:extLst>
              <a:ext uri="{FF2B5EF4-FFF2-40B4-BE49-F238E27FC236}">
                <a16:creationId xmlns:a16="http://schemas.microsoft.com/office/drawing/2014/main" id="{8A5599F9-46D6-E55D-EA56-C0FF5030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6" name="Slide Number Placeholder 3">
            <a:extLst>
              <a:ext uri="{FF2B5EF4-FFF2-40B4-BE49-F238E27FC236}">
                <a16:creationId xmlns:a16="http://schemas.microsoft.com/office/drawing/2014/main" id="{EF686AFA-F0E1-F476-F3D7-87B6123247B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927525-88F1-4039-B454-2DF7A66F5F00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88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D274589-3243-043B-8CF9-CD741BF866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Programming Fundamentals Ch1 --&gt; Problem Solving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ED813D59-C501-0535-217F-E09F13D72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372028-94D7-4E0E-BB28-29E03D679A45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24" name="Slide Image Placeholder 1">
            <a:extLst>
              <a:ext uri="{FF2B5EF4-FFF2-40B4-BE49-F238E27FC236}">
                <a16:creationId xmlns:a16="http://schemas.microsoft.com/office/drawing/2014/main" id="{02C842B8-D519-551A-C070-99B3B8C5C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5" name="Notes Placeholder 2">
            <a:extLst>
              <a:ext uri="{FF2B5EF4-FFF2-40B4-BE49-F238E27FC236}">
                <a16:creationId xmlns:a16="http://schemas.microsoft.com/office/drawing/2014/main" id="{8A5599F9-46D6-E55D-EA56-C0FF5030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6" name="Slide Number Placeholder 3">
            <a:extLst>
              <a:ext uri="{FF2B5EF4-FFF2-40B4-BE49-F238E27FC236}">
                <a16:creationId xmlns:a16="http://schemas.microsoft.com/office/drawing/2014/main" id="{EF686AFA-F0E1-F476-F3D7-87B6123247B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927525-88F1-4039-B454-2DF7A66F5F00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58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4F64A-D821-5715-B62C-F5ED37068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E73A2-75F6-4709-8950-70FD81DE0ECD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77085-FC6F-BDF1-47BD-A23190D11E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AA42B-37C5-B3B9-BAE3-595710D1A8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8F9C6-C69A-458E-8BBE-E78445F366A1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17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6BD361-724C-7341-6050-5B5110594F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EE420-53A3-4C14-AC4A-F7132FCEECA0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01C6E7-A240-D945-B4FE-6FC1859216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B0A50E-45BA-D2A5-A60E-EC86FAEC02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28CE5-6954-4494-AEFB-11DE68ECDA1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32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0612" y="205979"/>
            <a:ext cx="1614488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" y="205979"/>
            <a:ext cx="4729163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E3FB4A-2CED-37AD-5C8C-F3099EA26F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83F69-0BFE-41FD-9A44-7D6FDFE86B6B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13F58-15A8-71D5-43CB-BD6C62CF9A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5C28A1-449E-C174-1EF5-CE1A40651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1F4960-8585-437E-A421-D656D3C04E4A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0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19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775A25-C5DB-0836-A502-C6912428A2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2EC6-5D54-43AD-989C-5C450965B7D7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B5DC9F-25DC-2E2D-A75C-9AFBB1FA6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D6AFB-0A61-358A-BEA3-8BD908C93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E828E-3C78-4885-817E-5849ACE989AF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6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07F4C4-647A-87F0-E84D-6683EB6895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F5EB5-4634-465B-A7B4-E26241E91144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B74FB0-586C-6763-AC7E-078FF7BB7A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E456F0-F079-DCC5-1406-D8C7ED3473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E9F9D-12B4-4251-8180-D2DC5B43E66E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1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D0555E-6D7F-A2C5-51BE-2236790238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75DD9-51C2-4416-93B9-FBAA454A42DD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EB02D0-1C4B-4EFB-20ED-4325F95B52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A8473F-4EC6-3564-0CD1-9C9D9860F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162E2-E19C-43C2-80C2-46E8A29CC6E0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37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D00E5-AE5B-92F2-4D86-E841F58BC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C7BE4-CFB9-4145-B0C9-E06DFD63FF3C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2CB7D-2A24-CB8B-D099-66C350780B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495BFD-1894-8E63-9676-1702A8720D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85104-026C-416F-B68F-D0DF619538BB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98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C1752B9-B84F-94B8-F2C2-69BC44E7B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D9D0B-1E72-4170-AC92-C0C0F53127EF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7A8B58-873E-37FA-64C4-3E1EFE08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D08DC2-DF79-BCC7-D037-55C65517D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B516F-3731-4506-A388-07FF8F2B652E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53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8E197E8-330C-B7A3-5DE0-58004A8C9A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D7FCC-A9F1-40FA-9BC8-B985B33C0C09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E4E062-CF20-F605-098A-6FEA8F152D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11A1CC-19C6-616C-8841-E556EC9F3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1FDA8-5331-4A3A-8AF5-651C5A5C660E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93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C74FBD-9032-3AD2-C0D7-ECE18F9AB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3EE2C-E367-4AD1-B468-0F79E3F6AD1C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B9F8A3-4EC9-861B-E5CB-172D97ABB5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EEB8AC-9DBF-DD63-2A46-CBA4FB7C7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FB6B1-FDB5-4AB1-AF8A-4AEA5371B1E0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16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DF472-ED8A-AF7F-78B1-55E66AF3BE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FC71C-2C17-431A-AE9B-DF88DCE55E0B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38910-4B6C-BF5E-18C5-4C4EEC498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56D9D-8658-7B9F-0959-485A75BDE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DC55B-C068-4143-8665-476A0A43EDA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59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685799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79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4" indent="-214313" algn="l" defTabSz="68579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9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799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79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1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49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1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99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9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99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1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1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08687A-CE7A-8400-2511-C89D5287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150" y="205979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8B1995E-E0F0-2B6E-09A6-C31C72166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200151"/>
            <a:ext cx="61722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F31CA86E-4839-D468-18F4-C266879989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Arial" charset="0"/>
              </a:defRPr>
            </a:lvl1pPr>
          </a:lstStyle>
          <a:p>
            <a:pPr>
              <a:defRPr/>
            </a:pPr>
            <a:fld id="{4CACB752-0A95-43BD-8B9F-ADFA1C06E5EF}" type="datetime1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FB95E8BA-26FF-B06F-E70A-DF4F942C8F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3EEC6635-A96C-4C2A-E374-6AF66C2DA1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panose="020B0604020202020204" pitchFamily="34" charset="0"/>
              </a:defRPr>
            </a:lvl1pPr>
          </a:lstStyle>
          <a:p>
            <a:fld id="{0958A000-15D6-49B7-97BD-1BB9581CFF6C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22838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Char char="•"/>
        <a:defRPr sz="2100" b="1">
          <a:solidFill>
            <a:schemeClr val="folHlink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11587" y="-190252"/>
            <a:ext cx="1028045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1548" y="316609"/>
            <a:ext cx="363019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649458" y="491355"/>
            <a:ext cx="386703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63111" y="0"/>
            <a:ext cx="1594889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6693" y="4586625"/>
            <a:ext cx="84066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77295" y="4839857"/>
            <a:ext cx="458382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1DC97D-C6DD-2B2C-D39D-7A8230B23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33735"/>
              </p:ext>
            </p:extLst>
          </p:nvPr>
        </p:nvGraphicFramePr>
        <p:xfrm>
          <a:off x="1036968" y="1512131"/>
          <a:ext cx="5233203" cy="2862072"/>
        </p:xfrm>
        <a:graphic>
          <a:graphicData uri="http://schemas.openxmlformats.org/drawingml/2006/table">
            <a:tbl>
              <a:tblPr>
                <a:noFill/>
                <a:tableStyleId>{69012ECD-51FC-41F1-AA8D-1B2483CD663E}</a:tableStyleId>
              </a:tblPr>
              <a:tblGrid>
                <a:gridCol w="5233203">
                  <a:extLst>
                    <a:ext uri="{9D8B030D-6E8A-4147-A177-3AD203B41FA5}">
                      <a16:colId xmlns:a16="http://schemas.microsoft.com/office/drawing/2014/main" val="4276047866"/>
                    </a:ext>
                  </a:extLst>
                </a:gridCol>
              </a:tblGrid>
              <a:tr h="907798">
                <a:tc>
                  <a:txBody>
                    <a:bodyPr/>
                    <a:lstStyle/>
                    <a:p>
                      <a:pPr fontAlgn="b"/>
                      <a:r>
                        <a:rPr lang="en-IN" sz="33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 Programming</a:t>
                      </a:r>
                    </a:p>
                    <a:p>
                      <a:pPr fontAlgn="b"/>
                      <a:endParaRPr lang="en-IN" sz="3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b"/>
                      <a:r>
                        <a:rPr lang="en-IN" sz="33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</a:t>
                      </a:r>
                    </a:p>
                    <a:p>
                      <a:pPr fontAlgn="b"/>
                      <a:endParaRPr lang="en-IN" sz="3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IN" sz="18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</a:t>
                      </a:r>
                    </a:p>
                    <a:p>
                      <a:pPr algn="r" fontAlgn="b"/>
                      <a:r>
                        <a:rPr lang="en-IN" sz="18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Ch Naveen Kumar</a:t>
                      </a:r>
                    </a:p>
                  </a:txBody>
                  <a:tcPr marL="63671" marR="63671" marT="150876" marB="150876" anchor="b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88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16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C7A9B22-B0A7-E609-6EE0-833150841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b="0" dirty="0">
                <a:solidFill>
                  <a:srgbClr val="FFFFFF"/>
                </a:solidFill>
              </a:rPr>
              <a:t>Programming Fundamentals --&gt; Ch1. Problem solving 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75BFF522-7CDE-52C5-9955-E3881C074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E3CDE65-94BB-47F8-AB6F-42810ECF7DA1}" type="slidenum">
              <a:rPr lang="ar-SA" altLang="en-US" sz="1050" b="0">
                <a:solidFill>
                  <a:srgbClr val="FFFFFF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US" altLang="en-US" sz="1050" b="0">
              <a:solidFill>
                <a:srgbClr val="FFFFFF"/>
              </a:solidFill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8F2ADBD3-7B2B-5029-7F76-91339ABE2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" y="57151"/>
            <a:ext cx="6800850" cy="536972"/>
          </a:xfrm>
        </p:spPr>
        <p:txBody>
          <a:bodyPr/>
          <a:lstStyle/>
          <a:p>
            <a:pPr marL="5715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kern="1200" dirty="0">
                <a:solidFill>
                  <a:schemeClr val="bg1"/>
                </a:solidFill>
              </a:rPr>
              <a:t>Types of problems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ADEBF18C-0EAA-6393-6462-240DE4F17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" y="685800"/>
            <a:ext cx="6800850" cy="852041"/>
          </a:xfrm>
        </p:spPr>
        <p:txBody>
          <a:bodyPr/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500" b="0" kern="1200" dirty="0">
                <a:solidFill>
                  <a:schemeClr val="bg1"/>
                </a:solidFill>
              </a:rPr>
              <a:t>Approaches to solve a problem:</a:t>
            </a:r>
          </a:p>
          <a:p>
            <a:pPr marL="400050" indent="-342900" algn="just" ea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1500" b="0" kern="1200" dirty="0">
                <a:solidFill>
                  <a:schemeClr val="bg1"/>
                </a:solidFill>
              </a:rPr>
              <a:t>Algorithmic</a:t>
            </a:r>
          </a:p>
          <a:p>
            <a:pPr marL="400050" indent="-342900" algn="just" ea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1500" b="0" kern="1200" dirty="0">
                <a:solidFill>
                  <a:schemeClr val="bg1"/>
                </a:solidFill>
              </a:rPr>
              <a:t>Heuristic</a:t>
            </a:r>
          </a:p>
        </p:txBody>
      </p:sp>
      <p:sp>
        <p:nvSpPr>
          <p:cNvPr id="3078" name="Line 7">
            <a:extLst>
              <a:ext uri="{FF2B5EF4-FFF2-40B4-BE49-F238E27FC236}">
                <a16:creationId xmlns:a16="http://schemas.microsoft.com/office/drawing/2014/main" id="{AA59FA94-98A1-7D34-4F2C-65A97EA93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E65CF-CB07-DED0-E091-C5F3E83DD1AC}"/>
              </a:ext>
            </a:extLst>
          </p:cNvPr>
          <p:cNvSpPr txBox="1"/>
          <p:nvPr/>
        </p:nvSpPr>
        <p:spPr>
          <a:xfrm>
            <a:off x="16015" y="1583785"/>
            <a:ext cx="3441560" cy="701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600" b="0" kern="1200" dirty="0">
                <a:solidFill>
                  <a:schemeClr val="bg1"/>
                </a:solidFill>
              </a:rPr>
              <a:t>1.</a:t>
            </a:r>
            <a:r>
              <a:rPr lang="en-US" altLang="en-US" sz="1400" b="0" kern="1200" dirty="0">
                <a:solidFill>
                  <a:schemeClr val="bg1"/>
                </a:solidFill>
              </a:rPr>
              <a:t>Solutions that can be solved with a series of known actions are called Algorithmic solutions.</a:t>
            </a:r>
            <a:endParaRPr lang="en-US" altLang="en-US" sz="1600" b="0" kern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E2924-EC68-4D44-F2FA-33B37C7710A9}"/>
              </a:ext>
            </a:extLst>
          </p:cNvPr>
          <p:cNvSpPr txBox="1"/>
          <p:nvPr/>
        </p:nvSpPr>
        <p:spPr>
          <a:xfrm>
            <a:off x="3191137" y="3120317"/>
            <a:ext cx="3436536" cy="674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400" b="0" kern="1200" dirty="0">
                <a:solidFill>
                  <a:schemeClr val="bg1"/>
                </a:solidFill>
              </a:rPr>
              <a:t>2. Employing a self-learning approach to the solution of a problems is known as Heuristic solutions.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DC4D2-639B-92EE-932E-63BC98A2E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382" y="685800"/>
            <a:ext cx="1847850" cy="13144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4DDF5-36AF-0356-F5F3-0AAA563FDB6C}"/>
              </a:ext>
            </a:extLst>
          </p:cNvPr>
          <p:cNvSpPr txBox="1"/>
          <p:nvPr/>
        </p:nvSpPr>
        <p:spPr>
          <a:xfrm>
            <a:off x="3416440" y="2033092"/>
            <a:ext cx="3395086" cy="674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7150" algn="just" eaLnBrk="1" hangingPunct="1">
              <a:lnSpc>
                <a:spcPct val="90000"/>
              </a:lnSpc>
            </a:pPr>
            <a:r>
              <a:rPr lang="en-US" altLang="en-US" sz="1400" b="0" kern="1200" dirty="0">
                <a:solidFill>
                  <a:schemeClr val="bg1"/>
                </a:solidFill>
              </a:rPr>
              <a:t>Algorithmic Solutions:</a:t>
            </a:r>
          </a:p>
          <a:p>
            <a:pPr marL="342900" indent="-28575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400" b="0" kern="1200" dirty="0">
                <a:solidFill>
                  <a:schemeClr val="bg1"/>
                </a:solidFill>
              </a:rPr>
              <a:t>Make cup of te</a:t>
            </a:r>
            <a:r>
              <a:rPr lang="en-US" altLang="en-US" sz="1400" dirty="0">
                <a:solidFill>
                  <a:schemeClr val="bg1"/>
                </a:solidFill>
              </a:rPr>
              <a:t>a</a:t>
            </a:r>
          </a:p>
          <a:p>
            <a:pPr marL="342900" indent="-28575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400" b="0" kern="1200" dirty="0">
                <a:solidFill>
                  <a:schemeClr val="bg1"/>
                </a:solidFill>
              </a:rPr>
              <a:t>Finding large</a:t>
            </a:r>
            <a:r>
              <a:rPr lang="en-US" altLang="en-US" sz="1400" dirty="0">
                <a:solidFill>
                  <a:schemeClr val="bg1"/>
                </a:solidFill>
              </a:rPr>
              <a:t>s of 3 numbers</a:t>
            </a:r>
            <a:endParaRPr lang="en-US" altLang="en-US" sz="1400" b="0" kern="1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D316D3-D708-9155-8E49-7F0C1D26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28" y="2483578"/>
            <a:ext cx="1369716" cy="12259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453138-DDA0-0886-5CA3-159ACA310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094" y="2557873"/>
            <a:ext cx="1369716" cy="10016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3E5FDD-3DA2-2926-7F4E-417A527B28EC}"/>
              </a:ext>
            </a:extLst>
          </p:cNvPr>
          <p:cNvSpPr txBox="1"/>
          <p:nvPr/>
        </p:nvSpPr>
        <p:spPr>
          <a:xfrm>
            <a:off x="276330" y="3755456"/>
            <a:ext cx="343653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7150" algn="just"/>
            <a:r>
              <a:rPr lang="en-US" altLang="en-US" sz="1400" b="0" kern="1200" dirty="0">
                <a:solidFill>
                  <a:schemeClr val="bg1"/>
                </a:solidFill>
              </a:rPr>
              <a:t>Heuristic Solutions:</a:t>
            </a:r>
          </a:p>
          <a:p>
            <a:pPr marL="34290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US" sz="1400" b="0" kern="1200" dirty="0">
                <a:solidFill>
                  <a:schemeClr val="bg1"/>
                </a:solidFill>
              </a:rPr>
              <a:t>How to buy the stock market?</a:t>
            </a:r>
            <a:endParaRPr lang="en-US" altLang="en-US" sz="1400" dirty="0">
              <a:solidFill>
                <a:schemeClr val="bg1"/>
              </a:solidFill>
            </a:endParaRPr>
          </a:p>
          <a:p>
            <a:pPr marL="34290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US" sz="1400" b="0" kern="1200" dirty="0">
                <a:solidFill>
                  <a:schemeClr val="bg1"/>
                </a:solidFill>
              </a:rPr>
              <a:t>How to play chess?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A331F-1F2C-02BF-C084-2683536D6BDC}"/>
              </a:ext>
            </a:extLst>
          </p:cNvPr>
          <p:cNvSpPr txBox="1"/>
          <p:nvPr/>
        </p:nvSpPr>
        <p:spPr>
          <a:xfrm>
            <a:off x="147586" y="4683919"/>
            <a:ext cx="62889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Computers uses Algorithmic approach for solving a problem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027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789CE75E-3E61-C1CB-83E6-70F154CFB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b="0">
                <a:solidFill>
                  <a:srgbClr val="FFFFFF"/>
                </a:solidFill>
              </a:rPr>
              <a:t>Programming Fundamentals --&gt; Ch1. Problem solving 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6C2CC1A8-4D8C-F7B7-8E8D-1B3979C8A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EA03CE85-20AF-443B-A065-5689F72D8B61}" type="slidenum">
              <a:rPr lang="ar-SA" altLang="en-US" sz="1050" b="0">
                <a:solidFill>
                  <a:srgbClr val="FFFFFF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altLang="en-US" sz="1050" b="0">
              <a:solidFill>
                <a:srgbClr val="FFFFFF"/>
              </a:solidFill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AEB63AB-0B4B-5761-EB3B-269C64013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" y="0"/>
            <a:ext cx="6800850" cy="514350"/>
          </a:xfrm>
        </p:spPr>
        <p:txBody>
          <a:bodyPr/>
          <a:lstStyle/>
          <a:p>
            <a:pPr algn="ctr" eaLnBrk="1" hangingPunct="1"/>
            <a:r>
              <a:rPr lang="en-US" altLang="en-US" sz="2800" dirty="0">
                <a:solidFill>
                  <a:schemeClr val="bg1"/>
                </a:solidFill>
              </a:rPr>
              <a:t>The Problem-Solving Aspects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3B7796F4-33D5-A0E6-8634-19114ACFC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4" y="650003"/>
            <a:ext cx="6715125" cy="3921993"/>
          </a:xfrm>
        </p:spPr>
        <p:txBody>
          <a:bodyPr/>
          <a:lstStyle/>
          <a:p>
            <a:pPr eaLnBrk="1" hangingPunct="1"/>
            <a:r>
              <a:rPr lang="en-US" altLang="en-US" sz="1500" dirty="0">
                <a:solidFill>
                  <a:schemeClr val="bg1"/>
                </a:solidFill>
              </a:rPr>
              <a:t>Problem definition phase</a:t>
            </a:r>
          </a:p>
          <a:p>
            <a:pPr lvl="1" eaLnBrk="1" hangingPunct="1"/>
            <a:r>
              <a:rPr lang="en-US" altLang="en-US" sz="1200" dirty="0">
                <a:solidFill>
                  <a:schemeClr val="bg1"/>
                </a:solidFill>
              </a:rPr>
              <a:t>Workout what must be done rather than how to do.</a:t>
            </a:r>
          </a:p>
          <a:p>
            <a:pPr eaLnBrk="1" hangingPunct="1"/>
            <a:r>
              <a:rPr lang="en-US" altLang="en-US" sz="1500" dirty="0">
                <a:solidFill>
                  <a:schemeClr val="bg1"/>
                </a:solidFill>
              </a:rPr>
              <a:t>Getting started on a problem</a:t>
            </a:r>
          </a:p>
          <a:p>
            <a:pPr lvl="1" eaLnBrk="1" hangingPunct="1"/>
            <a:r>
              <a:rPr lang="en-US" altLang="en-US" sz="1200" dirty="0">
                <a:solidFill>
                  <a:schemeClr val="bg1"/>
                </a:solidFill>
              </a:rPr>
              <a:t>Workout on implementation independent solution</a:t>
            </a:r>
          </a:p>
          <a:p>
            <a:pPr eaLnBrk="1" hangingPunct="1"/>
            <a:r>
              <a:rPr lang="en-US" altLang="en-US" sz="1500" dirty="0">
                <a:solidFill>
                  <a:schemeClr val="bg1"/>
                </a:solidFill>
              </a:rPr>
              <a:t>The use of specific examples</a:t>
            </a:r>
          </a:p>
          <a:p>
            <a:pPr lvl="1" eaLnBrk="1" hangingPunct="1"/>
            <a:r>
              <a:rPr lang="en-US" altLang="en-US" sz="1200" dirty="0">
                <a:solidFill>
                  <a:schemeClr val="bg1"/>
                </a:solidFill>
              </a:rPr>
              <a:t>Workout the mechanism</a:t>
            </a:r>
          </a:p>
          <a:p>
            <a:pPr eaLnBrk="1" hangingPunct="1"/>
            <a:r>
              <a:rPr lang="en-US" altLang="en-US" sz="1500" dirty="0">
                <a:solidFill>
                  <a:schemeClr val="bg1"/>
                </a:solidFill>
              </a:rPr>
              <a:t>Similarities among the Problems</a:t>
            </a:r>
          </a:p>
          <a:p>
            <a:pPr lvl="1" eaLnBrk="1" hangingPunct="1"/>
            <a:r>
              <a:rPr lang="en-US" altLang="en-US" sz="1200" dirty="0">
                <a:solidFill>
                  <a:schemeClr val="bg1"/>
                </a:solidFill>
              </a:rPr>
              <a:t>Independently solve the problem</a:t>
            </a:r>
          </a:p>
          <a:p>
            <a:pPr eaLnBrk="1" hangingPunct="1"/>
            <a:r>
              <a:rPr lang="en-US" altLang="en-US" sz="1500" dirty="0">
                <a:solidFill>
                  <a:schemeClr val="bg1"/>
                </a:solidFill>
              </a:rPr>
              <a:t>Working backward from the solution</a:t>
            </a:r>
          </a:p>
          <a:p>
            <a:pPr eaLnBrk="1" hangingPunct="1"/>
            <a:r>
              <a:rPr lang="en-US" altLang="en-US" sz="1500" dirty="0">
                <a:solidFill>
                  <a:schemeClr val="bg1"/>
                </a:solidFill>
              </a:rPr>
              <a:t>General problem-solving strategies.</a:t>
            </a:r>
          </a:p>
          <a:p>
            <a:pPr lvl="1" eaLnBrk="1" hangingPunct="1"/>
            <a:r>
              <a:rPr lang="en-US" altLang="en-US" sz="1200" dirty="0">
                <a:solidFill>
                  <a:schemeClr val="bg1"/>
                </a:solidFill>
              </a:rPr>
              <a:t>Divide and conquer</a:t>
            </a:r>
          </a:p>
          <a:p>
            <a:pPr lvl="1" eaLnBrk="1" hangingPunct="1"/>
            <a:r>
              <a:rPr lang="en-US" altLang="en-US" sz="1200" dirty="0">
                <a:solidFill>
                  <a:schemeClr val="bg1"/>
                </a:solidFill>
              </a:rPr>
              <a:t>Dynamic programming</a:t>
            </a:r>
          </a:p>
          <a:p>
            <a:pPr lvl="2" eaLnBrk="1" hangingPunct="1"/>
            <a:r>
              <a:rPr lang="en-US" altLang="en-US" sz="1200" dirty="0">
                <a:solidFill>
                  <a:schemeClr val="bg1"/>
                </a:solidFill>
              </a:rPr>
              <a:t>Greedy search and backtracking</a:t>
            </a:r>
          </a:p>
          <a:p>
            <a:pPr eaLnBrk="1" hangingPunct="1"/>
            <a:endParaRPr lang="en-US" altLang="en-US" sz="1500" dirty="0">
              <a:solidFill>
                <a:schemeClr val="bg1"/>
              </a:solidFill>
            </a:endParaRPr>
          </a:p>
        </p:txBody>
      </p:sp>
      <p:sp>
        <p:nvSpPr>
          <p:cNvPr id="4102" name="Line 7">
            <a:extLst>
              <a:ext uri="{FF2B5EF4-FFF2-40B4-BE49-F238E27FC236}">
                <a16:creationId xmlns:a16="http://schemas.microsoft.com/office/drawing/2014/main" id="{C1EBB5CE-986F-86DE-B667-1C15BC3DD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006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789CE75E-3E61-C1CB-83E6-70F154CFB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b="0">
                <a:solidFill>
                  <a:srgbClr val="FFFFFF"/>
                </a:solidFill>
              </a:rPr>
              <a:t>Programming Fundamentals --&gt; Ch1. Problem solving 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6C2CC1A8-4D8C-F7B7-8E8D-1B3979C8A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EA03CE85-20AF-443B-A065-5689F72D8B61}" type="slidenum">
              <a:rPr lang="ar-SA" altLang="en-US" sz="1050" b="0">
                <a:solidFill>
                  <a:srgbClr val="FFFFFF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US" altLang="en-US" sz="1050" b="0">
              <a:solidFill>
                <a:srgbClr val="FFFFFF"/>
              </a:solidFill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AEB63AB-0B4B-5761-EB3B-269C64013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" y="0"/>
            <a:ext cx="6800850" cy="514350"/>
          </a:xfrm>
        </p:spPr>
        <p:txBody>
          <a:bodyPr/>
          <a:lstStyle/>
          <a:p>
            <a:pPr algn="ctr" eaLnBrk="1" hangingPunct="1"/>
            <a:r>
              <a:rPr lang="en-US" altLang="en-US" sz="2800" dirty="0">
                <a:solidFill>
                  <a:schemeClr val="bg1"/>
                </a:solidFill>
              </a:rPr>
              <a:t>The Problem-Solving Aspects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3B7796F4-33D5-A0E6-8634-19114ACFC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4" y="650003"/>
            <a:ext cx="6715125" cy="392199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1. Problem definition phase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Understand th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e problem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Ex. Check a number is prime or not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Focus on “what to do” instead of “how to do”?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Don’t worry about implementation 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2. Getting started on a problem</a:t>
            </a:r>
          </a:p>
          <a:p>
            <a:pPr lvl="1"/>
            <a:r>
              <a:rPr lang="en-US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While solving we will have ways/paths.</a:t>
            </a: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have to choose the path which benefits you</a:t>
            </a:r>
            <a:endParaRPr 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500" dirty="0">
              <a:solidFill>
                <a:schemeClr val="bg1"/>
              </a:solidFill>
            </a:endParaRPr>
          </a:p>
        </p:txBody>
      </p:sp>
      <p:sp>
        <p:nvSpPr>
          <p:cNvPr id="4102" name="Line 7">
            <a:extLst>
              <a:ext uri="{FF2B5EF4-FFF2-40B4-BE49-F238E27FC236}">
                <a16:creationId xmlns:a16="http://schemas.microsoft.com/office/drawing/2014/main" id="{C1EBB5CE-986F-86DE-B667-1C15BC3DD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369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789CE75E-3E61-C1CB-83E6-70F154CFB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b="0">
                <a:solidFill>
                  <a:srgbClr val="FFFFFF"/>
                </a:solidFill>
              </a:rPr>
              <a:t>Programming Fundamentals --&gt; Ch1. Problem solving 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6C2CC1A8-4D8C-F7B7-8E8D-1B3979C8A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EA03CE85-20AF-443B-A065-5689F72D8B61}" type="slidenum">
              <a:rPr lang="ar-SA" altLang="en-US" sz="1050" b="0">
                <a:solidFill>
                  <a:srgbClr val="FFFFFF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en-US" altLang="en-US" sz="1050" b="0">
              <a:solidFill>
                <a:srgbClr val="FFFFFF"/>
              </a:solidFill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AEB63AB-0B4B-5761-EB3B-269C64013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" y="0"/>
            <a:ext cx="6800850" cy="514350"/>
          </a:xfrm>
        </p:spPr>
        <p:txBody>
          <a:bodyPr/>
          <a:lstStyle/>
          <a:p>
            <a:pPr algn="ctr" eaLnBrk="1" hangingPunct="1"/>
            <a:r>
              <a:rPr lang="en-US" altLang="en-US" sz="2800" dirty="0">
                <a:solidFill>
                  <a:schemeClr val="bg1"/>
                </a:solidFill>
              </a:rPr>
              <a:t>The Problem-Solving Aspects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3B7796F4-33D5-A0E6-8634-19114ACFC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4" y="650003"/>
            <a:ext cx="6715125" cy="392199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bg1"/>
                </a:solidFill>
              </a:rPr>
              <a:t>3. Use of examples:</a:t>
            </a: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Find max of a set of numbers</a:t>
            </a: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Ex. Largest number of 3numbers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bg1"/>
                </a:solidFill>
              </a:rPr>
              <a:t>4.</a:t>
            </a:r>
            <a:r>
              <a:rPr lang="en-US" altLang="en-US" sz="1800" dirty="0">
                <a:solidFill>
                  <a:schemeClr val="bg1"/>
                </a:solidFill>
              </a:rPr>
              <a:t> Similarities among the Problems</a:t>
            </a: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User past experience for </a:t>
            </a:r>
            <a:r>
              <a:rPr lang="en-US" sz="15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similarites</a:t>
            </a:r>
            <a:endParaRPr lang="en-US" sz="15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Ex . In finding the “Palindrome” </a:t>
            </a: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Use reversing a number- past experience</a:t>
            </a: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Does not work always</a:t>
            </a:r>
          </a:p>
          <a:p>
            <a:pPr algn="l"/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500" dirty="0">
              <a:solidFill>
                <a:schemeClr val="bg1"/>
              </a:solidFill>
            </a:endParaRPr>
          </a:p>
        </p:txBody>
      </p:sp>
      <p:sp>
        <p:nvSpPr>
          <p:cNvPr id="4102" name="Line 7">
            <a:extLst>
              <a:ext uri="{FF2B5EF4-FFF2-40B4-BE49-F238E27FC236}">
                <a16:creationId xmlns:a16="http://schemas.microsoft.com/office/drawing/2014/main" id="{C1EBB5CE-986F-86DE-B667-1C15BC3DD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78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789CE75E-3E61-C1CB-83E6-70F154CFB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b="0">
                <a:solidFill>
                  <a:srgbClr val="FFFFFF"/>
                </a:solidFill>
              </a:rPr>
              <a:t>Programming Fundamentals --&gt; Ch1. Problem solving 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6C2CC1A8-4D8C-F7B7-8E8D-1B3979C8A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EA03CE85-20AF-443B-A065-5689F72D8B61}" type="slidenum">
              <a:rPr lang="ar-SA" altLang="en-US" sz="1050" b="0">
                <a:solidFill>
                  <a:srgbClr val="FFFFFF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en-US" altLang="en-US" sz="1050" b="0">
              <a:solidFill>
                <a:srgbClr val="FFFFFF"/>
              </a:solidFill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AEB63AB-0B4B-5761-EB3B-269C64013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" y="0"/>
            <a:ext cx="6800850" cy="514350"/>
          </a:xfrm>
        </p:spPr>
        <p:txBody>
          <a:bodyPr/>
          <a:lstStyle/>
          <a:p>
            <a:pPr algn="ctr" eaLnBrk="1" hangingPunct="1"/>
            <a:r>
              <a:rPr lang="en-US" altLang="en-US" sz="2800" dirty="0">
                <a:solidFill>
                  <a:schemeClr val="bg1"/>
                </a:solidFill>
              </a:rPr>
              <a:t>The Problem-Solving Aspects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3B7796F4-33D5-A0E6-8634-19114ACFC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4" y="650003"/>
            <a:ext cx="6715125" cy="392199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5. Working backward from the solution</a:t>
            </a: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 :25</a:t>
            </a: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Sum of 3 positive numbers  10+10+5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6. General problem-solving strategies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Divide and conquer: Complex task is divide into subtask</a:t>
            </a: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Dynamic programming:  Fibonacci series</a:t>
            </a: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limit 7  :  0 1  1  2  3 5 </a:t>
            </a:r>
          </a:p>
          <a:p>
            <a:pPr lvl="1"/>
            <a:r>
              <a:rPr lang="en-US" sz="15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Does not work always</a:t>
            </a:r>
          </a:p>
          <a:p>
            <a:pPr algn="l"/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500" dirty="0">
              <a:solidFill>
                <a:schemeClr val="bg1"/>
              </a:solidFill>
            </a:endParaRPr>
          </a:p>
        </p:txBody>
      </p:sp>
      <p:sp>
        <p:nvSpPr>
          <p:cNvPr id="4102" name="Line 7">
            <a:extLst>
              <a:ext uri="{FF2B5EF4-FFF2-40B4-BE49-F238E27FC236}">
                <a16:creationId xmlns:a16="http://schemas.microsoft.com/office/drawing/2014/main" id="{C1EBB5CE-986F-86DE-B667-1C15BC3DD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191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789CE75E-3E61-C1CB-83E6-70F154CFB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b="0">
                <a:solidFill>
                  <a:srgbClr val="FFFFFF"/>
                </a:solidFill>
              </a:rPr>
              <a:t>Programming Fundamentals --&gt; Ch1. Problem solving 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6C2CC1A8-4D8C-F7B7-8E8D-1B3979C8A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EA03CE85-20AF-443B-A065-5689F72D8B61}" type="slidenum">
              <a:rPr lang="ar-SA" altLang="en-US" sz="1050" b="0">
                <a:solidFill>
                  <a:srgbClr val="FFFFFF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altLang="en-US" sz="1050" b="0">
              <a:solidFill>
                <a:srgbClr val="FFFFFF"/>
              </a:solidFill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AEB63AB-0B4B-5761-EB3B-269C64013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" y="0"/>
            <a:ext cx="6800850" cy="514350"/>
          </a:xfrm>
        </p:spPr>
        <p:txBody>
          <a:bodyPr/>
          <a:lstStyle/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Problem Solving Process</a:t>
            </a:r>
          </a:p>
        </p:txBody>
      </p:sp>
      <p:sp>
        <p:nvSpPr>
          <p:cNvPr id="4102" name="Line 7">
            <a:extLst>
              <a:ext uri="{FF2B5EF4-FFF2-40B4-BE49-F238E27FC236}">
                <a16:creationId xmlns:a16="http://schemas.microsoft.com/office/drawing/2014/main" id="{C1EBB5CE-986F-86DE-B667-1C15BC3DD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45B7A694-58E9-5F40-E7F1-AAB0207047E8}"/>
              </a:ext>
            </a:extLst>
          </p:cNvPr>
          <p:cNvPicPr/>
          <p:nvPr/>
        </p:nvPicPr>
        <p:blipFill rotWithShape="1">
          <a:blip r:embed="rId3" cstate="print"/>
          <a:srcRect r="33031" b="3672"/>
          <a:stretch/>
        </p:blipFill>
        <p:spPr>
          <a:xfrm>
            <a:off x="2108200" y="628651"/>
            <a:ext cx="28067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832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789CE75E-3E61-C1CB-83E6-70F154CFB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b="0">
                <a:solidFill>
                  <a:srgbClr val="FFFFFF"/>
                </a:solidFill>
              </a:rPr>
              <a:t>Programming Fundamentals --&gt; Ch1. Problem solving 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6C2CC1A8-4D8C-F7B7-8E8D-1B3979C8A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EA03CE85-20AF-443B-A065-5689F72D8B61}" type="slidenum">
              <a:rPr lang="ar-SA" altLang="en-US" sz="1050" b="0">
                <a:solidFill>
                  <a:srgbClr val="FFFFFF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en-US" altLang="en-US" sz="1050" b="0">
              <a:solidFill>
                <a:srgbClr val="FFFFFF"/>
              </a:solidFill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AEB63AB-0B4B-5761-EB3B-269C64013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" y="0"/>
            <a:ext cx="6800850" cy="514350"/>
          </a:xfrm>
        </p:spPr>
        <p:txBody>
          <a:bodyPr/>
          <a:lstStyle/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Problem Solving Process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3B7796F4-33D5-A0E6-8634-19114ACFC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4" y="650004"/>
            <a:ext cx="6559377" cy="33408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u="sng" dirty="0">
                <a:solidFill>
                  <a:schemeClr val="bg1"/>
                </a:solidFill>
              </a:rPr>
              <a:t>1. Analyze the problem</a:t>
            </a:r>
          </a:p>
          <a:p>
            <a:pPr lvl="2" eaLnBrk="1" hangingPunct="1"/>
            <a:r>
              <a:rPr lang="en-US" altLang="en-US" sz="1500" dirty="0">
                <a:solidFill>
                  <a:schemeClr val="bg1"/>
                </a:solidFill>
              </a:rPr>
              <a:t>Problem analysis is the process of </a:t>
            </a:r>
            <a:r>
              <a:rPr lang="en-US" altLang="en-US" sz="1500" b="1" dirty="0">
                <a:solidFill>
                  <a:schemeClr val="bg1"/>
                </a:solidFill>
              </a:rPr>
              <a:t>defining a problem </a:t>
            </a:r>
            <a:r>
              <a:rPr lang="en-US" altLang="en-US" sz="1500" dirty="0">
                <a:solidFill>
                  <a:schemeClr val="bg1"/>
                </a:solidFill>
              </a:rPr>
              <a:t>and </a:t>
            </a:r>
            <a:r>
              <a:rPr lang="en-US" altLang="en-US" sz="1500" b="1" dirty="0">
                <a:solidFill>
                  <a:schemeClr val="bg1"/>
                </a:solidFill>
              </a:rPr>
              <a:t>decomposing overall system </a:t>
            </a:r>
            <a:r>
              <a:rPr lang="en-US" altLang="en-US" sz="1500" dirty="0">
                <a:solidFill>
                  <a:schemeClr val="bg1"/>
                </a:solidFill>
              </a:rPr>
              <a:t>into smaller parts </a:t>
            </a:r>
            <a:r>
              <a:rPr lang="en-US" altLang="en-US" sz="1500" b="1" dirty="0">
                <a:solidFill>
                  <a:schemeClr val="bg1"/>
                </a:solidFill>
              </a:rPr>
              <a:t>to identify possible inputs</a:t>
            </a:r>
            <a:r>
              <a:rPr lang="en-US" altLang="en-US" sz="1500" dirty="0">
                <a:solidFill>
                  <a:schemeClr val="bg1"/>
                </a:solidFill>
              </a:rPr>
              <a:t>, </a:t>
            </a:r>
            <a:r>
              <a:rPr lang="en-US" altLang="en-US" sz="1500" b="1" dirty="0">
                <a:solidFill>
                  <a:schemeClr val="bg1"/>
                </a:solidFill>
              </a:rPr>
              <a:t>processes</a:t>
            </a:r>
            <a:r>
              <a:rPr lang="en-US" altLang="en-US" sz="1500" dirty="0">
                <a:solidFill>
                  <a:schemeClr val="bg1"/>
                </a:solidFill>
              </a:rPr>
              <a:t> and </a:t>
            </a:r>
            <a:r>
              <a:rPr lang="en-US" altLang="en-US" sz="1500" b="1" dirty="0">
                <a:solidFill>
                  <a:schemeClr val="bg1"/>
                </a:solidFill>
              </a:rPr>
              <a:t>outputs</a:t>
            </a:r>
            <a:r>
              <a:rPr lang="en-US" altLang="en-US" sz="1500" dirty="0">
                <a:solidFill>
                  <a:schemeClr val="bg1"/>
                </a:solidFill>
              </a:rPr>
              <a:t> associated with the problem</a:t>
            </a:r>
          </a:p>
          <a:p>
            <a:pPr marL="685800" lvl="2" indent="0" eaLnBrk="1" hangingPunct="1">
              <a:buNone/>
            </a:pPr>
            <a:r>
              <a:rPr lang="en-US" altLang="en-US" sz="1500" dirty="0">
                <a:solidFill>
                  <a:schemeClr val="bg1"/>
                </a:solidFill>
              </a:rPr>
              <a:t>This task is further subdivided into six subtasks namely:</a:t>
            </a:r>
          </a:p>
          <a:p>
            <a:pPr lvl="3" eaLnBrk="1" hangingPunct="1">
              <a:buFont typeface="Wingdings" panose="05000000000000000000" pitchFamily="2" charset="2"/>
              <a:buChar char="§"/>
            </a:pPr>
            <a:r>
              <a:rPr lang="en-IN" sz="1300" b="1" i="0" dirty="0">
                <a:solidFill>
                  <a:schemeClr val="bg1"/>
                </a:solidFill>
                <a:effectLst/>
                <a:latin typeface="-apple-system"/>
              </a:rPr>
              <a:t>Specifying the Objective</a:t>
            </a:r>
            <a:endParaRPr lang="en-US" sz="12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lvl="3" eaLnBrk="1" hangingPunct="1">
              <a:buFont typeface="Wingdings" panose="05000000000000000000" pitchFamily="2" charset="2"/>
              <a:buChar char="§"/>
            </a:pPr>
            <a:r>
              <a:rPr lang="en-IN" sz="1300" b="1" i="0" dirty="0">
                <a:solidFill>
                  <a:schemeClr val="bg1"/>
                </a:solidFill>
                <a:effectLst/>
                <a:latin typeface="-apple-system"/>
              </a:rPr>
              <a:t>Specifying the Output</a:t>
            </a:r>
            <a:endParaRPr lang="en-US" sz="1200" b="1" dirty="0">
              <a:solidFill>
                <a:schemeClr val="bg1"/>
              </a:solidFill>
              <a:latin typeface="-apple-system"/>
            </a:endParaRPr>
          </a:p>
          <a:p>
            <a:pPr lvl="3" eaLnBrk="1" hangingPunct="1">
              <a:buFont typeface="Wingdings" panose="05000000000000000000" pitchFamily="2" charset="2"/>
              <a:buChar char="§"/>
            </a:pPr>
            <a:r>
              <a:rPr lang="en-IN" sz="1300" b="1" i="0" dirty="0">
                <a:solidFill>
                  <a:schemeClr val="bg1"/>
                </a:solidFill>
                <a:effectLst/>
                <a:latin typeface="-apple-system"/>
              </a:rPr>
              <a:t>Specifying Input Requirements</a:t>
            </a:r>
          </a:p>
          <a:p>
            <a:pPr lvl="3" eaLnBrk="1" hangingPunct="1">
              <a:buFont typeface="Wingdings" panose="05000000000000000000" pitchFamily="2" charset="2"/>
              <a:buChar char="§"/>
            </a:pPr>
            <a:r>
              <a:rPr lang="en-IN" sz="1300" b="1" i="0" dirty="0">
                <a:solidFill>
                  <a:schemeClr val="bg1"/>
                </a:solidFill>
                <a:effectLst/>
                <a:latin typeface="-apple-system"/>
              </a:rPr>
              <a:t>Specifying Processing Requirements</a:t>
            </a:r>
            <a:endParaRPr lang="en-IN" sz="1300" b="1" dirty="0">
              <a:solidFill>
                <a:schemeClr val="bg1"/>
              </a:solidFill>
              <a:latin typeface="-apple-system"/>
            </a:endParaRPr>
          </a:p>
          <a:p>
            <a:pPr lvl="3" eaLnBrk="1" hangingPunct="1">
              <a:buFont typeface="Wingdings" panose="05000000000000000000" pitchFamily="2" charset="2"/>
              <a:buChar char="§"/>
            </a:pPr>
            <a:r>
              <a:rPr lang="en-IN" sz="1300" b="1" i="0" dirty="0">
                <a:solidFill>
                  <a:schemeClr val="bg1"/>
                </a:solidFill>
                <a:effectLst/>
                <a:latin typeface="-apple-system"/>
              </a:rPr>
              <a:t>Evaluating the Feasibility </a:t>
            </a:r>
          </a:p>
          <a:p>
            <a:pPr lvl="3" eaLnBrk="1" hangingPunct="1">
              <a:buFont typeface="Wingdings" panose="05000000000000000000" pitchFamily="2" charset="2"/>
              <a:buChar char="§"/>
            </a:pPr>
            <a:r>
              <a:rPr lang="en-IN" sz="1300" b="1" i="0" dirty="0">
                <a:solidFill>
                  <a:schemeClr val="bg1"/>
                </a:solidFill>
                <a:effectLst/>
                <a:latin typeface="-apple-system"/>
              </a:rPr>
              <a:t>Problem Analysis Documentation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4102" name="Line 7">
            <a:extLst>
              <a:ext uri="{FF2B5EF4-FFF2-40B4-BE49-F238E27FC236}">
                <a16:creationId xmlns:a16="http://schemas.microsoft.com/office/drawing/2014/main" id="{C1EBB5CE-986F-86DE-B667-1C15BC3DD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424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789CE75E-3E61-C1CB-83E6-70F154CFB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b="0">
                <a:solidFill>
                  <a:srgbClr val="FFFFFF"/>
                </a:solidFill>
              </a:rPr>
              <a:t>Programming Fundamentals --&gt; Ch1. Problem solving 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6C2CC1A8-4D8C-F7B7-8E8D-1B3979C8A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EA03CE85-20AF-443B-A065-5689F72D8B61}" type="slidenum">
              <a:rPr lang="ar-SA" altLang="en-US" sz="1050" b="0">
                <a:solidFill>
                  <a:srgbClr val="FFFFFF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en-US" altLang="en-US" sz="1050" b="0">
              <a:solidFill>
                <a:srgbClr val="FFFFFF"/>
              </a:solidFill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AEB63AB-0B4B-5761-EB3B-269C64013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" y="0"/>
            <a:ext cx="6800850" cy="51435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Problem Solving Process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3B7796F4-33D5-A0E6-8634-19114ACFC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4" y="650003"/>
            <a:ext cx="6559377" cy="439110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u="sng" dirty="0">
                <a:solidFill>
                  <a:schemeClr val="bg1"/>
                </a:solidFill>
              </a:rPr>
              <a:t>2 – Algorithm Devlopment</a:t>
            </a:r>
          </a:p>
          <a:p>
            <a:pPr eaLnBrk="1" hangingPunct="1"/>
            <a:r>
              <a:rPr lang="en-US" altLang="en-US" sz="1500" b="0" dirty="0">
                <a:solidFill>
                  <a:schemeClr val="bg1"/>
                </a:solidFill>
              </a:rPr>
              <a:t>An </a:t>
            </a:r>
            <a:r>
              <a:rPr lang="en-US" altLang="en-US" sz="1500" dirty="0">
                <a:solidFill>
                  <a:schemeClr val="bg1"/>
                </a:solidFill>
              </a:rPr>
              <a:t>algorithm</a:t>
            </a:r>
            <a:r>
              <a:rPr lang="en-US" altLang="en-US" sz="1500" b="0" dirty="0">
                <a:solidFill>
                  <a:schemeClr val="bg1"/>
                </a:solidFill>
              </a:rPr>
              <a:t> is an effective step-by-step procedure for solving a problem in a finite number of steps. </a:t>
            </a:r>
          </a:p>
          <a:p>
            <a:pPr eaLnBrk="1" hangingPunct="1"/>
            <a:r>
              <a:rPr lang="en-US" altLang="en-US" sz="1500" b="0" dirty="0">
                <a:solidFill>
                  <a:schemeClr val="bg1"/>
                </a:solidFill>
              </a:rPr>
              <a:t>In other words, it is a finite set of well-defined instructions or step-by-step description of the procedure written in human readable language for solving a given problem</a:t>
            </a:r>
          </a:p>
          <a:p>
            <a:pPr marL="0" indent="0" eaLnBrk="1" hangingPunct="1">
              <a:buNone/>
            </a:pPr>
            <a:r>
              <a:rPr lang="en-US" altLang="en-US" sz="1200" dirty="0">
                <a:solidFill>
                  <a:schemeClr val="bg1"/>
                </a:solidFill>
              </a:rPr>
              <a:t>An algorithm must possess following characteristics :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</a:rPr>
              <a:t>Finiteness: </a:t>
            </a:r>
            <a:r>
              <a:rPr lang="en-US" altLang="en-US" sz="1200" b="0" dirty="0">
                <a:solidFill>
                  <a:schemeClr val="bg1"/>
                </a:solidFill>
              </a:rPr>
              <a:t>An algorithm should have finite number of steps and it should end after a finite time.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</a:rPr>
              <a:t>Input: </a:t>
            </a:r>
            <a:r>
              <a:rPr lang="en-US" altLang="en-US" sz="1200" b="0" dirty="0">
                <a:solidFill>
                  <a:schemeClr val="bg1"/>
                </a:solidFill>
              </a:rPr>
              <a:t>An algorithm may have many inputs or no inputs at all.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</a:rPr>
              <a:t>Output: </a:t>
            </a:r>
            <a:r>
              <a:rPr lang="en-US" altLang="en-US" sz="1200" b="0" dirty="0">
                <a:solidFill>
                  <a:schemeClr val="bg1"/>
                </a:solidFill>
              </a:rPr>
              <a:t>It should result at least one output.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</a:rPr>
              <a:t>Definiteness: </a:t>
            </a:r>
            <a:r>
              <a:rPr lang="en-US" altLang="en-US" sz="1200" b="0" dirty="0">
                <a:solidFill>
                  <a:schemeClr val="bg1"/>
                </a:solidFill>
              </a:rPr>
              <a:t>Each step must be clear, well-defined and precise. There should be no any ambiguity.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</a:rPr>
              <a:t>Effectiveness: </a:t>
            </a:r>
            <a:r>
              <a:rPr lang="en-US" altLang="en-US" sz="1200" b="0" dirty="0">
                <a:solidFill>
                  <a:schemeClr val="bg1"/>
                </a:solidFill>
              </a:rPr>
              <a:t>Each step must be simple and should take a finite amount of time.</a:t>
            </a:r>
          </a:p>
        </p:txBody>
      </p:sp>
      <p:sp>
        <p:nvSpPr>
          <p:cNvPr id="4102" name="Line 7">
            <a:extLst>
              <a:ext uri="{FF2B5EF4-FFF2-40B4-BE49-F238E27FC236}">
                <a16:creationId xmlns:a16="http://schemas.microsoft.com/office/drawing/2014/main" id="{C1EBB5CE-986F-86DE-B667-1C15BC3DD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060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FE9B2E-66CA-33D3-F68A-B62753CFE027}"/>
              </a:ext>
            </a:extLst>
          </p:cNvPr>
          <p:cNvSpPr txBox="1"/>
          <p:nvPr/>
        </p:nvSpPr>
        <p:spPr>
          <a:xfrm>
            <a:off x="3294641" y="882571"/>
            <a:ext cx="34824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Sum of Two numbers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Step 1: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Start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Step 2: Declare variables num1,   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num2 and sum.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Step 3: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Read values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  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num1,num2.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Step 4: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Add num1 and num2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  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assign the result to a variable  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sum.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Step 5: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 sum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Step 6: Stop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7E697-9FA4-CA4D-E4E8-74341343D4AC}"/>
              </a:ext>
            </a:extLst>
          </p:cNvPr>
          <p:cNvSpPr txBox="1"/>
          <p:nvPr/>
        </p:nvSpPr>
        <p:spPr>
          <a:xfrm>
            <a:off x="231112" y="906257"/>
            <a:ext cx="16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Preparing Tea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032EE-454F-EAE0-A9B2-B7F6E1488AE3}"/>
              </a:ext>
            </a:extLst>
          </p:cNvPr>
          <p:cNvSpPr txBox="1"/>
          <p:nvPr/>
        </p:nvSpPr>
        <p:spPr>
          <a:xfrm>
            <a:off x="151944" y="888812"/>
            <a:ext cx="306352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Preparation of Tea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Fill up the kettle with water.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Boil the water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Place a teabag a mug.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Pour boiling water into mug.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 milk.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 sugar.</a:t>
            </a:r>
          </a:p>
          <a:p>
            <a:pPr algn="l">
              <a:buFont typeface="+mj-lt"/>
              <a:buAutoNum type="arabicPeriod"/>
            </a:pP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Stir it.</a:t>
            </a:r>
            <a:endParaRPr lang="en-US" sz="1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B531C-C54D-D691-7EA9-82E99ADACA60}"/>
              </a:ext>
            </a:extLst>
          </p:cNvPr>
          <p:cNvSpPr txBox="1">
            <a:spLocks noChangeArrowheads="1"/>
          </p:cNvSpPr>
          <p:nvPr/>
        </p:nvSpPr>
        <p:spPr>
          <a:xfrm>
            <a:off x="57150" y="0"/>
            <a:ext cx="6800850" cy="5143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kern="0">
                <a:solidFill>
                  <a:schemeClr val="bg1"/>
                </a:solidFill>
              </a:rPr>
              <a:t>Problem Solving Process</a:t>
            </a:r>
            <a:endParaRPr lang="en-US" altLang="en-US" kern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63A9D-20A9-3FB6-3D81-5B0F0C258E30}"/>
              </a:ext>
            </a:extLst>
          </p:cNvPr>
          <p:cNvSpPr txBox="1"/>
          <p:nvPr/>
        </p:nvSpPr>
        <p:spPr>
          <a:xfrm>
            <a:off x="80891" y="538154"/>
            <a:ext cx="3491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1800" b="1" u="sng" dirty="0">
                <a:solidFill>
                  <a:schemeClr val="bg1"/>
                </a:solidFill>
              </a:rPr>
              <a:t>2 Algorithm Devlopment</a:t>
            </a:r>
          </a:p>
        </p:txBody>
      </p:sp>
    </p:spTree>
    <p:extLst>
      <p:ext uri="{BB962C8B-B14F-4D97-AF65-F5344CB8AC3E}">
        <p14:creationId xmlns:p14="http://schemas.microsoft.com/office/powerpoint/2010/main" val="24398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0D27DE-9E93-9FE8-A218-FB659CB1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Fundamentals --&gt; Ch1. Problem solving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EB900-E238-FDB4-5B28-59225AB4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B6B1-FDB5-4AB1-AF8A-4AEA5371B1E0}" type="slidenum">
              <a:rPr lang="ar-SA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0CFC7-A7E0-81FB-7E5C-6A2751EF9463}"/>
              </a:ext>
            </a:extLst>
          </p:cNvPr>
          <p:cNvSpPr txBox="1"/>
          <p:nvPr/>
        </p:nvSpPr>
        <p:spPr>
          <a:xfrm>
            <a:off x="0" y="402698"/>
            <a:ext cx="63904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Algorithm : Calculation of Simple Interest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Step 1: Start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Step 2: Read principle (P), time (T) and rate (R)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Step 3: Calculate I = P*T*R/100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Step 4: Print I as Interest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Step 5: Stop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9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794E76-B477-F9AA-4F21-46FB4A438D84}"/>
              </a:ext>
            </a:extLst>
          </p:cNvPr>
          <p:cNvSpPr txBox="1"/>
          <p:nvPr/>
        </p:nvSpPr>
        <p:spPr>
          <a:xfrm>
            <a:off x="1118639" y="192055"/>
            <a:ext cx="4397906" cy="63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Fundamentals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7BCA8-2DC7-2996-DA97-E0604FC74AEA}"/>
              </a:ext>
            </a:extLst>
          </p:cNvPr>
          <p:cNvSpPr txBox="1"/>
          <p:nvPr/>
        </p:nvSpPr>
        <p:spPr>
          <a:xfrm>
            <a:off x="19322" y="829501"/>
            <a:ext cx="6371430" cy="2808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Everyone uses </a:t>
            </a:r>
            <a:r>
              <a:rPr lang="en-US" sz="1500" dirty="0">
                <a:solidFill>
                  <a:srgbClr val="FF0000"/>
                </a:solidFill>
              </a:rPr>
              <a:t>computers, mobile phones</a:t>
            </a:r>
            <a:r>
              <a:rPr lang="en-US" sz="1500" dirty="0"/>
              <a:t> and many other gadgets in day-to-day life to access various </a:t>
            </a:r>
            <a:r>
              <a:rPr lang="en-US" sz="1500" dirty="0">
                <a:solidFill>
                  <a:srgbClr val="FF0000"/>
                </a:solidFill>
              </a:rPr>
              <a:t>applications</a:t>
            </a:r>
            <a:r>
              <a:rPr lang="en-US" sz="1500" dirty="0"/>
              <a:t>. </a:t>
            </a:r>
          </a:p>
          <a:p>
            <a:pPr marL="342900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Different business domains like </a:t>
            </a:r>
            <a:r>
              <a:rPr lang="en-US" sz="1500" dirty="0">
                <a:solidFill>
                  <a:srgbClr val="FF0000"/>
                </a:solidFill>
              </a:rPr>
              <a:t>Education, Banking, E-Commerce, Healthcare, Insurance </a:t>
            </a:r>
            <a:r>
              <a:rPr lang="en-US" sz="1500" dirty="0"/>
              <a:t>etc. use computer applications. </a:t>
            </a:r>
          </a:p>
          <a:p>
            <a:pPr marL="342900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These applications are built using </a:t>
            </a:r>
            <a:r>
              <a:rPr lang="en-US" sz="1500" dirty="0">
                <a:solidFill>
                  <a:srgbClr val="FF0000"/>
                </a:solidFill>
              </a:rPr>
              <a:t>PROGRAMMING</a:t>
            </a:r>
            <a:r>
              <a:rPr lang="en-US" sz="1500" dirty="0"/>
              <a:t>. The knowledge of programming is essential to bring innovation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FE886-95EC-01D5-07BD-92F9A074E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38" y="2734120"/>
            <a:ext cx="4025140" cy="22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0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A7A4747-56CB-A3B1-D09A-E78DA254A2BA}"/>
              </a:ext>
            </a:extLst>
          </p:cNvPr>
          <p:cNvSpPr txBox="1"/>
          <p:nvPr/>
        </p:nvSpPr>
        <p:spPr>
          <a:xfrm>
            <a:off x="113922" y="169127"/>
            <a:ext cx="3938446" cy="58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3: Flowcharting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41266-BF05-AC23-1B7A-5D1054FA4801}"/>
              </a:ext>
            </a:extLst>
          </p:cNvPr>
          <p:cNvSpPr txBox="1"/>
          <p:nvPr/>
        </p:nvSpPr>
        <p:spPr>
          <a:xfrm>
            <a:off x="278258" y="807926"/>
            <a:ext cx="3150741" cy="198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flowchart is a diagrammatic representation of an algorithm.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 flowchart can also be defined as type of diagram that represents a workflow or process</a:t>
            </a:r>
            <a:endParaRPr lang="en-US" sz="1600" dirty="0"/>
          </a:p>
        </p:txBody>
      </p:sp>
      <p:pic>
        <p:nvPicPr>
          <p:cNvPr id="3074" name="Picture 2" descr="C Program Practicals: Flowchart to Add two numbers.">
            <a:extLst>
              <a:ext uri="{FF2B5EF4-FFF2-40B4-BE49-F238E27FC236}">
                <a16:creationId xmlns:a16="http://schemas.microsoft.com/office/drawing/2014/main" id="{ADC2A37C-A594-4CD9-E831-A85292FC5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66" y="459166"/>
            <a:ext cx="29337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28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A7A4747-56CB-A3B1-D09A-E78DA254A2BA}"/>
              </a:ext>
            </a:extLst>
          </p:cNvPr>
          <p:cNvSpPr txBox="1"/>
          <p:nvPr/>
        </p:nvSpPr>
        <p:spPr>
          <a:xfrm>
            <a:off x="64437" y="38498"/>
            <a:ext cx="3938446" cy="58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Flowchart Symbols:</a:t>
            </a:r>
          </a:p>
        </p:txBody>
      </p:sp>
      <p:pic>
        <p:nvPicPr>
          <p:cNvPr id="4098" name="Picture 2" descr="Flowchart Symbols">
            <a:extLst>
              <a:ext uri="{FF2B5EF4-FFF2-40B4-BE49-F238E27FC236}">
                <a16:creationId xmlns:a16="http://schemas.microsoft.com/office/drawing/2014/main" id="{BCD7711A-B3F6-4A72-C081-EB289E95A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48" y="687776"/>
            <a:ext cx="6192341" cy="40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79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C4F6AF-2DD7-1E21-EE69-11BFFF7673E4}"/>
              </a:ext>
            </a:extLst>
          </p:cNvPr>
          <p:cNvSpPr txBox="1"/>
          <p:nvPr/>
        </p:nvSpPr>
        <p:spPr>
          <a:xfrm>
            <a:off x="72737" y="82834"/>
            <a:ext cx="685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Flowchart example for calculating simple interest is shown below: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2054" name="Picture 6" descr="Flowchart for calculating simple interest">
            <a:extLst>
              <a:ext uri="{FF2B5EF4-FFF2-40B4-BE49-F238E27FC236}">
                <a16:creationId xmlns:a16="http://schemas.microsoft.com/office/drawing/2014/main" id="{A248BF26-D508-3E5D-3E62-84E853B44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76" y="599404"/>
            <a:ext cx="2292641" cy="39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82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F6B555A2-35FF-CB72-6492-11EBE2F42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b="0">
                <a:solidFill>
                  <a:schemeClr val="tx1"/>
                </a:solidFill>
              </a:rPr>
              <a:t>Programming Fundamentals --&gt; Ch1. Problem solving 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7B33B9E6-0FD9-22C3-42E3-B8A8DD0E9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FCF1D2-3BA9-494A-B43E-8AB9ECA191D9}" type="slidenum">
              <a:rPr lang="ar-SA" altLang="en-US" sz="1050" b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50" b="0">
              <a:solidFill>
                <a:schemeClr val="tx1"/>
              </a:solidFill>
            </a:endParaRP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48FB733-5BFE-0248-211B-500EE04337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1450" y="742950"/>
            <a:ext cx="6686550" cy="44005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200" b="0" kern="1200" dirty="0">
                <a:solidFill>
                  <a:schemeClr val="bg1"/>
                </a:solidFill>
              </a:rPr>
              <a:t>Advantages of Flowchart:</a:t>
            </a:r>
          </a:p>
          <a:p>
            <a:pPr marL="400050" indent="-34290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200" kern="1200" dirty="0">
                <a:solidFill>
                  <a:schemeClr val="bg1"/>
                </a:solidFill>
              </a:rPr>
              <a:t>Effective Communication </a:t>
            </a:r>
            <a:r>
              <a:rPr lang="en-US" altLang="en-US" sz="1200" b="0" kern="1200" dirty="0">
                <a:solidFill>
                  <a:schemeClr val="bg1"/>
                </a:solidFill>
              </a:rPr>
              <a:t>: Flowcharts are better way of communicating the logic of the system.</a:t>
            </a:r>
          </a:p>
          <a:p>
            <a:pPr marL="400050" indent="-34290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200" kern="1200" dirty="0">
                <a:solidFill>
                  <a:schemeClr val="bg1"/>
                </a:solidFill>
              </a:rPr>
              <a:t>Effective Analysis </a:t>
            </a:r>
            <a:r>
              <a:rPr lang="en-US" altLang="en-US" sz="1200" b="0" kern="1200" dirty="0">
                <a:solidFill>
                  <a:schemeClr val="bg1"/>
                </a:solidFill>
              </a:rPr>
              <a:t>: Using flowchart problem can be analyzed more efficiently.</a:t>
            </a:r>
          </a:p>
          <a:p>
            <a:pPr marL="400050" indent="-34290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200" kern="1200" dirty="0">
                <a:solidFill>
                  <a:schemeClr val="bg1"/>
                </a:solidFill>
              </a:rPr>
              <a:t>Easy Debugging and Efficient Testing </a:t>
            </a:r>
            <a:r>
              <a:rPr lang="en-US" altLang="en-US" sz="1200" b="0" kern="1200" dirty="0">
                <a:solidFill>
                  <a:schemeClr val="bg1"/>
                </a:solidFill>
              </a:rPr>
              <a:t>: The Flowchart helps in debugging and testing process.</a:t>
            </a:r>
          </a:p>
          <a:p>
            <a:pPr marL="400050" indent="-34290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200" kern="1200" dirty="0">
                <a:solidFill>
                  <a:schemeClr val="bg1"/>
                </a:solidFill>
              </a:rPr>
              <a:t>Efficient Coding : </a:t>
            </a:r>
            <a:r>
              <a:rPr lang="en-US" altLang="en-US" sz="1200" b="0" kern="1200" dirty="0">
                <a:solidFill>
                  <a:schemeClr val="bg1"/>
                </a:solidFill>
              </a:rPr>
              <a:t>The flowcharts are very useful during program development phase.</a:t>
            </a:r>
          </a:p>
          <a:p>
            <a:pPr marL="400050" indent="-34290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200" kern="1200" dirty="0">
                <a:solidFill>
                  <a:schemeClr val="bg1"/>
                </a:solidFill>
              </a:rPr>
              <a:t>Proper Documentation : </a:t>
            </a:r>
            <a:r>
              <a:rPr lang="en-US" altLang="en-US" sz="1200" b="0" kern="1200" dirty="0">
                <a:solidFill>
                  <a:schemeClr val="bg1"/>
                </a:solidFill>
              </a:rPr>
              <a:t>Flowcharts serves as a good program documentation, which is needed for various purpose.</a:t>
            </a:r>
          </a:p>
          <a:p>
            <a:pPr marL="400050" indent="-34290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200" kern="1200" dirty="0">
                <a:solidFill>
                  <a:schemeClr val="bg1"/>
                </a:solidFill>
              </a:rPr>
              <a:t>Efficient Program Maintenance </a:t>
            </a:r>
            <a:r>
              <a:rPr lang="en-US" altLang="en-US" sz="1200" b="0" kern="1200" dirty="0">
                <a:solidFill>
                  <a:schemeClr val="bg1"/>
                </a:solidFill>
              </a:rPr>
              <a:t>: Maintenance of operating programs becomes easy with the help of flowchart.</a:t>
            </a:r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67BDD2C0-005D-22FB-ED68-A0C280A6D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F6B555A2-35FF-CB72-6492-11EBE2F42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b="0">
                <a:solidFill>
                  <a:schemeClr val="tx1"/>
                </a:solidFill>
              </a:rPr>
              <a:t>Programming Fundamentals --&gt; Ch1. Problem solving 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7B33B9E6-0FD9-22C3-42E3-B8A8DD0E9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FCF1D2-3BA9-494A-B43E-8AB9ECA191D9}" type="slidenum">
              <a:rPr lang="ar-SA" altLang="en-US" sz="1050" b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50" b="0">
              <a:solidFill>
                <a:schemeClr val="tx1"/>
              </a:solidFill>
            </a:endParaRP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48FB733-5BFE-0248-211B-500EE04337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1450" y="742950"/>
            <a:ext cx="6686550" cy="44005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200" kern="1200" dirty="0">
                <a:solidFill>
                  <a:schemeClr val="bg1"/>
                </a:solidFill>
              </a:rPr>
              <a:t>Pseudocode</a:t>
            </a:r>
            <a:r>
              <a:rPr lang="en-US" altLang="en-US" sz="1200" b="0" kern="1200" dirty="0">
                <a:solidFill>
                  <a:schemeClr val="bg1"/>
                </a:solidFill>
              </a:rPr>
              <a:t> is structured English for describing algorithms concisely.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200" b="0" kern="1200" dirty="0">
                <a:solidFill>
                  <a:schemeClr val="bg1"/>
                </a:solidFill>
              </a:rPr>
              <a:t> It is made up of two words, namely, pseudo meaning imitation and code meaning instructions. 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200" b="0" kern="1200" dirty="0">
                <a:solidFill>
                  <a:schemeClr val="bg1"/>
                </a:solidFill>
              </a:rPr>
              <a:t>As the name suggests, pseudocode does not obey the syntax rules of any particular programming language i.e. it is not a real programming code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200" b="0" kern="1200" dirty="0">
                <a:solidFill>
                  <a:schemeClr val="bg1"/>
                </a:solidFill>
              </a:rPr>
              <a:t>It allows the designer to focus on main logic without being distracted by programming languages syntax.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1200" b="0" kern="1200" dirty="0">
              <a:solidFill>
                <a:schemeClr val="bg1"/>
              </a:solidFill>
            </a:endParaRP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200" b="0" kern="1200" dirty="0">
                <a:solidFill>
                  <a:schemeClr val="bg1"/>
                </a:solidFill>
              </a:rPr>
              <a:t>Pseudocode : Calculation of Simple Interest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200" b="0" kern="1200" dirty="0">
                <a:solidFill>
                  <a:schemeClr val="bg1"/>
                </a:solidFill>
              </a:rPr>
              <a:t>Step 1: START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200" b="0" kern="1200" dirty="0">
                <a:solidFill>
                  <a:schemeClr val="bg1"/>
                </a:solidFill>
              </a:rPr>
              <a:t>Step 2: READ P, T, R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200" b="0" kern="1200" dirty="0">
                <a:solidFill>
                  <a:schemeClr val="bg1"/>
                </a:solidFill>
              </a:rPr>
              <a:t>Step 3: I = P*T*R/100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200" b="0" kern="1200" dirty="0">
                <a:solidFill>
                  <a:schemeClr val="bg1"/>
                </a:solidFill>
              </a:rPr>
              <a:t>Step 4: PRINT I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200" b="0" kern="1200" dirty="0">
                <a:solidFill>
                  <a:schemeClr val="bg1"/>
                </a:solidFill>
              </a:rPr>
              <a:t>Step 5: STOP</a:t>
            </a:r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67BDD2C0-005D-22FB-ED68-A0C280A6D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116881392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F6B555A2-35FF-CB72-6492-11EBE2F42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b="0">
                <a:solidFill>
                  <a:schemeClr val="tx1"/>
                </a:solidFill>
              </a:rPr>
              <a:t>Programming Fundamentals --&gt; Ch1. Problem solving 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7B33B9E6-0FD9-22C3-42E3-B8A8DD0E9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FCF1D2-3BA9-494A-B43E-8AB9ECA191D9}" type="slidenum">
              <a:rPr lang="ar-SA" altLang="en-US" sz="1050" b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50" b="0">
              <a:solidFill>
                <a:schemeClr val="tx1"/>
              </a:solidFill>
            </a:endParaRP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48FB733-5BFE-0248-211B-500EE04337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1450" y="571500"/>
            <a:ext cx="6686550" cy="4572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400" b="0" kern="1200" dirty="0">
                <a:solidFill>
                  <a:schemeClr val="bg1"/>
                </a:solidFill>
              </a:rPr>
              <a:t>In this stage, process of writing actual program takes place. 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400" b="0" kern="1200" dirty="0">
                <a:solidFill>
                  <a:schemeClr val="bg1"/>
                </a:solidFill>
              </a:rPr>
              <a:t>A coded program is most popularly referred to as a </a:t>
            </a:r>
            <a:r>
              <a:rPr lang="en-US" altLang="en-US" sz="1400" kern="1200" dirty="0">
                <a:solidFill>
                  <a:schemeClr val="bg1"/>
                </a:solidFill>
              </a:rPr>
              <a:t>source code.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400" b="0" kern="1200" dirty="0">
                <a:solidFill>
                  <a:schemeClr val="bg1"/>
                </a:solidFill>
              </a:rPr>
              <a:t> The coding process can be done in any language (high level and low level).</a:t>
            </a:r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67BDD2C0-005D-22FB-ED68-A0C280A6D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69DB7-EDBC-5126-ED19-F198648F74AF}"/>
              </a:ext>
            </a:extLst>
          </p:cNvPr>
          <p:cNvSpPr txBox="1"/>
          <p:nvPr/>
        </p:nvSpPr>
        <p:spPr>
          <a:xfrm>
            <a:off x="78188" y="137568"/>
            <a:ext cx="643691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800" kern="1200" dirty="0">
                <a:solidFill>
                  <a:schemeClr val="bg1"/>
                </a:solidFill>
              </a:rPr>
              <a:t>4: Coding (Programming)</a:t>
            </a:r>
            <a:endParaRPr lang="en-US" altLang="en-US" sz="1800" b="0" kern="1200" dirty="0">
              <a:solidFill>
                <a:schemeClr val="bg1"/>
              </a:solidFill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E3AD129A-B72F-27E8-2B87-5C162A35CC86}"/>
              </a:ext>
            </a:extLst>
          </p:cNvPr>
          <p:cNvPicPr/>
          <p:nvPr/>
        </p:nvPicPr>
        <p:blipFill rotWithShape="1">
          <a:blip r:embed="rId3" cstate="print"/>
          <a:srcRect t="8705" b="18080"/>
          <a:stretch/>
        </p:blipFill>
        <p:spPr>
          <a:xfrm>
            <a:off x="171450" y="1738313"/>
            <a:ext cx="596746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624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F6B555A2-35FF-CB72-6492-11EBE2F42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b="0">
                <a:solidFill>
                  <a:schemeClr val="tx1"/>
                </a:solidFill>
              </a:rPr>
              <a:t>Programming Fundamentals --&gt; Ch1. Problem solving 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7B33B9E6-0FD9-22C3-42E3-B8A8DD0E9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FCF1D2-3BA9-494A-B43E-8AB9ECA191D9}" type="slidenum">
              <a:rPr lang="ar-SA" altLang="en-US" sz="1050" b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50" b="0">
              <a:solidFill>
                <a:schemeClr val="tx1"/>
              </a:solidFill>
            </a:endParaRPr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67BDD2C0-005D-22FB-ED68-A0C280A6D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69DB7-EDBC-5126-ED19-F198648F74AF}"/>
              </a:ext>
            </a:extLst>
          </p:cNvPr>
          <p:cNvSpPr txBox="1"/>
          <p:nvPr/>
        </p:nvSpPr>
        <p:spPr>
          <a:xfrm>
            <a:off x="78188" y="137568"/>
            <a:ext cx="643691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800" kern="1200" dirty="0">
                <a:solidFill>
                  <a:schemeClr val="bg1"/>
                </a:solidFill>
              </a:rPr>
              <a:t>5: Compilation and Execution</a:t>
            </a:r>
            <a:endParaRPr lang="en-US" altLang="en-US" sz="1800" b="0" kern="1200" dirty="0">
              <a:solidFill>
                <a:schemeClr val="bg1"/>
              </a:solidFill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C8BA759E-DD2E-CA92-8852-FDE522C44035}"/>
              </a:ext>
            </a:extLst>
          </p:cNvPr>
          <p:cNvPicPr/>
          <p:nvPr/>
        </p:nvPicPr>
        <p:blipFill rotWithShape="1">
          <a:blip r:embed="rId3" cstate="print"/>
          <a:srcRect t="12276" b="16295"/>
          <a:stretch/>
        </p:blipFill>
        <p:spPr>
          <a:xfrm>
            <a:off x="324897" y="663800"/>
            <a:ext cx="5824694" cy="31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9576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F6B555A2-35FF-CB72-6492-11EBE2F42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b="0">
                <a:solidFill>
                  <a:schemeClr val="tx1"/>
                </a:solidFill>
              </a:rPr>
              <a:t>Programming Fundamentals --&gt; Ch1. Problem solving 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7B33B9E6-0FD9-22C3-42E3-B8A8DD0E9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FCF1D2-3BA9-494A-B43E-8AB9ECA191D9}" type="slidenum">
              <a:rPr lang="ar-SA" altLang="en-US" sz="1050" b="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50" b="0">
              <a:solidFill>
                <a:schemeClr val="tx1"/>
              </a:solidFill>
            </a:endParaRPr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67BDD2C0-005D-22FB-ED68-A0C280A6D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15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57B3FBF-9268-392C-F3F9-F86A16C77127}"/>
              </a:ext>
            </a:extLst>
          </p:cNvPr>
          <p:cNvPicPr/>
          <p:nvPr/>
        </p:nvPicPr>
        <p:blipFill rotWithShape="1">
          <a:blip r:embed="rId3" cstate="print"/>
          <a:srcRect t="10683" b="25682"/>
          <a:stretch/>
        </p:blipFill>
        <p:spPr>
          <a:xfrm>
            <a:off x="304799" y="676274"/>
            <a:ext cx="5734259" cy="2667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79F74-374E-214D-BDC4-9BEF3756881B}"/>
              </a:ext>
            </a:extLst>
          </p:cNvPr>
          <p:cNvSpPr txBox="1"/>
          <p:nvPr/>
        </p:nvSpPr>
        <p:spPr>
          <a:xfrm>
            <a:off x="78188" y="137568"/>
            <a:ext cx="643691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800" kern="1200" dirty="0">
                <a:solidFill>
                  <a:schemeClr val="bg1"/>
                </a:solidFill>
              </a:rPr>
              <a:t>5: Compilation and Execution</a:t>
            </a:r>
            <a:endParaRPr lang="en-US" altLang="en-US" sz="1800" b="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87730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495" b="19925"/>
          <a:stretch/>
        </p:blipFill>
        <p:spPr>
          <a:xfrm>
            <a:off x="365855" y="763687"/>
            <a:ext cx="6090421" cy="2944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B6F74-16D7-E2B8-A359-64D7FBEC1F7A}"/>
              </a:ext>
            </a:extLst>
          </p:cNvPr>
          <p:cNvSpPr txBox="1"/>
          <p:nvPr/>
        </p:nvSpPr>
        <p:spPr>
          <a:xfrm>
            <a:off x="192609" y="137568"/>
            <a:ext cx="643691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chemeClr val="bg1"/>
                </a:solidFill>
              </a:rPr>
              <a:t>6</a:t>
            </a:r>
            <a:r>
              <a:rPr lang="en-US" altLang="en-US" sz="1800" kern="1200" dirty="0">
                <a:solidFill>
                  <a:schemeClr val="bg1"/>
                </a:solidFill>
              </a:rPr>
              <a:t>: Debugging and Testing</a:t>
            </a:r>
            <a:endParaRPr lang="en-US" altLang="en-US" sz="1800" b="0" kern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9827" b="8489"/>
          <a:stretch/>
        </p:blipFill>
        <p:spPr>
          <a:xfrm>
            <a:off x="344335" y="638030"/>
            <a:ext cx="6111941" cy="3867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CD0B2-F09E-1416-7707-AF49179F5BCF}"/>
              </a:ext>
            </a:extLst>
          </p:cNvPr>
          <p:cNvSpPr txBox="1"/>
          <p:nvPr/>
        </p:nvSpPr>
        <p:spPr>
          <a:xfrm>
            <a:off x="192609" y="137568"/>
            <a:ext cx="643691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chemeClr val="bg1"/>
                </a:solidFill>
              </a:rPr>
              <a:t>6</a:t>
            </a:r>
            <a:r>
              <a:rPr lang="en-US" altLang="en-US" sz="1800" kern="1200" dirty="0">
                <a:solidFill>
                  <a:schemeClr val="bg1"/>
                </a:solidFill>
              </a:rPr>
              <a:t>: Debugging and Testing</a:t>
            </a:r>
            <a:endParaRPr lang="en-US" altLang="en-US" sz="1800" b="0" kern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794E76-B477-F9AA-4F21-46FB4A438D84}"/>
              </a:ext>
            </a:extLst>
          </p:cNvPr>
          <p:cNvSpPr txBox="1"/>
          <p:nvPr/>
        </p:nvSpPr>
        <p:spPr>
          <a:xfrm>
            <a:off x="360904" y="176284"/>
            <a:ext cx="3326841" cy="114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What is Programming?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19DAB-08B3-5400-D760-B8C06E2EAB52}"/>
              </a:ext>
            </a:extLst>
          </p:cNvPr>
          <p:cNvSpPr txBox="1"/>
          <p:nvPr/>
        </p:nvSpPr>
        <p:spPr>
          <a:xfrm>
            <a:off x="89157" y="1321036"/>
            <a:ext cx="3598588" cy="3389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285750" algn="just"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A customer wants to order food using app.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customer can select the food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place an order.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gets delivered </a:t>
            </a:r>
            <a:r>
              <a:rPr lang="en-US" sz="1200" b="0" i="0" dirty="0">
                <a:effectLst/>
              </a:rPr>
              <a:t>to the customer.</a:t>
            </a:r>
          </a:p>
          <a:p>
            <a:pPr marL="342900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To develop such apps, we give </a:t>
            </a:r>
            <a:r>
              <a:rPr lang="en-US" sz="1500" dirty="0">
                <a:solidFill>
                  <a:srgbClr val="FF0000"/>
                </a:solidFill>
              </a:rPr>
              <a:t>INSTRUCTIONS</a:t>
            </a:r>
            <a:r>
              <a:rPr lang="en-US" sz="1500" dirty="0"/>
              <a:t> to the computing devices</a:t>
            </a:r>
          </a:p>
          <a:p>
            <a:pPr marL="342900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A set of  instructions is known as a </a:t>
            </a:r>
            <a:r>
              <a:rPr lang="en-US" sz="1500" dirty="0">
                <a:solidFill>
                  <a:srgbClr val="FF0000"/>
                </a:solidFill>
              </a:rPr>
              <a:t>PROGRAM</a:t>
            </a:r>
            <a:r>
              <a:rPr lang="en-US" sz="1500" dirty="0"/>
              <a:t> and the </a:t>
            </a:r>
            <a:r>
              <a:rPr lang="en-US" sz="1500" b="1" dirty="0"/>
              <a:t>act of creating a program</a:t>
            </a:r>
            <a:r>
              <a:rPr lang="en-US" sz="1500" dirty="0"/>
              <a:t> is known as </a:t>
            </a:r>
            <a:r>
              <a:rPr lang="en-US" sz="1500" dirty="0">
                <a:solidFill>
                  <a:srgbClr val="FF0000"/>
                </a:solidFill>
              </a:rPr>
              <a:t>PROGRAMMING. </a:t>
            </a:r>
          </a:p>
          <a:p>
            <a:pPr marL="342900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Programs - </a:t>
            </a:r>
            <a:r>
              <a:rPr lang="en-US" sz="1500" dirty="0">
                <a:solidFill>
                  <a:srgbClr val="FF0000"/>
                </a:solidFill>
              </a:rPr>
              <a:t>solve the problems</a:t>
            </a:r>
            <a:r>
              <a:rPr lang="en-US" sz="1500" dirty="0"/>
              <a:t>, </a:t>
            </a:r>
            <a:r>
              <a:rPr lang="en-US" sz="1500" b="1" dirty="0"/>
              <a:t>automate the processes </a:t>
            </a:r>
            <a:r>
              <a:rPr lang="en-US" sz="1500" dirty="0"/>
              <a:t>and </a:t>
            </a:r>
            <a:r>
              <a:rPr lang="en-US" sz="1500" b="1" dirty="0"/>
              <a:t>reduce repetitive</a:t>
            </a:r>
            <a:r>
              <a:rPr lang="en-US" sz="1500" dirty="0"/>
              <a:t> and/or </a:t>
            </a:r>
            <a:r>
              <a:rPr lang="en-US" sz="1500" b="1" dirty="0"/>
              <a:t>manual work.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D34B1-B5AC-ED4A-2D1A-9A33851F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45" r="23928" b="-2"/>
          <a:stretch/>
        </p:blipFill>
        <p:spPr>
          <a:xfrm>
            <a:off x="3687745" y="10"/>
            <a:ext cx="3169398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6440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407" b="7307"/>
          <a:stretch/>
        </p:blipFill>
        <p:spPr>
          <a:xfrm>
            <a:off x="192609" y="479200"/>
            <a:ext cx="5353080" cy="2773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44A1D7-179D-A458-C7C8-1B4F5F54F714}"/>
              </a:ext>
            </a:extLst>
          </p:cNvPr>
          <p:cNvSpPr txBox="1"/>
          <p:nvPr/>
        </p:nvSpPr>
        <p:spPr>
          <a:xfrm>
            <a:off x="192609" y="137568"/>
            <a:ext cx="643691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800" kern="1200" dirty="0">
                <a:solidFill>
                  <a:schemeClr val="bg1"/>
                </a:solidFill>
              </a:rPr>
              <a:t>7: Program Documentation</a:t>
            </a:r>
            <a:endParaRPr lang="en-US" altLang="en-US" sz="1800" b="0" kern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8962" y="642938"/>
            <a:ext cx="3729038" cy="3857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9"/>
          </a:p>
        </p:txBody>
      </p:sp>
      <p:sp>
        <p:nvSpPr>
          <p:cNvPr id="10" name="Oval 9"/>
          <p:cNvSpPr/>
          <p:nvPr/>
        </p:nvSpPr>
        <p:spPr>
          <a:xfrm>
            <a:off x="3986212" y="1800225"/>
            <a:ext cx="1671638" cy="16508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9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2938"/>
            <a:ext cx="3128963" cy="3857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9"/>
          </a:p>
        </p:txBody>
      </p:sp>
      <p:sp>
        <p:nvSpPr>
          <p:cNvPr id="8" name="Oval 7"/>
          <p:cNvSpPr/>
          <p:nvPr/>
        </p:nvSpPr>
        <p:spPr>
          <a:xfrm>
            <a:off x="557213" y="1843087"/>
            <a:ext cx="1714500" cy="1585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9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86212" y="1800225"/>
            <a:ext cx="1671638" cy="165086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9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E2395-2C37-AC0E-7870-5DFDBC573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57151"/>
            <a:ext cx="6800850" cy="53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Problem Solving</a:t>
            </a:r>
            <a:endParaRPr kumimoji="0" lang="en-US" alt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93001E-6 L -0.5 0.00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7491" y="758801"/>
            <a:ext cx="6399059" cy="331313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514350">
              <a:spcBef>
                <a:spcPct val="0"/>
              </a:spcBef>
              <a:defRPr/>
            </a:pPr>
            <a:r>
              <a:rPr lang="en-US" sz="1350" dirty="0">
                <a:latin typeface="+mj-lt"/>
                <a:ea typeface="+mj-ea"/>
                <a:cs typeface="+mj-cs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6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569073-C8CE-894D-80FF-4A085122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57151"/>
            <a:ext cx="6800850" cy="53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Problem Solving</a:t>
            </a:r>
            <a:endParaRPr kumimoji="0" lang="en-US" alt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914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1"/>
          <p:cNvSpPr txBox="1">
            <a:spLocks/>
          </p:cNvSpPr>
          <p:nvPr/>
        </p:nvSpPr>
        <p:spPr>
          <a:xfrm>
            <a:off x="1157288" y="1800225"/>
            <a:ext cx="4457700" cy="900113"/>
          </a:xfrm>
          <a:prstGeom prst="rect">
            <a:avLst/>
          </a:prstGeom>
        </p:spPr>
        <p:txBody>
          <a:bodyPr vert="horz" lIns="30649" tIns="30649" rIns="30649" bIns="30649" rtlCol="0" anchor="b" anchorCtr="0">
            <a:noAutofit/>
          </a:bodyPr>
          <a:lstStyle/>
          <a:p>
            <a:pPr algn="ctr" defTabSz="408678">
              <a:defRPr/>
            </a:pPr>
            <a:r>
              <a:rPr lang="en" sz="2700" dirty="0">
                <a:latin typeface="Nunito Sans SemiBold" pitchFamily="2" charset="0"/>
                <a:ea typeface="+mj-ea"/>
                <a:cs typeface="+mj-cs"/>
              </a:rPr>
              <a:t>Read it once again.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1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4" grpId="16"/>
      <p:bldP spid="4" grpId="17"/>
      <p:bldP spid="4" grpId="18"/>
      <p:bldP spid="4" grpId="19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4126480" y="2217802"/>
            <a:ext cx="313094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5" dirty="0">
                <a:solidFill>
                  <a:prstClr val="black"/>
                </a:solidFill>
                <a:ea typeface="+mj-ea"/>
                <a:cs typeface="+mj-cs"/>
              </a:rPr>
              <a:t>Yes, Humans get tired!</a:t>
            </a:r>
            <a:endParaRPr lang="en-US" sz="2475" dirty="0">
              <a:latin typeface="Nunito Sans" panose="00000500000000000000" pitchFamily="2" charset="0"/>
            </a:endParaRPr>
          </a:p>
        </p:txBody>
      </p:sp>
      <p:pic>
        <p:nvPicPr>
          <p:cNvPr id="6" name="Picture 2" descr="Image result for frustrated hum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4712" y="36236"/>
            <a:ext cx="3260159" cy="2180497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5F483-AFA8-3E97-501D-A39E94CFE2AF}"/>
              </a:ext>
            </a:extLst>
          </p:cNvPr>
          <p:cNvSpPr txBox="1"/>
          <p:nvPr/>
        </p:nvSpPr>
        <p:spPr>
          <a:xfrm>
            <a:off x="217672" y="552447"/>
            <a:ext cx="343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Nunito Sans" pitchFamily="2" charset="0"/>
              </a:rPr>
              <a:t>Human 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CAF66-78A5-9D39-3998-2AA41F1C64D6}"/>
              </a:ext>
            </a:extLst>
          </p:cNvPr>
          <p:cNvSpPr txBox="1"/>
          <p:nvPr/>
        </p:nvSpPr>
        <p:spPr>
          <a:xfrm>
            <a:off x="217672" y="1275932"/>
            <a:ext cx="358626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unito Sans" pitchFamily="2" charset="0"/>
              </a:rPr>
              <a:t>Tiredness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unito Sans" pitchFamily="2" charset="0"/>
              </a:rPr>
              <a:t>Time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unito Sans" pitchFamily="2" charset="0"/>
              </a:rPr>
              <a:t>Accuracy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Nunito Sans" pitchFamily="2" charset="0"/>
              </a:rPr>
              <a:t>Lack of out of box thinking</a:t>
            </a:r>
            <a:endParaRPr lang="en-US" dirty="0">
              <a:latin typeface="Nunito Sans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unito Sans" pitchFamily="2" charset="0"/>
              </a:rPr>
              <a:t>Data Maintenance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4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C7A9B22-B0A7-E609-6EE0-833150841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b="0">
                <a:solidFill>
                  <a:srgbClr val="FFFFFF"/>
                </a:solidFill>
              </a:rPr>
              <a:t>Programming Fundamentals --&gt; Ch1. Problem solving 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75BFF522-7CDE-52C5-9955-E3881C074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E3CDE65-94BB-47F8-AB6F-42810ECF7DA1}" type="slidenum">
              <a:rPr lang="ar-SA" altLang="en-US" sz="1050" b="0">
                <a:solidFill>
                  <a:srgbClr val="FFFFFF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altLang="en-US" sz="1050" b="0">
              <a:solidFill>
                <a:srgbClr val="FFFFFF"/>
              </a:solidFill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8F2ADBD3-7B2B-5029-7F76-91339ABE2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" y="57151"/>
            <a:ext cx="6800850" cy="536972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Problem Solving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ADEBF18C-0EAA-6393-6462-240DE4F17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" y="685800"/>
            <a:ext cx="6800850" cy="3943350"/>
          </a:xfrm>
        </p:spPr>
        <p:txBody>
          <a:bodyPr/>
          <a:lstStyle/>
          <a:p>
            <a:pPr marL="342900" indent="-28575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altLang="en-US" sz="1500" kern="1200" dirty="0">
                <a:solidFill>
                  <a:schemeClr val="bg1"/>
                </a:solidFill>
              </a:rPr>
              <a:t>Programming</a:t>
            </a:r>
            <a:r>
              <a:rPr lang="en-US" altLang="en-US" sz="1500" b="0" kern="1200" dirty="0">
                <a:solidFill>
                  <a:schemeClr val="bg1"/>
                </a:solidFill>
              </a:rPr>
              <a:t> is a process of </a:t>
            </a:r>
            <a:r>
              <a:rPr lang="en-US" altLang="en-US" sz="1500" kern="1200" dirty="0">
                <a:solidFill>
                  <a:schemeClr val="bg1"/>
                </a:solidFill>
              </a:rPr>
              <a:t>problem solving </a:t>
            </a:r>
            <a:r>
              <a:rPr lang="en-US" altLang="en-US" sz="1500" b="0" kern="1200" dirty="0">
                <a:solidFill>
                  <a:schemeClr val="bg1"/>
                </a:solidFill>
              </a:rPr>
              <a:t>(Problem Solution by computer)</a:t>
            </a:r>
          </a:p>
          <a:p>
            <a:pPr marL="342900" indent="-28575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altLang="en-US" sz="1500" b="0" kern="1200" dirty="0">
                <a:solidFill>
                  <a:schemeClr val="bg1"/>
                </a:solidFill>
              </a:rPr>
              <a:t>Solving problems is the core of computer science.</a:t>
            </a:r>
          </a:p>
          <a:p>
            <a:pPr marL="342900" indent="-28575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altLang="en-US" sz="1500" b="0" kern="1200" dirty="0">
                <a:solidFill>
                  <a:schemeClr val="bg1"/>
                </a:solidFill>
              </a:rPr>
              <a:t>Problem solving is the process of </a:t>
            </a:r>
            <a:r>
              <a:rPr lang="en-US" altLang="en-US" sz="1500" kern="1200" dirty="0">
                <a:solidFill>
                  <a:schemeClr val="bg1"/>
                </a:solidFill>
              </a:rPr>
              <a:t>identifying a problem</a:t>
            </a:r>
            <a:r>
              <a:rPr lang="en-US" altLang="en-US" sz="1500" b="0" kern="1200" dirty="0">
                <a:solidFill>
                  <a:schemeClr val="bg1"/>
                </a:solidFill>
              </a:rPr>
              <a:t>, </a:t>
            </a:r>
            <a:r>
              <a:rPr lang="en-US" altLang="en-US" sz="1500" kern="1200" dirty="0">
                <a:solidFill>
                  <a:schemeClr val="bg1"/>
                </a:solidFill>
              </a:rPr>
              <a:t>developing possible solution paths</a:t>
            </a:r>
            <a:r>
              <a:rPr lang="en-US" altLang="en-US" sz="1500" b="0" kern="1200" dirty="0">
                <a:solidFill>
                  <a:schemeClr val="bg1"/>
                </a:solidFill>
              </a:rPr>
              <a:t>, </a:t>
            </a:r>
            <a:r>
              <a:rPr lang="en-US" altLang="en-US" sz="1500" kern="1200" dirty="0">
                <a:solidFill>
                  <a:schemeClr val="bg1"/>
                </a:solidFill>
              </a:rPr>
              <a:t>and taking the appropriate course of action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500" kern="1200" dirty="0">
                <a:solidFill>
                  <a:srgbClr val="FF0000"/>
                </a:solidFill>
              </a:rPr>
              <a:t>Problem:</a:t>
            </a:r>
          </a:p>
          <a:p>
            <a:pPr marL="342900" indent="-28575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altLang="en-US" sz="1500" kern="1200" dirty="0">
                <a:solidFill>
                  <a:schemeClr val="bg1"/>
                </a:solidFill>
              </a:rPr>
              <a:t>A perceived gap between the existing state and desired state.</a:t>
            </a:r>
          </a:p>
          <a:p>
            <a:pPr marL="342900" indent="-28575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altLang="en-US" sz="1500" kern="1200" dirty="0">
                <a:solidFill>
                  <a:schemeClr val="bg1"/>
                </a:solidFill>
              </a:rPr>
              <a:t>Problems faced in our everyday life</a:t>
            </a:r>
          </a:p>
          <a:p>
            <a:pPr marL="342900" indent="-28575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altLang="en-US" sz="1500" kern="1200" dirty="0">
                <a:solidFill>
                  <a:schemeClr val="bg1"/>
                </a:solidFill>
              </a:rPr>
              <a:t>People make everyday decisions.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1500" b="0" kern="1200" dirty="0">
              <a:solidFill>
                <a:schemeClr val="bg1"/>
              </a:solidFill>
            </a:endParaRPr>
          </a:p>
          <a:p>
            <a:pPr marL="342900" indent="-28575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endParaRPr lang="en-US" altLang="en-US" sz="1500" b="0" kern="1200" dirty="0">
              <a:solidFill>
                <a:schemeClr val="bg1"/>
              </a:solidFill>
            </a:endParaRP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1500" b="0" kern="1200" dirty="0">
              <a:solidFill>
                <a:schemeClr val="bg1"/>
              </a:solidFill>
            </a:endParaRPr>
          </a:p>
        </p:txBody>
      </p:sp>
      <p:sp>
        <p:nvSpPr>
          <p:cNvPr id="3078" name="Line 7">
            <a:extLst>
              <a:ext uri="{FF2B5EF4-FFF2-40B4-BE49-F238E27FC236}">
                <a16:creationId xmlns:a16="http://schemas.microsoft.com/office/drawing/2014/main" id="{AA59FA94-98A1-7D34-4F2C-65A97EA93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C7A9B22-B0A7-E609-6EE0-833150841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b="0">
                <a:solidFill>
                  <a:srgbClr val="FFFFFF"/>
                </a:solidFill>
              </a:rPr>
              <a:t>Programming Fundamentals --&gt; Ch1. Problem solving 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75BFF522-7CDE-52C5-9955-E3881C074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1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E3CDE65-94BB-47F8-AB6F-42810ECF7DA1}" type="slidenum">
              <a:rPr lang="ar-SA" altLang="en-US" sz="1050" b="0">
                <a:solidFill>
                  <a:srgbClr val="FFFFFF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altLang="en-US" sz="1050" b="0">
              <a:solidFill>
                <a:srgbClr val="FFFFFF"/>
              </a:solidFill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8F2ADBD3-7B2B-5029-7F76-91339ABE2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" y="57151"/>
            <a:ext cx="6800850" cy="536972"/>
          </a:xfrm>
        </p:spPr>
        <p:txBody>
          <a:bodyPr/>
          <a:lstStyle/>
          <a:p>
            <a:pPr marL="5715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kern="1200" dirty="0">
                <a:solidFill>
                  <a:schemeClr val="bg1"/>
                </a:solidFill>
              </a:rPr>
              <a:t>Six steps guide to solve problems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ADEBF18C-0EAA-6393-6462-240DE4F17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" y="685800"/>
            <a:ext cx="6800850" cy="3943350"/>
          </a:xfrm>
        </p:spPr>
        <p:txBody>
          <a:bodyPr/>
          <a:lstStyle/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1500" b="0" kern="1200" dirty="0">
              <a:solidFill>
                <a:schemeClr val="bg1"/>
              </a:solidFill>
            </a:endParaRP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500" b="0" kern="1200" dirty="0">
                <a:solidFill>
                  <a:schemeClr val="bg1"/>
                </a:solidFill>
              </a:rPr>
              <a:t>Step 1: </a:t>
            </a:r>
            <a:r>
              <a:rPr lang="en-US" altLang="en-US" sz="1500" kern="1200" dirty="0">
                <a:solidFill>
                  <a:schemeClr val="bg1"/>
                </a:solidFill>
              </a:rPr>
              <a:t>Identify and define the problem</a:t>
            </a:r>
            <a:r>
              <a:rPr lang="en-US" altLang="en-US" sz="1500" b="0" kern="1200" dirty="0">
                <a:solidFill>
                  <a:schemeClr val="bg1"/>
                </a:solidFill>
              </a:rPr>
              <a:t>. State the problem as clearly as possible. 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500" b="0" kern="1200" dirty="0">
                <a:solidFill>
                  <a:schemeClr val="bg1"/>
                </a:solidFill>
              </a:rPr>
              <a:t>Step 2: Generate </a:t>
            </a:r>
            <a:r>
              <a:rPr lang="en-US" altLang="en-US" sz="1500" kern="1200" dirty="0">
                <a:solidFill>
                  <a:schemeClr val="bg1"/>
                </a:solidFill>
              </a:rPr>
              <a:t>possible solutions.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500" b="0" kern="1200" dirty="0">
                <a:solidFill>
                  <a:schemeClr val="bg1"/>
                </a:solidFill>
              </a:rPr>
              <a:t>Step 3: Evaluate </a:t>
            </a:r>
            <a:r>
              <a:rPr lang="en-US" altLang="en-US" sz="1500" kern="1200" dirty="0">
                <a:solidFill>
                  <a:schemeClr val="bg1"/>
                </a:solidFill>
              </a:rPr>
              <a:t>alternatives</a:t>
            </a:r>
            <a:r>
              <a:rPr lang="en-US" altLang="en-US" sz="1500" b="0" kern="1200" dirty="0">
                <a:solidFill>
                  <a:schemeClr val="bg1"/>
                </a:solidFill>
              </a:rPr>
              <a:t>.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500" b="0" kern="1200" dirty="0">
                <a:solidFill>
                  <a:schemeClr val="bg1"/>
                </a:solidFill>
              </a:rPr>
              <a:t>Step 4: Decide on a</a:t>
            </a:r>
            <a:r>
              <a:rPr lang="en-US" altLang="en-US" sz="1500" kern="1200" dirty="0">
                <a:solidFill>
                  <a:schemeClr val="bg1"/>
                </a:solidFill>
              </a:rPr>
              <a:t> solution</a:t>
            </a:r>
            <a:r>
              <a:rPr lang="en-US" altLang="en-US" sz="1500" b="0" kern="1200" dirty="0">
                <a:solidFill>
                  <a:schemeClr val="bg1"/>
                </a:solidFill>
              </a:rPr>
              <a:t>.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500" b="0" kern="1200" dirty="0">
                <a:solidFill>
                  <a:schemeClr val="bg1"/>
                </a:solidFill>
              </a:rPr>
              <a:t>Step 5: </a:t>
            </a:r>
            <a:r>
              <a:rPr lang="en-US" altLang="en-US" sz="1500" kern="1200" dirty="0">
                <a:solidFill>
                  <a:schemeClr val="bg1"/>
                </a:solidFill>
              </a:rPr>
              <a:t>Implement</a:t>
            </a:r>
            <a:r>
              <a:rPr lang="en-US" altLang="en-US" sz="1500" b="0" kern="1200" dirty="0">
                <a:solidFill>
                  <a:schemeClr val="bg1"/>
                </a:solidFill>
              </a:rPr>
              <a:t> the </a:t>
            </a:r>
            <a:r>
              <a:rPr lang="en-US" altLang="en-US" sz="1500" kern="1200" dirty="0">
                <a:solidFill>
                  <a:schemeClr val="bg1"/>
                </a:solidFill>
              </a:rPr>
              <a:t>solution. </a:t>
            </a:r>
          </a:p>
          <a:p>
            <a:pPr marL="57150" indent="0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500" b="0" kern="1200" dirty="0">
                <a:solidFill>
                  <a:schemeClr val="bg1"/>
                </a:solidFill>
              </a:rPr>
              <a:t>Step 6: Evaluate the </a:t>
            </a:r>
            <a:r>
              <a:rPr lang="en-US" altLang="en-US" sz="1500" kern="1200" dirty="0">
                <a:solidFill>
                  <a:schemeClr val="bg1"/>
                </a:solidFill>
              </a:rPr>
              <a:t>outcome</a:t>
            </a:r>
            <a:r>
              <a:rPr lang="en-US" altLang="en-US" sz="1500" b="0" kern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078" name="Line 7">
            <a:extLst>
              <a:ext uri="{FF2B5EF4-FFF2-40B4-BE49-F238E27FC236}">
                <a16:creationId xmlns:a16="http://schemas.microsoft.com/office/drawing/2014/main" id="{AA59FA94-98A1-7D34-4F2C-65A97EA93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6858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317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.5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0.8|0.8|2.3|0.9|1.9|0.5|2.3|0.6|1.3|1|2|0.6|0.8|1.8|2.1|1|1.8|0.7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1539</Words>
  <Application>Microsoft Office PowerPoint</Application>
  <PresentationFormat>Custom</PresentationFormat>
  <Paragraphs>265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-apple-system</vt:lpstr>
      <vt:lpstr>Arial</vt:lpstr>
      <vt:lpstr>Arial</vt:lpstr>
      <vt:lpstr>Calibri</vt:lpstr>
      <vt:lpstr>Nunito Sans</vt:lpstr>
      <vt:lpstr>Nunito Sans SemiBold</vt:lpstr>
      <vt:lpstr>Times New Roman</vt:lpstr>
      <vt:lpstr>Wingdings</vt:lpstr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Solving</vt:lpstr>
      <vt:lpstr>Six steps guide to solve problems</vt:lpstr>
      <vt:lpstr>Types of problems</vt:lpstr>
      <vt:lpstr>The Problem-Solving Aspects</vt:lpstr>
      <vt:lpstr>The Problem-Solving Aspects</vt:lpstr>
      <vt:lpstr>The Problem-Solving Aspects</vt:lpstr>
      <vt:lpstr>The Problem-Solving Aspects</vt:lpstr>
      <vt:lpstr>Problem Solving Process</vt:lpstr>
      <vt:lpstr>Problem Solving Process</vt:lpstr>
      <vt:lpstr>Problem Solving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naveench</cp:lastModifiedBy>
  <cp:revision>74</cp:revision>
  <dcterms:created xsi:type="dcterms:W3CDTF">2022-08-29T19:48:14Z</dcterms:created>
  <dcterms:modified xsi:type="dcterms:W3CDTF">2023-01-18T16:32:48Z</dcterms:modified>
</cp:coreProperties>
</file>