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74" r:id="rId3"/>
    <p:sldId id="267" r:id="rId4"/>
    <p:sldId id="268" r:id="rId5"/>
    <p:sldId id="275" r:id="rId6"/>
    <p:sldId id="279" r:id="rId7"/>
    <p:sldId id="269" r:id="rId8"/>
    <p:sldId id="270" r:id="rId9"/>
    <p:sldId id="271" r:id="rId10"/>
    <p:sldId id="273" r:id="rId11"/>
    <p:sldId id="265" r:id="rId12"/>
    <p:sldId id="27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3DA9F-E8C9-43FA-B06A-F189DB9C51F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13C0E-A76A-458B-8639-BD257C2F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6713" y="152400"/>
            <a:ext cx="7812087" cy="644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3779838" cy="64436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787" y="2052960"/>
            <a:ext cx="7813013" cy="1828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200" y="2052960"/>
            <a:ext cx="3780565" cy="1828800"/>
          </a:xfrm>
        </p:spPr>
        <p:txBody>
          <a:bodyPr/>
          <a:lstStyle>
            <a:lvl1pPr algn="ct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08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8433BA-AFEF-4975-A219-5F7C5E30C238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90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7200" y="152400"/>
            <a:ext cx="26416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DFEF36-3811-464B-BF64-75ACB8CABA90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2386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FFB61-B991-4BB8-A6B3-CCFEF32B2E58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76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8759DD-0845-43B8-AD5D-AC29FE60DFD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90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EC50A3-EFE9-497F-A58A-FC6F114F85E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50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0813"/>
            <a:ext cx="11774488" cy="637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286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6401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53977-26F2-44A5-BF44-1546C9B15A2B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5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2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D05477-78FA-46D6-8A67-9BF81CADA98A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51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2906BC-DE3D-4792-93F0-D228DEA45840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052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47638"/>
            <a:ext cx="89408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200" y="147638"/>
            <a:ext cx="2608263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504C5F-4BA8-4338-BCA7-4B557AF9F00D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44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2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A58D-3755-44E2-9D2C-FAA2EC95A67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E67B-9E44-4B00-86E6-EA7BF605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341438"/>
            <a:ext cx="11774488" cy="5256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2400"/>
            <a:ext cx="11752263" cy="1044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20933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D2533C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77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726056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4C5A6A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79463D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413456"/>
            <a:ext cx="117348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/>
              <a:t>A scope in any programming is a </a:t>
            </a:r>
            <a:r>
              <a:rPr lang="en-US" sz="2400" dirty="0" smtClean="0">
                <a:solidFill>
                  <a:srgbClr val="FF0000"/>
                </a:solidFill>
              </a:rPr>
              <a:t>REGION OF THE PROGRAM </a:t>
            </a:r>
            <a:r>
              <a:rPr lang="en-US" sz="2400" dirty="0" smtClean="0"/>
              <a:t>where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defined variable can have its existence</a:t>
            </a:r>
            <a:r>
              <a:rPr lang="en-US" sz="2400" dirty="0"/>
              <a:t> and beyond that variable it cannot be accessed.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/>
              <a:t>  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/>
              <a:t>	 </a:t>
            </a:r>
            <a:r>
              <a:rPr lang="en-US" sz="2400" dirty="0" smtClean="0"/>
              <a:t>   i.e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0000FF"/>
                </a:solidFill>
              </a:rPr>
              <a:t>Scope = Lifetime</a:t>
            </a:r>
          </a:p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48400" y="2782888"/>
            <a:ext cx="5715000" cy="36933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/>
              <a:t>//PROGRAM FOR FUNCTION SCOPE</a:t>
            </a:r>
          </a:p>
          <a:p>
            <a:pPr>
              <a:defRPr/>
            </a:pPr>
            <a:r>
              <a:rPr lang="en-US" b="1" dirty="0" smtClean="0"/>
              <a:t>#</a:t>
            </a:r>
            <a:r>
              <a:rPr lang="en-US" b="1" dirty="0"/>
              <a:t>include &lt;stdio.h&gt;</a:t>
            </a:r>
          </a:p>
          <a:p>
            <a:pPr>
              <a:defRPr/>
            </a:pPr>
            <a:r>
              <a:rPr lang="en-US" b="1" dirty="0">
                <a:solidFill>
                  <a:srgbClr val="CC00FF"/>
                </a:solidFill>
              </a:rPr>
              <a:t>int x=10;    </a:t>
            </a:r>
            <a:r>
              <a:rPr lang="en-US" b="1" dirty="0">
                <a:solidFill>
                  <a:srgbClr val="0000FF"/>
                </a:solidFill>
              </a:rPr>
              <a:t>//GLOBAL VARIALE</a:t>
            </a:r>
          </a:p>
          <a:p>
            <a:pPr>
              <a:defRPr/>
            </a:pPr>
            <a:r>
              <a:rPr lang="en-US" b="1" dirty="0"/>
              <a:t>int main()</a:t>
            </a:r>
          </a:p>
          <a:p>
            <a:pPr>
              <a:defRPr/>
            </a:pPr>
            <a:r>
              <a:rPr lang="en-US" b="1" dirty="0"/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      int a= 34;   //LOCAL VARIABLE  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sz="1600" b="1" dirty="0"/>
              <a:t>// Scope of this variable is within main() function only.</a:t>
            </a:r>
          </a:p>
          <a:p>
            <a:pPr>
              <a:defRPr/>
            </a:pPr>
            <a:r>
              <a:rPr lang="en-US" b="1" dirty="0"/>
              <a:t>    // Therefore, called LOCAL to main() function.</a:t>
            </a:r>
          </a:p>
          <a:p>
            <a:pPr>
              <a:defRPr/>
            </a:pPr>
            <a:r>
              <a:rPr lang="en-US" b="1" dirty="0"/>
              <a:t>   </a:t>
            </a:r>
          </a:p>
          <a:p>
            <a:pPr>
              <a:defRPr/>
            </a:pPr>
            <a:r>
              <a:rPr lang="en-US" b="1" dirty="0"/>
              <a:t>      printf("%d", a</a:t>
            </a:r>
            <a:r>
              <a:rPr lang="en-US" b="1" dirty="0" smtClean="0"/>
              <a:t>);</a:t>
            </a:r>
            <a:endParaRPr lang="en-US" b="1" dirty="0"/>
          </a:p>
          <a:p>
            <a:pPr>
              <a:defRPr/>
            </a:pPr>
            <a:r>
              <a:rPr lang="en-US" b="1" dirty="0"/>
              <a:t>   </a:t>
            </a:r>
          </a:p>
          <a:p>
            <a:pPr>
              <a:defRPr/>
            </a:pPr>
            <a:r>
              <a:rPr lang="en-US" b="1" dirty="0"/>
              <a:t>    return 0;</a:t>
            </a:r>
          </a:p>
          <a:p>
            <a:pPr>
              <a:defRPr/>
            </a:pPr>
            <a:r>
              <a:rPr lang="en-US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883" y="3048000"/>
            <a:ext cx="6061075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000" b="1" dirty="0"/>
              <a:t>LOCAL SCOPE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000" b="1" dirty="0">
                <a:sym typeface="Wingdings" panose="05000000000000000000" pitchFamily="2" charset="2"/>
              </a:rPr>
              <a:t>		</a:t>
            </a:r>
          </a:p>
          <a:p>
            <a:pPr marL="812165" lvl="1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000" b="1" dirty="0" smtClean="0"/>
              <a:t>Inside a function </a:t>
            </a:r>
            <a:r>
              <a:rPr lang="en-US" sz="2000" dirty="0" smtClean="0"/>
              <a:t>or </a:t>
            </a:r>
            <a:r>
              <a:rPr lang="en-US" sz="2000" b="1" dirty="0" smtClean="0"/>
              <a:t>a block </a:t>
            </a:r>
            <a:r>
              <a:rPr lang="en-US" sz="2000" dirty="0" smtClean="0"/>
              <a:t>which is called </a:t>
            </a:r>
            <a:r>
              <a:rPr lang="en-US" sz="2000" b="1" dirty="0" smtClean="0">
                <a:solidFill>
                  <a:srgbClr val="C00000"/>
                </a:solidFill>
              </a:rPr>
              <a:t>local variables.</a:t>
            </a:r>
            <a:endParaRPr lang="en-US" sz="2000" b="1" dirty="0">
              <a:solidFill>
                <a:srgbClr val="C00000"/>
              </a:solidFill>
            </a:endParaRPr>
          </a:p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endParaRPr lang="en-US" sz="2000" dirty="0"/>
          </a:p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000" b="1" dirty="0"/>
              <a:t>GLOABAL SCOPE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469265" lvl="1">
              <a:buSzPct val="95000"/>
              <a:tabLst>
                <a:tab pos="140335" algn="l"/>
              </a:tabLst>
              <a:defRPr/>
            </a:pPr>
            <a:endParaRPr lang="en-US" sz="2000" b="1" dirty="0"/>
          </a:p>
          <a:p>
            <a:pPr marL="812165" lvl="1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000" b="1" dirty="0"/>
              <a:t>Outside of all functions </a:t>
            </a:r>
            <a:r>
              <a:rPr lang="en-US" sz="2000" dirty="0"/>
              <a:t>which is called </a:t>
            </a:r>
            <a:r>
              <a:rPr lang="en-US" sz="2000" dirty="0">
                <a:solidFill>
                  <a:srgbClr val="C00000"/>
                </a:solidFill>
              </a:rPr>
              <a:t>global </a:t>
            </a:r>
            <a:r>
              <a:rPr lang="en-US" sz="2400" dirty="0">
                <a:solidFill>
                  <a:srgbClr val="C00000"/>
                </a:solidFill>
              </a:rPr>
              <a:t>variables.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2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Function scope- local variable</a:t>
            </a:r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" y="683453"/>
            <a:ext cx="11887200" cy="56323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// C PROGRAM TO UPDATE GLOBAL VARIABLES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CC00FF"/>
                </a:solidFill>
                <a:latin typeface="inter-regular" charset="0"/>
              </a:rPr>
              <a:t>#include &lt;stdio.h&gt;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FF0000"/>
                </a:solidFill>
                <a:latin typeface="inter-regular" charset="0"/>
              </a:rPr>
              <a:t>int a, b; </a:t>
            </a:r>
            <a:r>
              <a:rPr lang="en-US" altLang="en-US" sz="2000" b="1" dirty="0" smtClean="0">
                <a:solidFill>
                  <a:srgbClr val="FF0000"/>
                </a:solidFill>
                <a:latin typeface="inter-regular" charset="0"/>
              </a:rPr>
              <a:t>  </a:t>
            </a:r>
            <a:r>
              <a:rPr lang="en-US" altLang="en-US" sz="2000" b="1" dirty="0" smtClean="0">
                <a:solidFill>
                  <a:srgbClr val="7030A0"/>
                </a:solidFill>
                <a:latin typeface="inter-regular" charset="0"/>
              </a:rPr>
              <a:t>// </a:t>
            </a:r>
            <a:r>
              <a:rPr lang="en-US" altLang="en-US" sz="2000" b="1" dirty="0" smtClean="0">
                <a:solidFill>
                  <a:srgbClr val="7030A0"/>
                </a:solidFill>
                <a:latin typeface="inter-regular" charset="0"/>
              </a:rPr>
              <a:t>global variables</a:t>
            </a:r>
          </a:p>
          <a:p>
            <a:pPr algn="just">
              <a:defRPr/>
            </a:pPr>
            <a:r>
              <a:rPr lang="en-US" altLang="en-US" sz="2000" b="1" dirty="0" smtClean="0">
                <a:latin typeface="inter-regular" charset="0"/>
              </a:rPr>
              <a:t>void add()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{ 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     // we are adding values of global a and b i.e. 10+15   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     </a:t>
            </a:r>
            <a:r>
              <a:rPr lang="en-US" altLang="en-US" sz="2000" b="1" dirty="0" smtClean="0">
                <a:solidFill>
                  <a:srgbClr val="CC00FF"/>
                </a:solidFill>
                <a:latin typeface="inter-regular" charset="0"/>
              </a:rPr>
              <a:t>printf("%d", a + b);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}</a:t>
            </a:r>
          </a:p>
          <a:p>
            <a:pPr algn="just">
              <a:defRPr/>
            </a:pPr>
            <a:r>
              <a:rPr lang="en-US" altLang="en-US" sz="2000" b="1" dirty="0" smtClean="0">
                <a:latin typeface="inter-regular" charset="0"/>
              </a:rPr>
              <a:t>int main()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{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	// we are now updating the values of global variables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CC00FF"/>
                </a:solidFill>
                <a:latin typeface="inter-regular" charset="0"/>
              </a:rPr>
              <a:t>	 </a:t>
            </a:r>
            <a:r>
              <a:rPr lang="en-US" altLang="en-US" sz="2000" b="1" dirty="0" smtClean="0">
                <a:latin typeface="inter-regular" charset="0"/>
              </a:rPr>
              <a:t>printf(“Enter value of a “\n);  </a:t>
            </a:r>
            <a:r>
              <a:rPr lang="en-US" altLang="en-US" sz="2000" b="1" dirty="0" smtClean="0">
                <a:solidFill>
                  <a:srgbClr val="FF0000"/>
                </a:solidFill>
                <a:latin typeface="inter-regular" charset="0"/>
              </a:rPr>
              <a:t> //read a=10</a:t>
            </a:r>
          </a:p>
          <a:p>
            <a:pPr algn="just">
              <a:defRPr/>
            </a:pPr>
            <a:r>
              <a:rPr lang="en-US" altLang="en-US" sz="2000" b="1" dirty="0" smtClean="0">
                <a:latin typeface="inter-regular" charset="0"/>
              </a:rPr>
              <a:t>           </a:t>
            </a:r>
            <a:r>
              <a:rPr lang="en-US" altLang="en-US" sz="2000" b="1" dirty="0" smtClean="0">
                <a:latin typeface="inter-regular" charset="0"/>
              </a:rPr>
              <a:t>   </a:t>
            </a:r>
            <a:r>
              <a:rPr lang="en-US" altLang="en-US" sz="2000" b="1" dirty="0" smtClean="0">
                <a:latin typeface="inter-regular" charset="0"/>
              </a:rPr>
              <a:t>scanf(“%</a:t>
            </a:r>
            <a:r>
              <a:rPr lang="en-US" altLang="en-US" sz="2000" b="1" dirty="0" err="1" smtClean="0">
                <a:latin typeface="inter-regular" charset="0"/>
              </a:rPr>
              <a:t>d”,&amp;a</a:t>
            </a:r>
            <a:r>
              <a:rPr lang="en-US" altLang="en-US" sz="2000" b="1" dirty="0" smtClean="0">
                <a:latin typeface="inter-regular" charset="0"/>
              </a:rPr>
              <a:t>);</a:t>
            </a:r>
          </a:p>
          <a:p>
            <a:pPr algn="just">
              <a:defRPr/>
            </a:pPr>
            <a:r>
              <a:rPr lang="en-US" altLang="en-US" sz="2000" b="1" dirty="0" smtClean="0">
                <a:latin typeface="inter-regular" charset="0"/>
              </a:rPr>
              <a:t>	 printf(“Enter value of b “\n); </a:t>
            </a:r>
            <a:r>
              <a:rPr lang="en-US" altLang="en-US" sz="2000" b="1" dirty="0" smtClean="0">
                <a:solidFill>
                  <a:srgbClr val="FF0000"/>
                </a:solidFill>
                <a:latin typeface="inter-regular" charset="0"/>
              </a:rPr>
              <a:t>//read b=15</a:t>
            </a:r>
          </a:p>
          <a:p>
            <a:pPr algn="just">
              <a:defRPr/>
            </a:pPr>
            <a:r>
              <a:rPr lang="en-US" altLang="en-US" sz="2000" b="1" dirty="0" smtClean="0">
                <a:latin typeface="inter-regular" charset="0"/>
              </a:rPr>
              <a:t>            </a:t>
            </a:r>
            <a:r>
              <a:rPr lang="en-US" altLang="en-US" sz="2000" b="1" dirty="0" smtClean="0">
                <a:latin typeface="inter-regular" charset="0"/>
              </a:rPr>
              <a:t>  </a:t>
            </a:r>
            <a:r>
              <a:rPr lang="en-US" altLang="en-US" sz="2000" b="1" dirty="0" err="1" smtClean="0">
                <a:latin typeface="inter-regular" charset="0"/>
              </a:rPr>
              <a:t>scanf</a:t>
            </a:r>
            <a:r>
              <a:rPr lang="en-US" altLang="en-US" sz="2000" b="1" dirty="0" smtClean="0">
                <a:latin typeface="inter-regular" charset="0"/>
              </a:rPr>
              <a:t>(“%</a:t>
            </a:r>
            <a:r>
              <a:rPr lang="en-US" altLang="en-US" sz="2000" b="1" dirty="0" err="1" smtClean="0">
                <a:latin typeface="inter-regular" charset="0"/>
              </a:rPr>
              <a:t>d”,&amp;b</a:t>
            </a:r>
            <a:r>
              <a:rPr lang="en-US" altLang="en-US" sz="2000" b="1" dirty="0" smtClean="0">
                <a:latin typeface="inter-regular" charset="0"/>
              </a:rPr>
              <a:t>);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	add();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	return 0;</a:t>
            </a:r>
          </a:p>
          <a:p>
            <a:pPr algn="just"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inter-regula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573" y="1309843"/>
            <a:ext cx="11209338" cy="4406900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Q) What </a:t>
            </a:r>
            <a:r>
              <a:rPr lang="en-US" sz="1800" dirty="0">
                <a:solidFill>
                  <a:schemeClr val="tx1"/>
                </a:solidFill>
              </a:rPr>
              <a:t>will be the output of the following C code?</a:t>
            </a:r>
          </a:p>
          <a:p>
            <a:pPr marL="4445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#include &lt;stdio.h&gt;</a:t>
            </a:r>
          </a:p>
          <a:p>
            <a:pPr marL="4445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int x</a:t>
            </a:r>
            <a:r>
              <a:rPr lang="en-US" sz="1800" dirty="0" smtClean="0">
                <a:solidFill>
                  <a:srgbClr val="FF0000"/>
                </a:solidFill>
              </a:rPr>
              <a:t>;    //GLOBAL VARIABLE</a:t>
            </a:r>
            <a:endParaRPr lang="en-US" sz="1800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void main()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rgbClr val="7030A0"/>
                </a:solidFill>
              </a:rPr>
              <a:t>m</a:t>
            </a:r>
            <a:r>
              <a:rPr lang="en-US" sz="1800" dirty="0" smtClean="0">
                <a:solidFill>
                  <a:srgbClr val="7030A0"/>
                </a:solidFill>
              </a:rPr>
              <a:t>();   </a:t>
            </a:r>
            <a:r>
              <a:rPr lang="en-US" sz="1800" dirty="0" smtClean="0">
                <a:solidFill>
                  <a:srgbClr val="FF0000"/>
                </a:solidFill>
              </a:rPr>
              <a:t>//Function call</a:t>
            </a:r>
            <a:endParaRPr lang="en-US" sz="1800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printf("%d", x);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rgbClr val="7030A0"/>
                </a:solidFill>
              </a:rPr>
              <a:t>void m()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x = 4</a:t>
            </a:r>
            <a:r>
              <a:rPr lang="en-US" sz="1800" dirty="0" smtClean="0">
                <a:solidFill>
                  <a:schemeClr val="tx1"/>
                </a:solidFill>
              </a:rPr>
              <a:t>;  </a:t>
            </a:r>
            <a:r>
              <a:rPr lang="en-US" sz="1800" dirty="0" smtClean="0">
                <a:solidFill>
                  <a:srgbClr val="FF0000"/>
                </a:solidFill>
              </a:rPr>
              <a:t>// X is updated</a:t>
            </a:r>
          </a:p>
          <a:p>
            <a:pPr marL="4445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a) 0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b) 4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c) Compile time error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d) 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573" y="1309843"/>
            <a:ext cx="11209338" cy="4406900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Q) What </a:t>
            </a:r>
            <a:r>
              <a:rPr lang="en-US" sz="1800" dirty="0">
                <a:solidFill>
                  <a:schemeClr val="tx1"/>
                </a:solidFill>
              </a:rPr>
              <a:t>will be the output of the following C code?</a:t>
            </a:r>
          </a:p>
          <a:p>
            <a:pPr marL="4445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#include &lt;stdio.h&gt;</a:t>
            </a:r>
          </a:p>
          <a:p>
            <a:pPr marL="4445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int x</a:t>
            </a:r>
            <a:r>
              <a:rPr lang="en-US" sz="1800" dirty="0" smtClean="0">
                <a:solidFill>
                  <a:srgbClr val="FF0000"/>
                </a:solidFill>
              </a:rPr>
              <a:t>;    //GLOBAL VARIABLE</a:t>
            </a:r>
            <a:endParaRPr lang="en-US" sz="1800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void main()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rgbClr val="7030A0"/>
                </a:solidFill>
              </a:rPr>
              <a:t>m</a:t>
            </a:r>
            <a:r>
              <a:rPr lang="en-US" sz="1800" dirty="0" smtClean="0">
                <a:solidFill>
                  <a:srgbClr val="7030A0"/>
                </a:solidFill>
              </a:rPr>
              <a:t>();   </a:t>
            </a:r>
            <a:r>
              <a:rPr lang="en-US" sz="1800" dirty="0" smtClean="0">
                <a:solidFill>
                  <a:srgbClr val="FF0000"/>
                </a:solidFill>
              </a:rPr>
              <a:t>//Function call</a:t>
            </a:r>
            <a:endParaRPr lang="en-US" sz="1800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printf("%d", x);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rgbClr val="7030A0"/>
                </a:solidFill>
              </a:rPr>
              <a:t>void m()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x = 4</a:t>
            </a:r>
            <a:r>
              <a:rPr lang="en-US" sz="1800" dirty="0" smtClean="0">
                <a:solidFill>
                  <a:schemeClr val="tx1"/>
                </a:solidFill>
              </a:rPr>
              <a:t>;  </a:t>
            </a:r>
            <a:r>
              <a:rPr lang="en-US" sz="1800" dirty="0" smtClean="0">
                <a:solidFill>
                  <a:srgbClr val="FF0000"/>
                </a:solidFill>
              </a:rPr>
              <a:t>// X is updated</a:t>
            </a:r>
          </a:p>
          <a:p>
            <a:pPr marL="4445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a) 0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b) 4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c) Compile time error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d) Undefined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 scope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877" y="1130122"/>
            <a:ext cx="4799013" cy="50157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2133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133" dirty="0">
                <a:solidFill>
                  <a:srgbClr val="FF0000"/>
                </a:solidFill>
                <a:cs typeface="Arial" panose="020B0604020202020204" pitchFamily="34" charset="0"/>
              </a:rPr>
              <a:t>Function Scope: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133" dirty="0">
                <a:solidFill>
                  <a:srgbClr val="202124"/>
                </a:solidFill>
                <a:cs typeface="Arial" panose="020B0604020202020204" pitchFamily="34" charset="0"/>
              </a:rPr>
              <a:t>A Function scope </a:t>
            </a:r>
            <a:r>
              <a:rPr lang="en-US" sz="2133" b="1" dirty="0">
                <a:solidFill>
                  <a:srgbClr val="202124"/>
                </a:solidFill>
                <a:cs typeface="Arial" panose="020B0604020202020204" pitchFamily="34" charset="0"/>
              </a:rPr>
              <a:t>begins at the opening of the function and ends with the closing of it</a:t>
            </a:r>
            <a:r>
              <a:rPr lang="en-US" sz="2133" dirty="0">
                <a:solidFill>
                  <a:srgbClr val="202124"/>
                </a:solidFill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endParaRPr lang="en-US" sz="2133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133" dirty="0">
                <a:solidFill>
                  <a:srgbClr val="FF0000"/>
                </a:solidFill>
                <a:cs typeface="Arial" panose="020B0604020202020204" pitchFamily="34" charset="0"/>
              </a:rPr>
              <a:t>Block Level Scope: </a:t>
            </a:r>
            <a:r>
              <a:rPr lang="en-US" sz="2133" dirty="0">
                <a:solidFill>
                  <a:srgbClr val="202124"/>
                </a:solidFill>
                <a:cs typeface="Arial" panose="020B0604020202020204" pitchFamily="34" charset="0"/>
              </a:rPr>
              <a:t>This scope restricts the </a:t>
            </a:r>
            <a:r>
              <a:rPr lang="en-US" sz="2133" dirty="0">
                <a:solidFill>
                  <a:srgbClr val="FF0000"/>
                </a:solidFill>
                <a:cs typeface="Arial" panose="020B0604020202020204" pitchFamily="34" charset="0"/>
              </a:rPr>
              <a:t>variable that is declared inside a specific block</a:t>
            </a:r>
            <a:r>
              <a:rPr lang="en-US" sz="2133" dirty="0">
                <a:solidFill>
                  <a:srgbClr val="202124"/>
                </a:solidFill>
                <a:cs typeface="Arial" panose="020B0604020202020204" pitchFamily="34" charset="0"/>
              </a:rPr>
              <a:t>, from access by the outside of the block.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endParaRPr lang="en-US" sz="2133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133" b="1" dirty="0">
                <a:solidFill>
                  <a:srgbClr val="202124"/>
                </a:solidFill>
                <a:cs typeface="Arial" panose="020B0604020202020204" pitchFamily="34" charset="0"/>
              </a:rPr>
              <a:t>A function itself is a block</a:t>
            </a:r>
            <a:r>
              <a:rPr lang="en-US" sz="2133" dirty="0">
                <a:solidFill>
                  <a:srgbClr val="202124"/>
                </a:solidFill>
                <a:cs typeface="Arial" panose="020B0604020202020204" pitchFamily="34" charset="0"/>
              </a:rPr>
              <a:t>. Parameters and other local variables of a function follow the same </a:t>
            </a:r>
            <a:r>
              <a:rPr lang="en-US" sz="2133" b="1" dirty="0">
                <a:solidFill>
                  <a:srgbClr val="202124"/>
                </a:solidFill>
                <a:cs typeface="Arial" panose="020B0604020202020204" pitchFamily="34" charset="0"/>
              </a:rPr>
              <a:t>block scope </a:t>
            </a:r>
            <a:r>
              <a:rPr lang="en-US" sz="2133" dirty="0">
                <a:solidFill>
                  <a:srgbClr val="202124"/>
                </a:solidFill>
                <a:cs typeface="Arial" panose="020B0604020202020204" pitchFamily="34" charset="0"/>
              </a:rPr>
              <a:t>rules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6552" y="1358722"/>
            <a:ext cx="6400800" cy="50167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>
                <a:cs typeface="Arial" panose="020B0604020202020204" pitchFamily="34" charset="0"/>
              </a:rPr>
              <a:t>void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func1()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       int a,b;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         // local scope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sz="2000" dirty="0"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funct2()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CC00FF"/>
                </a:solidFill>
                <a:cs typeface="Arial" panose="020B0604020202020204" pitchFamily="34" charset="0"/>
              </a:rPr>
              <a:t>int a,b;  </a:t>
            </a:r>
            <a:r>
              <a:rPr 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// local scope  here a and b declared holds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different memory locations </a:t>
            </a:r>
            <a:r>
              <a:rPr 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a,b declared in funct1()  </a:t>
            </a:r>
          </a:p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2000" dirty="0">
                <a:solidFill>
                  <a:srgbClr val="CC00FF"/>
                </a:solidFill>
                <a:cs typeface="Arial" panose="020B0604020202020204" pitchFamily="34" charset="0"/>
              </a:rPr>
              <a:t>{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    </a:t>
            </a:r>
          </a:p>
          <a:p>
            <a:pPr lvl="1">
              <a:defRPr/>
            </a:pPr>
            <a:r>
              <a:rPr lang="en-US" sz="2000" dirty="0">
                <a:solidFill>
                  <a:srgbClr val="CC00FF"/>
                </a:solidFill>
                <a:cs typeface="Arial" panose="020B0604020202020204" pitchFamily="34" charset="0"/>
              </a:rPr>
              <a:t>  int a,b;  // bock scope</a:t>
            </a:r>
          </a:p>
          <a:p>
            <a:pPr lvl="1">
              <a:defRPr/>
            </a:pPr>
            <a:endParaRPr 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2000" dirty="0">
                <a:solidFill>
                  <a:srgbClr val="CC00FF"/>
                </a:solidFill>
                <a:cs typeface="Arial" panose="020B0604020202020204" pitchFamily="34" charset="0"/>
              </a:rPr>
              <a:t>}	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3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56388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C00FF"/>
                </a:solidFill>
              </a:rPr>
              <a:t>LOCAL VARIABLES(LOCAL SCOPE)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Variables 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within </a:t>
            </a:r>
            <a:r>
              <a:rPr lang="en-US" sz="2000" dirty="0">
                <a:solidFill>
                  <a:srgbClr val="C00000"/>
                </a:solidFill>
              </a:rPr>
              <a:t>or inside a function block </a:t>
            </a:r>
            <a:r>
              <a:rPr lang="en-US" sz="2000" dirty="0"/>
              <a:t>are known as </a:t>
            </a:r>
            <a:r>
              <a:rPr lang="en-US" sz="2000" b="1" dirty="0"/>
              <a:t>Local variables.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These variables </a:t>
            </a:r>
            <a:r>
              <a:rPr lang="en-US" sz="2000" b="1" dirty="0">
                <a:solidFill>
                  <a:srgbClr val="C00000"/>
                </a:solidFill>
              </a:rPr>
              <a:t>can only be accessed within the function </a:t>
            </a:r>
            <a:r>
              <a:rPr lang="en-US" sz="2000" dirty="0"/>
              <a:t>in which they are declared.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lifetime of the local variable is within its function only</a:t>
            </a:r>
            <a:r>
              <a:rPr lang="en-US" sz="2000" dirty="0"/>
              <a:t>, which means the variable exists till the function executes.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Once function execution is completed, local variables are destroyed and no longer exist outside the function</a:t>
            </a:r>
            <a:r>
              <a:rPr lang="en-US" sz="2400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24600" y="1600200"/>
            <a:ext cx="5359400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inter-regular" charset="0"/>
              </a:rPr>
              <a:t>//PROGRAM FOR LOCAL SCOPE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inter-regular" charset="0"/>
              </a:rPr>
              <a:t>#include&lt;</a:t>
            </a:r>
            <a:r>
              <a:rPr lang="en-US" altLang="en-US" sz="2000" dirty="0" err="1" smtClean="0">
                <a:solidFill>
                  <a:srgbClr val="0000FF"/>
                </a:solidFill>
                <a:latin typeface="inter-regular" charset="0"/>
              </a:rPr>
              <a:t>stdio.h</a:t>
            </a:r>
            <a:r>
              <a:rPr lang="en-US" altLang="en-US" sz="2000" dirty="0" smtClean="0">
                <a:solidFill>
                  <a:srgbClr val="0000FF"/>
                </a:solidFill>
                <a:latin typeface="inter-regular" charset="0"/>
              </a:rPr>
              <a:t>&gt;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b="1" dirty="0" smtClean="0">
                <a:solidFill>
                  <a:srgbClr val="006699"/>
                </a:solidFill>
                <a:latin typeface="inter-regular" charset="0"/>
              </a:rPr>
              <a:t>void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 main()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{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   </a:t>
            </a:r>
            <a:r>
              <a:rPr lang="en-US" altLang="en-US" sz="2000" b="1" dirty="0" smtClean="0">
                <a:solidFill>
                  <a:srgbClr val="2E8B57"/>
                </a:solidFill>
                <a:latin typeface="inter-regular" charset="0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 </a:t>
            </a:r>
            <a:r>
              <a:rPr lang="en-US" altLang="en-US" sz="2000" b="1" dirty="0" smtClean="0">
                <a:solidFill>
                  <a:srgbClr val="C00000"/>
                </a:solidFill>
                <a:latin typeface="inter-regular" charset="0"/>
              </a:rPr>
              <a:t>x=50, y=40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;   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//LOCAL 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VARIABLES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   printf(</a:t>
            </a:r>
            <a:r>
              <a:rPr lang="en-US" altLang="en-US" sz="2000" dirty="0" smtClean="0">
                <a:solidFill>
                  <a:srgbClr val="0000FF"/>
                </a:solidFill>
                <a:latin typeface="inter-regular" charset="0"/>
              </a:rPr>
              <a:t>"x = %d and y=%d</a:t>
            </a:r>
            <a:r>
              <a:rPr lang="en-US" altLang="en-US" sz="2000" dirty="0" smtClean="0">
                <a:solidFill>
                  <a:srgbClr val="0000FF"/>
                </a:solidFill>
                <a:latin typeface="inter-regular" charset="0"/>
              </a:rPr>
              <a:t>"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, x</a:t>
            </a: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, y);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}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OUTPUT: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inter-regular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inter-regular" charset="0"/>
              </a:rPr>
              <a:t>x=50, y=40</a:t>
            </a:r>
          </a:p>
        </p:txBody>
      </p:sp>
    </p:spTree>
    <p:extLst>
      <p:ext uri="{BB962C8B-B14F-4D97-AF65-F5344CB8AC3E}">
        <p14:creationId xmlns:p14="http://schemas.microsoft.com/office/powerpoint/2010/main" val="16445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820" y="1313645"/>
            <a:ext cx="11719774" cy="5215944"/>
          </a:xfrm>
        </p:spPr>
        <p:txBody>
          <a:bodyPr>
            <a:normAutofit fontScale="92500" lnSpcReduction="10000"/>
          </a:bodyPr>
          <a:lstStyle/>
          <a:p>
            <a:pPr marL="4445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`Q) What </a:t>
            </a:r>
            <a:r>
              <a:rPr lang="en-US" dirty="0">
                <a:solidFill>
                  <a:schemeClr val="tx1"/>
                </a:solidFill>
              </a:rPr>
              <a:t>will be the output of the following C code?</a:t>
            </a: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&lt;stdio.h&gt;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void main()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int x = 3</a:t>
            </a:r>
            <a:r>
              <a:rPr lang="en-US" dirty="0" smtClean="0">
                <a:solidFill>
                  <a:srgbClr val="FF0000"/>
                </a:solidFill>
              </a:rPr>
              <a:t>;    //outer block</a:t>
            </a: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x = 4</a:t>
            </a:r>
            <a:r>
              <a:rPr lang="en-US" dirty="0" smtClean="0">
                <a:solidFill>
                  <a:srgbClr val="FF0000"/>
                </a:solidFill>
              </a:rPr>
              <a:t>;    //inner block</a:t>
            </a: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printf("%d", x);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 4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b) 3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c) 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d) Undefined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17887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820" y="1313645"/>
            <a:ext cx="11719774" cy="5215944"/>
          </a:xfrm>
        </p:spPr>
        <p:txBody>
          <a:bodyPr>
            <a:normAutofit fontScale="92500" lnSpcReduction="10000"/>
          </a:bodyPr>
          <a:lstStyle/>
          <a:p>
            <a:pPr marL="4445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`Q) What </a:t>
            </a:r>
            <a:r>
              <a:rPr lang="en-US" dirty="0">
                <a:solidFill>
                  <a:schemeClr val="tx1"/>
                </a:solidFill>
              </a:rPr>
              <a:t>will be the output of the following C code?</a:t>
            </a: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&lt;stdio.h&gt;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void main()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int x = 3</a:t>
            </a:r>
            <a:r>
              <a:rPr lang="en-US" dirty="0" smtClean="0">
                <a:solidFill>
                  <a:srgbClr val="FF0000"/>
                </a:solidFill>
              </a:rPr>
              <a:t>;    //outer block</a:t>
            </a: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x = 4</a:t>
            </a:r>
            <a:r>
              <a:rPr lang="en-US" dirty="0" smtClean="0">
                <a:solidFill>
                  <a:srgbClr val="FF0000"/>
                </a:solidFill>
              </a:rPr>
              <a:t>;    //inner block</a:t>
            </a: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printf("%d", x);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) 4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b) 3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c) 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d) Undefined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2466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8000" y="2105085"/>
            <a:ext cx="5283200" cy="4431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US" altLang="en-US" b="1" dirty="0" smtClean="0">
                <a:solidFill>
                  <a:srgbClr val="0000FF"/>
                </a:solidFill>
                <a:latin typeface="inter-regular" charset="0"/>
              </a:rPr>
              <a:t>//PROGRAM FOR LOCAL SCOPE</a:t>
            </a:r>
          </a:p>
          <a:p>
            <a:pPr algn="just">
              <a:defRPr/>
            </a:pPr>
            <a:endParaRPr lang="en-US" altLang="en-US" b="1" dirty="0" smtClean="0">
              <a:solidFill>
                <a:srgbClr val="0000FF"/>
              </a:solidFill>
              <a:latin typeface="inter-regular" charset="0"/>
            </a:endParaRPr>
          </a:p>
          <a:p>
            <a:pPr algn="just">
              <a:defRPr/>
            </a:pPr>
            <a:r>
              <a:rPr lang="en-US" altLang="en-US" b="1" dirty="0" smtClean="0">
                <a:solidFill>
                  <a:srgbClr val="0000FF"/>
                </a:solidFill>
                <a:latin typeface="inter-regular" charset="0"/>
              </a:rPr>
              <a:t>#include &lt;stdio.h&gt;</a:t>
            </a:r>
          </a:p>
          <a:p>
            <a:pPr algn="just">
              <a:defRPr/>
            </a:pPr>
            <a:endParaRPr lang="en-US" altLang="en-US" b="1" dirty="0" smtClean="0">
              <a:solidFill>
                <a:srgbClr val="0000FF"/>
              </a:solidFill>
              <a:latin typeface="inter-regular" charset="0"/>
            </a:endParaRP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int main() </a:t>
            </a:r>
          </a:p>
          <a:p>
            <a:pPr algn="just">
              <a:defRPr/>
            </a:pPr>
            <a:r>
              <a:rPr lang="en-US" altLang="en-US" sz="2400" b="1" spc="150" dirty="0" smtClean="0">
                <a:highlight>
                  <a:srgbClr val="FFFF00"/>
                </a:highlight>
                <a:latin typeface="+mn-lt"/>
              </a:rPr>
              <a:t>{                          </a:t>
            </a:r>
            <a:r>
              <a:rPr lang="en-US" altLang="en-US" b="1" spc="150" dirty="0" smtClean="0">
                <a:highlight>
                  <a:srgbClr val="FFFF00"/>
                </a:highlight>
                <a:latin typeface="+mn-lt"/>
              </a:rPr>
              <a:t>//OUTER BLOCK</a:t>
            </a:r>
            <a:endParaRPr lang="en-US" altLang="en-US" sz="2400" b="1" spc="150" dirty="0" smtClean="0">
              <a:highlight>
                <a:srgbClr val="FFFF00"/>
              </a:highlight>
              <a:latin typeface="+mn-lt"/>
            </a:endParaRP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    </a:t>
            </a:r>
            <a:r>
              <a:rPr lang="en-US" altLang="en-US" b="1" dirty="0" smtClean="0">
                <a:solidFill>
                  <a:srgbClr val="0000FF"/>
                </a:solidFill>
                <a:latin typeface="inter-regular" charset="0"/>
              </a:rPr>
              <a:t>int a= 7;</a:t>
            </a: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        </a:t>
            </a:r>
            <a:r>
              <a:rPr lang="en-US" altLang="en-US" b="1" dirty="0" smtClean="0">
                <a:solidFill>
                  <a:srgbClr val="FF0000"/>
                </a:solidFill>
                <a:latin typeface="inter-regular" charset="0"/>
              </a:rPr>
              <a:t>{                                        </a:t>
            </a:r>
            <a:r>
              <a:rPr lang="en-US" altLang="en-US" b="1" dirty="0" smtClean="0">
                <a:solidFill>
                  <a:srgbClr val="FF0000"/>
                </a:solidFill>
                <a:latin typeface="inter-regular" charset="0"/>
              </a:rPr>
              <a:t>// INNER </a:t>
            </a:r>
            <a:r>
              <a:rPr lang="en-US" altLang="en-US" b="1" dirty="0" smtClean="0">
                <a:solidFill>
                  <a:srgbClr val="FF0000"/>
                </a:solidFill>
                <a:latin typeface="inter-regular" charset="0"/>
              </a:rPr>
              <a:t>BLOCK</a:t>
            </a: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          </a:t>
            </a:r>
            <a:r>
              <a:rPr lang="en-US" altLang="en-US" b="1" dirty="0" smtClean="0">
                <a:solidFill>
                  <a:srgbClr val="CC00FF"/>
                </a:solidFill>
                <a:latin typeface="inter-regular" charset="0"/>
              </a:rPr>
              <a:t>//add 10 to a</a:t>
            </a:r>
          </a:p>
          <a:p>
            <a:pPr algn="just">
              <a:defRPr/>
            </a:pPr>
            <a:r>
              <a:rPr lang="en-US" altLang="en-US" b="1" dirty="0" smtClean="0">
                <a:solidFill>
                  <a:srgbClr val="CC00FF"/>
                </a:solidFill>
                <a:latin typeface="inter-regular" charset="0"/>
              </a:rPr>
              <a:t>          a= a +10;</a:t>
            </a:r>
          </a:p>
          <a:p>
            <a:pPr algn="just">
              <a:defRPr/>
            </a:pPr>
            <a:r>
              <a:rPr lang="en-US" altLang="en-US" b="1" dirty="0" smtClean="0">
                <a:solidFill>
                  <a:srgbClr val="CC00FF"/>
                </a:solidFill>
                <a:latin typeface="inter-regular" charset="0"/>
              </a:rPr>
              <a:t>          printf(“value of a  is %</a:t>
            </a:r>
            <a:r>
              <a:rPr lang="en-US" altLang="en-US" b="1" dirty="0" err="1" smtClean="0">
                <a:solidFill>
                  <a:srgbClr val="CC00FF"/>
                </a:solidFill>
                <a:latin typeface="inter-regular" charset="0"/>
              </a:rPr>
              <a:t>d",a</a:t>
            </a:r>
            <a:r>
              <a:rPr lang="en-US" altLang="en-US" b="1" dirty="0" smtClean="0">
                <a:solidFill>
                  <a:srgbClr val="CC00FF"/>
                </a:solidFill>
                <a:latin typeface="inter-regular" charset="0"/>
              </a:rPr>
              <a:t>);</a:t>
            </a: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        </a:t>
            </a:r>
            <a:r>
              <a:rPr lang="en-US" altLang="en-US" b="1" dirty="0" smtClean="0">
                <a:solidFill>
                  <a:srgbClr val="FF0000"/>
                </a:solidFill>
                <a:latin typeface="inter-regular" charset="0"/>
              </a:rPr>
              <a:t>}</a:t>
            </a: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    </a:t>
            </a:r>
          </a:p>
          <a:p>
            <a:pPr algn="just">
              <a:defRPr/>
            </a:pPr>
            <a:r>
              <a:rPr lang="en-US" altLang="en-US" b="1" dirty="0" smtClean="0">
                <a:latin typeface="inter-regular" charset="0"/>
              </a:rPr>
              <a:t>    return 0;</a:t>
            </a:r>
          </a:p>
          <a:p>
            <a:pPr algn="just">
              <a:defRPr/>
            </a:pPr>
            <a:r>
              <a:rPr lang="en-US" altLang="en-US" sz="2400" b="1" spc="150" dirty="0" smtClean="0">
                <a:highlight>
                  <a:srgbClr val="FFFF00"/>
                </a:highlight>
                <a:latin typeface="+mn-lt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1173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00000"/>
                </a:solidFill>
              </a:rPr>
              <a:t>Q) What is the output of the following program?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2667000"/>
            <a:ext cx="2286000" cy="17541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dirty="0"/>
              <a:t>a=7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or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10806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000" y="2105025"/>
            <a:ext cx="5283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b="1" dirty="0">
                <a:solidFill>
                  <a:srgbClr val="0000FF"/>
                </a:solidFill>
                <a:latin typeface="inter-regular" charset="0"/>
              </a:rPr>
              <a:t>//PROGRAM FOR LOCAL SCOPE</a:t>
            </a:r>
          </a:p>
          <a:p>
            <a:pPr algn="just"/>
            <a:endParaRPr lang="en-US" altLang="en-US" b="1" dirty="0">
              <a:solidFill>
                <a:srgbClr val="0000FF"/>
              </a:solidFill>
              <a:latin typeface="inter-regular" charset="0"/>
            </a:endParaRPr>
          </a:p>
          <a:p>
            <a:pPr algn="just"/>
            <a:r>
              <a:rPr lang="en-US" altLang="en-US" b="1" dirty="0">
                <a:solidFill>
                  <a:srgbClr val="0000FF"/>
                </a:solidFill>
                <a:latin typeface="inter-regular" charset="0"/>
              </a:rPr>
              <a:t>#include &lt;stdio.h&gt;</a:t>
            </a:r>
          </a:p>
          <a:p>
            <a:pPr algn="just"/>
            <a:endParaRPr lang="en-US" altLang="en-US" b="1" dirty="0">
              <a:solidFill>
                <a:srgbClr val="0000FF"/>
              </a:solidFill>
              <a:latin typeface="inter-regular" charset="0"/>
            </a:endParaRPr>
          </a:p>
          <a:p>
            <a:pPr algn="just"/>
            <a:r>
              <a:rPr lang="en-US" altLang="en-US" b="1" dirty="0">
                <a:latin typeface="inter-regular" charset="0"/>
              </a:rPr>
              <a:t>int main() 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{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    </a:t>
            </a:r>
            <a:r>
              <a:rPr lang="en-US" altLang="en-US" b="1" dirty="0">
                <a:solidFill>
                  <a:srgbClr val="C00000"/>
                </a:solidFill>
                <a:latin typeface="inter-regular" charset="0"/>
              </a:rPr>
              <a:t>int a= 7;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        {</a:t>
            </a:r>
          </a:p>
          <a:p>
            <a:pPr algn="just"/>
            <a:r>
              <a:rPr lang="en-US" altLang="en-US" b="1" dirty="0">
                <a:solidFill>
                  <a:srgbClr val="CC00FF"/>
                </a:solidFill>
                <a:latin typeface="inter-regular" charset="0"/>
              </a:rPr>
              <a:t>          //add 10 to a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          </a:t>
            </a:r>
            <a:r>
              <a:rPr lang="en-US" altLang="en-US" b="1" dirty="0">
                <a:solidFill>
                  <a:srgbClr val="CC00FF"/>
                </a:solidFill>
                <a:latin typeface="inter-regular" charset="0"/>
              </a:rPr>
              <a:t>a= a +10;</a:t>
            </a:r>
          </a:p>
          <a:p>
            <a:pPr algn="just"/>
            <a:r>
              <a:rPr lang="en-US" altLang="en-US" b="1" dirty="0">
                <a:solidFill>
                  <a:srgbClr val="CC00FF"/>
                </a:solidFill>
                <a:latin typeface="inter-regular" charset="0"/>
              </a:rPr>
              <a:t>          printf(“value of a  is %</a:t>
            </a:r>
            <a:r>
              <a:rPr lang="en-US" altLang="en-US" b="1" dirty="0" err="1">
                <a:solidFill>
                  <a:srgbClr val="CC00FF"/>
                </a:solidFill>
                <a:latin typeface="inter-regular" charset="0"/>
              </a:rPr>
              <a:t>d",a</a:t>
            </a:r>
            <a:r>
              <a:rPr lang="en-US" altLang="en-US" b="1" dirty="0">
                <a:solidFill>
                  <a:srgbClr val="CC00FF"/>
                </a:solidFill>
                <a:latin typeface="inter-regular" charset="0"/>
              </a:rPr>
              <a:t>);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        }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    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    return 0;</a:t>
            </a:r>
          </a:p>
          <a:p>
            <a:pPr algn="just"/>
            <a:r>
              <a:rPr lang="en-US" altLang="en-US" b="1" dirty="0">
                <a:latin typeface="inter-regular" charset="0"/>
              </a:rPr>
              <a:t>}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1173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00000"/>
                </a:solidFill>
              </a:rPr>
              <a:t>Q) What is the output of the following program?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2130425"/>
            <a:ext cx="7391400" cy="3694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OUTPUT:</a:t>
            </a:r>
          </a:p>
          <a:p>
            <a:pPr lvl="1">
              <a:defRPr/>
            </a:pPr>
            <a:endParaRPr lang="en-US" b="1" dirty="0"/>
          </a:p>
          <a:p>
            <a:pPr lvl="1">
              <a:defRPr/>
            </a:pPr>
            <a:r>
              <a:rPr lang="en-US" b="1" dirty="0"/>
              <a:t>a=17</a:t>
            </a:r>
          </a:p>
          <a:p>
            <a:pPr lvl="1">
              <a:defRPr/>
            </a:pPr>
            <a:endParaRPr lang="en-US" b="1" dirty="0"/>
          </a:p>
          <a:p>
            <a:pPr lvl="1">
              <a:defRPr/>
            </a:pPr>
            <a:r>
              <a:rPr lang="en-US" b="1" dirty="0"/>
              <a:t>In C, you delimit a block of code by {} . The opening and closing curly braces indicate the beginning and the end of a block, respectively.</a:t>
            </a:r>
          </a:p>
          <a:p>
            <a:pPr lvl="1">
              <a:defRPr/>
            </a:pPr>
            <a:endParaRPr lang="en-US" b="1" dirty="0"/>
          </a:p>
          <a:p>
            <a:pPr lvl="1">
              <a:defRPr/>
            </a:pPr>
            <a:r>
              <a:rPr lang="en-US" b="1" dirty="0"/>
              <a:t>The main() function has an integer variable a that's initialized to 7 in the outer block.</a:t>
            </a:r>
          </a:p>
          <a:p>
            <a:pPr lvl="1">
              <a:defRPr/>
            </a:pPr>
            <a:r>
              <a:rPr lang="en-US" b="1" dirty="0"/>
              <a:t>There's an inner block that tries to add 10 to the variable a</a:t>
            </a:r>
          </a:p>
          <a:p>
            <a:pPr lvl="1">
              <a:defRPr/>
            </a:pPr>
            <a:endParaRPr lang="en-US" b="1" dirty="0"/>
          </a:p>
          <a:p>
            <a:pPr lvl="1">
              <a:defRPr/>
            </a:pP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130425"/>
            <a:ext cx="7391400" cy="42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OUTPUT:</a:t>
            </a:r>
          </a:p>
          <a:p>
            <a:pPr lvl="1">
              <a:defRPr/>
            </a:pPr>
            <a:endParaRPr lang="en-US" b="1" dirty="0"/>
          </a:p>
          <a:p>
            <a:pPr lvl="1">
              <a:defRPr/>
            </a:pPr>
            <a:r>
              <a:rPr lang="en-US" b="1" dirty="0"/>
              <a:t>a=17</a:t>
            </a:r>
          </a:p>
          <a:p>
            <a:pPr lvl="1">
              <a:defRPr/>
            </a:pP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2000" b="1" dirty="0"/>
              <a:t>In </a:t>
            </a:r>
            <a:r>
              <a:rPr lang="en-US" sz="2000" dirty="0"/>
              <a:t>C, you delimit a block of code by {} .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{ </a:t>
            </a:r>
            <a:r>
              <a:rPr lang="en-US" sz="2000" dirty="0">
                <a:sym typeface="Wingdings" panose="05000000000000000000" pitchFamily="2" charset="2"/>
              </a:rPr>
              <a:t> opening of block     } closing of block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FF"/>
                </a:solidFill>
              </a:rPr>
              <a:t>main() </a:t>
            </a:r>
            <a:r>
              <a:rPr lang="en-US" sz="2000" dirty="0"/>
              <a:t>function has an integer variable a that's initialized to 7 in the </a:t>
            </a:r>
            <a:r>
              <a:rPr lang="en-US" sz="2000" dirty="0">
                <a:solidFill>
                  <a:srgbClr val="CC00FF"/>
                </a:solidFill>
              </a:rPr>
              <a:t>outer block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There's an inner block that tries to add 10 to the variable a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</a:t>
            </a: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CC00FF"/>
                </a:solidFill>
              </a:rPr>
              <a:t>inner block </a:t>
            </a:r>
            <a:r>
              <a:rPr lang="en-US" altLang="en-US" sz="2000" dirty="0"/>
              <a:t>is able to access the value of a that's declared in the </a:t>
            </a:r>
            <a:r>
              <a:rPr lang="en-US" altLang="en-US" sz="2000" dirty="0">
                <a:solidFill>
                  <a:srgbClr val="CC00FF"/>
                </a:solidFill>
              </a:rPr>
              <a:t>outer block</a:t>
            </a:r>
            <a:r>
              <a:rPr lang="en-US" altLang="en-US" sz="2000" dirty="0"/>
              <a:t>, and modify it by adding 7 to it.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The value of a is now 17, as indicated in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GLOBAL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60198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GLOBAL </a:t>
            </a:r>
            <a:r>
              <a:rPr lang="en-US" sz="2400" dirty="0" smtClean="0">
                <a:solidFill>
                  <a:srgbClr val="C00000"/>
                </a:solidFill>
              </a:rPr>
              <a:t>VARIABLES - (</a:t>
            </a:r>
            <a:r>
              <a:rPr lang="en-US" sz="2400" dirty="0">
                <a:solidFill>
                  <a:srgbClr val="C00000"/>
                </a:solidFill>
              </a:rPr>
              <a:t>GLOCAL SCOPE)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Global variables are those </a:t>
            </a:r>
            <a:r>
              <a:rPr lang="en-US" sz="2000" dirty="0">
                <a:solidFill>
                  <a:srgbClr val="C00000"/>
                </a:solidFill>
              </a:rPr>
              <a:t>variables which are DECLARED OUTSIDE OF ALL THE FUNCTIONS </a:t>
            </a:r>
            <a:r>
              <a:rPr lang="en-US" sz="2000" dirty="0"/>
              <a:t>or block and </a:t>
            </a:r>
            <a:r>
              <a:rPr lang="en-US" sz="2000" dirty="0">
                <a:solidFill>
                  <a:srgbClr val="CC00FF"/>
                </a:solidFill>
              </a:rPr>
              <a:t>CAN BE ACCESSED GLOBALLY </a:t>
            </a:r>
            <a:r>
              <a:rPr lang="en-US" sz="2000" dirty="0"/>
              <a:t>in a program.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It </a:t>
            </a:r>
            <a:r>
              <a:rPr lang="en-US" sz="2000" dirty="0" smtClean="0">
                <a:solidFill>
                  <a:srgbClr val="C00000"/>
                </a:solidFill>
              </a:rPr>
              <a:t>CAN BE ACCESSED BY ANY FUNCTION </a:t>
            </a:r>
            <a:r>
              <a:rPr lang="en-US" sz="2000" dirty="0" smtClean="0"/>
              <a:t>present </a:t>
            </a:r>
            <a:r>
              <a:rPr lang="en-US" sz="2000" dirty="0"/>
              <a:t>in the program.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Once we declare a global variable, </a:t>
            </a:r>
            <a:r>
              <a:rPr lang="en-US" sz="2000" dirty="0">
                <a:solidFill>
                  <a:srgbClr val="FF0000"/>
                </a:solidFill>
              </a:rPr>
              <a:t>its value can be varied as used with different functions</a:t>
            </a:r>
            <a:r>
              <a:rPr lang="en-US" sz="20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LIFETIME OF THE GLOBAL VARIABLE EXISTS TILL THE PROGRAM EXECUTES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53200" y="1447800"/>
            <a:ext cx="5410200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solidFill>
                <a:srgbClr val="CC00FF"/>
              </a:solidFill>
            </a:endParaRPr>
          </a:p>
          <a:p>
            <a:r>
              <a:rPr lang="en-US" altLang="en-US" sz="2000" dirty="0">
                <a:solidFill>
                  <a:srgbClr val="FF0000"/>
                </a:solidFill>
              </a:rPr>
              <a:t>//PROGRAM FOR GLOBAL SCOPE</a:t>
            </a:r>
          </a:p>
          <a:p>
            <a:r>
              <a:rPr lang="en-US" altLang="en-US" sz="2000" dirty="0"/>
              <a:t>#include&lt;stdio.h&gt;  </a:t>
            </a:r>
          </a:p>
          <a:p>
            <a:endParaRPr lang="en-US" altLang="en-US" sz="2000" dirty="0" smtClean="0">
              <a:solidFill>
                <a:srgbClr val="CC00FF"/>
              </a:solidFill>
            </a:endParaRPr>
          </a:p>
          <a:p>
            <a:r>
              <a:rPr lang="en-US" altLang="en-US" sz="2000" dirty="0" smtClean="0">
                <a:solidFill>
                  <a:srgbClr val="CC00FF"/>
                </a:solidFill>
              </a:rPr>
              <a:t>int </a:t>
            </a:r>
            <a:r>
              <a:rPr lang="en-US" altLang="en-US" sz="2000" dirty="0">
                <a:solidFill>
                  <a:srgbClr val="CC00FF"/>
                </a:solidFill>
              </a:rPr>
              <a:t>a=50,b=40</a:t>
            </a:r>
            <a:r>
              <a:rPr lang="en-US" altLang="en-US" sz="2000" dirty="0" smtClean="0">
                <a:solidFill>
                  <a:srgbClr val="CC00FF"/>
                </a:solidFill>
              </a:rPr>
              <a:t>;  </a:t>
            </a:r>
            <a:r>
              <a:rPr lang="en-US" altLang="en-US" sz="2000" dirty="0" smtClean="0">
                <a:solidFill>
                  <a:srgbClr val="FF0000"/>
                </a:solidFill>
              </a:rPr>
              <a:t>//</a:t>
            </a:r>
            <a:r>
              <a:rPr lang="en-US" altLang="en-US" sz="2000" dirty="0">
                <a:solidFill>
                  <a:srgbClr val="FF0000"/>
                </a:solidFill>
              </a:rPr>
              <a:t>GLOBAL VARIABLES</a:t>
            </a:r>
          </a:p>
          <a:p>
            <a:r>
              <a:rPr lang="en-US" altLang="en-US" sz="2000" dirty="0"/>
              <a:t>int main()</a:t>
            </a:r>
          </a:p>
          <a:p>
            <a:r>
              <a:rPr lang="en-US" altLang="en-US" sz="2000" dirty="0"/>
              <a:t>{   </a:t>
            </a:r>
          </a:p>
          <a:p>
            <a:r>
              <a:rPr lang="en-US" altLang="en-US" sz="2000" dirty="0"/>
              <a:t>  printf("a=%d and b=%d",</a:t>
            </a:r>
            <a:r>
              <a:rPr lang="en-US" altLang="en-US" sz="2000" dirty="0">
                <a:solidFill>
                  <a:srgbClr val="FF0000"/>
                </a:solidFill>
              </a:rPr>
              <a:t>a,b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  return 0;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OUTPUT</a:t>
            </a:r>
            <a:r>
              <a:rPr lang="en-US" altLang="en-US" sz="2000" dirty="0"/>
              <a:t>:</a:t>
            </a:r>
          </a:p>
          <a:p>
            <a:r>
              <a:rPr lang="en-US" altLang="en-US" sz="2000" dirty="0"/>
              <a:t>a=50 b=40</a:t>
            </a:r>
          </a:p>
          <a:p>
            <a:r>
              <a:rPr lang="en-US" altLang="en-US" sz="20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8833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GLOBAL variable</a:t>
            </a:r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1173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</a:rPr>
              <a:t>Q) Write a C program to declare TWO global variables</a:t>
            </a:r>
            <a:r>
              <a:rPr lang="en-US" altLang="en-US" sz="2400" dirty="0" smtClean="0">
                <a:solidFill>
                  <a:srgbClr val="C00000"/>
                </a:solidFill>
              </a:rPr>
              <a:t>, </a:t>
            </a:r>
            <a:r>
              <a:rPr lang="en-US" altLang="en-US" sz="2400" dirty="0" smtClean="0">
                <a:solidFill>
                  <a:srgbClr val="C00000"/>
                </a:solidFill>
              </a:rPr>
              <a:t>assign or read  </a:t>
            </a:r>
            <a:r>
              <a:rPr lang="en-US" altLang="en-US" sz="2400" dirty="0">
                <a:solidFill>
                  <a:srgbClr val="C00000"/>
                </a:solidFill>
              </a:rPr>
              <a:t>the values of them in main() and add them in add</a:t>
            </a:r>
            <a:r>
              <a:rPr lang="en-US" altLang="en-US" sz="2400" dirty="0" smtClean="0">
                <a:solidFill>
                  <a:srgbClr val="C00000"/>
                </a:solidFill>
              </a:rPr>
              <a:t>() function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366" y="2451279"/>
            <a:ext cx="5576553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C00FF"/>
                </a:solidFill>
              </a:rPr>
              <a:t>LOGIC</a:t>
            </a:r>
            <a:r>
              <a:rPr lang="en-US" sz="2000" dirty="0" smtClean="0">
                <a:solidFill>
                  <a:srgbClr val="CC00FF"/>
                </a:solidFill>
              </a:rPr>
              <a:t>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 smtClean="0"/>
              <a:t>Declare </a:t>
            </a:r>
            <a:r>
              <a:rPr lang="en-US" sz="2000" dirty="0"/>
              <a:t>int a,b as global variables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Read values in main a=20,b=30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Define add() to add two values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/>
              <a:t>Call add() in main</a:t>
            </a:r>
          </a:p>
        </p:txBody>
      </p:sp>
    </p:spTree>
    <p:extLst>
      <p:ext uri="{BB962C8B-B14F-4D97-AF65-F5344CB8AC3E}">
        <p14:creationId xmlns:p14="http://schemas.microsoft.com/office/powerpoint/2010/main" val="34480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1024</Words>
  <Application>Microsoft Office PowerPoint</Application>
  <PresentationFormat>Widescreen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Calibri Light</vt:lpstr>
      <vt:lpstr>Franklin Gothic Medium</vt:lpstr>
      <vt:lpstr>inter-regular</vt:lpstr>
      <vt:lpstr>Times New Roman</vt:lpstr>
      <vt:lpstr>Wingdings</vt:lpstr>
      <vt:lpstr>Wingdings 2</vt:lpstr>
      <vt:lpstr>Office Theme</vt:lpstr>
      <vt:lpstr>Grid</vt:lpstr>
      <vt:lpstr>Function scope</vt:lpstr>
      <vt:lpstr>Function scope</vt:lpstr>
      <vt:lpstr>Function scope- local variable</vt:lpstr>
      <vt:lpstr>Function scope- local variable</vt:lpstr>
      <vt:lpstr>Function scope- local variable</vt:lpstr>
      <vt:lpstr>Function scope- local variable</vt:lpstr>
      <vt:lpstr>Function scope- local variable</vt:lpstr>
      <vt:lpstr>Function scope- GLOBAL variable</vt:lpstr>
      <vt:lpstr>GLOBAL variable</vt:lpstr>
      <vt:lpstr>Function scope- local variable</vt:lpstr>
      <vt:lpstr>GLOBAL VARIABLE</vt:lpstr>
      <vt:lpstr>GLOBAL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scope</dc:title>
  <dc:creator>Natisha Chaudhary</dc:creator>
  <cp:lastModifiedBy>Natisha Chaudhary</cp:lastModifiedBy>
  <cp:revision>9</cp:revision>
  <dcterms:created xsi:type="dcterms:W3CDTF">2023-02-19T02:38:30Z</dcterms:created>
  <dcterms:modified xsi:type="dcterms:W3CDTF">2023-02-21T05:36:00Z</dcterms:modified>
</cp:coreProperties>
</file>