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304" r:id="rId3"/>
    <p:sldId id="305" r:id="rId4"/>
    <p:sldId id="306" r:id="rId5"/>
    <p:sldId id="307" r:id="rId6"/>
    <p:sldId id="261" r:id="rId7"/>
    <p:sldId id="262" r:id="rId8"/>
    <p:sldId id="263" r:id="rId9"/>
    <p:sldId id="264" r:id="rId10"/>
    <p:sldId id="318" r:id="rId11"/>
    <p:sldId id="319" r:id="rId12"/>
    <p:sldId id="313" r:id="rId13"/>
    <p:sldId id="314" r:id="rId14"/>
    <p:sldId id="315" r:id="rId15"/>
    <p:sldId id="316" r:id="rId16"/>
    <p:sldId id="317" r:id="rId17"/>
    <p:sldId id="265" r:id="rId18"/>
    <p:sldId id="308" r:id="rId19"/>
    <p:sldId id="309" r:id="rId20"/>
    <p:sldId id="310" r:id="rId21"/>
    <p:sldId id="270" r:id="rId22"/>
    <p:sldId id="311" r:id="rId23"/>
    <p:sldId id="312" r:id="rId24"/>
    <p:sldId id="271" r:id="rId25"/>
    <p:sldId id="272" r:id="rId26"/>
    <p:sldId id="320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6B38"/>
    <a:srgbClr val="E2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0:0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24575,'7'0'0,"0"0"0,0 1 0,0-1 0,0 2 0,-1-1 0,1 1 0,0-1 0,-1 2 0,1-1 0,5 4 0,1 2 0,-2-1 0,0 2 0,-1 0 0,11 11 0,4 8 0,-2 1 0,0 0 0,-3 2 0,1 1 0,-3 0 0,-1 1 0,21 61 0,-35-88 0,-1 1 0,0 0 0,0 0 0,-1 0 0,1 1 0,-2-1 0,1 0 0,-1 0 0,-1 14 0,0-18 0,1 0 0,-1-1 0,0 1 0,-1 0 0,1-1 0,0 1 0,-1-1 0,1 1 0,-1-1 0,0 0 0,0 0 0,0 0 0,0 0 0,0 0 0,0 0 0,0 0 0,-1-1 0,1 1 0,-1-1 0,1 0 0,-1 0 0,1 0 0,-1 0 0,0 0 0,0 0 0,1-1 0,-1 1 0,-3-1 0,0 1 0,0 0 0,0 0 0,0-1 0,-1 0 0,1 0 0,0-1 0,0 1 0,0-1 0,0-1 0,0 1 0,1-1 0,-1 0 0,0 0 0,1-1 0,0 1 0,-1-1 0,-6-6 0,5 3 0,0-1 0,0 0 0,1 0 0,0 0 0,0-1 0,1 0 0,0 0 0,1 0 0,-1 0 0,-3-13 0,1-1 0,0-1 0,0 0 0,3 0 0,0-1 0,2 1 0,1-1 0,0 0 0,4-29 0,0 32-170,0 1-1,2-1 0,2 1 1,-1 0-1,1 0 0,1 1 1,15-27-1,-2 13-6655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0 341 24575,'3'0'0,"18"0"0,0 0 0,0-1 0,0-1 0,41-10 0,-57 11 0,0-1 0,0 0 0,0 0 0,0 0 0,-1-1 0,1 0 0,-1 0 0,0 0 0,0 0 0,0-1 0,0 1 0,0-1 0,-1 0 0,0 0 0,1-1 0,-2 1 0,1-1 0,0 1 0,-1-1 0,0 0 0,0 0 0,0 0 0,-1 0 0,0 0 0,1-6 0,2-14 0,-1 0 0,-2-37 0,0 56 0,-2-1 0,1 1 0,-1-1 0,1 0 0,-2 1 0,1-1 0,-1 1 0,0 0 0,0-1 0,-1 1 0,0 0 0,0 1 0,0-1 0,-6-6 0,8 11 0,1 0 0,-1 0 0,0 0 0,0 0 0,0 0 0,0 1 0,-1-1 0,1 0 0,0 1 0,0-1 0,0 1 0,0-1 0,-1 1 0,1 0 0,0-1 0,0 1 0,-1 0 0,1 0 0,0 0 0,0 0 0,-1 0 0,1 0 0,0 0 0,-1 1 0,0-1 0,-1 1 0,1 1 0,0-1 0,-1 1 0,1-1 0,0 1 0,0-1 0,0 1 0,0 0 0,1 0 0,-1 0 0,-2 4 0,-1 3 0,0-1 0,0 1 0,1 0 0,0 1 0,-3 13 0,1 6 0,1 0 0,2 0 0,1 1 0,2 44 0,1-56 0,0 0 0,2 1 0,0-1 0,1 0 0,1-1 0,1 1 0,0-1 0,13 22 0,-13-29 0,1 0 0,0-1 0,1 0 0,0-1 0,0 0 0,1 0 0,0 0 0,1-1 0,-1-1 0,1 0 0,1 0 0,18 7 0,3-1 0,0-1 0,1-2 0,33 5 0,-61-12-80,-1-2 0,-1 1-1,1 0 1,0-1 0,0 0-1,0 1 1,0-2 0,0 1-1,0 0 1,0-1 0,-1 0 0,1 0-1,0 0 1,0 0 0,-1 0-1,8-4 1,9-14-6746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15 24575,'-4'-15'0,"-6"16"0,9 1 0,-1-1 0,0 0 0,1 1 0,0-1 0,-1 1 0,1 0 0,0-1 0,0 1 0,0 0 0,0 0 0,-1 0 0,0 3 0,-4 27 0,2 1 0,2 0 0,0-1 0,5 41 0,-2-15 0,0-49 0,0 0 0,0-1 0,1 1 0,0-1 0,0 1 0,1-1 0,1 0 0,0 0 0,-1 0 0,2-1 0,-1 1 0,1-1 0,10 11 0,7 8 0,2-2 0,35 26 0,-5-3 0,-48-42 0,-1 0 0,0 1 0,0 0 0,0 0 0,-1 0 0,0 0 0,0 1 0,0-1 0,-1 1 0,0 0 0,0 0 0,-1 0 0,0 1 0,0-1 0,0 9 0,-2-12 0,0 1 0,0 0 0,-1 0 0,0-1 0,0 1 0,0 0 0,0-1 0,-1 1 0,1-1 0,-1 1 0,-1-1 0,1 0 0,-1 0 0,1 0 0,-1 0 0,0-1 0,0 1 0,-1-1 0,1 1 0,-1-1 0,0 0 0,1-1 0,-1 1 0,-8 4 0,1-2 0,-2 0 0,2-1 0,-1 0 0,1 0 0,-1-1 0,0-1 0,0 0 0,-2-1 0,2 0 0,0-1 0,-16-1 0,23 1 0,0 0 0,0-1 0,0 0 0,0 0 0,0 0 0,-1 0 0,1-1 0,0 0 0,0 0 0,0 0 0,1-1 0,-1 1 0,1-1 0,0 0 0,0-1 0,0 1 0,0-1 0,1 1 0,-1-1 0,1 0 0,0 0 0,0-1 0,0 1 0,1-1 0,0 1 0,-1-1 0,2 0 0,-3-7 0,2 1-227,1-1-1,1 0 1,0 0-1,0 1 1,4-21-1,3-10-6598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24575,'-1'36'0,"0"-7"0,1 1 0,5 36 0,-4-57 0,0 0 0,1 0 0,1 0 0,-1-1 0,1 1 0,1-1 0,0 1 0,0-1 0,0 0 0,1-1 0,0 1 0,10 9 0,9 4 0,1-1 0,2-2 0,-1 0 0,2-2 0,35 15 0,-6-2 0,-20-10 0,-13-8 0,0 1 0,33 24 0,-53-33 0,1 1 0,-1-1 0,0 1 0,0-1 0,-1 1 0,1 0 0,-1 0 0,0 1 0,0-1 0,0 1 0,0 0 0,-1-1 0,0 1 0,0 0 0,0 1 0,-1-1 0,0 0 0,1 7 0,-2-9 0,0 0 0,0 0 0,-1-1 0,1 1 0,-1 0 0,0 0 0,0 0 0,0-1 0,0 1 0,-1-1 0,1 1 0,-1-1 0,1 1 0,-1-1 0,0 0 0,0 0 0,0 0 0,0 0 0,-1 0 0,1 0 0,0 0 0,-1-1 0,1 1 0,-1-1 0,1 0 0,-1 0 0,0 0 0,0 0 0,1 0 0,-1 0 0,0-1 0,-4 1 0,-12 2 0,0-1 0,-1 0 0,-30-2 0,41 0 0,-35 0 0,26 1 0,-1 0 0,1-1 0,0-2 0,0 1 0,0-2 0,-28-8 0,42 10-85,1-1 0,0 1-1,1-1 1,-1 0 0,0 0-1,1 0 1,-1 0 0,1-1-1,-1 1 1,1-1 0,0 1-1,0-1 1,0 0 0,1 0-1,-2-3 1,-7-18-6741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99 24575,'-2'1'0,"0"-1"0,1 1 0,-1 0 0,0 0 0,1 0 0,-1 0 0,0 0 0,1 0 0,0 0 0,-1 0 0,1 1 0,0-1 0,-1 1 0,1-1 0,0 1 0,0-1 0,0 1 0,0-1 0,0 1 0,0 2 0,-18 40 0,17-38 0,-7 26 0,2 1 0,1 0 0,1 0 0,2 1 0,1 0 0,5 50 0,-3-52 0,0-25 0,1-1 0,-1 1 0,1-1 0,0 1 0,1-1 0,-1 0 0,1 1 0,1-1 0,-1 0 0,1 0 0,0 0 0,0-1 0,1 1 0,0-1 0,0 0 0,0 0 0,0 0 0,1 0 0,0-1 0,10 8 0,-7-8 0,0 1 0,0-2 0,0 1 0,0-1 0,0-1 0,1 1 0,-1-1 0,1-1 0,-1 1 0,1-2 0,0 1 0,-1-1 0,1 0 0,0-1 0,12-2 0,-10 0 0,-2 0 0,-1-1 0,0 0 0,0 0 0,0-1 0,0 0 0,-1 0 0,0-1 0,0 1 0,0-2 0,-1 1 0,0-1 0,0 0 0,0 0 0,-1-1 0,8-15 0,3-6 0,-1-1 0,-1-1 0,11-40 0,-19 54 0,-1-1 0,-1 1 0,-1-1 0,0 0 0,-1 0 0,-1 0 0,-1 0 0,-3-29 0,1 38 0,0 0 0,0 0 0,0 1 0,-2-1 0,1 1 0,-1 0 0,0 0 0,0 0 0,-1 1 0,0-1 0,-1 1 0,1 0 0,-1 1 0,-1-1 0,1 1 0,-1 0 0,0 1 0,-15-9 0,-12-6-1365,5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24575,'-2'131'0,"5"148"0,1-242 0,13 50 0,-4-19 0,27 82 0,-29-115 0,-1 0 0,-2 1 0,-1 1 0,2 48 0,-9-23-1365,-1-45-5461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24575,'7'0'0,"8"0"0,9-7 0,7-1 0,4-1 0,4 3 0,-5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31 24575,'-7'0'0,"-8"0"0,-9 0 0,-7 0 0,2-7 0,-1-1 0,-2-1 0,-2 2 0,-2 9 0,5 4-8191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24575,'5'0'0,"0"1"0,0-1 0,-1 1 0,1 0 0,-1 1 0,1-1 0,-1 1 0,1 0 0,-1 0 0,0 0 0,0 0 0,0 1 0,0 0 0,0 0 0,0 0 0,-1 0 0,0 1 0,1-1 0,-1 1 0,-1 0 0,1-1 0,0 1 0,-1 1 0,0-1 0,0 0 0,0 1 0,1 4 0,6 16 0,-2 0 0,-1 1 0,5 46 0,-6-38 0,-1 4 0,-3-22 0,1 0 0,8 28 0,-7-108 0,-5 22 0,1 23 0,0 0 0,1 1 0,1-1 0,4-26 0,-4 41 0,0 0 0,0 0 0,0 1 0,1-1 0,-1 0 0,1 1 0,0-1 0,0 1 0,0-1 0,0 1 0,1 0 0,-1 0 0,1 0 0,0 0 0,0 0 0,0 1 0,0-1 0,1 1 0,-1 0 0,1 0 0,-1 0 0,1 0 0,-1 1 0,1-1 0,7-1 0,0 1 0,-1 1 0,1 0 0,-1 0 0,1 1 0,-1 0 0,1 1 0,0 0 0,-1 1 0,1 0 0,-1 1 0,0 0 0,15 6 0,-11-2 0,0 1 0,-1 0 0,0 0 0,0 1 0,-1 1 0,-1 0 0,1 1 0,9 12 0,-7-5 0,1 0 0,-2 0 0,-1 2 0,-1-1 0,0 2 0,-2-1 0,0 2 0,-2-1 0,0 1 0,-1 0 0,4 39 0,-8-48 20,-1 0 0,-1 0 0,0 0 0,-1 0 0,-3 14 0,3-22-103,0-1 1,-1 1-1,1-1 1,-1 0-1,0 0 1,0 0-1,-1 0 1,1 0-1,-1 0 1,0-1-1,0 1 1,0-1-1,0 0 1,-1 0-1,0 0 1,1 0-1,-7 3 1,-24 12-6744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8:47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24575,'0'7'0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24575,'0'14'0,"1"-1"0,1 1 0,0-1 0,1 0 0,0 0 0,1 0 0,1 0 0,0-1 0,1 1 0,0-1 0,0-1 0,2 1 0,-1-1 0,10 11 0,9 4 0,-1 0 0,1-2 0,2 0 0,31 19 0,9 11 0,-46-35 0,0-1 0,44 26 0,313 151 0,-355-185 0,1-2 0,39 9 0,18 6 0,2 8 0,0-4 0,2-4 0,166 24 0,-209-44 0,-26-3 0,0 1 0,0 0 0,0 2 0,1 0 0,-2 1 0,1 0 0,-1 2 0,24 10 0,-19-7 0,2 0 0,-1-2 0,1-1 0,1-1 0,0 0 0,29 1 0,21 4 0,99 7 0,-92-11 0,-58-2 0,1 1 0,-1 0 0,0 2 0,24 10 0,-24-8 0,-1-1 0,1-1 0,1-2 0,28 5 0,286-7 0,-167-7 0,-123 3 0,0-2 0,0-3 0,-1-1 0,0-3 0,61-20 0,-17-3 30,60-19-1425,-117 43-5431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3016 1 24575,'0'5'0,"-1"1"0,0-1 0,0 0 0,-1 1 0,1-1 0,-1 0 0,0 0 0,-1 0 0,1 0 0,-1 0 0,0-1 0,-4 6 0,-49 53 0,31-37 0,7-6 0,0-1 0,-2-1 0,0 0 0,-1-2 0,0 0 0,-1-1 0,-1-1 0,-2-1 0,-44 17 0,-480 188 0,301-111 0,139-63 0,24-11 0,2 3 0,-102 61 0,-94 72 0,248-152 0,-56 21 0,-13 9 0,59-24 0,-346 208 0,375-222 0,0 1 0,0 1 0,1 0 0,0 0 0,1 1 0,1 1 0,-10 14 0,-51 102 0,52-94 0,-17 32 0,7-17 0,2 2 0,2 0 0,3 1 0,-22 86 0,-24 312 0,34-264 0,32-185 5,1 0 0,-1 0 0,0 0 0,1 1 0,-1-1 0,1 0 0,0 1 0,0-1 0,0 0 0,0 0 0,0 1 0,0-1 0,0 0 0,1 1 0,-1-1 0,1 0 0,0 0 0,0 0 0,0 0 0,0 0 0,0 0 0,2 3 0,0-3-92,0-1 0,-1 0 0,1 0 0,0 0 0,0 0-1,0 0 1,0-1 0,0 1 0,0-1 0,0 0 0,0 0 0,0 0 0,1 0 0,-1-1 0,0 1 0,5-3 0,34-5-6739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24575,'33'1'0,"0"2"0,-1 1 0,1 1 0,40 13 0,125 50 0,-96-31 0,152 50 0,4-12 0,344 56 0,-427-95 0,-116-21 0,2-3 0,73 5 0,-76-13 0,-2 3 0,-1 1 0,85 26 0,-118-26 0,-23-6 0,-19-4 0,-204-43-1365,68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24 24575,'0'-1'0,"0"0"0,0 0 0,0 0 0,0 1 0,0-1 0,0 0 0,0 0 0,-1 0 0,1 0 0,0 0 0,-1 0 0,1 1 0,0-1 0,-1 0 0,1 0 0,-1 1 0,1-1 0,-1 0 0,1 0 0,-1 1 0,0-1 0,1 1 0,-1-1 0,0 1 0,1-1 0,-1 1 0,0-1 0,-1 0 0,0 1 0,0-1 0,0 1 0,-1 0 0,1 0 0,0-1 0,0 1 0,-1 1 0,1-1 0,0 0 0,0 1 0,-3 0 0,-4 2 0,-1 0 0,1 0 0,0 1 0,-9 6 0,-1 2 0,0 0 0,0 1 0,1 1 0,1 0 0,-16 18 0,27-24 0,0 0 0,0 0 0,0 0 0,1 1 0,0 0 0,1 0 0,0 0 0,1 1 0,0-1 0,0 1 0,1 0 0,0 0 0,-1 16 0,1 2 0,2 0 0,1 0 0,1-1 0,1 1 0,1 0 0,2 0 0,1-1 0,1 0 0,1 0 0,1-1 0,25 44 0,-6-8-1365,-21-34-5461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562 81 24575,'0'-2'0,"0"-1"0,-1 1 0,1-1 0,0 0 0,-1 1 0,0-1 0,0 1 0,1 0 0,-1-1 0,-1 1 0,1-1 0,0 1 0,-1 0 0,1 0 0,-1 0 0,1 0 0,-1 0 0,-3-3 0,0 2 0,0 0 0,1 0 0,-1 0 0,0 0 0,-1 1 0,1 0 0,0 0 0,-8-1 0,-4-1 0,-2 1 0,2 2 0,-1-1 0,-30 3 0,28 1 0,0 0 0,0 2 0,1 0 0,-2 1 0,2 1 0,0 1 0,0 1 0,1 1 0,0 0 0,-21 15 0,28-17 0,1 0 0,1 1 0,-1 1 0,0-1 0,2 2 0,-1-1 0,2 1 0,-1 0 0,1 1 0,1 0 0,0 0 0,0 0 0,2 1 0,-1-1 0,1 1 0,1 0 0,-4 21 0,3 20 0,2-1 0,3 1 0,8 59 0,-8-106 0,0 0 0,0-1 0,0 1 0,1-1 0,0 1 0,0-1 0,0 1 0,1-1 0,0 0 0,0 0 0,0 0 0,0-1 0,1 1 0,0-1 0,0 0 0,0 0 0,0 0 0,1 0 0,0-1 0,0 0 0,0 0 0,0 0 0,0-1 0,0 1 0,2-1 0,-2 0 0,1-1 0,-1 1 0,1-1 0,0-1 0,6 1 0,-1 0 0,1 0 0,0-1 0,-1-1 0,1 0 0,0-1 0,-1 0 0,1 0 0,-1-1 0,0-1 0,0 0 0,0-1 0,0 0 0,0 0 0,16-13 0,-4 1 0,-1-1 0,-2-1 0,23-26 0,-37 37 0,1 0 0,-2-1 0,1 1 0,-1-2 0,0 1 0,-1 0 0,0-1 0,0 0 0,-2 1 0,1-2 0,-1 1 0,1-11 0,-1-15 0,-6-67 0,11 153 0,2-2 0,2 1 0,35 93 0,-43-135 9,0-1-1,1 1 1,0-1-1,0 0 1,1-1 0,-1 1-1,1-1 1,0 0-1,1 0 1,-1 0-1,1-1 1,0 0-1,10 5 1,-13-7-55,-1-1-1,1 0 1,0 1-1,0-1 1,1-1 0,-1 1-1,1 0 1,-1-1-1,0 0 1,0 1 0,0-1-1,0-1 1,1 1-1,-1 0 1,0-1-1,0 1 1,0-1 0,0 0-1,0 0 1,0 0-1,0-1 1,0 1 0,-1-1-1,1 1 1,0-1-1,-1 0 1,1 0 0,-1 0-1,0-1 1,0 1-1,4-5 1,11-20-6780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473 452 24575,'-8'-1'0,"0"0"0,-1 0 0,1-1 0,0 0 0,-13-6 0,-31-7 0,38 14 0,0 0 0,0 0 0,0 1 0,0 1 0,0 0 0,1 1 0,-1 0 0,-1 1 0,2 1 0,0 0 0,-25 12 0,29-11 0,-1 0 0,1 1 0,0 0 0,1 1 0,-1-1 0,1 1 0,1 1 0,-1 0 0,1 0 0,0 1 0,1 0 0,0 0 0,0 1 0,1-1 0,-6 19 0,0 2 0,2 2 0,2 0 0,0 0 0,3 0 0,0 0 0,2 66 0,3-94 0,-1 0 0,1 0 0,0 0 0,0 0 0,0 0 0,1 0 0,-1 0 0,1 0 0,0-1 0,0 1 0,0-1 0,0 1 0,1-1 0,0 0 0,-1 1 0,1-2 0,0 1 0,1 0 0,-1 0 0,0-1 0,1 0 0,-1 0 0,1 0 0,0 0 0,0 0 0,0-1 0,0 0 0,0 0 0,0 0 0,0 0 0,1 0 0,-1-1 0,7 0 0,3 1 0,1-1 0,-1-1 0,0 0 0,0-1 0,0-1 0,0 0 0,0-1 0,24-9 0,-29 8 0,1 0 0,-1-1 0,0 0 0,-1 0 0,1-1 0,-2 0 0,1 0 0,-1-1 0,0 0 0,0 0 0,-1-1 0,0 1 0,0-2 0,-1 1 0,0 0 0,-1-1 0,0 0 0,-1 0 0,0 0 0,3-17 0,0-16 0,-2 0 0,-2-1 0,-5-76 0,0 53 0,3 54 0,-1-68 0,-3 0 0,-24-126 0,27 202 0,1 1 0,-1 0 0,0-1 0,0 1 0,-1 0 0,1 0 0,-1 0 0,0 0 0,0 0 0,0 0 0,-5-7 0,7 11 0,-1 0 0,1 0 0,0-1 0,-1 1 0,1 0 0,0 0 0,0 0 0,-1 0 0,1 0 0,0 0 0,-1-1 0,1 1 0,0 0 0,-1 0 0,1 0 0,0 0 0,-1 0 0,1 0 0,0 0 0,-1 0 0,1 1 0,0-1 0,-1 0 0,1 0 0,0 0 0,0 0 0,-1 0 0,1 0 0,0 1 0,-1-1 0,1 0 0,0 0 0,0 0 0,-1 1 0,1-1 0,0 0 0,0 0 0,0 1 0,0-1 0,-1 0 0,1 1 0,0-1 0,0 0 0,0 0 0,0 1 0,0-1 0,0 0 0,0 1 0,-1 0 0,-4 18 0,5-18 0,-3 33 0,2-1 0,1 1 0,2 0 0,1 0 0,9 37 0,2 44 0,-11-72 0,2 0 0,1-1 0,3 0 0,14 44 0,-7-34-51,-14-42-69,0 1 1,1-1-1,0 0 1,0 0 0,1-1-1,1 1 1,0-1-1,0 0 1,0 0-1,11 11 1,11 4-6707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2:17:53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163 611 24575,'-4'1'0,"1"1"0,0-1 0,-1 1 0,1 0 0,0 0 0,0 0 0,0 0 0,0 0 0,1 1 0,-1 0 0,1-1 0,-1 1 0,1 0 0,-4 6 0,0-1 0,-6 8 0,-1 0 0,2 1 0,1 1 0,0 0 0,1 0 0,1 1 0,1 0 0,-6 25 0,8-16 0,0 1 0,2 0 0,1 0 0,1 1 0,3 33 0,-1-55 0,-1 0 0,1 0 0,1 0 0,0 0 0,0 0 0,0 0 0,1-1 0,0 1 0,1-1 0,-1 1 0,2-1 0,-1 0 0,6 6 0,-7-10 0,0 0 0,1 0 0,0 0 0,-1 0 0,1-1 0,0 1 0,0-1 0,1 0 0,-1-1 0,0 1 0,1-1 0,0 1 0,0-1 0,-1-1 0,1 1 0,-1-1 0,1 1 0,0-1 0,-1-1 0,1 1 0,-1-1 0,1 1 0,0-1 0,5-2 0,2-2 0,0 1 0,0-2 0,-1 1 0,0-2 0,0 1 0,0-2 0,-1 1 0,0-1 0,-1-1 0,3 0 0,-4 0 0,1-1 0,12-19 0,-9 11 0,-1-1 0,0 0 0,-1-1 0,-1 0 0,-1 0 0,-1-1 0,6-30 0,-7 7 0,-3-1 0,-1 0 0,-7-69 0,1 4 0,3 68 0,-1-1 0,-11-62 0,8 84 0,-1-1 0,0 1 0,-2 1 0,0-1 0,-2 2 0,-19-33 0,7 18 0,2 4 0,-38-49 0,40 65 0,17 14 0,1 0 0,0 0 0,0 1 0,-1-1 0,1 0 0,0 0 0,0 0 0,-1 1 0,1-1 0,0 0 0,0 0 0,-1 0 0,1 1 0,0-1 0,0 0 0,0 0 0,0 1 0,-1-1 0,1 0 0,0 1 0,0-1 0,0 0 0,0 0 0,0 1 0,0-1 0,0 0 0,0 1 0,0-1 0,0 0 0,0 1 0,0-1 0,0 0 0,0 1 0,0-1 0,0 0 0,0 1 0,11 43 0,-10-39 0,104 422 0,-71-272 0,15 12 0,-8-28 0,-30-95-118,21 71 367,-28-104-463,0 1 1,2 0-1,-1-1 0,1 0 0,1-1 1,15 20-1,2-6-6612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B6E09-F608-4A9A-AFE9-58543FD1FE4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77E9-C8E8-449E-8558-CFF53BE6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E75DEE-5F04-401A-A16C-C8DA21B34110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8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0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6713" y="152400"/>
            <a:ext cx="7812087" cy="644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3779838" cy="64436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787" y="2052960"/>
            <a:ext cx="7813013" cy="1828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200" y="2052960"/>
            <a:ext cx="3780565" cy="1828800"/>
          </a:xfrm>
        </p:spPr>
        <p:txBody>
          <a:bodyPr/>
          <a:lstStyle>
            <a:lvl1pPr algn="ctr">
              <a:defRPr sz="42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689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6AA6DF-1771-475F-97AB-DB33A144968A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106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47200" y="152400"/>
            <a:ext cx="26416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42BB51-1980-4762-8904-0E6CD2FA83FA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637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A3FE7-59E9-4899-80A2-B1FCB3685521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022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33D836-FE4B-41EA-8AB1-199659A313AE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798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C154BA-F5B8-422E-A886-271AF7B80776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8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50813"/>
            <a:ext cx="11774488" cy="637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286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9958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2DE60B-4D01-43BA-BA30-B523E6A522FB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40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2B286E-7B0F-4E63-8867-2F0A4A729956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1200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DE70C6-00C0-4271-83DF-91E43675151F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674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147638"/>
            <a:ext cx="89408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7200" y="147638"/>
            <a:ext cx="2608263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DD47E-A2E0-4956-8E5F-FAAE56001B1E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120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6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793B-025F-43F7-879A-C0C6892E067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9328-AE56-4C7C-BB83-4ACB7D77E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9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341438"/>
            <a:ext cx="11774488" cy="5256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2400"/>
            <a:ext cx="11752263" cy="1044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100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5"/>
            <a:ext cx="1120933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121920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srgbClr val="D2533C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7959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"/>
        <a:defRPr sz="2000" kern="1200" spc="15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726056"/>
        </a:buClr>
        <a:buFont typeface="Wingdings" panose="05000000000000000000" pitchFamily="2" charset="2"/>
        <a:buChar char="§"/>
        <a:defRPr sz="16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4C5A6A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79463D"/>
        </a:buClr>
        <a:buFont typeface="Wingdings" panose="05000000000000000000" pitchFamily="2" charset="2"/>
        <a:buChar char="§"/>
        <a:defRPr sz="13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9.emf"/><Relationship Id="rId34" Type="http://schemas.openxmlformats.org/officeDocument/2006/relationships/customXml" Target="../ink/ink17.xml"/><Relationship Id="rId7" Type="http://schemas.openxmlformats.org/officeDocument/2006/relationships/image" Target="../media/image12.emf"/><Relationship Id="rId12" Type="http://schemas.openxmlformats.org/officeDocument/2006/relationships/customXml" Target="../ink/ink6.xml"/><Relationship Id="rId17" Type="http://schemas.openxmlformats.org/officeDocument/2006/relationships/image" Target="../media/image17.emf"/><Relationship Id="rId25" Type="http://schemas.openxmlformats.org/officeDocument/2006/relationships/image" Target="../media/image21.emf"/><Relationship Id="rId33" Type="http://schemas.openxmlformats.org/officeDocument/2006/relationships/image" Target="../media/image25.emf"/><Relationship Id="rId2" Type="http://schemas.openxmlformats.org/officeDocument/2006/relationships/image" Target="../media/image8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3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1" Type="http://schemas.openxmlformats.org/officeDocument/2006/relationships/image" Target="../media/image14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7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8.emf"/><Relationship Id="rId31" Type="http://schemas.openxmlformats.org/officeDocument/2006/relationships/image" Target="../media/image24.emf"/><Relationship Id="rId4" Type="http://schemas.openxmlformats.org/officeDocument/2006/relationships/customXml" Target="../ink/ink2.xml"/><Relationship Id="rId9" Type="http://schemas.openxmlformats.org/officeDocument/2006/relationships/image" Target="../media/image13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emf"/><Relationship Id="rId30" Type="http://schemas.openxmlformats.org/officeDocument/2006/relationships/customXml" Target="../ink/ink15.xml"/><Relationship Id="rId35" Type="http://schemas.openxmlformats.org/officeDocument/2006/relationships/image" Target="../media/image26.emf"/><Relationship Id="rId8" Type="http://schemas.openxmlformats.org/officeDocument/2006/relationships/customXml" Target="../ink/ink4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14671"/>
            <a:ext cx="11581327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b="1" dirty="0"/>
              <a:t>Types of parameters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1438275"/>
            <a:ext cx="11811000" cy="5114924"/>
          </a:xfrm>
        </p:spPr>
        <p:txBody>
          <a:bodyPr>
            <a:normAutofit lnSpcReduction="10000"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spc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2400" b="1" spc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1.  </a:t>
            </a:r>
            <a:r>
              <a:rPr lang="en-US" sz="2400" b="1" spc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FORMAL PARAMETERS</a:t>
            </a:r>
          </a:p>
          <a:p>
            <a:pPr marL="560388" lvl="1" indent="-28575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Parameters </a:t>
            </a:r>
            <a:r>
              <a:rPr lang="en-US" sz="2600" b="1" spc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written in Function Definition is Called “Formal Parameter”. Formal parameters are always variables</a:t>
            </a:r>
          </a:p>
          <a:p>
            <a:pPr marL="0" indent="0" algn="just" eaLnBrk="1" hangingPunct="1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spc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 </a:t>
            </a:r>
            <a:r>
              <a:rPr lang="en-US" sz="2400" b="1" spc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</a:t>
            </a:r>
            <a:r>
              <a:rPr lang="en-US" sz="2400" b="1" spc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ACTUAL </a:t>
            </a:r>
            <a:r>
              <a:rPr lang="en-US" sz="2400" b="1" spc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PARAMETERS OR ARGUMENTS</a:t>
            </a:r>
          </a:p>
          <a:p>
            <a:pPr marL="560388" lvl="1" indent="-28575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Parameters Written in Function Call is Called “Actual Parameter”</a:t>
            </a:r>
          </a:p>
        </p:txBody>
      </p:sp>
      <p:pic>
        <p:nvPicPr>
          <p:cNvPr id="7" name="Picture 2" descr="Difference Between Actual and Formal Parameters | Compare the Difference  Between Similar Te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14"/>
          <a:stretch>
            <a:fillRect/>
          </a:stretch>
        </p:blipFill>
        <p:spPr bwMode="auto">
          <a:xfrm>
            <a:off x="2324100" y="1438275"/>
            <a:ext cx="3733800" cy="2544763"/>
          </a:xfrm>
          <a:prstGeom prst="rect">
            <a:avLst/>
          </a:prstGeom>
          <a:solidFill>
            <a:srgbClr val="DC6B38"/>
          </a:solidFill>
          <a:ln>
            <a:noFill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438275"/>
            <a:ext cx="29051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5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988629" cy="62478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//PROGRAM FOR GCD OF TWO NUMBERS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#</a:t>
            </a:r>
            <a:r>
              <a:rPr lang="en-US" sz="2000" dirty="0"/>
              <a:t>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defRPr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gcd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a,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b</a:t>
            </a:r>
            <a:r>
              <a:rPr lang="en-US" sz="2000" dirty="0" smtClean="0">
                <a:solidFill>
                  <a:srgbClr val="FF0000"/>
                </a:solidFill>
              </a:rPr>
              <a:t>); //FUNCTION DECLARATOIN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num1, num2;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("Enter two numbers : ");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scanf</a:t>
            </a:r>
            <a:r>
              <a:rPr lang="en-US" sz="2000" dirty="0"/>
              <a:t>("%d %d",&amp;num1, &amp;num2);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result = </a:t>
            </a:r>
            <a:r>
              <a:rPr lang="en-US" sz="2000" dirty="0" err="1">
                <a:solidFill>
                  <a:srgbClr val="FF0000"/>
                </a:solidFill>
              </a:rPr>
              <a:t>gcd</a:t>
            </a:r>
            <a:r>
              <a:rPr lang="en-US" sz="2000" dirty="0">
                <a:solidFill>
                  <a:srgbClr val="FF0000"/>
                </a:solidFill>
              </a:rPr>
              <a:t>(num1, num2</a:t>
            </a:r>
            <a:r>
              <a:rPr lang="en-US" sz="2000" dirty="0" smtClean="0">
                <a:solidFill>
                  <a:srgbClr val="FF0000"/>
                </a:solidFill>
              </a:rPr>
              <a:t>); //FUNCTION CALL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("The GCD of %d and %d = %d", num1, num2, result);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return 0;</a:t>
            </a:r>
          </a:p>
          <a:p>
            <a:pPr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988629" y="1117270"/>
            <a:ext cx="5203371" cy="4093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// </a:t>
            </a:r>
            <a:r>
              <a:rPr lang="en-US" sz="2000" dirty="0" smtClean="0"/>
              <a:t>FUNCTION CALL BY VALUE</a:t>
            </a:r>
            <a:endParaRPr lang="en-US" sz="2000" dirty="0"/>
          </a:p>
          <a:p>
            <a:pPr>
              <a:defRPr/>
            </a:pP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gcd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a,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b)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hcf,i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smtClean="0"/>
              <a:t> for(</a:t>
            </a:r>
            <a:r>
              <a:rPr lang="en-US" sz="2000" dirty="0" err="1" smtClean="0"/>
              <a:t>i</a:t>
            </a:r>
            <a:r>
              <a:rPr lang="en-US" sz="2000" dirty="0" smtClean="0"/>
              <a:t>=1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&lt;=a &amp;&amp; </a:t>
            </a:r>
            <a:r>
              <a:rPr lang="en-US" sz="2000" dirty="0" err="1"/>
              <a:t>i</a:t>
            </a:r>
            <a:r>
              <a:rPr lang="en-US" sz="2000" dirty="0"/>
              <a:t>&lt;=b;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smtClean="0"/>
              <a:t> {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   </a:t>
            </a:r>
            <a:r>
              <a:rPr lang="en-US" sz="2000" dirty="0" smtClean="0"/>
              <a:t>  </a:t>
            </a:r>
            <a:r>
              <a:rPr lang="en-US" sz="2000" dirty="0"/>
              <a:t>if(</a:t>
            </a:r>
            <a:r>
              <a:rPr lang="en-US" sz="2000" dirty="0" err="1"/>
              <a:t>a%i</a:t>
            </a:r>
            <a:r>
              <a:rPr lang="en-US" sz="2000" dirty="0"/>
              <a:t>==0 &amp;&amp; </a:t>
            </a:r>
            <a:r>
              <a:rPr lang="en-US" sz="2000" dirty="0" err="1"/>
              <a:t>b%i</a:t>
            </a:r>
            <a:r>
              <a:rPr lang="en-US" sz="2000" dirty="0"/>
              <a:t>==0)</a:t>
            </a:r>
          </a:p>
          <a:p>
            <a:pPr>
              <a:defRPr/>
            </a:pPr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  </a:t>
            </a:r>
            <a:r>
              <a:rPr lang="en-US" sz="2000" dirty="0" err="1"/>
              <a:t>hcf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dirty="0"/>
              <a:t>}</a:t>
            </a:r>
          </a:p>
          <a:p>
            <a:pPr>
              <a:defRPr/>
            </a:pPr>
            <a:r>
              <a:rPr lang="en-US" sz="2000" dirty="0"/>
              <a:t>  }</a:t>
            </a:r>
          </a:p>
          <a:p>
            <a:pPr>
              <a:defRPr/>
            </a:pPr>
            <a:r>
              <a:rPr lang="en-US" sz="2000" dirty="0"/>
              <a:t>  return </a:t>
            </a:r>
            <a:r>
              <a:rPr lang="en-US" sz="2000" dirty="0" err="1"/>
              <a:t>hcf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7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25400" y="242888"/>
            <a:ext cx="1219200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Q) Write a function to Check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Armstrong Number in C of order N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 lvl="1">
              <a:buSzPct val="95000"/>
              <a:defRPr/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INPUT: 153</a:t>
            </a:r>
          </a:p>
          <a:p>
            <a:pPr lvl="1">
              <a:buSzPct val="95000"/>
              <a:defRPr/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OUTPUT: Given number is Armstrong number </a:t>
            </a:r>
            <a:endParaRPr lang="en-US" sz="2400" dirty="0" smtClean="0"/>
          </a:p>
          <a:p>
            <a:pPr>
              <a:buSzPct val="95000"/>
              <a:defRPr/>
            </a:pPr>
            <a:endParaRPr lang="en-US" sz="2000" dirty="0" smtClean="0"/>
          </a:p>
          <a:p>
            <a:pPr>
              <a:buSzPct val="95000"/>
              <a:defRPr/>
            </a:pPr>
            <a:r>
              <a:rPr lang="en-US" sz="2000" dirty="0" smtClean="0"/>
              <a:t>A positive integer is called Armstrong number of order n if, </a:t>
            </a:r>
            <a:r>
              <a:rPr lang="en-US" sz="2000" b="1" dirty="0" err="1" smtClean="0"/>
              <a:t>abcd</a:t>
            </a:r>
            <a:r>
              <a:rPr lang="en-US" sz="2000" b="1" dirty="0" smtClean="0"/>
              <a:t>…. = a</a:t>
            </a:r>
            <a:r>
              <a:rPr lang="en-US" sz="2000" b="1" baseline="30000" dirty="0" smtClean="0"/>
              <a:t>n</a:t>
            </a:r>
            <a:r>
              <a:rPr lang="en-US" sz="2000" b="1" dirty="0" smtClean="0"/>
              <a:t> + </a:t>
            </a:r>
            <a:r>
              <a:rPr lang="en-US" sz="2000" b="1" dirty="0" err="1" smtClean="0"/>
              <a:t>b</a:t>
            </a:r>
            <a:r>
              <a:rPr lang="en-US" sz="2000" b="1" baseline="30000" dirty="0" err="1" smtClean="0"/>
              <a:t>n</a:t>
            </a:r>
            <a:r>
              <a:rPr lang="en-US" sz="2000" b="1" dirty="0" smtClean="0"/>
              <a:t> + </a:t>
            </a:r>
            <a:r>
              <a:rPr lang="en-US" sz="2000" b="1" dirty="0" err="1" smtClean="0"/>
              <a:t>c</a:t>
            </a:r>
            <a:r>
              <a:rPr lang="en-US" sz="2000" b="1" baseline="30000" dirty="0" err="1" smtClean="0"/>
              <a:t>n</a:t>
            </a:r>
            <a:r>
              <a:rPr lang="en-US" sz="2000" b="1" dirty="0" smtClean="0"/>
              <a:t> + </a:t>
            </a:r>
            <a:r>
              <a:rPr lang="en-US" sz="2000" b="1" dirty="0" err="1" smtClean="0"/>
              <a:t>d</a:t>
            </a:r>
            <a:r>
              <a:rPr lang="en-US" sz="2000" b="1" baseline="30000" dirty="0" err="1" smtClean="0"/>
              <a:t>n</a:t>
            </a:r>
            <a:r>
              <a:rPr lang="en-US" sz="2000" b="1" dirty="0" smtClean="0"/>
              <a:t> + …</a:t>
            </a:r>
            <a:endParaRPr lang="en-US" alt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96" y="2181880"/>
            <a:ext cx="88134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LOGIC</a:t>
            </a:r>
            <a:endParaRPr lang="en-US" sz="2000" dirty="0"/>
          </a:p>
          <a:p>
            <a:pPr lvl="1"/>
            <a:r>
              <a:rPr lang="en-US" sz="2000" dirty="0"/>
              <a:t>1) </a:t>
            </a:r>
            <a:r>
              <a:rPr lang="en-US" sz="2000" dirty="0" smtClean="0"/>
              <a:t>Read </a:t>
            </a:r>
            <a:r>
              <a:rPr lang="en-US" sz="2000" dirty="0"/>
              <a:t>a variable and take an order to check</a:t>
            </a:r>
          </a:p>
          <a:p>
            <a:pPr lvl="1"/>
            <a:r>
              <a:rPr lang="en-US" sz="2000" dirty="0"/>
              <a:t>2) Declare variables </a:t>
            </a:r>
            <a:r>
              <a:rPr lang="en-US" sz="2000" dirty="0" err="1">
                <a:solidFill>
                  <a:srgbClr val="FF0000"/>
                </a:solidFill>
              </a:rPr>
              <a:t>lastDigit</a:t>
            </a:r>
            <a:r>
              <a:rPr lang="en-US" sz="2000" dirty="0">
                <a:solidFill>
                  <a:srgbClr val="FF0000"/>
                </a:solidFill>
              </a:rPr>
              <a:t>, power, and sum </a:t>
            </a:r>
            <a:r>
              <a:rPr lang="en-US" sz="2000" dirty="0"/>
              <a:t>Initialize sum with 0</a:t>
            </a:r>
          </a:p>
          <a:p>
            <a:pPr lvl="1"/>
            <a:r>
              <a:rPr lang="en-US" sz="2000" dirty="0"/>
              <a:t>3) Take a temporary variable n to store numbers</a:t>
            </a:r>
          </a:p>
          <a:p>
            <a:pPr lvl="1"/>
            <a:r>
              <a:rPr lang="en-US" sz="2000" dirty="0"/>
              <a:t>4) </a:t>
            </a:r>
            <a:r>
              <a:rPr lang="en-US" sz="2000" dirty="0">
                <a:solidFill>
                  <a:srgbClr val="FF0000"/>
                </a:solidFill>
              </a:rPr>
              <a:t>Find the last digit of n</a:t>
            </a:r>
          </a:p>
          <a:p>
            <a:pPr lvl="1"/>
            <a:r>
              <a:rPr lang="en-US" sz="2000" dirty="0"/>
              <a:t>5) </a:t>
            </a:r>
            <a:r>
              <a:rPr lang="en-US" sz="2000" dirty="0">
                <a:solidFill>
                  <a:srgbClr val="FF0000"/>
                </a:solidFill>
              </a:rPr>
              <a:t>Calculate the power of that </a:t>
            </a:r>
            <a:r>
              <a:rPr lang="en-US" sz="2000" dirty="0" err="1">
                <a:solidFill>
                  <a:srgbClr val="FF0000"/>
                </a:solidFill>
              </a:rPr>
              <a:t>lastDigit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with order i.e. </a:t>
            </a:r>
            <a:r>
              <a:rPr lang="en-US" sz="2000" dirty="0">
                <a:solidFill>
                  <a:srgbClr val="FF0000"/>
                </a:solidFill>
              </a:rPr>
              <a:t>pow(</a:t>
            </a:r>
            <a:r>
              <a:rPr lang="en-US" sz="2000" dirty="0" err="1">
                <a:solidFill>
                  <a:srgbClr val="FF0000"/>
                </a:solidFill>
              </a:rPr>
              <a:t>lastDigit</a:t>
            </a:r>
            <a:r>
              <a:rPr lang="en-US" sz="2000" dirty="0">
                <a:solidFill>
                  <a:srgbClr val="FF0000"/>
                </a:solidFill>
              </a:rPr>
              <a:t>, order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6) Add the result into the sum</a:t>
            </a:r>
          </a:p>
          <a:p>
            <a:pPr lvl="1"/>
            <a:r>
              <a:rPr lang="en-US" sz="2000" dirty="0"/>
              <a:t>7) Remove the last digit</a:t>
            </a:r>
          </a:p>
          <a:p>
            <a:pPr lvl="1"/>
            <a:r>
              <a:rPr lang="en-US" sz="2000" dirty="0"/>
              <a:t>8) Repeat step 4 to 7 until the number becomes 0</a:t>
            </a:r>
          </a:p>
          <a:p>
            <a:pPr lvl="1"/>
            <a:r>
              <a:rPr lang="en-US" sz="2000" dirty="0"/>
              <a:t>9) Compare sum value and the actual number</a:t>
            </a:r>
          </a:p>
          <a:p>
            <a:pPr lvl="1"/>
            <a:r>
              <a:rPr lang="en-US" sz="2000" dirty="0"/>
              <a:t>==&gt; If both are the same then it is Armstrong number of the given order</a:t>
            </a:r>
          </a:p>
          <a:p>
            <a:pPr lvl="1"/>
            <a:r>
              <a:rPr lang="en-US" sz="2000" dirty="0"/>
              <a:t>==&gt; Else it is not Armstrong number of the given </a:t>
            </a:r>
            <a:r>
              <a:rPr lang="en-US" sz="2000" dirty="0" smtClean="0"/>
              <a:t>order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90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988629" cy="686341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//ARMSTRONG NUMBER IN C OF ORDER N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#</a:t>
            </a:r>
            <a:r>
              <a:rPr lang="en-US" sz="2000" dirty="0"/>
              <a:t>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defRPr/>
            </a:pPr>
            <a:r>
              <a:rPr lang="en-US" sz="2000" dirty="0"/>
              <a:t>#include&lt;</a:t>
            </a:r>
            <a:r>
              <a:rPr lang="en-US" sz="2000" dirty="0" err="1"/>
              <a:t>math.h</a:t>
            </a:r>
            <a:r>
              <a:rPr lang="en-US" sz="2000" dirty="0"/>
              <a:t>&gt;</a:t>
            </a:r>
          </a:p>
          <a:p>
            <a:pPr>
              <a:defRPr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number, order;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("Enter number: ");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d",&amp;number</a:t>
            </a:r>
            <a:r>
              <a:rPr lang="en-US" sz="2000" dirty="0"/>
              <a:t>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("Enter Order: ");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d",&amp;order</a:t>
            </a:r>
            <a:r>
              <a:rPr lang="en-US" sz="2000" dirty="0"/>
              <a:t>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if(</a:t>
            </a:r>
            <a:r>
              <a:rPr lang="en-US" sz="2000" dirty="0" err="1">
                <a:solidFill>
                  <a:srgbClr val="FF0000"/>
                </a:solidFill>
              </a:rPr>
              <a:t>checkArmstrong</a:t>
            </a:r>
            <a:r>
              <a:rPr lang="en-US" sz="2000" dirty="0">
                <a:solidFill>
                  <a:srgbClr val="FF0000"/>
                </a:solidFill>
              </a:rPr>
              <a:t>(number, order) </a:t>
            </a:r>
            <a:r>
              <a:rPr lang="en-US" sz="2000" dirty="0"/>
              <a:t>== 0)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("%d is an Armstrong number of order %d.\n", number, order);</a:t>
            </a:r>
          </a:p>
          <a:p>
            <a:pPr>
              <a:defRPr/>
            </a:pPr>
            <a:r>
              <a:rPr lang="en-US" sz="2000" dirty="0"/>
              <a:t>  else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("%d is not an Armstrong number of order %d", </a:t>
            </a:r>
            <a:r>
              <a:rPr lang="en-US" sz="2000" dirty="0" err="1"/>
              <a:t>number,order</a:t>
            </a:r>
            <a:r>
              <a:rPr lang="en-US" sz="2000" dirty="0"/>
              <a:t>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return 0;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9642" y="39585"/>
            <a:ext cx="5987143" cy="62478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checkArmstrong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number,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order)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 smtClean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lastDigit</a:t>
            </a:r>
            <a:r>
              <a:rPr lang="en-US" sz="2000" dirty="0"/>
              <a:t> = </a:t>
            </a:r>
            <a:r>
              <a:rPr lang="en-US" sz="2000" dirty="0" smtClean="0"/>
              <a:t>0;</a:t>
            </a:r>
          </a:p>
          <a:p>
            <a:pPr>
              <a:defRPr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power = 0;</a:t>
            </a:r>
          </a:p>
          <a:p>
            <a:pPr>
              <a:defRPr/>
            </a:pPr>
            <a:r>
              <a:rPr lang="en-US" sz="2000" dirty="0" smtClean="0"/>
              <a:t>  </a:t>
            </a:r>
            <a:r>
              <a:rPr lang="en-US" sz="2000" dirty="0" err="1"/>
              <a:t>int</a:t>
            </a:r>
            <a:r>
              <a:rPr lang="en-US" sz="2000" dirty="0"/>
              <a:t> sum = 0;</a:t>
            </a:r>
          </a:p>
          <a:p>
            <a:pPr>
              <a:defRPr/>
            </a:pPr>
            <a:r>
              <a:rPr lang="en-US" sz="2000" dirty="0" smtClean="0"/>
              <a:t>  </a:t>
            </a:r>
            <a:r>
              <a:rPr lang="en-US" sz="2000" dirty="0"/>
              <a:t>// temporary variable to store number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n = number;</a:t>
            </a:r>
          </a:p>
          <a:p>
            <a:pPr>
              <a:defRPr/>
            </a:pPr>
            <a:r>
              <a:rPr lang="en-US" sz="2000" dirty="0" smtClean="0"/>
              <a:t>  </a:t>
            </a:r>
            <a:r>
              <a:rPr lang="en-US" sz="2000" dirty="0"/>
              <a:t>while(n!=0) {</a:t>
            </a:r>
          </a:p>
          <a:p>
            <a:pPr>
              <a:defRPr/>
            </a:pPr>
            <a:r>
              <a:rPr lang="en-US" sz="2000" dirty="0" smtClean="0"/>
              <a:t>     </a:t>
            </a:r>
            <a:r>
              <a:rPr lang="en-US" sz="2000" dirty="0" err="1" smtClean="0"/>
              <a:t>lastDigit</a:t>
            </a:r>
            <a:r>
              <a:rPr lang="en-US" sz="2000" dirty="0" smtClean="0"/>
              <a:t> </a:t>
            </a:r>
            <a:r>
              <a:rPr lang="en-US" sz="2000" dirty="0"/>
              <a:t>= n % 10</a:t>
            </a:r>
            <a:r>
              <a:rPr lang="en-US" sz="2000" dirty="0" smtClean="0"/>
              <a:t>; // </a:t>
            </a:r>
            <a:r>
              <a:rPr lang="en-US" sz="2000" dirty="0"/>
              <a:t>find last digit</a:t>
            </a:r>
          </a:p>
          <a:p>
            <a:pPr>
              <a:defRPr/>
            </a:pPr>
            <a:r>
              <a:rPr lang="en-US" sz="2000" dirty="0" smtClean="0"/>
              <a:t>    power </a:t>
            </a:r>
            <a:r>
              <a:rPr lang="en-US" sz="2000" dirty="0"/>
              <a:t>= pow(</a:t>
            </a:r>
            <a:r>
              <a:rPr lang="en-US" sz="2000" dirty="0" err="1"/>
              <a:t>lastDigit</a:t>
            </a:r>
            <a:r>
              <a:rPr lang="en-US" sz="2000" dirty="0"/>
              <a:t>, order</a:t>
            </a:r>
            <a:r>
              <a:rPr lang="en-US" sz="2000" dirty="0" smtClean="0"/>
              <a:t>); </a:t>
            </a:r>
            <a:r>
              <a:rPr lang="en-US" sz="2000" dirty="0"/>
              <a:t>// find power of digit</a:t>
            </a:r>
          </a:p>
          <a:p>
            <a:pPr>
              <a:defRPr/>
            </a:pPr>
            <a:r>
              <a:rPr lang="en-US" sz="2000" dirty="0" smtClean="0"/>
              <a:t>    sum </a:t>
            </a:r>
            <a:r>
              <a:rPr lang="en-US" sz="2000" dirty="0"/>
              <a:t>+= power</a:t>
            </a:r>
            <a:r>
              <a:rPr lang="en-US" sz="2000" dirty="0" smtClean="0"/>
              <a:t>; </a:t>
            </a:r>
            <a:r>
              <a:rPr lang="en-US" sz="2000" dirty="0"/>
              <a:t>// add power value into sum</a:t>
            </a:r>
          </a:p>
          <a:p>
            <a:pPr>
              <a:defRPr/>
            </a:pPr>
            <a:r>
              <a:rPr lang="en-US" sz="2000" dirty="0" smtClean="0"/>
              <a:t>     n </a:t>
            </a:r>
            <a:r>
              <a:rPr lang="en-US" sz="2000" dirty="0"/>
              <a:t>/= 10</a:t>
            </a:r>
            <a:r>
              <a:rPr lang="en-US" sz="2000" dirty="0" smtClean="0"/>
              <a:t>; </a:t>
            </a:r>
            <a:r>
              <a:rPr lang="en-US" sz="2000" dirty="0"/>
              <a:t>// remove last digit</a:t>
            </a:r>
          </a:p>
          <a:p>
            <a:pPr>
              <a:defRPr/>
            </a:pPr>
            <a:r>
              <a:rPr lang="en-US" sz="2000" dirty="0" smtClean="0"/>
              <a:t>  </a:t>
            </a:r>
            <a:r>
              <a:rPr lang="en-US" sz="2000" dirty="0"/>
              <a:t>}</a:t>
            </a:r>
          </a:p>
          <a:p>
            <a:pPr>
              <a:defRPr/>
            </a:pPr>
            <a:r>
              <a:rPr lang="en-US" sz="2000" dirty="0" smtClean="0"/>
              <a:t>  </a:t>
            </a:r>
            <a:r>
              <a:rPr lang="en-US" sz="2000" dirty="0"/>
              <a:t>if(sum == number) </a:t>
            </a:r>
            <a:endParaRPr lang="en-US" sz="2000" dirty="0" smtClean="0"/>
          </a:p>
          <a:p>
            <a:pPr>
              <a:defRPr/>
            </a:pPr>
            <a:r>
              <a:rPr lang="en-US" sz="2000" dirty="0"/>
              <a:t> </a:t>
            </a:r>
            <a:r>
              <a:rPr lang="en-US" sz="2000" dirty="0" smtClean="0"/>
              <a:t>   return </a:t>
            </a:r>
            <a:r>
              <a:rPr lang="en-US" sz="2000" dirty="0"/>
              <a:t>0;</a:t>
            </a:r>
          </a:p>
          <a:p>
            <a:pPr>
              <a:defRPr/>
            </a:pPr>
            <a:r>
              <a:rPr lang="en-US" sz="2000" dirty="0"/>
              <a:t>  else </a:t>
            </a:r>
            <a:endParaRPr lang="en-US" sz="2000" dirty="0" smtClean="0"/>
          </a:p>
          <a:p>
            <a:pPr>
              <a:defRPr/>
            </a:pPr>
            <a:r>
              <a:rPr lang="en-US" sz="2000" dirty="0"/>
              <a:t> </a:t>
            </a:r>
            <a:r>
              <a:rPr lang="en-US" sz="2000" dirty="0" smtClean="0"/>
              <a:t>  return </a:t>
            </a:r>
            <a:r>
              <a:rPr lang="en-US" sz="2000" dirty="0"/>
              <a:t>1;</a:t>
            </a:r>
          </a:p>
          <a:p>
            <a:pPr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47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25400" y="242888"/>
            <a:ext cx="1219200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/>
            <a:r>
              <a:rPr lang="en-US" sz="2800" dirty="0" smtClean="0">
                <a:solidFill>
                  <a:srgbClr val="FF0000"/>
                </a:solidFill>
              </a:rPr>
              <a:t>Write a C program to create Calculator in </a:t>
            </a:r>
            <a:r>
              <a:rPr lang="en-US" sz="2800" dirty="0">
                <a:solidFill>
                  <a:srgbClr val="FF0000"/>
                </a:solidFill>
              </a:rPr>
              <a:t>C using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543" y="1045029"/>
            <a:ext cx="533944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numbers: </a:t>
            </a:r>
            <a:r>
              <a:rPr lang="en-US" altLang="en-US" sz="2000" dirty="0">
                <a:latin typeface="Monaco"/>
              </a:rPr>
              <a:t>20 </a:t>
            </a:r>
            <a:r>
              <a:rPr lang="en-US" altLang="en-US" sz="2000" dirty="0" smtClean="0">
                <a:latin typeface="Monaco"/>
              </a:rPr>
              <a:t>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Monaco"/>
              </a:rPr>
              <a:t>OUTPUT:</a:t>
            </a: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*****************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1.Addition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2.Subtraction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3.Multiplication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4.Division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5.Remainder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6.Power 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x^y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7.Exit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 your choice: 1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20.00 + 10.00 = 30.00</a:t>
            </a:r>
            <a:r>
              <a:rPr lang="en-US" altLang="en-US" sz="20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2582" y="2818694"/>
            <a:ext cx="88134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LOGIC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Read TWO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Display MENU for calculator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Use switch() for calling a function based on user input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Define all the functions for calc operations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Define display function for result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539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497275" cy="60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// CALCULATOR IN C USING FUNCTIONS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include&lt;</a:t>
            </a:r>
            <a:r>
              <a:rPr lang="en-US" dirty="0" err="1">
                <a:solidFill>
                  <a:srgbClr val="0000FF"/>
                </a:solidFill>
              </a:rPr>
              <a:t>stdio.h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#include&lt;</a:t>
            </a:r>
            <a:r>
              <a:rPr lang="en-US" dirty="0" err="1">
                <a:solidFill>
                  <a:srgbClr val="0000FF"/>
                </a:solidFill>
              </a:rPr>
              <a:t>stdlib.h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main()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float n1, n2;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do{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("Enter two numbers: 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scanf</a:t>
            </a:r>
            <a:r>
              <a:rPr lang="en-US" dirty="0">
                <a:solidFill>
                  <a:srgbClr val="0000FF"/>
                </a:solidFill>
              </a:rPr>
              <a:t>("%f %f", &amp;n1, &amp;n2);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("\n*****************");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("\n1.Addition");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("\n2.Subtraction");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("\n3.Multiplication");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("\n4.Division");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("\n5.Remainder");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("\n6.Power (</a:t>
            </a:r>
            <a:r>
              <a:rPr lang="en-US" dirty="0" err="1">
                <a:solidFill>
                  <a:srgbClr val="0000FF"/>
                </a:solidFill>
              </a:rPr>
              <a:t>x^y</a:t>
            </a:r>
            <a:r>
              <a:rPr lang="en-US" dirty="0">
                <a:solidFill>
                  <a:srgbClr val="0000FF"/>
                </a:solidFill>
              </a:rPr>
              <a:t>)");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("\n7.Exit");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</a:t>
            </a:r>
            <a:r>
              <a:rPr lang="en-US" dirty="0" err="1">
                <a:solidFill>
                  <a:srgbClr val="0000FF"/>
                </a:solidFill>
              </a:rPr>
              <a:t>nEnter</a:t>
            </a:r>
            <a:r>
              <a:rPr lang="en-US" dirty="0">
                <a:solidFill>
                  <a:srgbClr val="0000FF"/>
                </a:solidFill>
              </a:rPr>
              <a:t> your choice: 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scanf</a:t>
            </a:r>
            <a:r>
              <a:rPr lang="en-US" dirty="0">
                <a:solidFill>
                  <a:srgbClr val="0000FF"/>
                </a:solidFill>
              </a:rPr>
              <a:t>("%d", &amp;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>
                <a:solidFill>
                  <a:srgbClr val="0000FF"/>
                </a:solidFill>
              </a:rPr>
              <a:t>);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275" y="0"/>
            <a:ext cx="6406254" cy="70173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    switch(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case 1</a:t>
            </a:r>
            <a:r>
              <a:rPr lang="en-US" dirty="0" smtClean="0">
                <a:solidFill>
                  <a:srgbClr val="0000FF"/>
                </a:solidFill>
              </a:rPr>
              <a:t>:   </a:t>
            </a:r>
            <a:r>
              <a:rPr lang="en-US" dirty="0">
                <a:solidFill>
                  <a:srgbClr val="0000FF"/>
                </a:solidFill>
              </a:rPr>
              <a:t>add(n1,n2);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  break;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case 2</a:t>
            </a:r>
            <a:r>
              <a:rPr lang="en-US" dirty="0" smtClean="0">
                <a:solidFill>
                  <a:srgbClr val="0000FF"/>
                </a:solidFill>
              </a:rPr>
              <a:t>:   </a:t>
            </a:r>
            <a:r>
              <a:rPr lang="en-US" dirty="0">
                <a:solidFill>
                  <a:srgbClr val="0000FF"/>
                </a:solidFill>
              </a:rPr>
              <a:t>subtract(n1,n2);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  break;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case 3</a:t>
            </a:r>
            <a:r>
              <a:rPr lang="en-US" dirty="0" smtClean="0">
                <a:solidFill>
                  <a:srgbClr val="0000FF"/>
                </a:solidFill>
              </a:rPr>
              <a:t>:    </a:t>
            </a:r>
            <a:r>
              <a:rPr lang="en-US" dirty="0">
                <a:solidFill>
                  <a:srgbClr val="0000FF"/>
                </a:solidFill>
              </a:rPr>
              <a:t>multiply(n1,n2);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  break</a:t>
            </a:r>
            <a:r>
              <a:rPr lang="en-US" dirty="0" smtClean="0">
                <a:solidFill>
                  <a:srgbClr val="0000FF"/>
                </a:solidFill>
              </a:rPr>
              <a:t>;     </a:t>
            </a:r>
            <a:r>
              <a:rPr lang="en-US" dirty="0">
                <a:solidFill>
                  <a:srgbClr val="0000FF"/>
                </a:solidFill>
              </a:rPr>
              <a:t>case 4: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  divide(n1,n2);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  break;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case 5</a:t>
            </a:r>
            <a:r>
              <a:rPr lang="en-US" dirty="0" smtClean="0">
                <a:solidFill>
                  <a:srgbClr val="0000FF"/>
                </a:solidFill>
              </a:rPr>
              <a:t>:    </a:t>
            </a:r>
            <a:r>
              <a:rPr lang="en-US" dirty="0">
                <a:solidFill>
                  <a:srgbClr val="0000FF"/>
                </a:solidFill>
              </a:rPr>
              <a:t>rem(n1,n2);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  break</a:t>
            </a:r>
            <a:r>
              <a:rPr lang="en-US" dirty="0" smtClean="0">
                <a:solidFill>
                  <a:srgbClr val="0000FF"/>
                </a:solidFill>
              </a:rPr>
              <a:t>; 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>
                <a:solidFill>
                  <a:srgbClr val="0000FF"/>
                </a:solidFill>
              </a:rPr>
              <a:t>case 6</a:t>
            </a:r>
            <a:r>
              <a:rPr lang="en-US" dirty="0" smtClean="0">
                <a:solidFill>
                  <a:srgbClr val="0000FF"/>
                </a:solidFill>
              </a:rPr>
              <a:t>:   </a:t>
            </a:r>
            <a:r>
              <a:rPr lang="en-US" dirty="0">
                <a:solidFill>
                  <a:srgbClr val="0000FF"/>
                </a:solidFill>
              </a:rPr>
              <a:t>power(n1,n2);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  break;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case 7</a:t>
            </a:r>
            <a:r>
              <a:rPr lang="en-US" dirty="0" smtClean="0">
                <a:solidFill>
                  <a:srgbClr val="0000FF"/>
                </a:solidFill>
              </a:rPr>
              <a:t>: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("Thank You.");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  exit(0);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  default</a:t>
            </a:r>
            <a:r>
              <a:rPr lang="en-US" dirty="0" smtClean="0">
                <a:solidFill>
                  <a:srgbClr val="0000FF"/>
                </a:solidFill>
              </a:rPr>
              <a:t>: 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("Invalid input.");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("Please enter correct input.");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smtClean="0">
                <a:solidFill>
                  <a:srgbClr val="0000FF"/>
                </a:solidFill>
              </a:rPr>
              <a:t>}  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("\n</a:t>
            </a:r>
            <a:r>
              <a:rPr lang="en-US" dirty="0" smtClean="0">
                <a:solidFill>
                  <a:srgbClr val="0000FF"/>
                </a:solidFill>
              </a:rPr>
              <a:t>***************\</a:t>
            </a:r>
            <a:r>
              <a:rPr lang="en-US" dirty="0">
                <a:solidFill>
                  <a:srgbClr val="0000FF"/>
                </a:solidFill>
              </a:rPr>
              <a:t>n");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}while(1);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return 0;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void display(float n1, float n2, char 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, float result)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("%.2f %c %.2f = %.2f\n", n1,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>
                <a:solidFill>
                  <a:srgbClr val="0000FF"/>
                </a:solidFill>
              </a:rPr>
              <a:t>, n2, result);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03413"/>
            <a:ext cx="11049000" cy="62478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void </a:t>
            </a:r>
            <a:r>
              <a:rPr lang="en-US" sz="2000" dirty="0">
                <a:solidFill>
                  <a:srgbClr val="FF0000"/>
                </a:solidFill>
              </a:rPr>
              <a:t>add(float n1, float n2)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float result = n1 + n2;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display(n1, n2, '+', result);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void </a:t>
            </a:r>
            <a:r>
              <a:rPr lang="en-US" sz="2000" dirty="0">
                <a:solidFill>
                  <a:srgbClr val="FF0000"/>
                </a:solidFill>
              </a:rPr>
              <a:t>subtract(float n1, float n2)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float result = n1 - n2;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display(n1, n2, '-', result);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void </a:t>
            </a:r>
            <a:r>
              <a:rPr lang="en-US" sz="2000" dirty="0">
                <a:solidFill>
                  <a:srgbClr val="FF0000"/>
                </a:solidFill>
              </a:rPr>
              <a:t>multiply(float n1, float n2)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float result = n1 * n2;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display(n1, n2, '*', result);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void </a:t>
            </a:r>
            <a:r>
              <a:rPr lang="en-US" sz="2000" dirty="0">
                <a:solidFill>
                  <a:srgbClr val="FF0000"/>
                </a:solidFill>
              </a:rPr>
              <a:t>divide(float n1, float n2)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float result = n1 / n2;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display(n1, n2, '/', result);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}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3471" y="103413"/>
            <a:ext cx="5715000" cy="686341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void rem(float n1, float n2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//Modulus operator only works on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data type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//Floating numbers are converted to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number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num1 = n1;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num2 = n2;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result = num1%num2;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printf</a:t>
            </a:r>
            <a:r>
              <a:rPr lang="en-US" sz="2000" dirty="0">
                <a:solidFill>
                  <a:srgbClr val="0000FF"/>
                </a:solidFill>
              </a:rPr>
              <a:t>("%d %% %d = %d\n", num1, num2, result);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}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void </a:t>
            </a:r>
            <a:r>
              <a:rPr lang="en-US" sz="2000" dirty="0">
                <a:solidFill>
                  <a:srgbClr val="FF0000"/>
                </a:solidFill>
              </a:rPr>
              <a:t>power(float n1, float n2)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if(n2&lt;0) </a:t>
            </a:r>
            <a:r>
              <a:rPr lang="en-US" sz="2000" dirty="0" err="1">
                <a:solidFill>
                  <a:srgbClr val="0000FF"/>
                </a:solidFill>
              </a:rPr>
              <a:t>printf</a:t>
            </a:r>
            <a:r>
              <a:rPr lang="en-US" sz="2000" dirty="0">
                <a:solidFill>
                  <a:srgbClr val="0000FF"/>
                </a:solidFill>
              </a:rPr>
              <a:t>("Second number should be +</a:t>
            </a:r>
            <a:r>
              <a:rPr lang="en-US" sz="2000" dirty="0" err="1">
                <a:solidFill>
                  <a:srgbClr val="0000FF"/>
                </a:solidFill>
              </a:rPr>
              <a:t>ve</a:t>
            </a:r>
            <a:r>
              <a:rPr lang="en-US" sz="2000" dirty="0">
                <a:solidFill>
                  <a:srgbClr val="0000FF"/>
                </a:solidFill>
              </a:rPr>
              <a:t>.");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else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{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  float result=1.0;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  for(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=1; 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&lt;=n2; 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++)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  {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     result *= n1;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  }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  display(n1, n2, '^', result);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  }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0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6200"/>
            <a:ext cx="11506200" cy="6002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Q) What is the output of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following program</a:t>
            </a:r>
          </a:p>
          <a:p>
            <a:pPr>
              <a:defRPr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00FF"/>
                </a:solidFill>
              </a:rPr>
              <a:t>//JUMBLE PROGRAM</a:t>
            </a:r>
          </a:p>
          <a:p>
            <a:pPr lvl="1">
              <a:defRPr/>
            </a:pPr>
            <a:r>
              <a:rPr lang="en-US" sz="2400" dirty="0">
                <a:solidFill>
                  <a:srgbClr val="0000FF"/>
                </a:solidFill>
              </a:rPr>
              <a:t>#include&lt;</a:t>
            </a:r>
            <a:r>
              <a:rPr lang="en-US" sz="2400" dirty="0" err="1">
                <a:solidFill>
                  <a:srgbClr val="0000FF"/>
                </a:solidFill>
              </a:rPr>
              <a:t>stdio.h</a:t>
            </a:r>
            <a:r>
              <a:rPr lang="en-US" sz="2400" dirty="0">
                <a:solidFill>
                  <a:srgbClr val="0000FF"/>
                </a:solidFill>
              </a:rPr>
              <a:t>&gt;</a:t>
            </a:r>
          </a:p>
          <a:p>
            <a:pPr lvl="1">
              <a:defRPr/>
            </a:pPr>
            <a:r>
              <a:rPr lang="en-US" sz="2400" dirty="0"/>
              <a:t>int </a:t>
            </a:r>
            <a:r>
              <a:rPr lang="en-US" sz="2400" dirty="0">
                <a:solidFill>
                  <a:srgbClr val="FF0000"/>
                </a:solidFill>
              </a:rPr>
              <a:t>jumble(int </a:t>
            </a:r>
            <a:r>
              <a:rPr lang="en-US" sz="2400" dirty="0" err="1">
                <a:solidFill>
                  <a:srgbClr val="FF0000"/>
                </a:solidFill>
              </a:rPr>
              <a:t>x,int</a:t>
            </a:r>
            <a:r>
              <a:rPr lang="en-US" sz="2400" dirty="0">
                <a:solidFill>
                  <a:srgbClr val="FF0000"/>
                </a:solidFill>
              </a:rPr>
              <a:t> y)</a:t>
            </a:r>
          </a:p>
          <a:p>
            <a:pPr lvl="1">
              <a:defRPr/>
            </a:pPr>
            <a:r>
              <a:rPr lang="en-US" sz="2400" dirty="0"/>
              <a:t>{</a:t>
            </a:r>
          </a:p>
          <a:p>
            <a:pPr lvl="1">
              <a:defRPr/>
            </a:pPr>
            <a:r>
              <a:rPr lang="en-US" sz="2400" dirty="0"/>
              <a:t> x=2*</a:t>
            </a:r>
            <a:r>
              <a:rPr lang="en-US" sz="2400" dirty="0" err="1"/>
              <a:t>x+y</a:t>
            </a:r>
            <a:r>
              <a:rPr lang="en-US" sz="2400" dirty="0"/>
              <a:t>;</a:t>
            </a:r>
          </a:p>
          <a:p>
            <a:pPr lvl="1">
              <a:defRPr/>
            </a:pPr>
            <a:r>
              <a:rPr lang="en-US" sz="2400" dirty="0"/>
              <a:t> return x;</a:t>
            </a:r>
          </a:p>
          <a:p>
            <a:pPr lvl="1">
              <a:defRPr/>
            </a:pPr>
            <a:r>
              <a:rPr lang="en-US" sz="2400" dirty="0"/>
              <a:t>}</a:t>
            </a:r>
          </a:p>
          <a:p>
            <a:pPr lvl="1">
              <a:defRPr/>
            </a:pPr>
            <a:r>
              <a:rPr lang="en-US" sz="2400" dirty="0"/>
              <a:t>int </a:t>
            </a:r>
            <a:r>
              <a:rPr lang="en-US" sz="2400" dirty="0">
                <a:solidFill>
                  <a:srgbClr val="0000FF"/>
                </a:solidFill>
              </a:rPr>
              <a:t>main()</a:t>
            </a:r>
          </a:p>
          <a:p>
            <a:pPr lvl="1">
              <a:defRPr/>
            </a:pPr>
            <a:r>
              <a:rPr lang="en-US" sz="2400" dirty="0"/>
              <a:t>{</a:t>
            </a:r>
          </a:p>
          <a:p>
            <a:pPr lvl="1">
              <a:defRPr/>
            </a:pPr>
            <a:r>
              <a:rPr lang="en-US" sz="2400" dirty="0"/>
              <a:t>int x=2,y=5;</a:t>
            </a:r>
          </a:p>
          <a:p>
            <a:pPr lvl="1">
              <a:defRPr/>
            </a:pPr>
            <a:r>
              <a:rPr lang="en-US" sz="2400" dirty="0"/>
              <a:t>y=</a:t>
            </a:r>
            <a:r>
              <a:rPr lang="en-US" sz="2400" dirty="0">
                <a:solidFill>
                  <a:srgbClr val="FF0000"/>
                </a:solidFill>
              </a:rPr>
              <a:t>jumble(</a:t>
            </a:r>
            <a:r>
              <a:rPr lang="en-US" sz="2400" dirty="0" err="1">
                <a:solidFill>
                  <a:srgbClr val="FF0000"/>
                </a:solidFill>
              </a:rPr>
              <a:t>y,x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lvl="1">
              <a:defRPr/>
            </a:pPr>
            <a:r>
              <a:rPr lang="en-US" sz="2400" dirty="0"/>
              <a:t>x=</a:t>
            </a:r>
            <a:r>
              <a:rPr lang="en-US" sz="2400" dirty="0">
                <a:solidFill>
                  <a:srgbClr val="FF0000"/>
                </a:solidFill>
              </a:rPr>
              <a:t>jumble(</a:t>
            </a:r>
            <a:r>
              <a:rPr lang="en-US" sz="2400" dirty="0" err="1">
                <a:solidFill>
                  <a:srgbClr val="FF0000"/>
                </a:solidFill>
              </a:rPr>
              <a:t>y,x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lvl="1">
              <a:defRPr/>
            </a:pPr>
            <a:r>
              <a:rPr lang="en-US" sz="2400" dirty="0"/>
              <a:t>printf("%d\</a:t>
            </a:r>
            <a:r>
              <a:rPr lang="en-US" sz="2400" dirty="0" err="1"/>
              <a:t>n",x</a:t>
            </a:r>
            <a:r>
              <a:rPr lang="en-US" sz="2400" dirty="0"/>
              <a:t>);</a:t>
            </a:r>
          </a:p>
          <a:p>
            <a:pPr lvl="1">
              <a:defRPr/>
            </a:pPr>
            <a:r>
              <a:rPr lang="en-US" sz="2400" dirty="0"/>
              <a:t>return 0;</a:t>
            </a:r>
          </a:p>
          <a:p>
            <a:pPr lvl="1">
              <a:defRPr/>
            </a:pPr>
            <a:r>
              <a:rPr lang="en-US" sz="24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838200"/>
            <a:ext cx="3733800" cy="213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3276600"/>
            <a:ext cx="37338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565" name="TextBox 2"/>
          <p:cNvSpPr txBox="1">
            <a:spLocks noChangeArrowheads="1"/>
          </p:cNvSpPr>
          <p:nvPr/>
        </p:nvSpPr>
        <p:spPr bwMode="auto">
          <a:xfrm>
            <a:off x="7239000" y="86360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In main()</a:t>
            </a:r>
          </a:p>
        </p:txBody>
      </p:sp>
      <p:sp>
        <p:nvSpPr>
          <p:cNvPr id="66566" name="TextBox 7"/>
          <p:cNvSpPr txBox="1">
            <a:spLocks noChangeArrowheads="1"/>
          </p:cNvSpPr>
          <p:nvPr/>
        </p:nvSpPr>
        <p:spPr bwMode="auto">
          <a:xfrm>
            <a:off x="7162800" y="3287713"/>
            <a:ext cx="133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In  jumble()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1524000"/>
            <a:ext cx="71437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2-&gt;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582025" y="1524000"/>
            <a:ext cx="170497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  </a:t>
            </a:r>
            <a:r>
              <a:rPr lang="en-US" dirty="0">
                <a:sym typeface="Wingdings" panose="05000000000000000000" pitchFamily="2" charset="2"/>
              </a:rPr>
              <a:t>12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3803650"/>
            <a:ext cx="71437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6825" y="3803650"/>
            <a:ext cx="714375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6571" name="TextBox 11"/>
          <p:cNvSpPr txBox="1">
            <a:spLocks noChangeArrowheads="1"/>
          </p:cNvSpPr>
          <p:nvPr/>
        </p:nvSpPr>
        <p:spPr bwMode="auto">
          <a:xfrm>
            <a:off x="8758238" y="21447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66572" name="TextBox 12"/>
          <p:cNvSpPr txBox="1">
            <a:spLocks noChangeArrowheads="1"/>
          </p:cNvSpPr>
          <p:nvPr/>
        </p:nvSpPr>
        <p:spPr bwMode="auto">
          <a:xfrm>
            <a:off x="7772400" y="2209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66573" name="TextBox 13"/>
          <p:cNvSpPr txBox="1">
            <a:spLocks noChangeArrowheads="1"/>
          </p:cNvSpPr>
          <p:nvPr/>
        </p:nvSpPr>
        <p:spPr bwMode="auto">
          <a:xfrm>
            <a:off x="7086600" y="4430713"/>
            <a:ext cx="32004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   X=2*x+y</a:t>
            </a:r>
          </a:p>
          <a:p>
            <a:r>
              <a:rPr lang="en-US" altLang="en-US"/>
              <a:t>         2*5+2=12</a:t>
            </a:r>
          </a:p>
          <a:p>
            <a:r>
              <a:rPr lang="en-US" altLang="en-US"/>
              <a:t>   x=12                    y=2                  </a:t>
            </a:r>
          </a:p>
          <a:p>
            <a:r>
              <a:rPr lang="en-US" altLang="en-US"/>
              <a:t>  x=2*12+2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       =26</a:t>
            </a:r>
          </a:p>
          <a:p>
            <a:endParaRPr lang="en-US" altLang="en-US"/>
          </a:p>
        </p:txBody>
      </p:sp>
      <p:sp>
        <p:nvSpPr>
          <p:cNvPr id="66574" name="TextBox 14"/>
          <p:cNvSpPr txBox="1">
            <a:spLocks noChangeArrowheads="1"/>
          </p:cNvSpPr>
          <p:nvPr/>
        </p:nvSpPr>
        <p:spPr bwMode="auto">
          <a:xfrm>
            <a:off x="9072563" y="4430713"/>
            <a:ext cx="1443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y=2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4430713"/>
            <a:ext cx="4724400" cy="21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14600" y="4800600"/>
            <a:ext cx="4724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14671"/>
            <a:ext cx="11581327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2. Call by reference: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1273175"/>
            <a:ext cx="11811000" cy="5280024"/>
          </a:xfrm>
        </p:spPr>
        <p:txBody>
          <a:bodyPr>
            <a:normAutofit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600" b="1" spc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1273175"/>
            <a:ext cx="11506200" cy="5280025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6056"/>
              </a:buClr>
              <a:buFont typeface="Wingdings" panose="05000000000000000000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5A6A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method the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 of the variable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passed into the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call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the actual parameter.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address which is used inside the function is used to access the actual argument used in the call.</a:t>
            </a: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buClr>
                <a:srgbClr val="93A299"/>
              </a:buClr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buClr>
                <a:srgbClr val="93A299"/>
              </a:buClr>
              <a:buFont typeface="Wingdings 2" panose="05020102010507070707" pitchFamily="18" charset="2"/>
              <a:buNone/>
              <a:defRPr/>
            </a:pPr>
            <a:endParaRPr lang="en-US" altLang="en-US" sz="2400" b="1" dirty="0" smtClean="0">
              <a:solidFill>
                <a:srgbClr val="292934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6632" y="3128493"/>
            <a:ext cx="11253295" cy="3544888"/>
            <a:chOff x="1741488" y="2819400"/>
            <a:chExt cx="11195878" cy="3544888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488" y="2819400"/>
              <a:ext cx="3135312" cy="354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065463"/>
              <a:ext cx="11239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/>
                <p14:cNvContentPartPr/>
                <p14:nvPr/>
              </p14:nvContentPartPr>
              <p14:xfrm>
                <a:off x="12937006" y="4121308"/>
                <a:ext cx="360" cy="28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24766" y="4109068"/>
                  <a:ext cx="24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/>
                <p14:cNvContentPartPr/>
                <p14:nvPr/>
              </p14:nvContentPartPr>
              <p14:xfrm>
                <a:off x="4154326" y="3417868"/>
                <a:ext cx="1306800" cy="381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2150" y="3405628"/>
                  <a:ext cx="1327929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/>
                <p14:cNvContentPartPr/>
                <p14:nvPr/>
              </p14:nvContentPartPr>
              <p14:xfrm>
                <a:off x="4410646" y="3811708"/>
                <a:ext cx="1080360" cy="10011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98467" y="3799468"/>
                  <a:ext cx="1104718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/>
                <p14:cNvContentPartPr/>
                <p14:nvPr/>
              </p14:nvContentPartPr>
              <p14:xfrm>
                <a:off x="6236206" y="3769948"/>
                <a:ext cx="852120" cy="20628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4028" y="3757708"/>
                  <a:ext cx="876477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/>
                <p14:cNvContentPartPr/>
                <p14:nvPr/>
              </p14:nvContentPartPr>
              <p14:xfrm>
                <a:off x="6219286" y="3648628"/>
                <a:ext cx="101520" cy="26244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7089" y="3636388"/>
                  <a:ext cx="125913" cy="28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7089775" y="3643313"/>
              <a:ext cx="2132013" cy="509587"/>
              <a:chOff x="5566486" y="3643228"/>
              <a:chExt cx="2131200" cy="50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7" name="Ink 16"/>
                  <p14:cNvContentPartPr/>
                  <p14:nvPr/>
                </p14:nvContentPartPr>
                <p14:xfrm>
                  <a:off x="5566486" y="3909268"/>
                  <a:ext cx="268560" cy="243360"/>
                </p14:xfrm>
              </p:contentPart>
            </mc:Choice>
            <mc:Fallback xmlns="">
              <p:pic>
                <p:nvPicPr>
                  <p:cNvPr id="17" name="Ink 16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554311" y="3897028"/>
                    <a:ext cx="289687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" name="Ink 17"/>
                  <p14:cNvContentPartPr/>
                  <p14:nvPr/>
                </p14:nvContentPartPr>
                <p14:xfrm>
                  <a:off x="5823166" y="3775708"/>
                  <a:ext cx="176400" cy="349560"/>
                </p14:xfrm>
              </p:contentPart>
            </mc:Choice>
            <mc:Fallback xmlns="">
              <p:pic>
                <p:nvPicPr>
                  <p:cNvPr id="18" name="Ink 17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811000" y="3763468"/>
                    <a:ext cx="197511" cy="37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9" name="Ink 18"/>
                  <p14:cNvContentPartPr/>
                  <p14:nvPr/>
                </p14:nvContentPartPr>
                <p14:xfrm>
                  <a:off x="6032686" y="3704788"/>
                  <a:ext cx="197280" cy="442080"/>
                </p14:xfrm>
              </p:contentPart>
            </mc:Choice>
            <mc:Fallback xmlns="">
              <p:pic>
                <p:nvPicPr>
                  <p:cNvPr id="19" name="Ink 18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020513" y="3692548"/>
                    <a:ext cx="218404" cy="4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0" name="Ink 19"/>
                  <p14:cNvContentPartPr/>
                  <p14:nvPr/>
                </p14:nvContentPartPr>
                <p14:xfrm>
                  <a:off x="6231766" y="3915028"/>
                  <a:ext cx="123480" cy="209880"/>
                </p14:xfrm>
              </p:contentPart>
            </mc:Choice>
            <mc:Fallback xmlns="">
              <p:pic>
                <p:nvPicPr>
                  <p:cNvPr id="20" name="Ink 19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219597" y="3906028"/>
                    <a:ext cx="147818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1" name="Ink 20"/>
                  <p14:cNvContentPartPr/>
                  <p14:nvPr/>
                </p14:nvContentPartPr>
                <p14:xfrm>
                  <a:off x="6344446" y="3886588"/>
                  <a:ext cx="195480" cy="225360"/>
                </p14:xfrm>
              </p:contentPart>
            </mc:Choice>
            <mc:Fallback xmlns="">
              <p:pic>
                <p:nvPicPr>
                  <p:cNvPr id="21" name="Ink 20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332273" y="3874348"/>
                    <a:ext cx="216603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2" name="Ink 21"/>
                  <p14:cNvContentPartPr/>
                  <p14:nvPr/>
                </p14:nvContentPartPr>
                <p14:xfrm>
                  <a:off x="6528406" y="3821068"/>
                  <a:ext cx="122760" cy="289800"/>
                </p14:xfrm>
              </p:contentPart>
            </mc:Choice>
            <mc:Fallback xmlns="">
              <p:pic>
                <p:nvPicPr>
                  <p:cNvPr id="22" name="Ink 21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516237" y="3808828"/>
                    <a:ext cx="147097" cy="31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3" name="Ink 22"/>
                  <p14:cNvContentPartPr/>
                  <p14:nvPr/>
                </p14:nvContentPartPr>
                <p14:xfrm>
                  <a:off x="6666646" y="3840148"/>
                  <a:ext cx="181440" cy="243000"/>
                </p14:xfrm>
              </p:contentPart>
            </mc:Choice>
            <mc:Fallback xmlns="">
              <p:pic>
                <p:nvPicPr>
                  <p:cNvPr id="23" name="Ink 22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654454" y="3827908"/>
                    <a:ext cx="205823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4" name="Ink 23"/>
                  <p14:cNvContentPartPr/>
                  <p14:nvPr/>
                </p14:nvContentPartPr>
                <p14:xfrm>
                  <a:off x="7046086" y="3804508"/>
                  <a:ext cx="158400" cy="234000"/>
                </p14:xfrm>
              </p:contentPart>
            </mc:Choice>
            <mc:Fallback xmlns="">
              <p:pic>
                <p:nvPicPr>
                  <p:cNvPr id="24" name="Ink 23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033901" y="3795508"/>
                    <a:ext cx="182769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/>
                  <p14:cNvContentPartPr/>
                  <p14:nvPr/>
                </p14:nvContentPartPr>
                <p14:xfrm>
                  <a:off x="7244086" y="3643228"/>
                  <a:ext cx="43920" cy="38160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231946" y="3630988"/>
                    <a:ext cx="68201" cy="40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6" name="Ink 25"/>
                  <p14:cNvContentPartPr/>
                  <p14:nvPr/>
                </p14:nvContentPartPr>
                <p14:xfrm>
                  <a:off x="7216366" y="3799108"/>
                  <a:ext cx="66600" cy="12960"/>
                </p14:xfrm>
              </p:contentPart>
            </mc:Choice>
            <mc:Fallback xmlns="">
              <p:pic>
                <p:nvPicPr>
                  <p:cNvPr id="26" name="Ink 25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04192" y="3788668"/>
                    <a:ext cx="87726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/>
                  <p14:cNvContentPartPr/>
                  <p14:nvPr/>
                </p14:nvContentPartPr>
                <p14:xfrm>
                  <a:off x="7105846" y="3814948"/>
                  <a:ext cx="96840" cy="11520"/>
                </p14:xfrm>
              </p:contentPart>
            </mc:Choice>
            <mc:Fallback xmlns="">
              <p:pic>
                <p:nvPicPr>
                  <p:cNvPr id="27" name="Ink 26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096879" y="3802708"/>
                    <a:ext cx="118001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8" name="Ink 27"/>
                  <p14:cNvContentPartPr/>
                  <p14:nvPr/>
                </p14:nvContentPartPr>
                <p14:xfrm>
                  <a:off x="7469446" y="3769948"/>
                  <a:ext cx="228240" cy="23292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457264" y="3757708"/>
                    <a:ext cx="252605" cy="254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478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14671"/>
            <a:ext cx="11581327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2. Call by reference: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1254169"/>
            <a:ext cx="11811000" cy="5280024"/>
          </a:xfrm>
        </p:spPr>
        <p:txBody>
          <a:bodyPr>
            <a:normAutofit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600" b="1" spc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1273175"/>
            <a:ext cx="5875850" cy="5280025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6056"/>
              </a:buClr>
              <a:buFont typeface="Wingdings" panose="05000000000000000000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5A6A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method of parameter passing the formal parameters must be pointer variables.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made on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formal parameters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effects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of actual parameters</a:t>
            </a: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buClr>
                <a:srgbClr val="93A299"/>
              </a:buClr>
              <a:buFont typeface="Wingdings 2" panose="05020102010507070707" pitchFamily="18" charset="2"/>
              <a:buNone/>
              <a:defRPr/>
            </a:pP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buClr>
                <a:srgbClr val="93A299"/>
              </a:buClr>
              <a:buFont typeface="Wingdings 2" panose="05020102010507070707" pitchFamily="18" charset="2"/>
              <a:buNone/>
              <a:defRPr/>
            </a:pPr>
            <a:endParaRPr lang="en-US" altLang="en-US" b="1" dirty="0" smtClean="0">
              <a:solidFill>
                <a:srgbClr val="29293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/>
              <p14:cNvContentPartPr/>
              <p14:nvPr/>
            </p14:nvContentPartPr>
            <p14:xfrm>
              <a:off x="9962093" y="2310754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9853" y="2298514"/>
                <a:ext cx="24840" cy="248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6758501" y="1467117"/>
            <a:ext cx="41513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 smtClean="0"/>
              <a:t>#include&lt;</a:t>
            </a:r>
            <a:r>
              <a:rPr lang="en-US" altLang="en-US" sz="2000" dirty="0" err="1" smtClean="0"/>
              <a:t>stdio.h</a:t>
            </a:r>
            <a:r>
              <a:rPr lang="en-US" altLang="en-US" sz="2000" dirty="0" smtClean="0"/>
              <a:t>&gt; </a:t>
            </a:r>
          </a:p>
          <a:p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main()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n=10;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</a:rPr>
              <a:t>func</a:t>
            </a:r>
            <a:r>
              <a:rPr lang="en-US" altLang="en-US" sz="2000" dirty="0">
                <a:solidFill>
                  <a:srgbClr val="0000FF"/>
                </a:solidFill>
              </a:rPr>
              <a:t>(&amp;n); //CALL BY REFERECE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(“%</a:t>
            </a:r>
            <a:r>
              <a:rPr lang="en-US" altLang="en-US" sz="2000" dirty="0" err="1"/>
              <a:t>d”,n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/>
              <a:t>}</a:t>
            </a:r>
          </a:p>
          <a:p>
            <a:endParaRPr lang="en-US" altLang="en-US" sz="2000" dirty="0"/>
          </a:p>
          <a:p>
            <a:r>
              <a:rPr lang="en-US" altLang="en-US" sz="2000" dirty="0"/>
              <a:t>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func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*</a:t>
            </a:r>
            <a:r>
              <a:rPr lang="en-US" altLang="en-US" sz="2000" dirty="0"/>
              <a:t>p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 smtClean="0"/>
              <a:t> *</a:t>
            </a:r>
            <a:r>
              <a:rPr lang="en-US" altLang="en-US" sz="2000" dirty="0"/>
              <a:t>p</a:t>
            </a:r>
            <a:r>
              <a:rPr lang="en-US" altLang="en-US" sz="2000" dirty="0" smtClean="0"/>
              <a:t>=20</a:t>
            </a:r>
            <a:r>
              <a:rPr lang="en-US" altLang="en-US" sz="2000" dirty="0"/>
              <a:t>;</a:t>
            </a:r>
          </a:p>
          <a:p>
            <a:r>
              <a:rPr lang="en-US" altLang="en-US" sz="2000" dirty="0"/>
              <a:t>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666927" y="2005504"/>
            <a:ext cx="99060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10 20</a:t>
            </a: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0971727" y="163561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10790752" y="2376979"/>
            <a:ext cx="69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1008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819327" y="4094654"/>
            <a:ext cx="99060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1008</a:t>
            </a:r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11124127" y="37247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p</a:t>
            </a:r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11047927" y="4466129"/>
            <a:ext cx="69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2016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0849490" y="2005504"/>
            <a:ext cx="274637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923727" y="2169016"/>
            <a:ext cx="27432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284465" y="2746866"/>
            <a:ext cx="0" cy="97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1487665" y="2376979"/>
            <a:ext cx="101600" cy="134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4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14671"/>
            <a:ext cx="11581327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2. Call by reference: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1254169"/>
            <a:ext cx="11811000" cy="5280024"/>
          </a:xfrm>
        </p:spPr>
        <p:txBody>
          <a:bodyPr>
            <a:normAutofit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sz="2800" dirty="0" smtClean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4450" indent="0">
              <a:buNone/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600" b="1" spc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799" y="1273175"/>
            <a:ext cx="11621037" cy="5280025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6056"/>
              </a:buClr>
              <a:buFont typeface="Wingdings" panose="05000000000000000000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5A6A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Q) Create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 program for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Swapping two numbers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reference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68" y="2148589"/>
            <a:ext cx="5015247" cy="141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28600" y="4287880"/>
            <a:ext cx="118110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2">
              <a:buSzPct val="95000"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Read two numbers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Define a function swap()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Call swap() using address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Print the numbers after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swappin</a:t>
            </a:r>
            <a:endParaRPr lang="en-US" altLang="en-US"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7982" y="1931510"/>
            <a:ext cx="53747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95000"/>
              <a:defRPr/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n1= 35  n2= 45</a:t>
            </a:r>
          </a:p>
          <a:p>
            <a:pPr>
              <a:buSzPct val="95000"/>
              <a:defRPr/>
            </a:pP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  <a:defRPr/>
            </a:pPr>
            <a:r>
              <a:rPr lang="en-US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swapping n1=45 n2=35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6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14671"/>
            <a:ext cx="11581327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PARAMETER PASSING IN C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1438275"/>
            <a:ext cx="11811000" cy="5114924"/>
          </a:xfrm>
        </p:spPr>
        <p:txBody>
          <a:bodyPr>
            <a:normAutofit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600" b="1" spc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741" y="1407367"/>
            <a:ext cx="6186152" cy="5573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passing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is the mechanism used to </a:t>
            </a:r>
            <a:r>
              <a:rPr lang="en-US" sz="26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parameters to  a function.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are the </a:t>
            </a:r>
            <a:r>
              <a:rPr lang="en-US" sz="2600" b="1" dirty="0">
                <a:solidFill>
                  <a:srgbClr val="0000F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 value</a:t>
            </a:r>
            <a:r>
              <a:rPr lang="en-US" sz="26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that are passed from </a:t>
            </a:r>
            <a:r>
              <a:rPr lang="en-US" sz="26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function to called function.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TWO TYPES OF PARAMETER PASSING MECHANISMS:</a:t>
            </a:r>
          </a:p>
          <a:p>
            <a:pPr marL="731838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600" b="1" dirty="0">
                <a:solidFill>
                  <a:srgbClr val="610B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by value </a:t>
            </a:r>
          </a:p>
          <a:p>
            <a:pPr marL="731838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600" b="1" dirty="0">
                <a:solidFill>
                  <a:srgbClr val="610B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by reference or call by address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1234" y="1438275"/>
            <a:ext cx="4728693" cy="49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0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/>
            </a:extLst>
          </p:cNvPr>
          <p:cNvSpPr/>
          <p:nvPr/>
        </p:nvSpPr>
        <p:spPr>
          <a:xfrm>
            <a:off x="-4763" y="5943600"/>
            <a:ext cx="7091363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0;</a:t>
            </a:r>
          </a:p>
        </p:txBody>
      </p:sp>
      <p:sp>
        <p:nvSpPr>
          <p:cNvPr id="45" name="Rectangle 44">
            <a:extLst>
              <a:ext uri="{FF2B5EF4-FFF2-40B4-BE49-F238E27FC236}"/>
            </a:extLst>
          </p:cNvPr>
          <p:cNvSpPr/>
          <p:nvPr/>
        </p:nvSpPr>
        <p:spPr>
          <a:xfrm>
            <a:off x="4763" y="6400800"/>
            <a:ext cx="7081837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//swapping-Program</a:t>
            </a:r>
          </a:p>
        </p:txBody>
      </p:sp>
      <p:sp>
        <p:nvSpPr>
          <p:cNvPr id="16" name="Rectangle 15">
            <a:extLst>
              <a:ext uri="{FF2B5EF4-FFF2-40B4-BE49-F238E27FC236}"/>
            </a:extLst>
          </p:cNvPr>
          <p:cNvSpPr/>
          <p:nvPr/>
        </p:nvSpPr>
        <p:spPr>
          <a:xfrm>
            <a:off x="-4763" y="457200"/>
            <a:ext cx="7091363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#include &lt;stdio.h&gt;</a:t>
            </a:r>
          </a:p>
        </p:txBody>
      </p:sp>
      <p:sp>
        <p:nvSpPr>
          <p:cNvPr id="31" name="Rectangle 30">
            <a:extLst>
              <a:ext uri="{FF2B5EF4-FFF2-40B4-BE49-F238E27FC236}"/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void swap(int *a, int *b){</a:t>
            </a:r>
          </a:p>
        </p:txBody>
      </p:sp>
      <p:sp>
        <p:nvSpPr>
          <p:cNvPr id="32" name="Rectangle 31">
            <a:extLst>
              <a:ext uri="{FF2B5EF4-FFF2-40B4-BE49-F238E27FC236}"/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int temp;</a:t>
            </a:r>
          </a:p>
        </p:txBody>
      </p:sp>
      <p:sp>
        <p:nvSpPr>
          <p:cNvPr id="33" name="Rectangle 32">
            <a:extLst>
              <a:ext uri="{FF2B5EF4-FFF2-40B4-BE49-F238E27FC236}"/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temp = *a;	</a:t>
            </a:r>
          </a:p>
        </p:txBody>
      </p:sp>
      <p:sp>
        <p:nvSpPr>
          <p:cNvPr id="34" name="Rectangle 33">
            <a:extLst>
              <a:ext uri="{FF2B5EF4-FFF2-40B4-BE49-F238E27FC236}"/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*a = *b;</a:t>
            </a:r>
          </a:p>
        </p:txBody>
      </p:sp>
      <p:sp>
        <p:nvSpPr>
          <p:cNvPr id="35" name="Rectangle 34">
            <a:extLst>
              <a:ext uri="{FF2B5EF4-FFF2-40B4-BE49-F238E27FC236}"/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*b = temp;</a:t>
            </a:r>
          </a:p>
        </p:txBody>
      </p:sp>
      <p:sp>
        <p:nvSpPr>
          <p:cNvPr id="36" name="Rectangle 35">
            <a:extLst>
              <a:ext uri="{FF2B5EF4-FFF2-40B4-BE49-F238E27FC236}"/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/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main(){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/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int n1 = 35, n2 = 45; </a:t>
            </a:r>
          </a:p>
        </p:txBody>
      </p:sp>
      <p:sp>
        <p:nvSpPr>
          <p:cNvPr id="39" name="Rectangle 38">
            <a:extLst>
              <a:ext uri="{FF2B5EF4-FFF2-40B4-BE49-F238E27FC236}"/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printf(“Before swapping:%d, %d”,n1,n2); </a:t>
            </a:r>
          </a:p>
        </p:txBody>
      </p:sp>
      <p:sp>
        <p:nvSpPr>
          <p:cNvPr id="40" name="Rectangle 39">
            <a:extLst>
              <a:ext uri="{FF2B5EF4-FFF2-40B4-BE49-F238E27FC236}"/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swap(&amp;n1, &amp;n2);</a:t>
            </a:r>
          </a:p>
        </p:txBody>
      </p:sp>
      <p:sp>
        <p:nvSpPr>
          <p:cNvPr id="41" name="Rectangle 40">
            <a:extLst>
              <a:ext uri="{FF2B5EF4-FFF2-40B4-BE49-F238E27FC236}"/>
            </a:extLst>
          </p:cNvPr>
          <p:cNvSpPr/>
          <p:nvPr/>
        </p:nvSpPr>
        <p:spPr>
          <a:xfrm>
            <a:off x="4763" y="5486400"/>
            <a:ext cx="7081837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printf(“After swapping:%d, %d”, n1, n2;</a:t>
            </a:r>
          </a:p>
        </p:txBody>
      </p:sp>
      <p:sp>
        <p:nvSpPr>
          <p:cNvPr id="23" name="TextBox 22">
            <a:extLst>
              <a:ext uri="{FF2B5EF4-FFF2-40B4-BE49-F238E27FC236}"/>
            </a:extLst>
          </p:cNvPr>
          <p:cNvSpPr txBox="1"/>
          <p:nvPr/>
        </p:nvSpPr>
        <p:spPr>
          <a:xfrm>
            <a:off x="14288" y="398463"/>
            <a:ext cx="517525" cy="6518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8200" y="4114800"/>
            <a:ext cx="3505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34600" y="533400"/>
          <a:ext cx="9906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>
                  <a:extLst>
                    <a:ext uri="{9D8B030D-6E8A-4147-A177-3AD203B41FA5}"/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924800" y="533400"/>
          <a:ext cx="9906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>
                  <a:extLst>
                    <a:ext uri="{9D8B030D-6E8A-4147-A177-3AD203B41FA5}"/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n1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153400" y="990600"/>
            <a:ext cx="609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35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18763" y="990600"/>
            <a:ext cx="7064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45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77200" y="4310063"/>
            <a:ext cx="3573463" cy="1938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Nunito Sans SemiBold" pitchFamily="2" charset="0"/>
                <a:ea typeface="+mn-ea"/>
              </a:rPr>
              <a:t>Output: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black"/>
              </a:solidFill>
              <a:latin typeface="Nunito Sans SemiBold" pitchFamily="2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+mn-ea"/>
              </a:rPr>
              <a:t>Before swapping: 35, 45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Nunito Sans" pitchFamily="2" charset="0"/>
                <a:ea typeface="+mn-ea"/>
              </a:rPr>
              <a:t>After swapping: 35, 45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black"/>
              </a:solidFill>
              <a:latin typeface="Nunito Sans SemiBold" pitchFamily="2" charset="0"/>
              <a:ea typeface="+mn-ea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38200" y="4572000"/>
            <a:ext cx="6172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8200" y="5029200"/>
            <a:ext cx="2362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" y="914400"/>
            <a:ext cx="4114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0134600" y="2052638"/>
          <a:ext cx="9906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>
                  <a:extLst>
                    <a:ext uri="{9D8B030D-6E8A-4147-A177-3AD203B41FA5}"/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924800" y="2052638"/>
          <a:ext cx="9906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>
                  <a:extLst>
                    <a:ext uri="{9D8B030D-6E8A-4147-A177-3AD203B41FA5}"/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8153400" y="2509838"/>
            <a:ext cx="6096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35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418763" y="2509838"/>
            <a:ext cx="7064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45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62000" y="13716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9067800" y="3200400"/>
          <a:ext cx="99060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90600">
                  <a:extLst>
                    <a:ext uri="{9D8B030D-6E8A-4147-A177-3AD203B41FA5}"/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>
          <a:xfrm>
            <a:off x="762000" y="18288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62000" y="22860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3400" y="2509838"/>
            <a:ext cx="6096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35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18763" y="2509838"/>
            <a:ext cx="7064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45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2000" y="27432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62000" y="3200400"/>
            <a:ext cx="533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96400" y="3657600"/>
            <a:ext cx="609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35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38200" y="5486400"/>
            <a:ext cx="6248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38200" y="5943600"/>
            <a:ext cx="1752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9E7E7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75 0.16647 " pathEditMode="relative" ptsTypes="AA">
                                      <p:cBhvr>
                                        <p:cTn id="8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046 L -0.18971 2.42775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16647 L 0.18125 2.42775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0" grpId="0"/>
      <p:bldP spid="42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1" grpId="0"/>
      <p:bldP spid="51" grpId="1"/>
      <p:bldP spid="51" grpId="2"/>
      <p:bldP spid="51" grpId="3"/>
      <p:bldP spid="52" grpId="0"/>
      <p:bldP spid="52" grpId="1"/>
      <p:bldP spid="52" grpId="2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7" grpId="2"/>
      <p:bldP spid="58" grpId="0"/>
      <p:bldP spid="58" grpId="1"/>
      <p:bldP spid="58" grpId="2"/>
      <p:bldP spid="59" grpId="0" animBg="1"/>
      <p:bldP spid="59" grpId="1" animBg="1"/>
      <p:bldP spid="60" grpId="0" animBg="1"/>
      <p:bldP spid="60" grpId="1" animBg="1"/>
      <p:bldP spid="61" grpId="0"/>
      <p:bldP spid="61" grpId="1"/>
      <p:bldP spid="62" grpId="0" animBg="1"/>
      <p:bldP spid="62" grpId="1" animBg="1"/>
      <p:bldP spid="63" grpId="0" animBg="1"/>
      <p:bldP spid="6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14671"/>
            <a:ext cx="11581327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cap="none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A function CYCLIC-SWAP that takes 3 numbers and swap them in cyclic order.</a:t>
            </a:r>
            <a:endParaRPr lang="en-US" sz="2800" cap="none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1254169"/>
            <a:ext cx="11811000" cy="5280024"/>
          </a:xfrm>
        </p:spPr>
        <p:txBody>
          <a:bodyPr>
            <a:normAutofit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sz="2800" dirty="0" smtClean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4450" indent="0">
              <a:buNone/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600" b="1" spc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799" y="1273175"/>
            <a:ext cx="11621037" cy="5280025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6056"/>
              </a:buClr>
              <a:buFont typeface="Wingdings" panose="05000000000000000000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5A6A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numbers</a:t>
            </a: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numbers in cyclic order</a:t>
            </a: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- </a:t>
            </a: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Input-</a:t>
            </a: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a, b and c respectively: 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</a:p>
          <a:p>
            <a:pPr marL="274638" lvl="1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40627" y="1500206"/>
            <a:ext cx="6096000" cy="2759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</a:p>
          <a:p>
            <a:pPr algn="just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before swapping:</a:t>
            </a:r>
          </a:p>
          <a:p>
            <a:pPr lvl="1" algn="just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= 3</a:t>
            </a:r>
          </a:p>
          <a:p>
            <a:pPr lvl="1" algn="just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= 1</a:t>
            </a:r>
          </a:p>
          <a:p>
            <a:pPr lvl="1" algn="just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= 2</a:t>
            </a:r>
          </a:p>
          <a:p>
            <a:pPr algn="just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after swapping:</a:t>
            </a:r>
          </a:p>
          <a:p>
            <a:pPr lvl="1" algn="just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= 2</a:t>
            </a:r>
          </a:p>
          <a:p>
            <a:pPr lvl="1" algn="just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=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=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7925" y="4779867"/>
            <a:ext cx="3678702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LOGIC:</a:t>
            </a:r>
          </a:p>
          <a:p>
            <a:r>
              <a:rPr lang="en-US" dirty="0" smtClean="0"/>
              <a:t> </a:t>
            </a:r>
            <a:r>
              <a:rPr lang="en-US" dirty="0"/>
              <a:t>temp = *n2;</a:t>
            </a:r>
          </a:p>
          <a:p>
            <a:r>
              <a:rPr lang="en-US" dirty="0"/>
              <a:t>    *n2 = *n1;</a:t>
            </a:r>
          </a:p>
          <a:p>
            <a:r>
              <a:rPr lang="en-US" dirty="0"/>
              <a:t>    *n1 = *n3;</a:t>
            </a:r>
          </a:p>
          <a:p>
            <a:r>
              <a:rPr lang="en-US" dirty="0"/>
              <a:t>    *n3 = temp;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01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6492" y="16064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//PROGRAM FOR CYCLIC SWAPPING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void </a:t>
            </a:r>
            <a:r>
              <a:rPr lang="en-US" sz="2000" dirty="0" err="1">
                <a:solidFill>
                  <a:srgbClr val="FF0000"/>
                </a:solidFill>
              </a:rPr>
              <a:t>cyclicSwap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*a,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*b,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*c);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a, b, c;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 a, b and c respectively: 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("%d %d %d", &amp;a, &amp;b, &amp;c);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("Value before swapping:\n");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("a = %d \</a:t>
            </a:r>
            <a:r>
              <a:rPr lang="en-US" sz="2000" dirty="0" err="1"/>
              <a:t>nb</a:t>
            </a:r>
            <a:r>
              <a:rPr lang="en-US" sz="2000" dirty="0"/>
              <a:t> = %d \</a:t>
            </a:r>
            <a:r>
              <a:rPr lang="en-US" sz="2000" dirty="0" err="1"/>
              <a:t>nc</a:t>
            </a:r>
            <a:r>
              <a:rPr lang="en-US" sz="2000" dirty="0"/>
              <a:t> = %d\n", a, b, c);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rgbClr val="FF0000"/>
                </a:solidFill>
              </a:rPr>
              <a:t>cyclicSwap</a:t>
            </a:r>
            <a:r>
              <a:rPr lang="en-US" sz="2000" dirty="0">
                <a:solidFill>
                  <a:srgbClr val="FF0000"/>
                </a:solidFill>
              </a:rPr>
              <a:t>(&amp;a, &amp;b, &amp;c</a:t>
            </a:r>
            <a:r>
              <a:rPr lang="en-US" sz="2000" dirty="0" smtClean="0">
                <a:solidFill>
                  <a:srgbClr val="FF0000"/>
                </a:solidFill>
              </a:rPr>
              <a:t>); //CALL BY REFERENCE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("Value after swapping:\n");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("a = %d \</a:t>
            </a:r>
            <a:r>
              <a:rPr lang="en-US" sz="2000" dirty="0" err="1"/>
              <a:t>nb</a:t>
            </a:r>
            <a:r>
              <a:rPr lang="en-US" sz="2000" dirty="0"/>
              <a:t> = %d \</a:t>
            </a:r>
            <a:r>
              <a:rPr lang="en-US" sz="2000" dirty="0" err="1"/>
              <a:t>nc</a:t>
            </a:r>
            <a:r>
              <a:rPr lang="en-US" sz="2000" dirty="0"/>
              <a:t> = %d", a, b, c);</a:t>
            </a:r>
          </a:p>
          <a:p>
            <a:endParaRPr lang="en-US" sz="2000" dirty="0"/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581104" y="811369"/>
            <a:ext cx="5610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//FUNCTION CALL</a:t>
            </a:r>
          </a:p>
          <a:p>
            <a:r>
              <a:rPr lang="en-US" dirty="0" smtClean="0"/>
              <a:t>void </a:t>
            </a:r>
            <a:r>
              <a:rPr lang="en-US" dirty="0" err="1">
                <a:solidFill>
                  <a:srgbClr val="FF0000"/>
                </a:solidFill>
              </a:rPr>
              <a:t>cyclicSwap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*n1,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*n2,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*n3)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temp;</a:t>
            </a:r>
          </a:p>
          <a:p>
            <a:r>
              <a:rPr lang="en-US" dirty="0"/>
              <a:t>    // swapping in cyclic order</a:t>
            </a:r>
          </a:p>
          <a:p>
            <a:r>
              <a:rPr lang="en-US" dirty="0"/>
              <a:t>    temp = *n2;</a:t>
            </a:r>
          </a:p>
          <a:p>
            <a:r>
              <a:rPr lang="en-US" dirty="0"/>
              <a:t>    *n2 = *n1;</a:t>
            </a:r>
          </a:p>
          <a:p>
            <a:r>
              <a:rPr lang="en-US" dirty="0"/>
              <a:t>    *n1 = *n3;</a:t>
            </a:r>
          </a:p>
          <a:p>
            <a:r>
              <a:rPr lang="en-US" dirty="0"/>
              <a:t>    *n3 = temp;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86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1092200"/>
            <a:ext cx="11811000" cy="2225675"/>
          </a:xfrm>
        </p:spPr>
        <p:txBody>
          <a:bodyPr/>
          <a:lstStyle/>
          <a:p>
            <a:pPr marL="1143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spc="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b="1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statement</a:t>
            </a:r>
            <a:r>
              <a:rPr lang="en-US" sz="2400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can </a:t>
            </a:r>
            <a:r>
              <a:rPr lang="en-US" sz="2400" b="1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 value and </a:t>
            </a:r>
            <a:r>
              <a:rPr lang="en-US" sz="2400" b="1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</a:t>
            </a:r>
            <a:r>
              <a:rPr lang="en-US" sz="2400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control to the calling function</a:t>
            </a:r>
            <a:endParaRPr lang="en-US" sz="2400" spc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400" spc="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n-US" sz="2400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return statement causes your function to exit and hand back a value to its caller. </a:t>
            </a:r>
            <a:endParaRPr lang="en-US" sz="2400" spc="0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400" spc="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 </a:t>
            </a:r>
            <a:r>
              <a:rPr lang="en-US" sz="2400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point of functions, in general, is to take in inputs and </a:t>
            </a:r>
            <a:r>
              <a:rPr lang="en-US" sz="2400" b="1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return</a:t>
            </a:r>
            <a:r>
              <a:rPr lang="en-US" sz="2400" spc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2400" spc="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something</a:t>
            </a:r>
            <a:endParaRPr lang="en-US" sz="2400" spc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sz="2800" spc="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113"/>
            <a:ext cx="12192000" cy="877530"/>
          </a:xfrm>
          <a:solidFill>
            <a:schemeClr val="accent2"/>
          </a:solidFill>
        </p:spPr>
        <p:txBody>
          <a:bodyPr/>
          <a:lstStyle/>
          <a:p>
            <a:pPr>
              <a:defRPr/>
            </a:pPr>
            <a:r>
              <a:rPr lang="en-US" b="1" cap="none" dirty="0">
                <a:solidFill>
                  <a:schemeClr val="bg1"/>
                </a:solidFill>
              </a:rPr>
              <a:t>return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smtClean="0">
                <a:solidFill>
                  <a:schemeClr val="bg1"/>
                </a:solidFill>
              </a:rPr>
              <a:t>statement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74756" name="Rectangle 1"/>
          <p:cNvSpPr>
            <a:spLocks noChangeArrowheads="1"/>
          </p:cNvSpPr>
          <p:nvPr/>
        </p:nvSpPr>
        <p:spPr bwMode="auto">
          <a:xfrm>
            <a:off x="6019800" y="3317875"/>
            <a:ext cx="5026025" cy="310991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6176" rIns="0" bIns="76176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en-US" sz="2400">
                <a:solidFill>
                  <a:srgbClr val="000088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total 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{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</a:p>
          <a:p>
            <a:pPr lvl="1"/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sz="2400">
                <a:solidFill>
                  <a:srgbClr val="000088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a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b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,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c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  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a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</a:t>
            </a:r>
            <a:r>
              <a:rPr lang="en-US" altLang="en-US" sz="2400">
                <a:solidFill>
                  <a:srgbClr val="006666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</a:p>
          <a:p>
            <a:pPr lvl="1"/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  b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</a:t>
            </a:r>
            <a:r>
              <a:rPr lang="en-US" altLang="en-US" sz="2400">
                <a:solidFill>
                  <a:srgbClr val="006666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20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 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c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a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+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b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</a:p>
          <a:p>
            <a:pPr lvl="1"/>
            <a:r>
              <a:rPr lang="en-US" altLang="en-US" sz="2400">
                <a:solidFill>
                  <a:srgbClr val="000088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return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c</a:t>
            </a:r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r>
              <a:rPr lang="en-US" altLang="en-US" sz="240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400">
                <a:solidFill>
                  <a:srgbClr val="6666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}</a:t>
            </a:r>
            <a:endParaRPr lang="en-US" altLang="en-US" sz="4000"/>
          </a:p>
        </p:txBody>
      </p:sp>
      <p:sp>
        <p:nvSpPr>
          <p:cNvPr id="4" name="Rectangle 3"/>
          <p:cNvSpPr/>
          <p:nvPr/>
        </p:nvSpPr>
        <p:spPr>
          <a:xfrm>
            <a:off x="733425" y="3200400"/>
            <a:ext cx="4749800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4450"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solidFill>
                  <a:srgbClr val="20212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</a:p>
          <a:p>
            <a:pPr marL="44450"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solidFill>
                  <a:srgbClr val="20212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returntype func_name(</a:t>
            </a:r>
            <a:r>
              <a:rPr lang="en-US" sz="2000" b="1" dirty="0" err="1">
                <a:solidFill>
                  <a:srgbClr val="20212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parametres</a:t>
            </a:r>
            <a:r>
              <a:rPr lang="en-US" sz="2000" b="1" dirty="0">
                <a:solidFill>
                  <a:srgbClr val="20212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4450"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solidFill>
                  <a:srgbClr val="20212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</a:p>
          <a:p>
            <a:pPr marL="44450"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solidFill>
                  <a:srgbClr val="20212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---</a:t>
            </a:r>
          </a:p>
          <a:p>
            <a:pPr marL="44450"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 (expression/value);</a:t>
            </a:r>
          </a:p>
          <a:p>
            <a:pPr marL="44450"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solidFill>
                  <a:srgbClr val="20212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37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1129942"/>
            <a:ext cx="11658600" cy="3200400"/>
          </a:xfrm>
        </p:spPr>
        <p:txBody>
          <a:bodyPr>
            <a:noAutofit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The return value could be any valid expression that returns a value: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 constant </a:t>
            </a:r>
            <a:r>
              <a:rPr 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ex. </a:t>
            </a:r>
            <a:r>
              <a:rPr lang="en-US" sz="2000" dirty="0">
                <a:solidFill>
                  <a:schemeClr val="tx1"/>
                </a:solidFill>
              </a:rPr>
              <a:t>return 10;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a variable </a:t>
            </a:r>
            <a:r>
              <a:rPr lang="en-US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</a:rPr>
              <a:t>return sum;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CC00FF"/>
                </a:solidFill>
              </a:rPr>
              <a:t>a </a:t>
            </a:r>
            <a:r>
              <a:rPr lang="en-US" sz="2000" dirty="0">
                <a:solidFill>
                  <a:srgbClr val="CC00FF"/>
                </a:solidFill>
              </a:rPr>
              <a:t>calculation, for instance (a + b) * c</a:t>
            </a:r>
          </a:p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default return value for an integer type is 0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838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If you do not insert </a:t>
            </a:r>
            <a:r>
              <a:rPr lang="en-US" altLang="en-US" dirty="0">
                <a:solidFill>
                  <a:srgbClr val="CC00FF"/>
                </a:solidFill>
                <a:cs typeface="Times New Roman" panose="02020603050405020304" pitchFamily="18" charset="0"/>
              </a:rPr>
              <a:t>return 0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or any other value in your main() function a, 0 will be returned automatically.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cs typeface="Calibri" panose="020F0502020204030204" pitchFamily="34" charset="0"/>
              </a:rPr>
              <a:t>If you want to return an int value in your function, it is preferred to mention the return value in your function header</a:t>
            </a:r>
            <a:endParaRPr lang="en-US" altLang="en-US" sz="1800" dirty="0" smtClean="0"/>
          </a:p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885"/>
          </a:xfrm>
          <a:solidFill>
            <a:schemeClr val="accent2"/>
          </a:solidFill>
        </p:spPr>
        <p:txBody>
          <a:bodyPr/>
          <a:lstStyle/>
          <a:p>
            <a:pPr>
              <a:defRPr/>
            </a:pPr>
            <a:r>
              <a:rPr lang="en-US" b="1" cap="none" dirty="0">
                <a:solidFill>
                  <a:schemeClr val="bg1"/>
                </a:solidFill>
              </a:rPr>
              <a:t>return</a:t>
            </a:r>
            <a:r>
              <a:rPr lang="en-US" cap="none" dirty="0">
                <a:solidFill>
                  <a:schemeClr val="bg1"/>
                </a:solidFill>
              </a:rPr>
              <a:t> vs. exit():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1905000" y="4597400"/>
            <a:ext cx="3302000" cy="16922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6176" rIns="0" bIns="7617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main()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 {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   </a:t>
            </a:r>
            <a:r>
              <a:rPr lang="en-US" alt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---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  return 0;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 }</a:t>
            </a:r>
            <a:r>
              <a:rPr lang="en-US" altLang="en-US" sz="1200" dirty="0"/>
              <a:t>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15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1129942"/>
            <a:ext cx="11658600" cy="3200400"/>
          </a:xfrm>
        </p:spPr>
        <p:txBody>
          <a:bodyPr>
            <a:noAutofit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dirty="0"/>
              <a:t>Q) Write a c program to return your percentage when you call that</a:t>
            </a:r>
          </a:p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dirty="0"/>
              <a:t> function with input of your </a:t>
            </a:r>
            <a:r>
              <a:rPr lang="en-US" dirty="0" err="1"/>
              <a:t>rollnumber</a:t>
            </a:r>
            <a:endParaRPr lang="en-US" dirty="0"/>
          </a:p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 </a:t>
            </a:r>
          </a:p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input</a:t>
            </a:r>
            <a:r>
              <a:rPr lang="en-US" dirty="0"/>
              <a:t>: </a:t>
            </a:r>
            <a:r>
              <a:rPr lang="en-US" dirty="0" smtClean="0"/>
              <a:t>884</a:t>
            </a:r>
          </a:p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Output:  Your </a:t>
            </a:r>
            <a:r>
              <a:rPr lang="en-US" dirty="0"/>
              <a:t>percentage is : 95.67</a:t>
            </a:r>
          </a:p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/>
              <a:t>LOGIC</a:t>
            </a:r>
            <a:r>
              <a:rPr lang="en-US" smtClean="0"/>
              <a:t>:</a:t>
            </a:r>
            <a:endParaRPr lang="en-US" dirty="0"/>
          </a:p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dirty="0"/>
              <a:t>1) Read a </a:t>
            </a:r>
            <a:r>
              <a:rPr lang="en-US" dirty="0" err="1"/>
              <a:t>rollnumber</a:t>
            </a:r>
            <a:endParaRPr lang="en-US" dirty="0"/>
          </a:p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dirty="0"/>
              <a:t>2)define a </a:t>
            </a:r>
            <a:r>
              <a:rPr lang="en-US" dirty="0" err="1"/>
              <a:t>funciton</a:t>
            </a:r>
            <a:r>
              <a:rPr lang="en-US" dirty="0"/>
              <a:t> </a:t>
            </a:r>
            <a:r>
              <a:rPr lang="en-US" dirty="0" err="1"/>
              <a:t>getPercentage</a:t>
            </a:r>
            <a:r>
              <a:rPr lang="en-US" dirty="0"/>
              <a:t>() --&gt; use return(percentage) statement</a:t>
            </a:r>
          </a:p>
          <a:p>
            <a:pPr marL="44450" indent="0">
              <a:buFont typeface="Wingdings 2" panose="05020102010507070707" pitchFamily="18" charset="2"/>
              <a:buNone/>
              <a:defRPr/>
            </a:pPr>
            <a:r>
              <a:rPr lang="en-US" dirty="0"/>
              <a:t>3)call function </a:t>
            </a:r>
            <a:r>
              <a:rPr lang="en-US" dirty="0" err="1"/>
              <a:t>getPercentage</a:t>
            </a:r>
            <a:r>
              <a:rPr lang="en-US" dirty="0"/>
              <a:t>()</a:t>
            </a:r>
          </a:p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885"/>
          </a:xfrm>
          <a:solidFill>
            <a:schemeClr val="accent2"/>
          </a:solidFill>
        </p:spPr>
        <p:txBody>
          <a:bodyPr/>
          <a:lstStyle/>
          <a:p>
            <a:pPr>
              <a:defRPr/>
            </a:pPr>
            <a:r>
              <a:rPr lang="en-US" b="1" cap="none" dirty="0">
                <a:solidFill>
                  <a:schemeClr val="bg1"/>
                </a:solidFill>
              </a:rPr>
              <a:t>return</a:t>
            </a:r>
            <a:r>
              <a:rPr lang="en-US" cap="none" dirty="0">
                <a:solidFill>
                  <a:schemeClr val="bg1"/>
                </a:solidFill>
              </a:rPr>
              <a:t> vs. exit():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43541" y="1082674"/>
            <a:ext cx="5867400" cy="5584825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#include&lt;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stdio.h</a:t>
            </a:r>
            <a:r>
              <a:rPr lang="en-US" altLang="en-US" sz="2000" b="1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main()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a,b,c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printf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</a:t>
            </a:r>
            <a:r>
              <a:rPr lang="en-US" altLang="en-US" sz="2000" b="1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enter a and b\n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");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scanf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</a:t>
            </a:r>
            <a:r>
              <a:rPr lang="en-US" altLang="en-US" sz="2000" b="1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d%d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",&amp;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a,&amp;b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  //a=20 b=0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if(b==0)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{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printf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</a:t>
            </a:r>
            <a:r>
              <a:rPr lang="en-US" altLang="en-US" sz="2000" b="1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Division by zero is not possible.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");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return 1;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c=a/b;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printf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</a:t>
            </a:r>
            <a:r>
              <a:rPr lang="en-US" altLang="en-US" sz="2000" b="1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result is %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d",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return 0;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en-US" sz="2400" b="1" dirty="0" smtClean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400" b="1" dirty="0" smtClean="0">
                <a:solidFill>
                  <a:srgbClr val="273239"/>
                </a:solidFill>
                <a:latin typeface="urw-din"/>
                <a:cs typeface="Times New Roman" panose="02020603050405020304" pitchFamily="18" charset="0"/>
              </a:rPr>
              <a:t>Output:</a:t>
            </a:r>
            <a:endParaRPr lang="en-US" alt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1400" dirty="0" smtClean="0">
                <a:solidFill>
                  <a:srgbClr val="27323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Division by zero is not possible</a:t>
            </a:r>
            <a:endParaRPr lang="en-US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cap="none" dirty="0" smtClean="0">
                <a:solidFill>
                  <a:schemeClr val="bg1"/>
                </a:solidFill>
              </a:rPr>
              <a:t/>
            </a:r>
            <a:br>
              <a:rPr lang="en-US" cap="none" dirty="0" smtClean="0">
                <a:solidFill>
                  <a:schemeClr val="bg1"/>
                </a:solidFill>
              </a:rPr>
            </a:br>
            <a:r>
              <a:rPr lang="en-US" b="1" cap="none" dirty="0" smtClean="0">
                <a:solidFill>
                  <a:schemeClr val="bg1"/>
                </a:solidFill>
              </a:rPr>
              <a:t>return 0 </a:t>
            </a:r>
            <a:r>
              <a:rPr lang="en-US" cap="none" dirty="0" smtClean="0">
                <a:solidFill>
                  <a:schemeClr val="bg1"/>
                </a:solidFill>
              </a:rPr>
              <a:t>vs. return 1</a:t>
            </a:r>
            <a:br>
              <a:rPr lang="en-US" cap="none" dirty="0" smtClean="0">
                <a:solidFill>
                  <a:schemeClr val="bg1"/>
                </a:solidFill>
              </a:rPr>
            </a:b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8600" y="1196975"/>
            <a:ext cx="6096000" cy="535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6056"/>
              </a:buClr>
              <a:buFont typeface="Wingdings" panose="05000000000000000000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5A6A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return statement  with 0 or 1 will denote the execution status.</a:t>
            </a:r>
          </a:p>
          <a:p>
            <a:pPr marL="44450" indent="0" algn="just">
              <a:buFont typeface="Wingdings 2" panose="05020102010507070707" pitchFamily="18" charset="2"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eturn 0</a:t>
            </a:r>
            <a:r>
              <a:rPr lang="en-US" sz="2400" dirty="0" smtClean="0">
                <a:solidFill>
                  <a:schemeClr val="tx1"/>
                </a:solidFill>
              </a:rPr>
              <a:t>: a return 0 means that the program will </a:t>
            </a:r>
            <a:r>
              <a:rPr lang="en-US" sz="2400" dirty="0" smtClean="0">
                <a:solidFill>
                  <a:srgbClr val="FF0000"/>
                </a:solidFill>
              </a:rPr>
              <a:t>execute successfully </a:t>
            </a:r>
            <a:r>
              <a:rPr lang="en-US" sz="2400" dirty="0" smtClean="0">
                <a:solidFill>
                  <a:schemeClr val="tx1"/>
                </a:solidFill>
              </a:rPr>
              <a:t>and did what it was intended to do.</a:t>
            </a:r>
          </a:p>
          <a:p>
            <a:pPr marL="44450" indent="0" algn="just">
              <a:buFont typeface="Wingdings 2" panose="05020102010507070707" pitchFamily="18" charset="2"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eturn 1</a:t>
            </a:r>
            <a:r>
              <a:rPr lang="en-US" sz="2400" dirty="0" smtClean="0">
                <a:solidFill>
                  <a:schemeClr val="tx1"/>
                </a:solidFill>
              </a:rPr>
              <a:t>: a return 1 means that there is </a:t>
            </a:r>
            <a:r>
              <a:rPr lang="en-US" sz="2400" dirty="0" smtClean="0">
                <a:solidFill>
                  <a:srgbClr val="FF0000"/>
                </a:solidFill>
              </a:rPr>
              <a:t>some error while executing the program</a:t>
            </a:r>
            <a:r>
              <a:rPr lang="en-US" sz="2400" dirty="0" smtClean="0">
                <a:solidFill>
                  <a:schemeClr val="tx1"/>
                </a:solidFill>
              </a:rPr>
              <a:t> and it is not performing what it was intended to do</a:t>
            </a:r>
          </a:p>
          <a:p>
            <a:pPr algn="just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7134" y="808295"/>
            <a:ext cx="11886127" cy="865959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114300" indent="-342900" algn="just">
              <a:spcBef>
                <a:spcPts val="600"/>
              </a:spcBef>
              <a:spcAft>
                <a:spcPts val="838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C, exit() terminates the calling process without executing the rest code which is after the exit() function.</a:t>
            </a:r>
          </a:p>
          <a:p>
            <a:pPr algn="just">
              <a:spcBef>
                <a:spcPts val="600"/>
              </a:spcBef>
              <a:spcAft>
                <a:spcPts val="838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295"/>
          </a:xfrm>
          <a:solidFill>
            <a:schemeClr val="accent2"/>
          </a:solidFill>
        </p:spPr>
        <p:txBody>
          <a:bodyPr/>
          <a:lstStyle/>
          <a:p>
            <a:pPr>
              <a:defRPr/>
            </a:pPr>
            <a:r>
              <a:rPr lang="en-US" b="1" cap="none" dirty="0" smtClean="0">
                <a:solidFill>
                  <a:schemeClr val="bg1"/>
                </a:solidFill>
              </a:rPr>
              <a:t>exit() function</a:t>
            </a:r>
            <a:endParaRPr lang="en-US" b="1" cap="none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540913" y="1614315"/>
            <a:ext cx="8706117" cy="4924425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anchor="ctr">
            <a:spAutoFit/>
          </a:bodyPr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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 kern="1200" spc="15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ern="1200" spc="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6056"/>
              </a:buClr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 kern="1200" spc="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5A6A"/>
              </a:buClr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300" kern="1200" spc="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1554480" indent="-1828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1828800" indent="-1828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2103120" indent="-1828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2377440" indent="-18288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cs typeface="Arial" panose="020B0604020202020204" pitchFamily="34" charset="0"/>
              </a:rPr>
              <a:t>Ex.</a:t>
            </a:r>
            <a:endParaRPr lang="en-US" altLang="en-US" sz="105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The following example shows the usage of exit() function.</a:t>
            </a:r>
            <a:endParaRPr lang="en-US" altLang="en-US" sz="120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  <a:endParaRPr lang="en-US" altLang="en-US" sz="120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20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20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 of the program....\n"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en-US" sz="120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"Exiting the program....\n"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"End of the program....\n"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 smtClean="0"/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 smtClean="0">
              <a:solidFill>
                <a:srgbClr val="000000"/>
              </a:solidFill>
              <a:latin typeface="Arial Unicode MS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Start of the program....</a:t>
            </a:r>
          </a:p>
          <a:p>
            <a:pPr marL="0" indent="0">
              <a:spcBef>
                <a:spcPct val="0"/>
              </a:spcBef>
              <a:buClrTx/>
              <a:buFont typeface="Wingdings 2" panose="05020102010507070707" pitchFamily="18" charset="2"/>
              <a:buNone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  <a:cs typeface="Courier New" panose="02070309020205020404" pitchFamily="49" charset="0"/>
              </a:rPr>
              <a:t>Exiting the program....</a:t>
            </a:r>
            <a:r>
              <a:rPr lang="en-US" altLang="en-US" sz="1200" dirty="0" smtClean="0"/>
              <a:t>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2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14671"/>
            <a:ext cx="11581327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1.Call by value 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1273175"/>
            <a:ext cx="11811000" cy="5280024"/>
          </a:xfrm>
        </p:spPr>
        <p:txBody>
          <a:bodyPr>
            <a:normAutofit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600" b="1" spc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1273175"/>
            <a:ext cx="11506200" cy="5280025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6056"/>
              </a:buClr>
              <a:buFont typeface="Wingdings" panose="05000000000000000000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5A6A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anose="05000000000000000000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BY VALUE </a:t>
            </a:r>
            <a:r>
              <a:rPr lang="en-US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alt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 the </a:t>
            </a:r>
            <a:r>
              <a:rPr lang="en-US" altLang="en-US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value of an argument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the </a:t>
            </a:r>
            <a:r>
              <a:rPr lang="en-US" altLang="en-US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parameter </a:t>
            </a:r>
            <a:r>
              <a:rPr lang="en-US" alt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function</a:t>
            </a: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i.e. in which values of the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actual arguments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are copied into the corresponding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formal arguments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of the called function </a:t>
            </a: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702" y="2906198"/>
            <a:ext cx="5371698" cy="3378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4" y="2979715"/>
            <a:ext cx="5591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14671"/>
            <a:ext cx="11581327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PARAMETER PASSING IN </a:t>
            </a:r>
            <a:r>
              <a:rPr lang="en-US" dirty="0" smtClean="0"/>
              <a:t>C – CALL BY VALUE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1438275"/>
            <a:ext cx="11811000" cy="5114924"/>
          </a:xfrm>
        </p:spPr>
        <p:txBody>
          <a:bodyPr>
            <a:normAutofit/>
          </a:bodyPr>
          <a:lstStyle/>
          <a:p>
            <a:pPr marL="44450" indent="0">
              <a:buFont typeface="Wingdings 2" panose="05020102010507070707" pitchFamily="18" charset="2"/>
              <a:buNone/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600" b="1" spc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291457"/>
            <a:ext cx="11734800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Changes made in the FORMAL ARGUMENTS in the function definition does not reflect on the values of the ACTUAL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473" y="2261164"/>
            <a:ext cx="7200987" cy="36830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#include &lt;stdio.h&gt;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void main()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= 5,b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    printf("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\n 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before calling   a =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%d</a:t>
            </a:r>
            <a:r>
              <a:rPr lang="en-US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"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    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b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increment(a);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    printf("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\n 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after calling  a =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%d"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>int  increment(int a)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    </a:t>
            </a:r>
            <a:r>
              <a:rPr lang="en-US" b="1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a+1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;;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    printf(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"\n 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called function a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= %d"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 a);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    return n;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3144" y="5682257"/>
            <a:ext cx="1110835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before calling   a </a:t>
            </a:r>
            <a:r>
              <a:rPr lang="en-US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b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after calling  a </a:t>
            </a:r>
            <a:r>
              <a:rPr lang="en-US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b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In called function a </a:t>
            </a:r>
            <a:r>
              <a:rPr lang="en-US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5</a:t>
            </a:r>
            <a:endParaRPr lang="en-US" alt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7904" y="2369228"/>
            <a:ext cx="8201696" cy="3124200"/>
            <a:chOff x="4534126" y="1447800"/>
            <a:chExt cx="7423143" cy="3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/>
                <p14:cNvContentPartPr/>
                <p14:nvPr/>
              </p14:nvContentPartPr>
              <p14:xfrm>
                <a:off x="4534126" y="2320948"/>
                <a:ext cx="360" cy="36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21886" y="2308708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Rectangle 9"/>
            <p:cNvSpPr/>
            <p:nvPr/>
          </p:nvSpPr>
          <p:spPr>
            <a:xfrm>
              <a:off x="8763000" y="3762375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25000" y="2092325"/>
              <a:ext cx="6096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8915400" y="3440113"/>
              <a:ext cx="2390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>
                  <a:solidFill>
                    <a:srgbClr val="0000FF"/>
                  </a:solidFill>
                </a:rPr>
                <a:t>a //formal parameter</a:t>
              </a:r>
            </a:p>
          </p:txBody>
        </p: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9669463" y="1752600"/>
              <a:ext cx="22878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 dirty="0" smtClean="0">
                  <a:solidFill>
                    <a:srgbClr val="FF0000"/>
                  </a:solidFill>
                </a:rPr>
                <a:t>a </a:t>
              </a:r>
              <a:r>
                <a:rPr lang="en-US" altLang="en-US" b="1" dirty="0">
                  <a:solidFill>
                    <a:srgbClr val="FF0000"/>
                  </a:solidFill>
                </a:rPr>
                <a:t>//actual argument</a:t>
              </a: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9525000" y="2601913"/>
              <a:ext cx="6969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 dirty="0"/>
                <a:t>1025</a:t>
              </a:r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8763000" y="4202113"/>
              <a:ext cx="6969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/>
                <a:t>2025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9112250" y="1447800"/>
              <a:ext cx="1338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 dirty="0"/>
                <a:t>x in main()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8651875" y="3135313"/>
              <a:ext cx="1711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/>
                <a:t>a in function()</a:t>
              </a:r>
            </a:p>
          </p:txBody>
        </p:sp>
        <p:sp>
          <p:nvSpPr>
            <p:cNvPr id="20" name="TextBox 25"/>
            <p:cNvSpPr txBox="1">
              <a:spLocks noChangeArrowheads="1"/>
            </p:cNvSpPr>
            <p:nvPr/>
          </p:nvSpPr>
          <p:spPr bwMode="auto">
            <a:xfrm>
              <a:off x="8153400" y="3810000"/>
              <a:ext cx="576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5+1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3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25400" y="242888"/>
            <a:ext cx="12192000" cy="29860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Q) Write a function to check a given number is </a:t>
            </a:r>
            <a:r>
              <a:rPr lang="en-US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PALINDROME OR NOT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function. </a:t>
            </a:r>
          </a:p>
          <a:p>
            <a:pPr>
              <a:buSzPct val="95000"/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INPUT: 151</a:t>
            </a:r>
          </a:p>
          <a:p>
            <a:pPr>
              <a:buSzPct val="95000"/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OUTPUT: Given number is palindrome number </a:t>
            </a:r>
          </a:p>
          <a:p>
            <a:pPr>
              <a:buSzPct val="95000"/>
              <a:defRPr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-------------------------------------------------------------------------------------------------------------</a:t>
            </a:r>
            <a:endParaRPr lang="en-US" sz="2800" b="1" dirty="0" smtClean="0"/>
          </a:p>
          <a:p>
            <a:pPr>
              <a:buSzPct val="95000"/>
              <a:defRPr/>
            </a:pPr>
            <a:r>
              <a:rPr lang="en-US" sz="2400" b="1" dirty="0" smtClean="0"/>
              <a:t>Palindrome number:-</a:t>
            </a:r>
            <a:r>
              <a:rPr lang="en-US" sz="2400" dirty="0" smtClean="0"/>
              <a:t> If the Reverse of a number is equal to the same number then the number is called a palindrome number.</a:t>
            </a:r>
            <a:endParaRPr lang="en-US" alt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00" y="4876800"/>
            <a:ext cx="12192000" cy="2678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lvl="2">
              <a:buSzPct val="95000"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Take a number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 the reverse of the number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If reverse and the actual number is the same then it a palindrome number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Else it is not a palindrome number</a:t>
            </a:r>
            <a:endParaRPr lang="en-US" altLang="en-US" sz="28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00" y="3306763"/>
            <a:ext cx="12166600" cy="15700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Example:-</a:t>
            </a:r>
          </a:p>
          <a:p>
            <a:pPr>
              <a:defRPr/>
            </a:pPr>
            <a:r>
              <a:rPr lang="en-US" alt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 = 321 So, 123 is not a palindrome number.</a:t>
            </a:r>
            <a:endParaRPr lang="en-US" sz="32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5225 = 5225 So, 5225 is a palindrome number.</a:t>
            </a:r>
          </a:p>
        </p:txBody>
      </p:sp>
    </p:spTree>
    <p:extLst>
      <p:ext uri="{BB962C8B-B14F-4D97-AF65-F5344CB8AC3E}">
        <p14:creationId xmlns:p14="http://schemas.microsoft.com/office/powerpoint/2010/main" val="11063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2400"/>
            <a:ext cx="12192000" cy="5016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//PROGRAM FOR CHECKING POLINDROME OR NOT USING FUNCTION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#include&lt;</a:t>
            </a:r>
            <a:r>
              <a:rPr lang="en-US" sz="2000" dirty="0" err="1">
                <a:solidFill>
                  <a:srgbClr val="0070C0"/>
                </a:solidFill>
              </a:rPr>
              <a:t>stdio.h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en-US" sz="2000" dirty="0"/>
              <a:t>int main()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int number;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printf(</a:t>
            </a:r>
            <a:r>
              <a:rPr lang="en-US" sz="2000" dirty="0">
                <a:solidFill>
                  <a:srgbClr val="0000FF"/>
                </a:solidFill>
              </a:rPr>
              <a:t>"Enter the number: ");</a:t>
            </a:r>
          </a:p>
          <a:p>
            <a:pPr>
              <a:defRPr/>
            </a:pPr>
            <a:r>
              <a:rPr lang="en-US" sz="2000" dirty="0"/>
              <a:t>  scanf("%d", &amp;number);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if(</a:t>
            </a:r>
            <a:r>
              <a:rPr lang="en-US" sz="2000" dirty="0" err="1"/>
              <a:t>checkPalindrome</a:t>
            </a:r>
            <a:r>
              <a:rPr lang="en-US" sz="2000" dirty="0"/>
              <a:t>(number) == 0)</a:t>
            </a:r>
          </a:p>
          <a:p>
            <a:pPr>
              <a:defRPr/>
            </a:pPr>
            <a:r>
              <a:rPr lang="en-US" sz="2000" dirty="0"/>
              <a:t>  printf(</a:t>
            </a:r>
            <a:r>
              <a:rPr lang="en-US" sz="2000" dirty="0">
                <a:solidFill>
                  <a:srgbClr val="0000FF"/>
                </a:solidFill>
              </a:rPr>
              <a:t>"%d is a palindrome number.\</a:t>
            </a:r>
            <a:r>
              <a:rPr lang="en-US" sz="2000" dirty="0" err="1">
                <a:solidFill>
                  <a:srgbClr val="0000FF"/>
                </a:solidFill>
              </a:rPr>
              <a:t>n"</a:t>
            </a:r>
            <a:r>
              <a:rPr lang="en-US" sz="2000" dirty="0" err="1"/>
              <a:t>,number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  else</a:t>
            </a:r>
          </a:p>
          <a:p>
            <a:pPr>
              <a:defRPr/>
            </a:pPr>
            <a:r>
              <a:rPr lang="en-US" sz="2000" dirty="0"/>
              <a:t>  printf("</a:t>
            </a:r>
            <a:r>
              <a:rPr lang="en-US" sz="2000" dirty="0">
                <a:solidFill>
                  <a:srgbClr val="0000FF"/>
                </a:solidFill>
              </a:rPr>
              <a:t>%d is not a palindrome number.\</a:t>
            </a:r>
            <a:r>
              <a:rPr lang="en-US" sz="2000" dirty="0" err="1">
                <a:solidFill>
                  <a:srgbClr val="0000FF"/>
                </a:solidFill>
              </a:rPr>
              <a:t>n</a:t>
            </a:r>
            <a:r>
              <a:rPr lang="en-US" sz="2000" dirty="0" err="1"/>
              <a:t>",number</a:t>
            </a:r>
            <a:r>
              <a:rPr lang="en-US" sz="2000" dirty="0"/>
              <a:t>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return 0;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1335088"/>
            <a:ext cx="5430838" cy="529431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checkPalindrome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int temp, rem, rev=0;</a:t>
            </a:r>
          </a:p>
          <a:p>
            <a:pPr>
              <a:defRPr/>
            </a:pPr>
            <a:r>
              <a:rPr lang="en-US" sz="2000" dirty="0"/>
              <a:t>  temp =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  while(</a:t>
            </a:r>
            <a:r>
              <a:rPr lang="en-US" sz="2000" dirty="0" err="1"/>
              <a:t>num</a:t>
            </a:r>
            <a:r>
              <a:rPr lang="en-US" sz="2000" dirty="0"/>
              <a:t>!=0 )</a:t>
            </a:r>
          </a:p>
          <a:p>
            <a:pPr>
              <a:defRPr/>
            </a:pPr>
            <a:r>
              <a:rPr lang="en-US" sz="2000" dirty="0"/>
              <a:t>    {</a:t>
            </a:r>
          </a:p>
          <a:p>
            <a:pPr>
              <a:defRPr/>
            </a:pPr>
            <a:r>
              <a:rPr lang="en-US" sz="2000" dirty="0"/>
              <a:t>     rem = </a:t>
            </a:r>
            <a:r>
              <a:rPr lang="en-US" sz="2000" dirty="0" err="1"/>
              <a:t>num</a:t>
            </a:r>
            <a:r>
              <a:rPr lang="en-US" sz="2000" dirty="0"/>
              <a:t> % 10;</a:t>
            </a:r>
          </a:p>
          <a:p>
            <a:pPr>
              <a:defRPr/>
            </a:pPr>
            <a:r>
              <a:rPr lang="en-US" sz="2000" dirty="0"/>
              <a:t>     rev = rev*10 + rem;</a:t>
            </a:r>
          </a:p>
          <a:p>
            <a:pPr>
              <a:defRPr/>
            </a:pPr>
            <a:r>
              <a:rPr lang="en-US" sz="2000" dirty="0"/>
              <a:t>     </a:t>
            </a:r>
            <a:r>
              <a:rPr lang="en-US" sz="2000" dirty="0" err="1"/>
              <a:t>num</a:t>
            </a:r>
            <a:r>
              <a:rPr lang="en-US" sz="2000" dirty="0"/>
              <a:t>=</a:t>
            </a:r>
            <a:r>
              <a:rPr lang="en-US" sz="2000" dirty="0" err="1"/>
              <a:t>num</a:t>
            </a:r>
            <a:r>
              <a:rPr lang="en-US" sz="2000" dirty="0"/>
              <a:t> /10;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if ( rev == temp ) </a:t>
            </a:r>
          </a:p>
          <a:p>
            <a:pPr>
              <a:defRPr/>
            </a:pPr>
            <a:r>
              <a:rPr lang="en-US" sz="2000" dirty="0"/>
              <a:t>     return 0;</a:t>
            </a:r>
          </a:p>
          <a:p>
            <a:pPr>
              <a:defRPr/>
            </a:pPr>
            <a:r>
              <a:rPr lang="en-US" sz="2000" dirty="0"/>
              <a:t>    else </a:t>
            </a:r>
          </a:p>
          <a:p>
            <a:pPr>
              <a:defRPr/>
            </a:pPr>
            <a:r>
              <a:rPr lang="en-US" sz="2000" dirty="0"/>
              <a:t>     return 1;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9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25400" y="242888"/>
            <a:ext cx="12192000" cy="267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Q) Write a function to check a given number is </a:t>
            </a:r>
            <a:r>
              <a:rPr lang="en-US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ARMSTRONG OR NOT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function. </a:t>
            </a:r>
          </a:p>
          <a:p>
            <a:pPr>
              <a:buSzPct val="95000"/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INPUT: 153</a:t>
            </a:r>
          </a:p>
          <a:p>
            <a:pPr>
              <a:buSzPct val="95000"/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OUTPUT: Given number is Armstrong number </a:t>
            </a:r>
            <a:endParaRPr lang="en-US" sz="2800" dirty="0" smtClean="0"/>
          </a:p>
          <a:p>
            <a:pPr>
              <a:buSzPct val="95000"/>
              <a:defRPr/>
            </a:pPr>
            <a:r>
              <a:rPr lang="en-US" sz="2800" dirty="0" smtClean="0"/>
              <a:t>A positive integer is called Armstrong number of order n if, </a:t>
            </a:r>
            <a:r>
              <a:rPr lang="en-US" sz="2800" b="1" dirty="0" err="1" smtClean="0"/>
              <a:t>abcd</a:t>
            </a:r>
            <a:r>
              <a:rPr lang="en-US" sz="2800" b="1" dirty="0" smtClean="0"/>
              <a:t>…. = a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 + 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n</a:t>
            </a:r>
            <a:r>
              <a:rPr lang="en-US" sz="2800" b="1" dirty="0" smtClean="0"/>
              <a:t> + </a:t>
            </a:r>
            <a:r>
              <a:rPr lang="en-US" sz="2800" b="1" dirty="0" err="1" smtClean="0"/>
              <a:t>c</a:t>
            </a:r>
            <a:r>
              <a:rPr lang="en-US" sz="2800" b="1" baseline="30000" dirty="0" err="1" smtClean="0"/>
              <a:t>n</a:t>
            </a:r>
            <a:r>
              <a:rPr lang="en-US" sz="2800" b="1" dirty="0" smtClean="0"/>
              <a:t> + </a:t>
            </a:r>
            <a:r>
              <a:rPr lang="en-US" sz="2800" b="1" dirty="0" err="1" smtClean="0"/>
              <a:t>d</a:t>
            </a:r>
            <a:r>
              <a:rPr lang="en-US" sz="2800" b="1" baseline="30000" dirty="0" err="1" smtClean="0"/>
              <a:t>n</a:t>
            </a:r>
            <a:r>
              <a:rPr lang="en-US" sz="2800" b="1" dirty="0" smtClean="0"/>
              <a:t> + …</a:t>
            </a: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00" y="4876800"/>
            <a:ext cx="12192000" cy="1816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lvl="2">
              <a:buSzPct val="95000"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read a number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define a function </a:t>
            </a:r>
            <a:r>
              <a:rPr lang="en-US" altLang="en-US" sz="28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isArmstrong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1657350" lvl="2" indent="-514350">
              <a:buSzPct val="95000"/>
              <a:buFontTx/>
              <a:buAutoNum type="arabicPeriod"/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call the function </a:t>
            </a:r>
            <a:r>
              <a:rPr lang="en-US" altLang="en-US" sz="28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isArmstrong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()    </a:t>
            </a:r>
            <a:endParaRPr lang="en-US" altLang="en-US" sz="28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00" y="2971800"/>
            <a:ext cx="12166600" cy="18161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3 digit Number is said to be Armstrong number if sum cubes of individual digits is same as the given number </a:t>
            </a:r>
          </a:p>
          <a:p>
            <a:pPr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Ex. 153</a:t>
            </a:r>
          </a:p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=1*1*1 +5*5*5+3*3*3=153</a:t>
            </a:r>
          </a:p>
        </p:txBody>
      </p:sp>
    </p:spTree>
    <p:extLst>
      <p:ext uri="{BB962C8B-B14F-4D97-AF65-F5344CB8AC3E}">
        <p14:creationId xmlns:p14="http://schemas.microsoft.com/office/powerpoint/2010/main" val="2173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52400"/>
            <a:ext cx="11049000" cy="5632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// ARMSTRONG NUMBER IN C USING FUNCTION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#include&lt;</a:t>
            </a:r>
            <a:r>
              <a:rPr lang="en-US" sz="2000" dirty="0" err="1">
                <a:solidFill>
                  <a:srgbClr val="0000FF"/>
                </a:solidFill>
              </a:rPr>
              <a:t>stdio.h</a:t>
            </a:r>
            <a:r>
              <a:rPr lang="en-US" sz="2000" dirty="0">
                <a:solidFill>
                  <a:srgbClr val="0000FF"/>
                </a:solidFill>
              </a:rPr>
              <a:t>&gt;</a:t>
            </a:r>
          </a:p>
          <a:p>
            <a:pPr>
              <a:defRPr/>
            </a:pPr>
            <a:r>
              <a:rPr lang="en-US" sz="2000" dirty="0"/>
              <a:t>int main(){</a:t>
            </a:r>
          </a:p>
          <a:p>
            <a:pPr>
              <a:defRPr/>
            </a:pPr>
            <a:r>
              <a:rPr lang="en-US" sz="2000" dirty="0"/>
              <a:t>    int </a:t>
            </a:r>
            <a:r>
              <a:rPr lang="en-US" sz="2000" dirty="0" err="1"/>
              <a:t>num,arm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   printf(</a:t>
            </a:r>
            <a:r>
              <a:rPr lang="en-US" sz="2000" dirty="0">
                <a:solidFill>
                  <a:srgbClr val="0000FF"/>
                </a:solidFill>
              </a:rPr>
              <a:t>"Enter a number: "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    scanf("%d", &amp;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arm=</a:t>
            </a:r>
            <a:r>
              <a:rPr lang="en-US" sz="2000" dirty="0" err="1">
                <a:solidFill>
                  <a:srgbClr val="0000FF"/>
                </a:solidFill>
              </a:rPr>
              <a:t>armstrong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num</a:t>
            </a:r>
            <a:r>
              <a:rPr lang="en-US" sz="2000" dirty="0">
                <a:solidFill>
                  <a:srgbClr val="0000FF"/>
                </a:solidFill>
              </a:rPr>
              <a:t>);</a:t>
            </a:r>
          </a:p>
          <a:p>
            <a:pPr>
              <a:defRPr/>
            </a:pPr>
            <a:r>
              <a:rPr lang="en-US" sz="2000" dirty="0"/>
              <a:t>    if(arm== </a:t>
            </a:r>
            <a:r>
              <a:rPr lang="en-US" sz="2000" dirty="0" err="1"/>
              <a:t>num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000" dirty="0"/>
              <a:t>     {</a:t>
            </a:r>
          </a:p>
          <a:p>
            <a:pPr>
              <a:defRPr/>
            </a:pPr>
            <a:r>
              <a:rPr lang="en-US" sz="2000" dirty="0"/>
              <a:t>        printf(</a:t>
            </a:r>
            <a:r>
              <a:rPr lang="en-US" sz="2000" dirty="0">
                <a:solidFill>
                  <a:srgbClr val="0000FF"/>
                </a:solidFill>
              </a:rPr>
              <a:t>"%d is an Armstrong Number.", 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       }</a:t>
            </a:r>
          </a:p>
          <a:p>
            <a:pPr>
              <a:defRPr/>
            </a:pPr>
            <a:r>
              <a:rPr lang="en-US" sz="2000" dirty="0"/>
              <a:t>    else</a:t>
            </a:r>
          </a:p>
          <a:p>
            <a:pPr>
              <a:defRPr/>
            </a:pPr>
            <a:r>
              <a:rPr lang="en-US" sz="2000" dirty="0"/>
              <a:t>     {</a:t>
            </a:r>
          </a:p>
          <a:p>
            <a:pPr>
              <a:defRPr/>
            </a:pPr>
            <a:r>
              <a:rPr lang="en-US" sz="2000" dirty="0"/>
              <a:t>        printf(</a:t>
            </a:r>
            <a:r>
              <a:rPr lang="en-US" sz="2000" dirty="0">
                <a:solidFill>
                  <a:srgbClr val="0000FF"/>
                </a:solidFill>
              </a:rPr>
              <a:t>"%d is not an Armstrong Number.", 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    }</a:t>
            </a:r>
          </a:p>
          <a:p>
            <a:pPr>
              <a:defRPr/>
            </a:pPr>
            <a:r>
              <a:rPr lang="en-US" sz="2000" dirty="0"/>
              <a:t>    return 0;</a:t>
            </a:r>
          </a:p>
          <a:p>
            <a:pPr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477000" y="1524000"/>
            <a:ext cx="5715000" cy="50165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int </a:t>
            </a:r>
            <a:r>
              <a:rPr lang="en-US" sz="2000" dirty="0" err="1">
                <a:solidFill>
                  <a:srgbClr val="0000FF"/>
                </a:solidFill>
              </a:rPr>
              <a:t>armstrong</a:t>
            </a:r>
            <a:r>
              <a:rPr lang="en-US" sz="2000" dirty="0">
                <a:solidFill>
                  <a:srgbClr val="0000FF"/>
                </a:solidFill>
              </a:rPr>
              <a:t>(int </a:t>
            </a:r>
            <a:r>
              <a:rPr lang="en-US" sz="2000" dirty="0" err="1">
                <a:solidFill>
                  <a:srgbClr val="0000FF"/>
                </a:solidFill>
              </a:rPr>
              <a:t>num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rem = 0;</a:t>
            </a:r>
          </a:p>
          <a:p>
            <a:pPr>
              <a:defRPr/>
            </a:pPr>
            <a:r>
              <a:rPr lang="en-US" sz="2000" dirty="0"/>
              <a:t>    int sum = 0;</a:t>
            </a:r>
          </a:p>
          <a:p>
            <a:pPr>
              <a:defRPr/>
            </a:pPr>
            <a:r>
              <a:rPr lang="en-US" sz="2000" dirty="0"/>
              <a:t>    int power = 0;</a:t>
            </a:r>
          </a:p>
          <a:p>
            <a:pPr>
              <a:defRPr/>
            </a:pPr>
            <a:r>
              <a:rPr lang="en-US" sz="2000" dirty="0"/>
              <a:t>    while(</a:t>
            </a:r>
            <a:r>
              <a:rPr lang="en-US" sz="2000" dirty="0" err="1"/>
              <a:t>num</a:t>
            </a:r>
            <a:r>
              <a:rPr lang="en-US" sz="2000" dirty="0"/>
              <a:t> != 0)</a:t>
            </a:r>
          </a:p>
          <a:p>
            <a:pPr>
              <a:defRPr/>
            </a:pPr>
            <a:r>
              <a:rPr lang="en-US" sz="2000" dirty="0"/>
              <a:t>     {</a:t>
            </a:r>
          </a:p>
          <a:p>
            <a:pPr>
              <a:defRPr/>
            </a:pPr>
            <a:r>
              <a:rPr lang="en-US" sz="2000" dirty="0"/>
              <a:t>        // remainder contains the last digit</a:t>
            </a:r>
          </a:p>
          <a:p>
            <a:pPr>
              <a:defRPr/>
            </a:pPr>
            <a:r>
              <a:rPr lang="en-US" sz="2000" dirty="0"/>
              <a:t>        rem = </a:t>
            </a:r>
            <a:r>
              <a:rPr lang="en-US" sz="2000" dirty="0" err="1"/>
              <a:t>num</a:t>
            </a:r>
            <a:r>
              <a:rPr lang="en-US" sz="2000" dirty="0"/>
              <a:t> % 10;</a:t>
            </a:r>
          </a:p>
          <a:p>
            <a:pPr>
              <a:defRPr/>
            </a:pPr>
            <a:r>
              <a:rPr lang="en-US" sz="2000" dirty="0"/>
              <a:t>        power = rem * rem * rem;</a:t>
            </a:r>
          </a:p>
          <a:p>
            <a:pPr>
              <a:defRPr/>
            </a:pPr>
            <a:r>
              <a:rPr lang="en-US" sz="2000" dirty="0"/>
              <a:t>        sum = sum + power;</a:t>
            </a:r>
          </a:p>
          <a:p>
            <a:pPr>
              <a:defRPr/>
            </a:pPr>
            <a:r>
              <a:rPr lang="en-US" sz="2000" dirty="0"/>
              <a:t>        </a:t>
            </a:r>
          </a:p>
          <a:p>
            <a:pPr>
              <a:defRPr/>
            </a:pPr>
            <a:r>
              <a:rPr lang="en-US" sz="2000" dirty="0"/>
              <a:t>        </a:t>
            </a:r>
            <a:r>
              <a:rPr lang="en-US" sz="2000" dirty="0" err="1"/>
              <a:t>num</a:t>
            </a:r>
            <a:r>
              <a:rPr lang="en-US" sz="2000" dirty="0"/>
              <a:t> = </a:t>
            </a:r>
            <a:r>
              <a:rPr lang="en-US" sz="2000" dirty="0" err="1"/>
              <a:t>num</a:t>
            </a:r>
            <a:r>
              <a:rPr lang="en-US" sz="2000" dirty="0"/>
              <a:t> / 10;</a:t>
            </a:r>
          </a:p>
          <a:p>
            <a:pPr>
              <a:defRPr/>
            </a:pPr>
            <a:r>
              <a:rPr lang="en-US" sz="2000" dirty="0"/>
              <a:t>     }</a:t>
            </a:r>
          </a:p>
          <a:p>
            <a:pPr>
              <a:defRPr/>
            </a:pPr>
            <a:r>
              <a:rPr lang="en-US" sz="2000" dirty="0"/>
              <a:t>return sum;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64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25400" y="242888"/>
            <a:ext cx="121920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Q) </a:t>
            </a:r>
            <a:r>
              <a:rPr lang="en-US" sz="2400" dirty="0"/>
              <a:t>C program to find </a:t>
            </a:r>
            <a:r>
              <a:rPr lang="en-US" sz="2400" dirty="0">
                <a:solidFill>
                  <a:srgbClr val="FF0000"/>
                </a:solidFill>
              </a:rPr>
              <a:t>GCD of two numbers </a:t>
            </a:r>
            <a:r>
              <a:rPr lang="en-US" sz="2400" dirty="0"/>
              <a:t>using functions</a:t>
            </a:r>
          </a:p>
          <a:p>
            <a:pPr lvl="1">
              <a:buSzPct val="95000"/>
              <a:defRPr/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INPUT:     </a:t>
            </a:r>
          </a:p>
          <a:p>
            <a:pPr lvl="1">
              <a:buSzPct val="95000"/>
              <a:defRPr/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two numbers : 12 </a:t>
            </a: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  <a:p>
            <a:pPr lvl="1">
              <a:buSzPct val="95000"/>
              <a:defRPr/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>
              <a:buSzPct val="95000"/>
              <a:defRPr/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GCD of 12 and 20 = 4 </a:t>
            </a:r>
          </a:p>
          <a:p>
            <a:pPr>
              <a:buSzPct val="95000"/>
              <a:defRPr/>
            </a:pPr>
            <a:r>
              <a:rPr lang="en-US" sz="2000" dirty="0"/>
              <a:t>GCD stands for Greatest Common Divisor. So GCD of 2 numbers is nothing but the largest number that divides both of them.</a:t>
            </a:r>
            <a:endParaRPr lang="en-US" sz="2000" dirty="0" smtClean="0"/>
          </a:p>
          <a:p>
            <a:pPr>
              <a:buSzPct val="95000"/>
              <a:defRPr/>
            </a:pPr>
            <a:endParaRPr lang="en-US" alt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440" y="3565262"/>
            <a:ext cx="88134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LOGIC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1: </a:t>
            </a:r>
            <a:r>
              <a:rPr lang="en-US" sz="2400" dirty="0"/>
              <a:t>Declare variable n1, n2, </a:t>
            </a:r>
            <a:r>
              <a:rPr lang="en-US" sz="2400" dirty="0" err="1"/>
              <a:t>gcd</a:t>
            </a:r>
            <a:r>
              <a:rPr lang="en-US" sz="2400" dirty="0"/>
              <a:t>=1, </a:t>
            </a:r>
            <a:r>
              <a:rPr lang="en-US" sz="2400" dirty="0" err="1"/>
              <a:t>i</a:t>
            </a:r>
            <a:r>
              <a:rPr lang="en-US" sz="2400" dirty="0"/>
              <a:t>=1</a:t>
            </a:r>
          </a:p>
          <a:p>
            <a:pPr lvl="1"/>
            <a:r>
              <a:rPr lang="en-US" sz="2400" dirty="0" smtClean="0"/>
              <a:t>2: </a:t>
            </a:r>
            <a:r>
              <a:rPr lang="en-US" sz="2400" dirty="0"/>
              <a:t>Input n1 and n2</a:t>
            </a:r>
          </a:p>
          <a:p>
            <a:pPr lvl="1"/>
            <a:r>
              <a:rPr lang="en-US" sz="2400" dirty="0"/>
              <a:t>3</a:t>
            </a:r>
            <a:r>
              <a:rPr lang="en-US" sz="2400" dirty="0" smtClean="0"/>
              <a:t>: </a:t>
            </a:r>
            <a:r>
              <a:rPr lang="en-US" sz="2400" dirty="0"/>
              <a:t>Repeat until </a:t>
            </a:r>
            <a:r>
              <a:rPr lang="en-US" sz="2400" dirty="0" err="1"/>
              <a:t>i</a:t>
            </a:r>
            <a:r>
              <a:rPr lang="en-US" sz="2400" dirty="0"/>
              <a:t>&lt;=n1 and </a:t>
            </a:r>
            <a:r>
              <a:rPr lang="en-US" sz="2400" dirty="0" err="1"/>
              <a:t>i</a:t>
            </a:r>
            <a:r>
              <a:rPr lang="en-US" sz="2400" dirty="0"/>
              <a:t>&lt;=n2</a:t>
            </a:r>
          </a:p>
          <a:p>
            <a:pPr lvl="1"/>
            <a:r>
              <a:rPr lang="en-US" sz="2400" dirty="0"/>
              <a:t>		 </a:t>
            </a:r>
            <a:r>
              <a:rPr lang="en-US" sz="2400" dirty="0" smtClean="0"/>
              <a:t> If </a:t>
            </a:r>
            <a:r>
              <a:rPr lang="en-US" sz="2400" dirty="0"/>
              <a:t>n1%i==0 &amp;&amp; n2%i==0:</a:t>
            </a:r>
          </a:p>
          <a:p>
            <a:pPr lvl="1"/>
            <a:r>
              <a:rPr lang="en-US" sz="2400" dirty="0"/>
              <a:t>		</a:t>
            </a:r>
            <a:r>
              <a:rPr lang="en-US" sz="2400" dirty="0" smtClean="0"/>
              <a:t> </a:t>
            </a:r>
            <a:r>
              <a:rPr lang="en-US" sz="2400" dirty="0" err="1"/>
              <a:t>gcd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endParaRPr lang="en-US" sz="2400" dirty="0"/>
          </a:p>
          <a:p>
            <a:pPr lvl="1"/>
            <a:r>
              <a:rPr lang="en-US" sz="2400" dirty="0"/>
              <a:t>4</a:t>
            </a:r>
            <a:r>
              <a:rPr lang="en-US" sz="2400" dirty="0" smtClean="0"/>
              <a:t>: </a:t>
            </a:r>
            <a:r>
              <a:rPr lang="en-US" sz="2400" dirty="0"/>
              <a:t>Print </a:t>
            </a:r>
            <a:r>
              <a:rPr lang="en-US" sz="2400" dirty="0" err="1" smtClean="0"/>
              <a:t>gcd</a:t>
            </a:r>
            <a:endParaRPr 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 two numbers :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12 20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GCD of 12 and 20 = 4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2741</Words>
  <Application>Microsoft Office PowerPoint</Application>
  <PresentationFormat>Widescreen</PresentationFormat>
  <Paragraphs>612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7" baseType="lpstr">
      <vt:lpstr>Arial Unicode MS</vt:lpstr>
      <vt:lpstr>ＭＳ Ｐゴシック</vt:lpstr>
      <vt:lpstr>ＭＳ Ｐゴシック</vt:lpstr>
      <vt:lpstr>Arial</vt:lpstr>
      <vt:lpstr>Arial</vt:lpstr>
      <vt:lpstr>Calibri</vt:lpstr>
      <vt:lpstr>Calibri Light</vt:lpstr>
      <vt:lpstr>Consolas</vt:lpstr>
      <vt:lpstr>Courier New</vt:lpstr>
      <vt:lpstr>Franklin Gothic Medium</vt:lpstr>
      <vt:lpstr>Monaco</vt:lpstr>
      <vt:lpstr>Nunito Sans</vt:lpstr>
      <vt:lpstr>Nunito Sans SemiBold</vt:lpstr>
      <vt:lpstr>Times New Roman</vt:lpstr>
      <vt:lpstr>urw-din</vt:lpstr>
      <vt:lpstr>Verdana</vt:lpstr>
      <vt:lpstr>Wingdings</vt:lpstr>
      <vt:lpstr>Wingdings 2</vt:lpstr>
      <vt:lpstr>Office Theme</vt:lpstr>
      <vt:lpstr>Grid</vt:lpstr>
      <vt:lpstr>Types of parameters</vt:lpstr>
      <vt:lpstr>PARAMETER PASSING IN C</vt:lpstr>
      <vt:lpstr>1.Call by value </vt:lpstr>
      <vt:lpstr>PARAMETER PASSING IN C – CALL BY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Call by reference:</vt:lpstr>
      <vt:lpstr>2. Call by reference:</vt:lpstr>
      <vt:lpstr>2. Call by reference:</vt:lpstr>
      <vt:lpstr>PowerPoint Presentation</vt:lpstr>
      <vt:lpstr>Write A function CYCLIC-SWAP that takes 3 numbers and swap them in cyclic order.</vt:lpstr>
      <vt:lpstr>PowerPoint Presentation</vt:lpstr>
      <vt:lpstr>return statement</vt:lpstr>
      <vt:lpstr>return vs. exit():</vt:lpstr>
      <vt:lpstr>return vs. exit():</vt:lpstr>
      <vt:lpstr> return 0 vs. return 1 </vt:lpstr>
      <vt:lpstr>exit()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parameters</dc:title>
  <dc:creator>Natisha Chaudhary</dc:creator>
  <cp:lastModifiedBy>Natisha Chaudhary</cp:lastModifiedBy>
  <cp:revision>26</cp:revision>
  <dcterms:created xsi:type="dcterms:W3CDTF">2023-02-19T01:44:24Z</dcterms:created>
  <dcterms:modified xsi:type="dcterms:W3CDTF">2023-02-20T07:51:31Z</dcterms:modified>
</cp:coreProperties>
</file>