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86" r:id="rId7"/>
    <p:sldId id="274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6713" y="152400"/>
            <a:ext cx="7812087" cy="644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3779838" cy="64436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787" y="2052960"/>
            <a:ext cx="7813013" cy="1828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200" y="2052960"/>
            <a:ext cx="3780565" cy="1828800"/>
          </a:xfrm>
        </p:spPr>
        <p:txBody>
          <a:bodyPr/>
          <a:lstStyle>
            <a:lvl1pPr algn="ctr">
              <a:defRPr sz="42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650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2906BC-DE3D-4792-93F0-D228DEA45840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542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147638"/>
            <a:ext cx="89408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7200" y="147638"/>
            <a:ext cx="2608263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504C5F-4BA8-4338-BCA7-4B557AF9F00D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26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8433BA-AFEF-4975-A219-5F7C5E30C238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03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47200" y="152400"/>
            <a:ext cx="26416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200" y="153988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3F2D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DFEF36-3811-464B-BF64-75ACB8CABA90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7763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4FFB61-B991-4BB8-A6B3-CCFEF32B2E58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5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8759DD-0845-43B8-AD5D-AC29FE60DFD2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EC50A3-EFE9-497F-A58A-FC6F114F85E5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77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50813"/>
            <a:ext cx="11774488" cy="637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12192000" cy="2286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16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53977-26F2-44A5-BF44-1546C9B15A2B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82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9347200" y="150813"/>
            <a:ext cx="26416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D2533C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D2533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D05477-78FA-46D6-8A67-9BF81CADA98A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3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341438"/>
            <a:ext cx="11774488" cy="5256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2400"/>
            <a:ext cx="11752263" cy="1044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100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5"/>
            <a:ext cx="11209338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121920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srgbClr val="D2533C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Oxford University Press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795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"/>
        <a:defRPr sz="2000" kern="1200" spc="15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726056"/>
        </a:buClr>
        <a:buFont typeface="Wingdings" panose="05000000000000000000" pitchFamily="2" charset="2"/>
        <a:buChar char="§"/>
        <a:defRPr sz="16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4C5A6A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79463D"/>
        </a:buClr>
        <a:buFont typeface="Wingdings" panose="05000000000000000000" pitchFamily="2" charset="2"/>
        <a:buChar char="§"/>
        <a:defRPr sz="1300" kern="1200" spc="1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413456"/>
            <a:ext cx="11734800" cy="61863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4965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STORAGE CLASSES are used to determine the </a:t>
            </a:r>
            <a:r>
              <a:rPr lang="en-US" sz="2400" dirty="0">
                <a:solidFill>
                  <a:srgbClr val="FF0000"/>
                </a:solidFill>
              </a:rPr>
              <a:t>LIFETIME</a:t>
            </a:r>
            <a:r>
              <a:rPr lang="en-US" sz="2400" dirty="0">
                <a:solidFill>
                  <a:srgbClr val="292934"/>
                </a:solidFill>
              </a:rPr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VISIBILITY</a:t>
            </a:r>
            <a:r>
              <a:rPr lang="en-US" sz="2400" dirty="0" smtClean="0">
                <a:solidFill>
                  <a:srgbClr val="292934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MEMORY LOCATION</a:t>
            </a:r>
            <a:r>
              <a:rPr lang="en-US" sz="2400" dirty="0">
                <a:solidFill>
                  <a:srgbClr val="292934"/>
                </a:solidFill>
              </a:rPr>
              <a:t>, and </a:t>
            </a:r>
            <a:r>
              <a:rPr lang="en-US" sz="2400" dirty="0">
                <a:solidFill>
                  <a:srgbClr val="C00000"/>
                </a:solidFill>
              </a:rPr>
              <a:t>INITIAL VALUE </a:t>
            </a:r>
            <a:r>
              <a:rPr lang="en-US" sz="2400" dirty="0">
                <a:solidFill>
                  <a:srgbClr val="292934"/>
                </a:solidFill>
              </a:rPr>
              <a:t>of a variable. </a:t>
            </a:r>
            <a:endParaRPr lang="en-US" sz="2400" dirty="0" smtClean="0">
              <a:solidFill>
                <a:srgbClr val="292934"/>
              </a:solidFill>
            </a:endParaRP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 smtClean="0">
                <a:solidFill>
                  <a:srgbClr val="292934"/>
                </a:solidFill>
              </a:rPr>
              <a:t>	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 </a:t>
            </a:r>
            <a:r>
              <a:rPr lang="en-US" sz="2400" dirty="0" smtClean="0">
                <a:solidFill>
                  <a:srgbClr val="292934"/>
                </a:solidFill>
              </a:rPr>
              <a:t>   ex</a:t>
            </a:r>
            <a:r>
              <a:rPr lang="en-US" sz="2400" dirty="0">
                <a:solidFill>
                  <a:srgbClr val="292934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int x;    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endParaRPr lang="en-US" sz="2400" dirty="0" smtClean="0">
              <a:solidFill>
                <a:srgbClr val="292934"/>
              </a:solidFill>
            </a:endParaRP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 smtClean="0">
                <a:solidFill>
                  <a:srgbClr val="292934"/>
                </a:solidFill>
              </a:rPr>
              <a:t>Storage </a:t>
            </a:r>
            <a:r>
              <a:rPr lang="en-US" sz="2400" dirty="0">
                <a:solidFill>
                  <a:srgbClr val="292934"/>
                </a:solidFill>
              </a:rPr>
              <a:t>class tells us:	</a:t>
            </a:r>
          </a:p>
          <a:p>
            <a:pPr marL="469265" lvl="1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1) 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rgbClr val="292934"/>
                </a:solidFill>
              </a:rPr>
              <a:t> the variable  is stored. (Location of x)</a:t>
            </a:r>
          </a:p>
          <a:p>
            <a:pPr marL="469265" lvl="1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2) </a:t>
            </a:r>
            <a:r>
              <a:rPr lang="en-US" sz="2400" dirty="0">
                <a:solidFill>
                  <a:srgbClr val="FF0000"/>
                </a:solidFill>
              </a:rPr>
              <a:t>INITIAL VALUE </a:t>
            </a:r>
            <a:r>
              <a:rPr lang="en-US" sz="2400" dirty="0">
                <a:solidFill>
                  <a:srgbClr val="292934"/>
                </a:solidFill>
              </a:rPr>
              <a:t>of the variable. ( initial value of x)</a:t>
            </a:r>
          </a:p>
          <a:p>
            <a:pPr marL="469265" lvl="1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3) </a:t>
            </a:r>
            <a:r>
              <a:rPr lang="en-US" sz="2400" dirty="0">
                <a:solidFill>
                  <a:srgbClr val="FF0000"/>
                </a:solidFill>
              </a:rPr>
              <a:t>SCOPE OF THE VARIABLE</a:t>
            </a:r>
            <a:r>
              <a:rPr lang="en-US" sz="2400" dirty="0">
                <a:solidFill>
                  <a:srgbClr val="292934"/>
                </a:solidFill>
              </a:rPr>
              <a:t>. Scope specifies the part of the program  which a variable x is accessed. (visibility of x)</a:t>
            </a:r>
          </a:p>
          <a:p>
            <a:pPr marL="469265" lvl="1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4) </a:t>
            </a:r>
            <a:r>
              <a:rPr lang="en-US" sz="2400" dirty="0">
                <a:solidFill>
                  <a:srgbClr val="FF0000"/>
                </a:solidFill>
              </a:rPr>
              <a:t>LIFE OF THE VARIABLE </a:t>
            </a:r>
            <a:r>
              <a:rPr lang="en-US" sz="2400" dirty="0">
                <a:solidFill>
                  <a:srgbClr val="292934"/>
                </a:solidFill>
              </a:rPr>
              <a:t>How long variable exist in the program.(Lifetime of x)</a:t>
            </a:r>
          </a:p>
          <a:p>
            <a:pPr marL="354965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endParaRPr lang="en-US" sz="2400" dirty="0" smtClean="0">
              <a:solidFill>
                <a:srgbClr val="292934"/>
              </a:solidFill>
            </a:endParaRP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 smtClean="0">
                <a:solidFill>
                  <a:srgbClr val="292934"/>
                </a:solidFill>
              </a:rPr>
              <a:t>   </a:t>
            </a:r>
            <a:endParaRPr lang="en-US" sz="2400" dirty="0">
              <a:solidFill>
                <a:srgbClr val="292934"/>
              </a:solidFill>
            </a:endParaRP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0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static </a:t>
            </a:r>
            <a:r>
              <a:rPr lang="en-US" dirty="0"/>
              <a:t>storage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95" y="123315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//STATIC STORAGE CLASS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    if(--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        main();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 smtClean="0"/>
              <a:t>}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4 </a:t>
            </a:r>
            <a:r>
              <a:rPr lang="en-US" dirty="0"/>
              <a:t>3 2 1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1 2 3 4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0 0 0 0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Compiler </a:t>
            </a:r>
            <a:r>
              <a:rPr lang="en-US" dirty="0"/>
              <a:t>Erro2</a:t>
            </a:r>
          </a:p>
        </p:txBody>
      </p:sp>
    </p:spTree>
    <p:extLst>
      <p:ext uri="{BB962C8B-B14F-4D97-AF65-F5344CB8AC3E}">
        <p14:creationId xmlns:p14="http://schemas.microsoft.com/office/powerpoint/2010/main" val="1477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static </a:t>
            </a:r>
            <a:r>
              <a:rPr lang="en-US" dirty="0"/>
              <a:t>storage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95" y="123315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//STATIC STORAGE CLASS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    if(--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        main();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 smtClean="0"/>
              <a:t>}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4 </a:t>
            </a:r>
            <a:r>
              <a:rPr lang="en-US" dirty="0"/>
              <a:t>3 2 1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1 2 3 4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0 0 0 0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Compiler </a:t>
            </a:r>
            <a:r>
              <a:rPr lang="en-US" dirty="0"/>
              <a:t>Erro2</a:t>
            </a:r>
          </a:p>
        </p:txBody>
      </p:sp>
      <p:sp>
        <p:nvSpPr>
          <p:cNvPr id="2" name="Rectangle 1"/>
          <p:cNvSpPr/>
          <p:nvPr/>
        </p:nvSpPr>
        <p:spPr>
          <a:xfrm>
            <a:off x="5469228" y="21564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273239"/>
              </a:solidFill>
              <a:latin typeface="Roboto"/>
            </a:endParaRPr>
          </a:p>
          <a:p>
            <a:r>
              <a:rPr lang="en-US" dirty="0" smtClean="0">
                <a:solidFill>
                  <a:srgbClr val="273239"/>
                </a:solidFill>
                <a:latin typeface="Roboto"/>
              </a:rPr>
              <a:t>A </a:t>
            </a:r>
            <a:r>
              <a:rPr lang="en-US" dirty="0">
                <a:solidFill>
                  <a:srgbClr val="273239"/>
                </a:solidFill>
                <a:latin typeface="Roboto"/>
              </a:rPr>
              <a:t>static variable is shared among all calls of a function. All calls to main() in the given program share the same </a:t>
            </a:r>
            <a:r>
              <a:rPr lang="en-US" dirty="0" err="1">
                <a:solidFill>
                  <a:srgbClr val="273239"/>
                </a:solidFill>
                <a:latin typeface="Roboto"/>
              </a:rPr>
              <a:t>i</a:t>
            </a:r>
            <a:r>
              <a:rPr lang="en-US" dirty="0">
                <a:solidFill>
                  <a:srgbClr val="273239"/>
                </a:solidFill>
                <a:latin typeface="Roboto"/>
              </a:rPr>
              <a:t>. </a:t>
            </a:r>
            <a:r>
              <a:rPr lang="en-US" dirty="0" err="1">
                <a:solidFill>
                  <a:srgbClr val="273239"/>
                </a:solidFill>
                <a:latin typeface="Roboto"/>
              </a:rPr>
              <a:t>i</a:t>
            </a:r>
            <a:r>
              <a:rPr lang="en-US" dirty="0">
                <a:solidFill>
                  <a:srgbClr val="273239"/>
                </a:solidFill>
                <a:latin typeface="Roboto"/>
              </a:rPr>
              <a:t> becomes 0 before the </a:t>
            </a:r>
            <a:r>
              <a:rPr lang="en-US" dirty="0" err="1">
                <a:solidFill>
                  <a:srgbClr val="273239"/>
                </a:solidFill>
                <a:latin typeface="Roboto"/>
              </a:rPr>
              <a:t>printf</a:t>
            </a:r>
            <a:r>
              <a:rPr lang="en-US" dirty="0">
                <a:solidFill>
                  <a:srgbClr val="273239"/>
                </a:solidFill>
                <a:latin typeface="Roboto"/>
              </a:rPr>
              <a:t>() statement in all calls to main().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static </a:t>
            </a:r>
            <a:r>
              <a:rPr lang="en-US" dirty="0"/>
              <a:t>storage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95" y="123315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    if </a:t>
            </a:r>
            <a:r>
              <a:rPr lang="en-US" dirty="0" smtClean="0"/>
              <a:t>(- -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main();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/>
              <a:t>4 3 2 1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 smtClean="0"/>
              <a:t>1 </a:t>
            </a:r>
            <a:r>
              <a:rPr lang="pl-PL" dirty="0"/>
              <a:t>2 3 4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 smtClean="0"/>
              <a:t>4 </a:t>
            </a:r>
            <a:r>
              <a:rPr lang="pl-PL" dirty="0"/>
              <a:t>4 4 4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 smtClean="0"/>
              <a:t>0 </a:t>
            </a:r>
            <a:r>
              <a:rPr lang="pl-PL" dirty="0"/>
              <a:t>0 0 0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static </a:t>
            </a:r>
            <a:r>
              <a:rPr lang="en-US" dirty="0"/>
              <a:t>storage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95" y="123315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    if </a:t>
            </a:r>
            <a:r>
              <a:rPr lang="en-US" dirty="0" smtClean="0"/>
              <a:t>(- -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main();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</a:p>
          <a:p>
            <a:pPr marL="342900" indent="-342900">
              <a:buFont typeface="+mj-lt"/>
              <a:buAutoNum type="alphaLcParenR"/>
            </a:pPr>
            <a:r>
              <a:rPr lang="pl-PL" b="1" dirty="0"/>
              <a:t>4 3 2 1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 smtClean="0"/>
              <a:t>1 </a:t>
            </a:r>
            <a:r>
              <a:rPr lang="pl-PL" dirty="0"/>
              <a:t>2 3 4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 smtClean="0"/>
              <a:t>4 </a:t>
            </a:r>
            <a:r>
              <a:rPr lang="pl-PL" dirty="0"/>
              <a:t>4 4 4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 smtClean="0"/>
              <a:t>0 </a:t>
            </a:r>
            <a:r>
              <a:rPr lang="pl-PL" dirty="0"/>
              <a:t>0 0 0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3459" y="19112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273239"/>
                </a:solidFill>
                <a:latin typeface="Roboto"/>
              </a:rPr>
              <a:t>Question </a:t>
            </a:r>
            <a:r>
              <a:rPr lang="en-US" b="1" dirty="0" smtClean="0">
                <a:solidFill>
                  <a:srgbClr val="273239"/>
                </a:solidFill>
                <a:latin typeface="Roboto"/>
              </a:rPr>
              <a:t>Explanation</a:t>
            </a:r>
            <a:r>
              <a:rPr lang="en-US" b="1" dirty="0">
                <a:solidFill>
                  <a:srgbClr val="273239"/>
                </a:solidFill>
                <a:latin typeface="Roboto"/>
              </a:rPr>
              <a:t>: 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Roboto"/>
              </a:rPr>
              <a:t>Since </a:t>
            </a:r>
            <a:r>
              <a:rPr lang="en-US" dirty="0" err="1">
                <a:solidFill>
                  <a:srgbClr val="273239"/>
                </a:solidFill>
                <a:latin typeface="Roboto"/>
              </a:rPr>
              <a:t>i</a:t>
            </a:r>
            <a:r>
              <a:rPr lang="en-US" dirty="0">
                <a:solidFill>
                  <a:srgbClr val="273239"/>
                </a:solidFill>
                <a:latin typeface="Roboto"/>
              </a:rPr>
              <a:t> is static variable, it is shared among all calls to main(). So is reduced by 1 by every function call.</a:t>
            </a:r>
            <a:endParaRPr lang="en-US" b="0" i="0" dirty="0">
              <a:solidFill>
                <a:srgbClr val="273239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81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What is the output of the following program?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</a:rPr>
              <a:t>stdio.h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int main()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{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static int a = 3;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(“%d”, a --);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return 0;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}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a) 0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b)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c) 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d) 3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699" y="1339403"/>
            <a:ext cx="11472639" cy="4480372"/>
          </a:xfrm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b="1" smtClean="0">
                <a:solidFill>
                  <a:schemeClr val="tx1"/>
                </a:solidFill>
              </a:rPr>
              <a:t>Q) What </a:t>
            </a:r>
            <a:r>
              <a:rPr lang="en-US" b="1" dirty="0" smtClean="0">
                <a:solidFill>
                  <a:schemeClr val="tx1"/>
                </a:solidFill>
              </a:rPr>
              <a:t>is the output of the following program?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</a:rPr>
              <a:t>stdio.h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int main()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{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static int a = 3;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(“%d”, a --);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return 0;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}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a) 0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b)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c) 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d) 3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register </a:t>
            </a:r>
            <a:r>
              <a:rPr lang="en-US" dirty="0"/>
              <a:t>storage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326" y="1403796"/>
            <a:ext cx="6803265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allocated the memory into the CPU registers </a:t>
            </a:r>
            <a:r>
              <a:rPr lang="en-US" dirty="0">
                <a:latin typeface="Arial" panose="020B0604020202020204" pitchFamily="34" charset="0"/>
              </a:rPr>
              <a:t>depending upon the size of the memory remaining in the CPU.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can not use &amp;operator </a:t>
            </a:r>
            <a:r>
              <a:rPr lang="en-US" dirty="0">
                <a:latin typeface="Arial" panose="020B0604020202020204" pitchFamily="34" charset="0"/>
              </a:rPr>
              <a:t>for the register variable.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access time of the register variables is faster than the automatic variables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The initial default =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0.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</a:rPr>
              <a:t>“register” </a:t>
            </a:r>
            <a:r>
              <a:rPr lang="en-US" dirty="0">
                <a:latin typeface="Arial" panose="020B0604020202020204" pitchFamily="34" charset="0"/>
              </a:rPr>
              <a:t>keyword is used for the variable which should be stored in the CPU register</a:t>
            </a:r>
            <a:r>
              <a:rPr lang="en-US" dirty="0" smtClean="0">
                <a:latin typeface="Arial" panose="020B0604020202020204" pitchFamily="34" charset="0"/>
              </a:rPr>
              <a:t>..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We can store pointers into the register, i.e., a register can store the address of a variable.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Static variables can not be stored into the register since we can not use more than one storage specifier for the same variable.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7927" y="1532586"/>
            <a:ext cx="4713667" cy="46714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int main()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register int a;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printf("%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d",a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);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}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  <a:p>
            <a:pPr lvl="1">
              <a:lnSpc>
                <a:spcPct val="107000"/>
              </a:lnSpc>
              <a:defRPr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EXTERN </a:t>
            </a:r>
            <a:r>
              <a:rPr lang="en-US" dirty="0"/>
              <a:t>storage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57" y="1229314"/>
            <a:ext cx="55786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ell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compiler that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variable defined as extern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declared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an external linkage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elsewhere in the program.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Extern storage class is used when we have global functions or variables which are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between two or more files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default initial value of external integral type is 0 otherwise null.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Keyword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used to declaring a global variable or function in another file to provide the reference of variable or function which have been already defined in the original file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extern keyword in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4196" r="3397" b="13636"/>
          <a:stretch/>
        </p:blipFill>
        <p:spPr bwMode="auto">
          <a:xfrm>
            <a:off x="5922135" y="1378040"/>
            <a:ext cx="6091707" cy="30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EXTERN </a:t>
            </a:r>
            <a:r>
              <a:rPr lang="en-US" dirty="0"/>
              <a:t>storage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729" y="1347098"/>
            <a:ext cx="5924282" cy="5202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First File: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main.c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extern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nt main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()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("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external integer is = %d\n",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return 0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Second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File: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original.c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=48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71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336182"/>
            <a:ext cx="117348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There are FOUR types of storage classes in C</a:t>
            </a:r>
          </a:p>
          <a:p>
            <a:pPr marL="926465" lvl="1" indent="-457200">
              <a:buSzPct val="95000"/>
              <a:buFont typeface="+mj-lt"/>
              <a:buAutoNum type="arabicPeriod"/>
              <a:tabLst>
                <a:tab pos="140335" algn="l"/>
              </a:tabLst>
              <a:defRPr/>
            </a:pPr>
            <a:r>
              <a:rPr lang="en-US" sz="2400" dirty="0" smtClean="0">
                <a:solidFill>
                  <a:srgbClr val="292934"/>
                </a:solidFill>
              </a:rPr>
              <a:t>Automatic (auto)</a:t>
            </a:r>
            <a:endParaRPr lang="en-US" sz="2400" dirty="0">
              <a:solidFill>
                <a:srgbClr val="292934"/>
              </a:solidFill>
            </a:endParaRPr>
          </a:p>
          <a:p>
            <a:pPr marL="926465" lvl="1" indent="-457200">
              <a:buSzPct val="95000"/>
              <a:buFont typeface="+mj-lt"/>
              <a:buAutoNum type="arabicPeriod"/>
              <a:tabLst>
                <a:tab pos="140335" algn="l"/>
              </a:tabLst>
              <a:defRPr/>
            </a:pPr>
            <a:r>
              <a:rPr lang="en-US" sz="2400" dirty="0" smtClean="0">
                <a:solidFill>
                  <a:srgbClr val="292934"/>
                </a:solidFill>
              </a:rPr>
              <a:t>Static (static)</a:t>
            </a:r>
            <a:endParaRPr lang="en-US" sz="2400" dirty="0">
              <a:solidFill>
                <a:srgbClr val="292934"/>
              </a:solidFill>
            </a:endParaRPr>
          </a:p>
          <a:p>
            <a:pPr marL="926465" lvl="1" indent="-457200">
              <a:buSzPct val="95000"/>
              <a:buFont typeface="+mj-lt"/>
              <a:buAutoNum type="arabicPeriod"/>
              <a:tabLst>
                <a:tab pos="140335" algn="l"/>
              </a:tabLst>
              <a:defRPr/>
            </a:pPr>
            <a:r>
              <a:rPr lang="en-US" sz="2400" dirty="0" smtClean="0">
                <a:solidFill>
                  <a:srgbClr val="292934"/>
                </a:solidFill>
              </a:rPr>
              <a:t>External (extern)</a:t>
            </a:r>
            <a:endParaRPr lang="en-US" sz="2400" dirty="0">
              <a:solidFill>
                <a:srgbClr val="292934"/>
              </a:solidFill>
            </a:endParaRPr>
          </a:p>
          <a:p>
            <a:pPr marL="926465" lvl="1" indent="-457200">
              <a:buSzPct val="95000"/>
              <a:buFont typeface="+mj-lt"/>
              <a:buAutoNum type="arabicPeriod"/>
              <a:tabLst>
                <a:tab pos="140335" algn="l"/>
              </a:tabLst>
              <a:defRPr/>
            </a:pPr>
            <a:r>
              <a:rPr lang="en-US" sz="2400" dirty="0" smtClean="0">
                <a:solidFill>
                  <a:srgbClr val="292934"/>
                </a:solidFill>
              </a:rPr>
              <a:t>Register (register)</a:t>
            </a:r>
            <a:endParaRPr lang="en-US" sz="2400" dirty="0">
              <a:solidFill>
                <a:srgbClr val="29293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12441"/>
              </p:ext>
            </p:extLst>
          </p:nvPr>
        </p:nvGraphicFramePr>
        <p:xfrm>
          <a:off x="228601" y="3490172"/>
          <a:ext cx="11734799" cy="3367827"/>
        </p:xfrm>
        <a:graphic>
          <a:graphicData uri="http://schemas.openxmlformats.org/drawingml/2006/table">
            <a:tbl>
              <a:tblPr/>
              <a:tblGrid>
                <a:gridCol w="1613078"/>
                <a:gridCol w="1455313"/>
                <a:gridCol w="1803042"/>
                <a:gridCol w="1275008"/>
                <a:gridCol w="5588358"/>
              </a:tblGrid>
              <a:tr h="7969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Storage Classes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Storage Place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Lifetime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1069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auto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RAM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Garbage Value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Local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Within function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12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extern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RAM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Zero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Global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Till the end of the main program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Maybe declared anywhere in the program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182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static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RAM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Zero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Local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Till the end of the main program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Retains value between multiple functions call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69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register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Register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Garbage Value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Local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Within the function</a:t>
                      </a:r>
                    </a:p>
                  </a:txBody>
                  <a:tcPr marL="46390" marR="46390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</a:t>
            </a:r>
            <a:r>
              <a:rPr lang="en-US" dirty="0" smtClean="0"/>
              <a:t>C- auto storage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413456"/>
            <a:ext cx="680326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Automatic variables or storage classes are </a:t>
            </a:r>
            <a:r>
              <a:rPr lang="en-US" sz="2400" dirty="0">
                <a:solidFill>
                  <a:srgbClr val="FF0000"/>
                </a:solidFill>
              </a:rPr>
              <a:t>ALLOCATED MEMORY AUTOMATICALLY AT RUNTIME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SzPct val="95000"/>
              <a:tabLst>
                <a:tab pos="140335" algn="l"/>
              </a:tabLst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The variable is declared with keyword </a:t>
            </a:r>
            <a:r>
              <a:rPr lang="en-US" sz="2400" dirty="0">
                <a:solidFill>
                  <a:srgbClr val="FF0000"/>
                </a:solidFill>
              </a:rPr>
              <a:t>auto</a:t>
            </a:r>
            <a:r>
              <a:rPr lang="en-US" sz="2400" dirty="0">
                <a:solidFill>
                  <a:srgbClr val="292934"/>
                </a:solidFill>
              </a:rPr>
              <a:t>. </a:t>
            </a:r>
            <a:endParaRPr lang="en-US" sz="2400" dirty="0" smtClean="0">
              <a:solidFill>
                <a:srgbClr val="292934"/>
              </a:solidFill>
            </a:endParaRPr>
          </a:p>
          <a:p>
            <a:pPr algn="just">
              <a:buSzPct val="95000"/>
              <a:tabLst>
                <a:tab pos="140335" algn="l"/>
              </a:tabLst>
              <a:defRPr/>
            </a:pPr>
            <a:endParaRPr lang="en-US" sz="2400" dirty="0" smtClean="0">
              <a:solidFill>
                <a:srgbClr val="292934"/>
              </a:solidFill>
            </a:endParaRP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 smtClean="0">
                <a:solidFill>
                  <a:srgbClr val="292934"/>
                </a:solidFill>
              </a:rPr>
              <a:t>(auto </a:t>
            </a:r>
            <a:r>
              <a:rPr lang="en-US" sz="2400" dirty="0">
                <a:solidFill>
                  <a:srgbClr val="292934"/>
                </a:solidFill>
              </a:rPr>
              <a:t>keyword is optional while declaring variables.)</a:t>
            </a: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They must be </a:t>
            </a:r>
            <a:r>
              <a:rPr lang="en-US" sz="2400" dirty="0">
                <a:solidFill>
                  <a:srgbClr val="FF0000"/>
                </a:solidFill>
              </a:rPr>
              <a:t>declared at the start of a block</a:t>
            </a: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Memory is allocated automatically upon entry to a block and freed automatically upon exit from the block. </a:t>
            </a: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The automatic variables are initialized to garbage by default.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0957" y="1413456"/>
            <a:ext cx="4597757" cy="47684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#include&lt;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auto 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int x;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(“%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d”, x);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return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0;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lvl="1">
              <a:lnSpc>
                <a:spcPct val="107000"/>
              </a:lnSpc>
              <a:defRPr/>
            </a:pP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endParaRPr 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 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(Garbage Value)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auto storage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21" y="1555123"/>
            <a:ext cx="6803265" cy="501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FF0000"/>
                </a:solidFill>
              </a:rPr>
              <a:t>Storage-</a:t>
            </a:r>
            <a:r>
              <a:rPr lang="en-US" sz="2400" dirty="0">
                <a:solidFill>
                  <a:srgbClr val="292934"/>
                </a:solidFill>
              </a:rPr>
              <a:t> stored in memory</a:t>
            </a:r>
          </a:p>
          <a:p>
            <a:pPr marL="342900" indent="-342900" algn="just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FF0000"/>
                </a:solidFill>
              </a:rPr>
              <a:t>Default initial value- </a:t>
            </a:r>
            <a:r>
              <a:rPr lang="en-US" sz="2400" dirty="0">
                <a:solidFill>
                  <a:srgbClr val="292934"/>
                </a:solidFill>
              </a:rPr>
              <a:t>garbage </a:t>
            </a:r>
            <a:r>
              <a:rPr lang="en-US" sz="2400" dirty="0" smtClean="0">
                <a:solidFill>
                  <a:srgbClr val="292934"/>
                </a:solidFill>
              </a:rPr>
              <a:t>value</a:t>
            </a:r>
          </a:p>
          <a:p>
            <a:pPr algn="just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 </a:t>
            </a:r>
            <a:r>
              <a:rPr lang="en-US" sz="2400" dirty="0" smtClean="0">
                <a:solidFill>
                  <a:srgbClr val="292934"/>
                </a:solidFill>
              </a:rPr>
              <a:t>   (int - 0, float-0.000000, char- null)</a:t>
            </a:r>
            <a:endParaRPr lang="en-US" sz="2400" dirty="0">
              <a:solidFill>
                <a:srgbClr val="292934"/>
              </a:solidFill>
            </a:endParaRPr>
          </a:p>
          <a:p>
            <a:pPr marL="342900" indent="-342900" algn="just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FF0000"/>
                </a:solidFill>
              </a:rPr>
              <a:t>Scope- </a:t>
            </a:r>
            <a:r>
              <a:rPr lang="en-US" sz="2400" dirty="0">
                <a:solidFill>
                  <a:srgbClr val="292934"/>
                </a:solidFill>
              </a:rPr>
              <a:t>local to the block in which they are declared , including any blocks nested within that block. For this reasons automatic variables are also called local variable.</a:t>
            </a:r>
          </a:p>
          <a:p>
            <a:pPr marL="342900" indent="-342900" algn="just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FF0000"/>
                </a:solidFill>
              </a:rPr>
              <a:t>Life-</a:t>
            </a:r>
            <a:r>
              <a:rPr lang="en-US" sz="2400" dirty="0">
                <a:solidFill>
                  <a:srgbClr val="292934"/>
                </a:solidFill>
              </a:rPr>
              <a:t> within the block in which the variable is defined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7927" y="1532586"/>
            <a:ext cx="4713667" cy="522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int main()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int a; //auto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b;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c; 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printf("%d %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c%f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",a,b,c);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0;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0.000000 (garbage)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7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static </a:t>
            </a:r>
            <a:r>
              <a:rPr lang="en-US" dirty="0"/>
              <a:t>storage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22" y="1387337"/>
            <a:ext cx="11632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The static variable is a variable that is capable of </a:t>
            </a:r>
            <a:r>
              <a:rPr lang="en-US" b="1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retaining its value between multiple numbers of function calls in a program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53059" y="2318197"/>
            <a:ext cx="1687133" cy="79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int count=0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54558" y="3116687"/>
            <a:ext cx="2498501" cy="14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85611" y="4584879"/>
            <a:ext cx="1867437" cy="101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count++;</a:t>
            </a:r>
          </a:p>
          <a:p>
            <a:pPr algn="ctr"/>
            <a:r>
              <a:rPr lang="en-US" dirty="0" smtClean="0"/>
              <a:t>count=1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53059" y="4584879"/>
            <a:ext cx="1867437" cy="101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count++;</a:t>
            </a:r>
          </a:p>
          <a:p>
            <a:pPr algn="ctr"/>
            <a:r>
              <a:rPr lang="en-US" dirty="0" smtClean="0"/>
              <a:t>count=2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74307" y="4501166"/>
            <a:ext cx="1867437" cy="101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count++;</a:t>
            </a:r>
          </a:p>
          <a:p>
            <a:pPr algn="ctr"/>
            <a:r>
              <a:rPr lang="en-US" dirty="0" smtClean="0"/>
              <a:t>count=2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" idx="2"/>
            <a:endCxn id="11" idx="0"/>
          </p:cNvCxnSpPr>
          <p:nvPr/>
        </p:nvCxnSpPr>
        <p:spPr>
          <a:xfrm>
            <a:off x="5196626" y="3116687"/>
            <a:ext cx="90152" cy="14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68284" y="3090929"/>
            <a:ext cx="2145406" cy="149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610" y="416403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47010" y="416403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f2()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69090" y="40265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f3()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42823" y="2117277"/>
            <a:ext cx="3400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is initialized once count=0</a:t>
            </a:r>
          </a:p>
          <a:p>
            <a:r>
              <a:rPr lang="en-US" dirty="0" smtClean="0"/>
              <a:t>After calling f1()</a:t>
            </a:r>
            <a:r>
              <a:rPr lang="en-US" dirty="0" smtClean="0">
                <a:sym typeface="Wingdings" panose="05000000000000000000" pitchFamily="2" charset="2"/>
              </a:rPr>
              <a:t> count=1</a:t>
            </a:r>
          </a:p>
          <a:p>
            <a:r>
              <a:rPr lang="en-US" dirty="0"/>
              <a:t>After calling </a:t>
            </a:r>
            <a:r>
              <a:rPr lang="en-US" dirty="0" smtClean="0"/>
              <a:t>f2()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count=2</a:t>
            </a:r>
          </a:p>
          <a:p>
            <a:r>
              <a:rPr lang="en-US" dirty="0"/>
              <a:t>After calling f2()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count=3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static </a:t>
            </a:r>
            <a:r>
              <a:rPr lang="en-US" dirty="0"/>
              <a:t>storage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22" y="1400575"/>
            <a:ext cx="6519930" cy="2644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variables defined as </a:t>
            </a:r>
            <a:r>
              <a:rPr lang="en-US" b="1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static specifier 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can </a:t>
            </a:r>
            <a:r>
              <a:rPr lang="en-US" b="1" dirty="0" smtClean="0">
                <a:solidFill>
                  <a:srgbClr val="C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HOLD THEIR VALUE BETWEEN THE MULTIPLE FUNCTION CALLS.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Static local variables are </a:t>
            </a:r>
            <a:r>
              <a:rPr lang="en-US" b="1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visible only to the function 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or the block in which they are defined.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static </a:t>
            </a:r>
            <a:r>
              <a:rPr lang="en-US" sz="2000" dirty="0">
                <a:solidFill>
                  <a:srgbClr val="FF0000"/>
                </a:solidFill>
              </a:rPr>
              <a:t>char c;  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static int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; 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4200" y="1367635"/>
            <a:ext cx="5257800" cy="39703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smtClean="0">
                <a:solidFill>
                  <a:srgbClr val="0070C0"/>
                </a:solidFill>
              </a:rPr>
              <a:t>STORAGE CLASS</a:t>
            </a:r>
            <a:endParaRPr lang="en-US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/>
              <a:t>int fun()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static int count = 0</a:t>
            </a:r>
            <a:r>
              <a:rPr lang="en-US" dirty="0" smtClean="0">
                <a:solidFill>
                  <a:srgbClr val="0070C0"/>
                </a:solidFill>
              </a:rPr>
              <a:t>; </a:t>
            </a:r>
            <a:r>
              <a:rPr lang="en-US" dirty="0" smtClean="0">
                <a:solidFill>
                  <a:srgbClr val="FF0000"/>
                </a:solidFill>
              </a:rPr>
              <a:t>//Initialized only once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count</a:t>
            </a:r>
            <a:r>
              <a:rPr lang="en-US" dirty="0" smtClean="0">
                <a:solidFill>
                  <a:srgbClr val="FF0000"/>
                </a:solidFill>
              </a:rPr>
              <a:t>++;  //shared among multiple function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/>
              <a:t>return count;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r>
              <a:rPr lang="en-US" dirty="0"/>
              <a:t>int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printf("%d ", </a:t>
            </a:r>
            <a:r>
              <a:rPr lang="en-US" dirty="0">
                <a:solidFill>
                  <a:srgbClr val="FF0000"/>
                </a:solidFill>
              </a:rPr>
              <a:t>fun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); //count=1</a:t>
            </a:r>
            <a:endParaRPr lang="en-US" dirty="0"/>
          </a:p>
          <a:p>
            <a:pPr>
              <a:defRPr/>
            </a:pPr>
            <a:r>
              <a:rPr lang="en-US" dirty="0"/>
              <a:t>printf("%d ", </a:t>
            </a:r>
            <a:r>
              <a:rPr lang="en-US" dirty="0">
                <a:solidFill>
                  <a:srgbClr val="FF0000"/>
                </a:solidFill>
              </a:rPr>
              <a:t>fun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); //count=2</a:t>
            </a:r>
            <a:endParaRPr lang="en-US" dirty="0"/>
          </a:p>
          <a:p>
            <a:pPr>
              <a:defRPr/>
            </a:pPr>
            <a:r>
              <a:rPr lang="en-US" dirty="0"/>
              <a:t>return 0;</a:t>
            </a:r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8183" y="5086208"/>
            <a:ext cx="2473817" cy="923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Output: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1 2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15722" y="5086208"/>
            <a:ext cx="11455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</a:rPr>
              <a:t>Storage-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stored </a:t>
            </a:r>
            <a:r>
              <a:rPr lang="en-US" altLang="en-US" sz="2000" dirty="0"/>
              <a:t>in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</a:rPr>
              <a:t>Default initial value- </a:t>
            </a:r>
            <a:r>
              <a:rPr lang="en-US" altLang="en-US" sz="2000" dirty="0"/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</a:rPr>
              <a:t>Scope</a:t>
            </a:r>
            <a:r>
              <a:rPr lang="en-US" altLang="en-US" sz="2000" dirty="0"/>
              <a:t>- local to the block in which they are declared 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C00000"/>
                </a:solidFill>
              </a:rPr>
              <a:t>Life</a:t>
            </a:r>
            <a:r>
              <a:rPr lang="en-US" altLang="en-US" sz="2000" dirty="0"/>
              <a:t>- </a:t>
            </a:r>
            <a:r>
              <a:rPr lang="en-US" altLang="en-US" sz="2000" dirty="0">
                <a:solidFill>
                  <a:srgbClr val="7030A0"/>
                </a:solidFill>
              </a:rPr>
              <a:t>Till the end of the main program</a:t>
            </a:r>
            <a:r>
              <a:rPr lang="en-US" altLang="en-US" sz="2000" dirty="0"/>
              <a:t>, Retains value between multiple functions </a:t>
            </a:r>
            <a:r>
              <a:rPr lang="en-US" altLang="en-US" sz="2000" dirty="0" smtClean="0"/>
              <a:t>call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21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static </a:t>
            </a:r>
            <a:r>
              <a:rPr lang="en-US" dirty="0"/>
              <a:t>storage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21" y="1400575"/>
            <a:ext cx="10769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cs typeface="Times New Roman" panose="02020603050405020304" pitchFamily="18" charset="0"/>
              </a:rPr>
              <a:t>In C programming, when static is used on a global variable, it causes only one copy of that member to be shared by </a:t>
            </a:r>
            <a:r>
              <a:rPr lang="en-US" dirty="0" smtClean="0">
                <a:solidFill>
                  <a:srgbClr val="000000"/>
                </a:solidFill>
                <a:latin typeface="inter-regular"/>
                <a:cs typeface="Times New Roman" panose="02020603050405020304" pitchFamily="18" charset="0"/>
              </a:rPr>
              <a:t>all the functions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08000" y="2053822"/>
            <a:ext cx="5924284" cy="44781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</a:rPr>
              <a:t>#include&lt;</a:t>
            </a:r>
            <a:r>
              <a:rPr lang="en-US" dirty="0" err="1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2E8B57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a = 10;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b = 24; </a:t>
            </a:r>
            <a:endParaRPr lang="en-US" b="1" dirty="0">
              <a:solidFill>
                <a:srgbClr val="006699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sum()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{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printf(</a:t>
            </a:r>
            <a:r>
              <a:rPr lang="en-US" dirty="0">
                <a:solidFill>
                  <a:srgbClr val="0000FF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"%d %d \n"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);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a++; 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b++;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}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main()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{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2E8B57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;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= 0; 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&lt; 3; 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++)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{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sum(); </a:t>
            </a:r>
            <a:r>
              <a:rPr lang="en-US" dirty="0">
                <a:solidFill>
                  <a:srgbClr val="008200"/>
                </a:solidFill>
                <a:latin typeface="inter-regular"/>
                <a:ea typeface="Times New Roman" panose="02020603050405020304" pitchFamily="18" charset="0"/>
              </a:rPr>
              <a:t>.  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}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70811" y="4874885"/>
            <a:ext cx="2473817" cy="1612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Output: </a:t>
            </a:r>
          </a:p>
          <a:p>
            <a:pPr>
              <a:defRPr/>
            </a:pPr>
            <a:endParaRPr lang="en-US" dirty="0"/>
          </a:p>
          <a:p>
            <a:pPr algn="just">
              <a:lnSpc>
                <a:spcPct val="107000"/>
              </a:lnSpc>
              <a:spcBef>
                <a:spcPts val="200"/>
              </a:spcBef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static </a:t>
            </a:r>
            <a:r>
              <a:rPr lang="en-US" dirty="0"/>
              <a:t>storage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21" y="1400575"/>
            <a:ext cx="10769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5721" y="1400575"/>
            <a:ext cx="62623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Q) What is the output of the following program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fun()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 static int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= 16;</a:t>
            </a:r>
          </a:p>
          <a:p>
            <a:r>
              <a:rPr lang="en-US" dirty="0"/>
              <a:t>  return </a:t>
            </a:r>
            <a:r>
              <a:rPr lang="en-US" dirty="0" err="1"/>
              <a:t>num</a:t>
            </a:r>
            <a:r>
              <a:rPr lang="en-US" dirty="0"/>
              <a:t>--;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 smtClean="0"/>
              <a:t>  {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for(fun(); fun(); fun())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", fun());</a:t>
            </a:r>
          </a:p>
          <a:p>
            <a:r>
              <a:rPr lang="en-US" dirty="0"/>
              <a:t>  return 0;</a:t>
            </a:r>
          </a:p>
          <a:p>
            <a:r>
              <a:rPr lang="en-US" dirty="0" smtClean="0"/>
              <a:t> }</a:t>
            </a: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Infinite loop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13 10 7 4 1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14 11 8 5 2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15 </a:t>
            </a:r>
            <a:r>
              <a:rPr lang="en-US" dirty="0"/>
              <a:t>12 8 5 2</a:t>
            </a:r>
          </a:p>
        </p:txBody>
      </p:sp>
    </p:spTree>
    <p:extLst>
      <p:ext uri="{BB962C8B-B14F-4D97-AF65-F5344CB8AC3E}">
        <p14:creationId xmlns:p14="http://schemas.microsoft.com/office/powerpoint/2010/main" val="17654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188913"/>
            <a:ext cx="11176000" cy="801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</a:t>
            </a:r>
            <a:r>
              <a:rPr lang="en-US" dirty="0" smtClean="0"/>
              <a:t>static </a:t>
            </a:r>
            <a:r>
              <a:rPr lang="en-US" dirty="0"/>
              <a:t>storage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21" y="1400575"/>
            <a:ext cx="10769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14817" y="14005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//STATIC STORAGE CLASS</a:t>
            </a:r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fun()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 static int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= 16;</a:t>
            </a:r>
          </a:p>
          <a:p>
            <a:r>
              <a:rPr lang="en-US" dirty="0"/>
              <a:t>  return </a:t>
            </a:r>
            <a:r>
              <a:rPr lang="en-US" dirty="0" err="1" smtClean="0"/>
              <a:t>num</a:t>
            </a:r>
            <a:r>
              <a:rPr lang="en-US" dirty="0" smtClean="0"/>
              <a:t> - - 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for(fun(); fun(); fun())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", fun());</a:t>
            </a:r>
          </a:p>
          <a:p>
            <a:r>
              <a:rPr lang="en-US" dirty="0"/>
              <a:t>  return 0;</a:t>
            </a:r>
          </a:p>
          <a:p>
            <a:r>
              <a:rPr lang="en-US" dirty="0" smtClean="0"/>
              <a:t>}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Infinite loop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13 10 7 4 1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1" dirty="0"/>
              <a:t>14 11 8 5 2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15 </a:t>
            </a:r>
            <a:r>
              <a:rPr lang="en-US" dirty="0"/>
              <a:t>12 8 5 2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86471" y="1400575"/>
            <a:ext cx="7151756" cy="48294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fun() called first time: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16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for loop initialization done;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In test condition, compiler checks for non zero value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 called again : </a:t>
            </a:r>
            <a:r>
              <a:rPr lang="en-US" altLang="en-US" sz="1400" dirty="0" err="1">
                <a:solidFill>
                  <a:srgbClr val="FF0000"/>
                </a:solidFill>
              </a:rPr>
              <a:t>num</a:t>
            </a:r>
            <a:r>
              <a:rPr lang="en-US" altLang="en-US" sz="1400" dirty="0">
                <a:solidFill>
                  <a:srgbClr val="FF0000"/>
                </a:solidFill>
              </a:rPr>
              <a:t> = 15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FF0000"/>
                </a:solidFill>
              </a:rPr>
              <a:t>printf</a:t>
            </a:r>
            <a:r>
              <a:rPr lang="en-US" altLang="en-US" sz="1400" dirty="0">
                <a:solidFill>
                  <a:srgbClr val="FF0000"/>
                </a:solidFill>
              </a:rPr>
              <a:t>("%d \n", fun());:</a:t>
            </a:r>
            <a:r>
              <a:rPr lang="en-US" altLang="en-US" sz="1400" dirty="0" err="1">
                <a:solidFill>
                  <a:srgbClr val="FF0000"/>
                </a:solidFill>
              </a:rPr>
              <a:t>num</a:t>
            </a:r>
            <a:r>
              <a:rPr lang="en-US" altLang="en-US" sz="1400" dirty="0">
                <a:solidFill>
                  <a:srgbClr val="FF0000"/>
                </a:solidFill>
              </a:rPr>
              <a:t>=14 -&gt;printed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Increment/decrement condition check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fun(); called again : </a:t>
            </a:r>
            <a:r>
              <a:rPr lang="en-US" altLang="en-US" sz="1400" dirty="0" err="1">
                <a:solidFill>
                  <a:srgbClr val="FF0000"/>
                </a:solidFill>
              </a:rPr>
              <a:t>num</a:t>
            </a:r>
            <a:r>
              <a:rPr lang="en-US" altLang="en-US" sz="1400" dirty="0">
                <a:solidFill>
                  <a:srgbClr val="FF0000"/>
                </a:solidFill>
              </a:rPr>
              <a:t> = </a:t>
            </a:r>
            <a:r>
              <a:rPr lang="en-US" altLang="en-US" sz="1400" dirty="0" smtClean="0">
                <a:solidFill>
                  <a:srgbClr val="FF0000"/>
                </a:solidFill>
              </a:rPr>
              <a:t>13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----------------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 called second time: </a:t>
            </a:r>
            <a:r>
              <a:rPr lang="en-US" altLang="en-US" sz="1400" dirty="0" err="1"/>
              <a:t>num</a:t>
            </a:r>
            <a:r>
              <a:rPr lang="en-US" altLang="en-US" sz="1400" dirty="0"/>
              <a:t>: 13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In test </a:t>
            </a:r>
            <a:r>
              <a:rPr lang="en-US" altLang="en-US" sz="1400" dirty="0" err="1"/>
              <a:t>condition,compiler</a:t>
            </a:r>
            <a:r>
              <a:rPr lang="en-US" altLang="en-US" sz="1400" dirty="0"/>
              <a:t> checks for non zero value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 called again : </a:t>
            </a:r>
            <a:r>
              <a:rPr lang="en-US" altLang="en-US" sz="1400" dirty="0" err="1"/>
              <a:t>num</a:t>
            </a:r>
            <a:r>
              <a:rPr lang="en-US" altLang="en-US" sz="1400" dirty="0"/>
              <a:t> = 12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FF0000"/>
                </a:solidFill>
              </a:rPr>
              <a:t>printf</a:t>
            </a:r>
            <a:r>
              <a:rPr lang="en-US" altLang="en-US" sz="1400" dirty="0">
                <a:solidFill>
                  <a:srgbClr val="FF0000"/>
                </a:solidFill>
              </a:rPr>
              <a:t>("%d \n", fun());:</a:t>
            </a:r>
            <a:r>
              <a:rPr lang="en-US" altLang="en-US" sz="1400" dirty="0" err="1">
                <a:solidFill>
                  <a:srgbClr val="FF0000"/>
                </a:solidFill>
              </a:rPr>
              <a:t>num</a:t>
            </a:r>
            <a:r>
              <a:rPr lang="en-US" altLang="en-US" sz="1400" dirty="0">
                <a:solidFill>
                  <a:srgbClr val="FF0000"/>
                </a:solidFill>
              </a:rPr>
              <a:t>=11 -&gt;printed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fun(); called again : </a:t>
            </a:r>
            <a:r>
              <a:rPr lang="en-US" altLang="en-US" sz="1400" dirty="0" err="1"/>
              <a:t>num</a:t>
            </a:r>
            <a:r>
              <a:rPr lang="en-US" altLang="en-US" sz="1400" dirty="0"/>
              <a:t>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1425</Words>
  <Application>Microsoft Office PowerPoint</Application>
  <PresentationFormat>Widescreen</PresentationFormat>
  <Paragraphs>309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ＭＳ Ｐゴシック</vt:lpstr>
      <vt:lpstr>Arial</vt:lpstr>
      <vt:lpstr>Calibri</vt:lpstr>
      <vt:lpstr>Consolas</vt:lpstr>
      <vt:lpstr>Franklin Gothic Medium</vt:lpstr>
      <vt:lpstr>inter-regular</vt:lpstr>
      <vt:lpstr>Roboto</vt:lpstr>
      <vt:lpstr>Times New Roman</vt:lpstr>
      <vt:lpstr>Times New Roman</vt:lpstr>
      <vt:lpstr>Wingdings</vt:lpstr>
      <vt:lpstr>Wingdings 2</vt:lpstr>
      <vt:lpstr>Grid</vt:lpstr>
      <vt:lpstr>Storage Classes in C</vt:lpstr>
      <vt:lpstr>Storage Classes in C</vt:lpstr>
      <vt:lpstr>Storage Classes in C- auto storage class</vt:lpstr>
      <vt:lpstr>Storage Classes in C- auto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PowerPoint Presentation</vt:lpstr>
      <vt:lpstr>PowerPoint Presentation</vt:lpstr>
      <vt:lpstr>Storage Classes in C- register storage class</vt:lpstr>
      <vt:lpstr>Storage Classes in C- EXTERN storage class</vt:lpstr>
      <vt:lpstr>Storage Classes in C- EXTERN storage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Natisha Chaudhary</dc:creator>
  <cp:lastModifiedBy>Natisha Chaudhary</cp:lastModifiedBy>
  <cp:revision>32</cp:revision>
  <dcterms:created xsi:type="dcterms:W3CDTF">2023-02-19T15:41:08Z</dcterms:created>
  <dcterms:modified xsi:type="dcterms:W3CDTF">2023-02-21T06:33:17Z</dcterms:modified>
</cp:coreProperties>
</file>