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0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9BD6-1385-4E75-993A-6588A3FBD872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53A5A-EFD8-4146-8FCF-FDDEDBE9B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0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6713" y="152400"/>
            <a:ext cx="7812087" cy="644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3779838" cy="64436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787" y="2052960"/>
            <a:ext cx="7813013" cy="1828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200" y="2052960"/>
            <a:ext cx="3780565" cy="1828800"/>
          </a:xfrm>
        </p:spPr>
        <p:txBody>
          <a:bodyPr/>
          <a:lstStyle>
            <a:lvl1pPr algn="ctr">
              <a:defRPr sz="42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888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55E675-08E1-4A70-951E-AC8ED7ADB085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69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147638"/>
            <a:ext cx="89408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7200" y="147638"/>
            <a:ext cx="2608263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CA0568-17F3-4A6E-872B-AED87813E50C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083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C029FE-9D6C-4FD6-8AC8-881440EE293F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3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47200" y="152400"/>
            <a:ext cx="26416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ED73EE-A14B-498C-AB4E-013A3BE1DE02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40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BF746-6089-4AC5-A7AB-ECECED74B6F3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9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E7D5D-205F-4CFC-9569-747B2E27C202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7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4CA165-F132-4435-B218-FECB2325F4AC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5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50813"/>
            <a:ext cx="11774488" cy="637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286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26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EFE87D-8E43-4E31-9F99-F51FEF965A27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98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50DB6-2D68-445C-9F0D-CE97F29F42B5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98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341438"/>
            <a:ext cx="11774488" cy="5256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2400"/>
            <a:ext cx="11752263" cy="1044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100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5"/>
            <a:ext cx="1120933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121920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srgbClr val="D2533C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609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"/>
        <a:defRPr sz="2000" kern="1200" spc="15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726056"/>
        </a:buClr>
        <a:buFont typeface="Wingdings" panose="05000000000000000000" pitchFamily="2" charset="2"/>
        <a:buChar char="§"/>
        <a:defRPr sz="16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4C5A6A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79463D"/>
        </a:buClr>
        <a:buFont typeface="Wingdings" panose="05000000000000000000" pitchFamily="2" charset="2"/>
        <a:buChar char="§"/>
        <a:defRPr sz="13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b="1" dirty="0">
                <a:latin typeface="Nunito Sans" panose="00000500000000000000" pitchFamily="2" charset="0"/>
              </a:rPr>
              <a:t>arrays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28600" y="1371600"/>
            <a:ext cx="5257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6863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</a:rPr>
              <a:t>Array is a </a:t>
            </a:r>
            <a:r>
              <a:rPr lang="en-US" altLang="en-US" sz="2400" b="1" dirty="0">
                <a:solidFill>
                  <a:srgbClr val="FF0000"/>
                </a:solidFill>
              </a:rPr>
              <a:t>collection of similar data items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or elements.</a:t>
            </a:r>
          </a:p>
          <a:p>
            <a:pPr marL="11113" indent="0" eaLnBrk="0" fontAlgn="base" hangingPunct="0">
              <a:spcBef>
                <a:spcPct val="0"/>
              </a:spcBef>
              <a:spcAft>
                <a:spcPct val="0"/>
              </a:spcAft>
              <a:buSzPct val="95000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Elements </a:t>
            </a:r>
            <a:r>
              <a:rPr lang="en-US" altLang="en-US" sz="2400" dirty="0"/>
              <a:t>are </a:t>
            </a:r>
            <a:r>
              <a:rPr lang="en-US" altLang="en-US" sz="2400" dirty="0">
                <a:solidFill>
                  <a:srgbClr val="FF0000"/>
                </a:solidFill>
              </a:rPr>
              <a:t>stored  contiguously </a:t>
            </a:r>
            <a:r>
              <a:rPr lang="en-US" altLang="en-US" sz="2400" dirty="0">
                <a:solidFill>
                  <a:srgbClr val="000000"/>
                </a:solidFill>
              </a:rPr>
              <a:t>in memory under the </a:t>
            </a:r>
            <a:r>
              <a:rPr lang="en-US" altLang="en-US" sz="2400" dirty="0">
                <a:solidFill>
                  <a:srgbClr val="FF0000"/>
                </a:solidFill>
              </a:rPr>
              <a:t>same name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marL="11113" indent="0" eaLnBrk="0" fontAlgn="base" hangingPunct="0">
              <a:spcBef>
                <a:spcPct val="0"/>
              </a:spcBef>
              <a:spcAft>
                <a:spcPct val="0"/>
              </a:spcAft>
              <a:buSzPct val="95000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</a:rPr>
              <a:t>Arrays are used to </a:t>
            </a:r>
            <a:r>
              <a:rPr lang="en-US" altLang="en-US" sz="2400" dirty="0">
                <a:solidFill>
                  <a:srgbClr val="FF0000"/>
                </a:solidFill>
              </a:rPr>
              <a:t>store multiple values</a:t>
            </a:r>
            <a:r>
              <a:rPr lang="en-US" altLang="en-US" sz="2400" dirty="0">
                <a:solidFill>
                  <a:srgbClr val="000000"/>
                </a:solidFill>
              </a:rPr>
              <a:t> in a </a:t>
            </a:r>
            <a:r>
              <a:rPr lang="en-US" altLang="en-US" sz="2400" dirty="0">
                <a:solidFill>
                  <a:srgbClr val="FF0000"/>
                </a:solidFill>
              </a:rPr>
              <a:t>single variable</a:t>
            </a:r>
            <a:r>
              <a:rPr lang="en-US" altLang="en-US" sz="2400" dirty="0">
                <a:solidFill>
                  <a:srgbClr val="000000"/>
                </a:solidFill>
              </a:rPr>
              <a:t>, instead of declaring separate variables for each value.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1BA5C9-FB68-416B-A78A-CCC68398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0" y="3633757"/>
            <a:ext cx="573405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338" y="1600200"/>
            <a:ext cx="54326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//multiple variables;</a:t>
            </a:r>
          </a:p>
          <a:p>
            <a:r>
              <a:rPr lang="en-US" sz="2800" dirty="0"/>
              <a:t>int a1,a2,a3,a4,a5;</a:t>
            </a:r>
          </a:p>
          <a:p>
            <a:endParaRPr lang="en-US" sz="2800" dirty="0"/>
          </a:p>
          <a:p>
            <a:r>
              <a:rPr lang="en-US" sz="2800" dirty="0"/>
              <a:t>int a[5];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a is </a:t>
            </a:r>
            <a:r>
              <a:rPr lang="en-US" sz="2400" dirty="0" err="1"/>
              <a:t>array_name</a:t>
            </a:r>
            <a:endParaRPr lang="en-US" sz="2400" dirty="0"/>
          </a:p>
          <a:p>
            <a:r>
              <a:rPr lang="en-US" sz="2400" dirty="0" smtClean="0"/>
              <a:t>size=5</a:t>
            </a:r>
            <a:endParaRPr lang="en-US" sz="2400" dirty="0"/>
          </a:p>
          <a:p>
            <a:r>
              <a:rPr lang="en-US" sz="2400" dirty="0"/>
              <a:t>Elements</a:t>
            </a:r>
            <a:r>
              <a:rPr lang="en-US" sz="2400" dirty="0">
                <a:sym typeface="Wingdings" panose="05000000000000000000" pitchFamily="2" charset="2"/>
              </a:rPr>
              <a:t> 80,60,70,85,75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993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Searching in an array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28600" y="1371600"/>
            <a:ext cx="5257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6863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Searching is </a:t>
            </a:r>
            <a:r>
              <a:rPr lang="en-US" sz="2400" b="1" dirty="0"/>
              <a:t>the process of </a:t>
            </a:r>
            <a:r>
              <a:rPr lang="en-US" sz="2400" b="1" dirty="0">
                <a:solidFill>
                  <a:srgbClr val="FF0000"/>
                </a:solidFill>
              </a:rPr>
              <a:t>finding a given value</a:t>
            </a:r>
            <a:r>
              <a:rPr lang="en-US" sz="2400" b="1" dirty="0"/>
              <a:t>  in a list of values</a:t>
            </a:r>
            <a:r>
              <a:rPr lang="en-US" sz="2400" dirty="0"/>
              <a:t>. </a:t>
            </a:r>
          </a:p>
          <a:p>
            <a:pPr marL="0" indent="0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decides whether a </a:t>
            </a:r>
            <a:r>
              <a:rPr lang="en-US" sz="2400" dirty="0">
                <a:solidFill>
                  <a:srgbClr val="FF0000"/>
                </a:solidFill>
              </a:rPr>
              <a:t>search key </a:t>
            </a:r>
            <a:r>
              <a:rPr lang="en-US" sz="2400" dirty="0"/>
              <a:t>is present in the data or not. </a:t>
            </a:r>
          </a:p>
          <a:p>
            <a:pPr marL="0" indent="0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the algorithmic process of </a:t>
            </a:r>
            <a:r>
              <a:rPr lang="en-US" sz="2400" b="1" dirty="0"/>
              <a:t>finding a particular item in a collection of items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1BA5C9-FB68-416B-A78A-CCC68398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0" y="1524000"/>
            <a:ext cx="573405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A1FD6C-AEF4-31F1-0EC4-E5A3A2606DFF}"/>
              </a:ext>
            </a:extLst>
          </p:cNvPr>
          <p:cNvSpPr txBox="1"/>
          <p:nvPr/>
        </p:nvSpPr>
        <p:spPr>
          <a:xfrm>
            <a:off x="5865056" y="3048000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TWO TYPES OF SEARCHING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Linear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36803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Searching in an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32DEEA-F49F-7A2A-8560-D5A87C53C8B2}"/>
              </a:ext>
            </a:extLst>
          </p:cNvPr>
          <p:cNvSpPr/>
          <p:nvPr/>
        </p:nvSpPr>
        <p:spPr>
          <a:xfrm>
            <a:off x="228600" y="1371600"/>
            <a:ext cx="1127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Linear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search is also called as </a:t>
            </a:r>
            <a:r>
              <a:rPr lang="en-US" sz="2400" b="1" dirty="0">
                <a:solidFill>
                  <a:srgbClr val="C00000"/>
                </a:solidFill>
              </a:rPr>
              <a:t>sequential search algorithm</a:t>
            </a: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Searching for the key element is done in a </a:t>
            </a:r>
            <a:r>
              <a:rPr lang="en-US" sz="2400" dirty="0">
                <a:solidFill>
                  <a:srgbClr val="FF0000"/>
                </a:solidFill>
              </a:rPr>
              <a:t>linear fashion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the </a:t>
            </a:r>
            <a:r>
              <a:rPr lang="en-US" sz="2400" dirty="0">
                <a:solidFill>
                  <a:srgbClr val="FF0000"/>
                </a:solidFill>
              </a:rPr>
              <a:t>simplest searching technique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Linear search, we simply </a:t>
            </a:r>
            <a:r>
              <a:rPr lang="en-US" sz="2400" dirty="0">
                <a:solidFill>
                  <a:srgbClr val="FF0000"/>
                </a:solidFill>
              </a:rPr>
              <a:t>traverse the list completely </a:t>
            </a:r>
            <a:r>
              <a:rPr lang="en-US" sz="2400" dirty="0"/>
              <a:t>and match each element of the list with the item whose location is to be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match is </a:t>
            </a:r>
            <a:r>
              <a:rPr lang="en-US" sz="2400" dirty="0">
                <a:solidFill>
                  <a:srgbClr val="FF0000"/>
                </a:solidFill>
              </a:rPr>
              <a:t>found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FF0000"/>
                </a:solidFill>
              </a:rPr>
              <a:t>the location of the item is returned</a:t>
            </a:r>
            <a:r>
              <a:rPr lang="en-US" sz="2400" dirty="0"/>
              <a:t>; otherwise, the algorithm returns NULL.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widely used to search an element from the unordered list, i.e., the list in which items are not sorted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0287D4E4-095E-4481-31DF-D1E504C65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9321"/>
            <a:ext cx="65" cy="818643"/>
          </a:xfrm>
          <a:prstGeom prst="rect">
            <a:avLst/>
          </a:prstGeom>
          <a:solidFill>
            <a:srgbClr val="D0E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8203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519BD8A-10F3-E495-87A3-B7ACF4A8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029200"/>
            <a:ext cx="5686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dirty="0" smtClean="0"/>
              <a:t>Searching in an array – linear search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32DEEA-F49F-7A2A-8560-D5A87C53C8B2}"/>
              </a:ext>
            </a:extLst>
          </p:cNvPr>
          <p:cNvSpPr/>
          <p:nvPr/>
        </p:nvSpPr>
        <p:spPr>
          <a:xfrm>
            <a:off x="228600" y="1371600"/>
            <a:ext cx="11277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 1: Start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 2: [Initialize counter variable. ] Set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 3: Repeat Step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 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 4: if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x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then jump to step </a:t>
            </a:r>
            <a:r>
              <a:rPr 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 5: [Increase counter. ] Set 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 6: [End of step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loop. 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 7: 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 x found at 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 position and go to step 09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 8: Print x not found (if a[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] != x, after all the iteration of the above for loop. 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 9: Stop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0287D4E4-095E-4481-31DF-D1E504C65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9321"/>
            <a:ext cx="65" cy="818643"/>
          </a:xfrm>
          <a:prstGeom prst="rect">
            <a:avLst/>
          </a:prstGeom>
          <a:solidFill>
            <a:srgbClr val="D0E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8203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4833B14-A18E-3262-77C2-AEF50716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9321"/>
            <a:ext cx="65" cy="818643"/>
          </a:xfrm>
          <a:prstGeom prst="rect">
            <a:avLst/>
          </a:prstGeom>
          <a:solidFill>
            <a:srgbClr val="D0E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8203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D66591F-2D0C-99A1-353B-1CE9E99E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//program to Search an element </a:t>
            </a:r>
            <a:r>
              <a:rPr lang="en-US" b="1" dirty="0"/>
              <a:t>in an array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3EE7D76-F9DC-33F6-BE01-B11CCB6C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306645-8908-3224-4E46-E36A10DEA79C}"/>
              </a:ext>
            </a:extLst>
          </p:cNvPr>
          <p:cNvSpPr txBox="1"/>
          <p:nvPr/>
        </p:nvSpPr>
        <p:spPr>
          <a:xfrm>
            <a:off x="228600" y="1371600"/>
            <a:ext cx="5943600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program  to search an element in 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8200"/>
                </a:solidFill>
                <a:latin typeface="Monaco"/>
              </a:rPr>
              <a:t>#include&lt;</a:t>
            </a:r>
            <a:r>
              <a:rPr lang="en-US" altLang="en-US" sz="2000" dirty="0" err="1" smtClean="0">
                <a:solidFill>
                  <a:srgbClr val="008200"/>
                </a:solidFill>
                <a:latin typeface="Monaco"/>
              </a:rPr>
              <a:t>stdio.h</a:t>
            </a:r>
            <a:r>
              <a:rPr lang="en-US" altLang="en-US" sz="2000" dirty="0" smtClean="0">
                <a:solidFill>
                  <a:srgbClr val="008200"/>
                </a:solidFill>
                <a:latin typeface="Monaco"/>
              </a:rPr>
              <a:t>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#define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 50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n, x;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a[MAX];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"Enter the size of the array: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nEnter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%d elements:\n"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n);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 n;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&amp;a[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1A2CFC-3F95-D21A-E0F3-476FE1D3CB63}"/>
              </a:ext>
            </a:extLst>
          </p:cNvPr>
          <p:cNvSpPr txBox="1"/>
          <p:nvPr/>
        </p:nvSpPr>
        <p:spPr>
          <a:xfrm>
            <a:off x="6172200" y="1381065"/>
            <a:ext cx="571265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nEnter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the element to search: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&amp;x);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 n;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(a[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 == x)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</a:t>
            </a: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 found at %d position."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x, i+1);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0;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 not found"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x);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0;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21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Searching in an array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28600" y="1371600"/>
            <a:ext cx="11734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6863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Binary Search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a search algorithm that is used to find the position of an element (target value ) in 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sorted 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. The array should be sorted prior to applying a binary search.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Working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binary search algorithm works by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Nunito" pitchFamily="2" charset="0"/>
              </a:rPr>
              <a:t>comparing the element to be searched by the middle element of the array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and based on this comparison follows the required procedure.</a:t>
            </a:r>
          </a:p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Case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Nunito" pitchFamily="2" charset="0"/>
              </a:rPr>
              <a:t>element = middle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, the element is found return the index.</a:t>
            </a:r>
          </a:p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Case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Nunito" pitchFamily="2" charset="0"/>
              </a:rPr>
              <a:t>element &gt; middle,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search for the element in the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sub-array starting from middle+1 index to n.</a:t>
            </a:r>
          </a:p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Case 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Nunito" pitchFamily="2" charset="0"/>
              </a:rPr>
              <a:t>element &lt; middle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, search for element in the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sub-array starting from 0 index to middle -1.</a:t>
            </a:r>
          </a:p>
        </p:txBody>
      </p:sp>
    </p:spTree>
    <p:extLst>
      <p:ext uri="{BB962C8B-B14F-4D97-AF65-F5344CB8AC3E}">
        <p14:creationId xmlns:p14="http://schemas.microsoft.com/office/powerpoint/2010/main" val="244337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Binary Search  in an array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28600" y="1371600"/>
            <a:ext cx="11734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6863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1 : Find the middle element of array. using ,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               middle = </a:t>
            </a:r>
            <a:r>
              <a:rPr lang="en-US" sz="2400" b="1" dirty="0">
                <a:solidFill>
                  <a:srgbClr val="C00000"/>
                </a:solidFill>
                <a:latin typeface="Nunito" pitchFamily="2" charset="0"/>
              </a:rPr>
              <a:t>start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 + end / 2 ;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2 : If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middle = element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, return ‘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element found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’ and index.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3 : if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middle &gt; element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, call the function with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Nunito" pitchFamily="2" charset="0"/>
              </a:rPr>
              <a:t>end = middle - 1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4 : if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Nunito" pitchFamily="2" charset="0"/>
              </a:rPr>
              <a:t>middle &lt; element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, call the function with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Nunito" pitchFamily="2" charset="0"/>
              </a:rPr>
              <a:t>start = middle + 1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5 : exit.</a:t>
            </a:r>
            <a:endParaRPr lang="en-US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FA29D49-1138-5ECF-3B97-34D09DA4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//program for Binary </a:t>
            </a:r>
            <a:r>
              <a:rPr lang="en-US" b="1" dirty="0"/>
              <a:t>Search  in an array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E8F587-59C4-D39C-F18C-4AFE5F7FA01D}"/>
              </a:ext>
            </a:extLst>
          </p:cNvPr>
          <p:cNvSpPr txBox="1"/>
          <p:nvPr/>
        </p:nvSpPr>
        <p:spPr>
          <a:xfrm>
            <a:off x="228600" y="1228930"/>
            <a:ext cx="5867400" cy="4985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>
                <a:solidFill>
                  <a:srgbClr val="FF0000"/>
                </a:solidFill>
              </a:rPr>
              <a:t>int </a:t>
            </a:r>
            <a:r>
              <a:rPr lang="en-IN" sz="2000" dirty="0" err="1">
                <a:solidFill>
                  <a:srgbClr val="FF0000"/>
                </a:solidFill>
              </a:rPr>
              <a:t>binarySearch</a:t>
            </a:r>
            <a:r>
              <a:rPr lang="en-IN" sz="2000" dirty="0">
                <a:solidFill>
                  <a:srgbClr val="FF0000"/>
                </a:solidFill>
              </a:rPr>
              <a:t>(int array[], int start, int end, int element)</a:t>
            </a:r>
          </a:p>
          <a:p>
            <a:r>
              <a:rPr lang="en-IN" sz="2000" dirty="0">
                <a:solidFill>
                  <a:srgbClr val="FF0000"/>
                </a:solidFill>
              </a:rPr>
              <a:t>{</a:t>
            </a:r>
          </a:p>
          <a:p>
            <a:r>
              <a:rPr lang="en-IN" sz="2000" dirty="0"/>
              <a:t>   while (</a:t>
            </a:r>
            <a:r>
              <a:rPr lang="en-IN" sz="2000" dirty="0">
                <a:solidFill>
                  <a:srgbClr val="7030A0"/>
                </a:solidFill>
              </a:rPr>
              <a:t>start &lt;= end)</a:t>
            </a:r>
            <a:r>
              <a:rPr lang="en-IN" sz="2000" dirty="0"/>
              <a:t>{</a:t>
            </a:r>
          </a:p>
          <a:p>
            <a:r>
              <a:rPr lang="en-IN" sz="2000" dirty="0"/>
              <a:t>      int middle = start + (end- start)/2;</a:t>
            </a:r>
          </a:p>
          <a:p>
            <a:r>
              <a:rPr lang="en-IN" sz="2000" dirty="0"/>
              <a:t>      if (array[middle] == element)</a:t>
            </a:r>
          </a:p>
          <a:p>
            <a:r>
              <a:rPr lang="en-IN" sz="2000" dirty="0"/>
              <a:t>         return middle;</a:t>
            </a:r>
          </a:p>
          <a:p>
            <a:r>
              <a:rPr lang="en-IN" sz="2000" dirty="0"/>
              <a:t>      if (array[middle] &lt; element)</a:t>
            </a:r>
          </a:p>
          <a:p>
            <a:r>
              <a:rPr lang="en-IN" sz="2000" dirty="0"/>
              <a:t>         start = middle + 1;</a:t>
            </a:r>
          </a:p>
          <a:p>
            <a:r>
              <a:rPr lang="en-IN" sz="2000" dirty="0"/>
              <a:t>      else</a:t>
            </a:r>
          </a:p>
          <a:p>
            <a:r>
              <a:rPr lang="en-IN" sz="2000" dirty="0"/>
              <a:t>         end= middle - 1;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/>
              <a:t>   return -1;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DE6238-7B5E-2CC3-5E8C-814BC62E4B63}"/>
              </a:ext>
            </a:extLst>
          </p:cNvPr>
          <p:cNvSpPr txBox="1"/>
          <p:nvPr/>
        </p:nvSpPr>
        <p:spPr>
          <a:xfrm>
            <a:off x="6019800" y="1219200"/>
            <a:ext cx="5941255" cy="532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smtClean="0"/>
              <a:t>main( )</a:t>
            </a:r>
          </a:p>
          <a:p>
            <a:r>
              <a:rPr lang="en-IN" sz="2000" dirty="0" smtClean="0"/>
              <a:t>{</a:t>
            </a:r>
            <a:endParaRPr lang="en-IN" sz="2000" dirty="0"/>
          </a:p>
          <a:p>
            <a:r>
              <a:rPr lang="en-IN" sz="2000" dirty="0"/>
              <a:t>   int array[] = {1, 4, 7, 9, 16, 56, 70};</a:t>
            </a:r>
          </a:p>
          <a:p>
            <a:r>
              <a:rPr lang="en-IN" sz="2000" dirty="0"/>
              <a:t>   int n = 7;</a:t>
            </a:r>
          </a:p>
          <a:p>
            <a:r>
              <a:rPr lang="en-IN" sz="2000" dirty="0"/>
              <a:t>   int element = 16;</a:t>
            </a:r>
          </a:p>
          <a:p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int found_index = </a:t>
            </a:r>
            <a:r>
              <a:rPr lang="en-IN" sz="2000" dirty="0" err="1">
                <a:solidFill>
                  <a:srgbClr val="FF0000"/>
                </a:solidFill>
              </a:rPr>
              <a:t>binarySearch</a:t>
            </a:r>
            <a:r>
              <a:rPr lang="en-IN" sz="2000" dirty="0">
                <a:solidFill>
                  <a:srgbClr val="FF0000"/>
                </a:solidFill>
              </a:rPr>
              <a:t>(array, 0, n-1, element);</a:t>
            </a:r>
          </a:p>
          <a:p>
            <a:r>
              <a:rPr lang="en-IN" sz="2000" dirty="0"/>
              <a:t>   if(</a:t>
            </a:r>
            <a:r>
              <a:rPr lang="en-IN" sz="2000" dirty="0" err="1"/>
              <a:t>found_index</a:t>
            </a:r>
            <a:r>
              <a:rPr lang="en-IN" sz="2000" dirty="0"/>
              <a:t> == -1 ) 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 {</a:t>
            </a:r>
            <a:endParaRPr lang="en-IN" sz="2000" dirty="0"/>
          </a:p>
          <a:p>
            <a:r>
              <a:rPr lang="en-IN" sz="2000" dirty="0"/>
              <a:t>      </a:t>
            </a:r>
            <a:r>
              <a:rPr lang="en-IN" sz="2000" dirty="0" err="1"/>
              <a:t>printf</a:t>
            </a:r>
            <a:r>
              <a:rPr lang="en-IN" sz="2000" dirty="0"/>
              <a:t>(</a:t>
            </a:r>
            <a:r>
              <a:rPr lang="en-IN" sz="2000" dirty="0">
                <a:solidFill>
                  <a:srgbClr val="7030A0"/>
                </a:solidFill>
              </a:rPr>
              <a:t>"Element not found in the array "</a:t>
            </a:r>
            <a:r>
              <a:rPr lang="en-IN" sz="2000" dirty="0"/>
              <a:t>);</a:t>
            </a:r>
          </a:p>
          <a:p>
            <a:r>
              <a:rPr lang="en-IN" sz="2000" dirty="0"/>
              <a:t>  </a:t>
            </a:r>
            <a:r>
              <a:rPr lang="en-IN" sz="2000" dirty="0" smtClean="0"/>
              <a:t>     </a:t>
            </a:r>
            <a:r>
              <a:rPr lang="en-IN" sz="2000" dirty="0"/>
              <a:t>}</a:t>
            </a:r>
          </a:p>
          <a:p>
            <a:r>
              <a:rPr lang="en-IN" sz="2000" dirty="0"/>
              <a:t>  </a:t>
            </a:r>
            <a:r>
              <a:rPr lang="en-IN" sz="2000" dirty="0" smtClean="0"/>
              <a:t>   </a:t>
            </a:r>
            <a:r>
              <a:rPr lang="en-IN" sz="2000" dirty="0"/>
              <a:t>else 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  {</a:t>
            </a:r>
            <a:endParaRPr lang="en-IN" sz="2000" dirty="0"/>
          </a:p>
          <a:p>
            <a:r>
              <a:rPr lang="en-IN" sz="2000" dirty="0"/>
              <a:t>      </a:t>
            </a:r>
            <a:r>
              <a:rPr lang="en-IN" sz="2000" dirty="0" err="1"/>
              <a:t>printf</a:t>
            </a:r>
            <a:r>
              <a:rPr lang="en-IN" sz="2000" dirty="0"/>
              <a:t>(</a:t>
            </a:r>
            <a:r>
              <a:rPr lang="en-IN" sz="2000" dirty="0">
                <a:solidFill>
                  <a:srgbClr val="7030A0"/>
                </a:solidFill>
              </a:rPr>
              <a:t>"Element found </a:t>
            </a:r>
            <a:r>
              <a:rPr lang="en-IN" sz="2000">
                <a:solidFill>
                  <a:srgbClr val="7030A0"/>
                </a:solidFill>
              </a:rPr>
              <a:t>at </a:t>
            </a:r>
            <a:r>
              <a:rPr lang="en-IN" sz="2000" smtClean="0">
                <a:solidFill>
                  <a:srgbClr val="7030A0"/>
                </a:solidFill>
              </a:rPr>
              <a:t> </a:t>
            </a:r>
            <a:r>
              <a:rPr lang="en-IN" sz="2000" dirty="0">
                <a:solidFill>
                  <a:srgbClr val="7030A0"/>
                </a:solidFill>
              </a:rPr>
              <a:t>: %d"</a:t>
            </a:r>
            <a:r>
              <a:rPr lang="en-IN" sz="2000" dirty="0"/>
              <a:t>,</a:t>
            </a:r>
            <a:r>
              <a:rPr lang="en-IN" sz="2000" dirty="0" err="1"/>
              <a:t>found_index</a:t>
            </a:r>
            <a:r>
              <a:rPr lang="en-IN" sz="2000" dirty="0"/>
              <a:t>);</a:t>
            </a:r>
          </a:p>
          <a:p>
            <a:r>
              <a:rPr lang="en-IN" sz="2000" dirty="0"/>
              <a:t>   </a:t>
            </a:r>
            <a:r>
              <a:rPr lang="en-IN" sz="2000" dirty="0" smtClean="0"/>
              <a:t>   }</a:t>
            </a:r>
            <a:endParaRPr lang="en-IN" sz="2000" dirty="0"/>
          </a:p>
          <a:p>
            <a:r>
              <a:rPr lang="en-IN" sz="2000" dirty="0"/>
              <a:t>   return 0;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0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400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MS PGothic</vt:lpstr>
      <vt:lpstr>MS PGothic</vt:lpstr>
      <vt:lpstr>Arial</vt:lpstr>
      <vt:lpstr>Calibri</vt:lpstr>
      <vt:lpstr>Franklin Gothic Medium</vt:lpstr>
      <vt:lpstr>Heebo</vt:lpstr>
      <vt:lpstr>Monaco</vt:lpstr>
      <vt:lpstr>Nunito</vt:lpstr>
      <vt:lpstr>Nunito Sans</vt:lpstr>
      <vt:lpstr>Wingdings</vt:lpstr>
      <vt:lpstr>Wingdings 2</vt:lpstr>
      <vt:lpstr>Grid</vt:lpstr>
      <vt:lpstr>arrays</vt:lpstr>
      <vt:lpstr>Searching in an array</vt:lpstr>
      <vt:lpstr>Searching in an array</vt:lpstr>
      <vt:lpstr>Searching in an array – linear search</vt:lpstr>
      <vt:lpstr>//program to Search an element in an array</vt:lpstr>
      <vt:lpstr>Searching in an array</vt:lpstr>
      <vt:lpstr>Binary Search  in an array</vt:lpstr>
      <vt:lpstr>//program for Binary Search  in an array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</dc:title>
  <dc:creator>NAVEEN</dc:creator>
  <cp:lastModifiedBy>Natisha Chaudhary</cp:lastModifiedBy>
  <cp:revision>98</cp:revision>
  <dcterms:created xsi:type="dcterms:W3CDTF">2022-03-10T23:41:07Z</dcterms:created>
  <dcterms:modified xsi:type="dcterms:W3CDTF">2023-03-15T04:09:10Z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2015-12-03T00:00:00Z</vt:filetime>
  </property>
  <property fmtid="{D5CDD505-2E9C-101B-9397-08002B2CF9AE}" pid="3" name="Creator">
    <vt:lpwstr>PDFMerge! (http://www.pdfmerge.com)</vt:lpwstr>
  </property>
  <property fmtid="{D5CDD505-2E9C-101B-9397-08002B2CF9AE}" pid="4" name="LastSaved">
    <vt:filetime>2022-03-10T00:00:00Z</vt:filetime>
  </property>
</Properties>
</file>