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6"/>
  </p:notesMasterIdLst>
  <p:sldIdLst>
    <p:sldId id="307" r:id="rId2"/>
    <p:sldId id="330" r:id="rId3"/>
    <p:sldId id="331" r:id="rId4"/>
    <p:sldId id="310" r:id="rId5"/>
    <p:sldId id="329" r:id="rId6"/>
    <p:sldId id="309" r:id="rId7"/>
    <p:sldId id="311" r:id="rId8"/>
    <p:sldId id="312" r:id="rId9"/>
    <p:sldId id="313" r:id="rId10"/>
    <p:sldId id="314" r:id="rId11"/>
    <p:sldId id="315" r:id="rId12"/>
    <p:sldId id="332" r:id="rId13"/>
    <p:sldId id="316" r:id="rId14"/>
    <p:sldId id="333" r:id="rId15"/>
    <p:sldId id="334" r:id="rId16"/>
    <p:sldId id="335" r:id="rId17"/>
    <p:sldId id="324" r:id="rId18"/>
    <p:sldId id="325" r:id="rId19"/>
    <p:sldId id="326" r:id="rId20"/>
    <p:sldId id="327" r:id="rId21"/>
    <p:sldId id="336" r:id="rId22"/>
    <p:sldId id="337" r:id="rId23"/>
    <p:sldId id="340" r:id="rId24"/>
    <p:sldId id="341" r:id="rId25"/>
    <p:sldId id="342" r:id="rId26"/>
    <p:sldId id="343" r:id="rId27"/>
    <p:sldId id="338" r:id="rId28"/>
    <p:sldId id="339" r:id="rId29"/>
    <p:sldId id="351" r:id="rId30"/>
    <p:sldId id="352" r:id="rId31"/>
    <p:sldId id="344" r:id="rId32"/>
    <p:sldId id="345" r:id="rId33"/>
    <p:sldId id="349" r:id="rId34"/>
    <p:sldId id="350" r:id="rId3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9BD6-1385-4E75-993A-6588A3FBD87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53A5A-EFD8-4146-8FCF-FDDEDBE9B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0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6713" y="152400"/>
            <a:ext cx="7812087" cy="644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3779838" cy="64436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787" y="2052960"/>
            <a:ext cx="7813013" cy="1828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200" y="2052960"/>
            <a:ext cx="3780565" cy="1828800"/>
          </a:xfrm>
        </p:spPr>
        <p:txBody>
          <a:bodyPr/>
          <a:lstStyle>
            <a:lvl1pPr algn="ctr">
              <a:defRPr sz="42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888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55E675-08E1-4A70-951E-AC8ED7ADB085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69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147638"/>
            <a:ext cx="89408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7200" y="147638"/>
            <a:ext cx="2608263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CA0568-17F3-4A6E-872B-AED87813E50C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083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C029FE-9D6C-4FD6-8AC8-881440EE293F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3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7200" y="152400"/>
            <a:ext cx="26416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ED73EE-A14B-498C-AB4E-013A3BE1DE02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40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BF746-6089-4AC5-A7AB-ECECED74B6F3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9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E7D5D-205F-4CFC-9569-747B2E27C202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7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CA165-F132-4435-B218-FECB2325F4AC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5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50813"/>
            <a:ext cx="11774488" cy="637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286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26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EFE87D-8E43-4E31-9F99-F51FEF965A27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9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50DB6-2D68-445C-9F0D-CE97F29F42B5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98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341438"/>
            <a:ext cx="11774488" cy="5256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2400"/>
            <a:ext cx="11752263" cy="1044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100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5"/>
            <a:ext cx="1120933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12192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D2533C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609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000" kern="1200" spc="15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726056"/>
        </a:buClr>
        <a:buFont typeface="Wingdings" panose="05000000000000000000" pitchFamily="2" charset="2"/>
        <a:buChar char="§"/>
        <a:defRPr sz="16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4C5A6A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79463D"/>
        </a:buClr>
        <a:buFont typeface="Wingdings" panose="05000000000000000000" pitchFamily="2" charset="2"/>
        <a:buChar char="§"/>
        <a:defRPr sz="13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b="1" dirty="0">
                <a:latin typeface="Nunito Sans" panose="00000500000000000000" pitchFamily="2" charset="0"/>
              </a:rPr>
              <a:t>arrays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28600" y="1371600"/>
            <a:ext cx="5257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6863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</a:rPr>
              <a:t>Array is a </a:t>
            </a:r>
            <a:r>
              <a:rPr lang="en-US" altLang="en-US" sz="2400" dirty="0">
                <a:solidFill>
                  <a:srgbClr val="FF0000"/>
                </a:solidFill>
              </a:rPr>
              <a:t>collection of similar data items or elements.</a:t>
            </a:r>
          </a:p>
          <a:p>
            <a:pPr marL="11113" indent="0" eaLnBrk="0" fontAlgn="base" hangingPunct="0">
              <a:spcBef>
                <a:spcPct val="0"/>
              </a:spcBef>
              <a:spcAft>
                <a:spcPct val="0"/>
              </a:spcAft>
              <a:buSzPct val="95000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Elements are </a:t>
            </a:r>
            <a:r>
              <a:rPr lang="en-US" altLang="en-US" sz="2400" dirty="0">
                <a:solidFill>
                  <a:srgbClr val="FF0000"/>
                </a:solidFill>
              </a:rPr>
              <a:t>stored  contiguously </a:t>
            </a:r>
            <a:r>
              <a:rPr lang="en-US" altLang="en-US" sz="2400" dirty="0">
                <a:solidFill>
                  <a:srgbClr val="000000"/>
                </a:solidFill>
              </a:rPr>
              <a:t>in memory under the </a:t>
            </a:r>
            <a:r>
              <a:rPr lang="en-US" altLang="en-US" sz="2400" dirty="0">
                <a:solidFill>
                  <a:srgbClr val="FF0000"/>
                </a:solidFill>
              </a:rPr>
              <a:t>same name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marL="11113" indent="0" eaLnBrk="0" fontAlgn="base" hangingPunct="0">
              <a:spcBef>
                <a:spcPct val="0"/>
              </a:spcBef>
              <a:spcAft>
                <a:spcPct val="0"/>
              </a:spcAft>
              <a:buSzPct val="95000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</a:rPr>
              <a:t>Arrays are used to </a:t>
            </a:r>
            <a:r>
              <a:rPr lang="en-US" altLang="en-US" sz="2400" dirty="0">
                <a:solidFill>
                  <a:srgbClr val="FF0000"/>
                </a:solidFill>
              </a:rPr>
              <a:t>store multiple values</a:t>
            </a:r>
            <a:r>
              <a:rPr lang="en-US" altLang="en-US" sz="2400" dirty="0">
                <a:solidFill>
                  <a:srgbClr val="000000"/>
                </a:solidFill>
              </a:rPr>
              <a:t> in a </a:t>
            </a:r>
            <a:r>
              <a:rPr lang="en-US" altLang="en-US" sz="2400" dirty="0">
                <a:solidFill>
                  <a:srgbClr val="FF0000"/>
                </a:solidFill>
              </a:rPr>
              <a:t>single variable</a:t>
            </a:r>
            <a:r>
              <a:rPr lang="en-US" altLang="en-US" sz="2400" dirty="0">
                <a:solidFill>
                  <a:srgbClr val="000000"/>
                </a:solidFill>
              </a:rPr>
              <a:t>, instead of declaring separate variables for each value.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1BA5C9-FB68-416B-A78A-CCC68398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0" y="3633757"/>
            <a:ext cx="573405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338" y="1600200"/>
            <a:ext cx="54326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//multiple variables;</a:t>
            </a:r>
          </a:p>
          <a:p>
            <a:r>
              <a:rPr lang="en-US" sz="2800" dirty="0"/>
              <a:t>int a1,a2,a3,a4,a5;</a:t>
            </a:r>
          </a:p>
          <a:p>
            <a:endParaRPr lang="en-US" sz="2800" dirty="0"/>
          </a:p>
          <a:p>
            <a:r>
              <a:rPr lang="en-US" sz="2800" dirty="0"/>
              <a:t>int a[5];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a is </a:t>
            </a:r>
            <a:r>
              <a:rPr lang="en-US" sz="2400" dirty="0" err="1"/>
              <a:t>array_name</a:t>
            </a:r>
            <a:endParaRPr lang="en-US" sz="2400" dirty="0"/>
          </a:p>
          <a:p>
            <a:r>
              <a:rPr lang="en-US" sz="2400" dirty="0"/>
              <a:t>  size=5</a:t>
            </a:r>
          </a:p>
          <a:p>
            <a:r>
              <a:rPr lang="en-US" sz="2400" dirty="0"/>
              <a:t>Elements</a:t>
            </a:r>
            <a:r>
              <a:rPr lang="en-US" sz="2400" dirty="0">
                <a:sym typeface="Wingdings" panose="05000000000000000000" pitchFamily="2" charset="2"/>
              </a:rPr>
              <a:t> 80,60,70,85,75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93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219200"/>
            <a:ext cx="11209338" cy="4406900"/>
          </a:xfrm>
        </p:spPr>
        <p:txBody>
          <a:bodyPr/>
          <a:lstStyle/>
          <a:p>
            <a:r>
              <a:rPr lang="en-IN" dirty="0"/>
              <a:t>Initialization: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1219200" y="1676400"/>
            <a:ext cx="9296400" cy="54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385D89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60045">
              <a:spcBef>
                <a:spcPts val="925"/>
              </a:spcBef>
            </a:pPr>
            <a:r>
              <a:rPr lang="en-IN" sz="2800" b="1" dirty="0" err="1"/>
              <a:t>int</a:t>
            </a:r>
            <a:r>
              <a:rPr lang="en-IN" sz="2800" dirty="0"/>
              <a:t> a[5</a:t>
            </a:r>
            <a:r>
              <a:rPr lang="en-IN" sz="2800" dirty="0" smtClean="0"/>
              <a:t>] ={</a:t>
            </a:r>
            <a:r>
              <a:rPr lang="en-IN" sz="2800" dirty="0"/>
              <a:t>20,30,40,50,60};  //initiliztion with out </a:t>
            </a:r>
            <a:r>
              <a:rPr lang="en-IN" sz="2800" dirty="0" smtClean="0"/>
              <a:t>index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095109" y="2781026"/>
            <a:ext cx="8039491" cy="3690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>
              <a:spcBef>
                <a:spcPts val="925"/>
              </a:spcBef>
            </a:pPr>
            <a:r>
              <a:rPr lang="en-US" sz="2800" b="1" dirty="0"/>
              <a:t>or</a:t>
            </a:r>
            <a:endParaRPr lang="en-IN" sz="2800" b="1" dirty="0"/>
          </a:p>
          <a:p>
            <a:pPr marL="360045">
              <a:spcBef>
                <a:spcPts val="925"/>
              </a:spcBef>
            </a:pPr>
            <a:r>
              <a:rPr lang="en-IN" sz="2800" b="1" dirty="0" err="1"/>
              <a:t>int</a:t>
            </a:r>
            <a:r>
              <a:rPr lang="en-IN" sz="2800" dirty="0"/>
              <a:t> a[5];</a:t>
            </a:r>
          </a:p>
          <a:p>
            <a:pPr lvl="1"/>
            <a:r>
              <a:rPr lang="en-US" sz="2800" dirty="0"/>
              <a:t>a[0]=80;//initialization using index </a:t>
            </a:r>
          </a:p>
          <a:p>
            <a:pPr lvl="1"/>
            <a:r>
              <a:rPr lang="en-US" sz="2800" dirty="0"/>
              <a:t>a[1]=60;  </a:t>
            </a:r>
          </a:p>
          <a:p>
            <a:pPr lvl="1"/>
            <a:r>
              <a:rPr lang="en-US" sz="2800" dirty="0"/>
              <a:t>a[2]=70;  </a:t>
            </a:r>
          </a:p>
          <a:p>
            <a:pPr lvl="1"/>
            <a:r>
              <a:rPr lang="en-US" sz="2800" dirty="0"/>
              <a:t>a[3]=85;  </a:t>
            </a:r>
          </a:p>
          <a:p>
            <a:pPr lvl="1"/>
            <a:r>
              <a:rPr lang="en-US" sz="2800" dirty="0"/>
              <a:t>a[4]=75;  </a:t>
            </a:r>
          </a:p>
          <a:p>
            <a:pPr marL="360045">
              <a:spcBef>
                <a:spcPts val="925"/>
              </a:spcBef>
            </a:pPr>
            <a:endParaRPr lang="en-IN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7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" indent="0">
              <a:buNone/>
            </a:pPr>
            <a:r>
              <a:rPr lang="en-US" sz="2800" cap="none" dirty="0"/>
              <a:t>Write a c program to create an integer array of size 5 and display the elements of the array</a:t>
            </a: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int a[5] = {10,20,30,40,50};     </a:t>
            </a: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953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//PROGRAM FOR CREATING AN ARRAY 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#include&lt;</a:t>
            </a:r>
            <a:r>
              <a:rPr lang="en-US" sz="2800" dirty="0" err="1">
                <a:solidFill>
                  <a:schemeClr val="tx1"/>
                </a:solidFill>
              </a:rPr>
              <a:t>stdio.h</a:t>
            </a:r>
            <a:r>
              <a:rPr lang="en-US" sz="2800" dirty="0">
                <a:solidFill>
                  <a:schemeClr val="tx1"/>
                </a:solidFill>
              </a:rPr>
              <a:t>&gt; 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int main ( )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{    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int a[5] = {10,20,30,40,50};    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int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;   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printf ("elements of the array are");    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for(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=0;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&lt;5;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++)      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printf ("%d", a[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]); 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return 0;</a:t>
            </a: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} </a:t>
            </a: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1382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1"/>
            <a:ext cx="11887200" cy="5257800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Write a C program to create an array of FLOAT TYPE , read  and display elements using for loop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Input: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Enter 5 elements 22.55  44.6   66.4    76.4   55.6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Output: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Elements  are 22.55  44.6   66.4    76.4   55.6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1437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412875"/>
            <a:ext cx="11684000" cy="5216525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#include&lt;</a:t>
            </a:r>
            <a:r>
              <a:rPr lang="en-US" sz="2400" dirty="0" err="1">
                <a:solidFill>
                  <a:schemeClr val="tx1"/>
                </a:solidFill>
              </a:rPr>
              <a:t>stdio.h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main ( )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    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float a[5],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;  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printf ("enter 5 elements");    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 (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&lt;5;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     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scanf("%d", &amp;a[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    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printf("elements of the array are");  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for 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&lt;5;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     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printf("%d",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return 0;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1630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1"/>
            <a:ext cx="11658600" cy="5257800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Write a C  Program To find the </a:t>
            </a:r>
            <a:r>
              <a:rPr lang="en-US" sz="2400" dirty="0">
                <a:solidFill>
                  <a:srgbClr val="FF0000"/>
                </a:solidFill>
              </a:rPr>
              <a:t>average of n numbers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>
                <a:solidFill>
                  <a:srgbClr val="FF0000"/>
                </a:solidFill>
              </a:rPr>
              <a:t>arrays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Input: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Enter number of elements: 5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Output: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avg=?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792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73175"/>
            <a:ext cx="5715000" cy="5432425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#include &lt;stdio.h&gt;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int main()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int marks[10],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, n, sum = 0;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float avg;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printf(</a:t>
            </a:r>
            <a:r>
              <a:rPr lang="en-US" sz="1800" dirty="0">
                <a:solidFill>
                  <a:srgbClr val="7030A0"/>
                </a:solidFill>
              </a:rPr>
              <a:t>"Enter number of elements: 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scanf("%d", &amp;n);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for(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=0;i&lt;n; ++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{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scanf(</a:t>
            </a:r>
            <a:r>
              <a:rPr lang="en-US" sz="1800" dirty="0">
                <a:solidFill>
                  <a:srgbClr val="7030A0"/>
                </a:solidFill>
              </a:rPr>
              <a:t>"%d"</a:t>
            </a:r>
            <a:r>
              <a:rPr lang="en-US" sz="1800" dirty="0">
                <a:solidFill>
                  <a:schemeClr val="tx1"/>
                </a:solidFill>
              </a:rPr>
              <a:t>, &amp;marks[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sum += marks[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avg = (float) sum / n;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printf(</a:t>
            </a:r>
            <a:r>
              <a:rPr lang="en-US" sz="1800" dirty="0">
                <a:solidFill>
                  <a:srgbClr val="7030A0"/>
                </a:solidFill>
              </a:rPr>
              <a:t>"Average = %.2lf"</a:t>
            </a:r>
            <a:r>
              <a:rPr lang="en-US" sz="1800" dirty="0">
                <a:solidFill>
                  <a:schemeClr val="tx1"/>
                </a:solidFill>
              </a:rPr>
              <a:t>, average);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return 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/>
              <a:t>//Program to find the average of n numbers using arrays</a:t>
            </a:r>
          </a:p>
        </p:txBody>
      </p:sp>
    </p:spTree>
    <p:extLst>
      <p:ext uri="{BB962C8B-B14F-4D97-AF65-F5344CB8AC3E}">
        <p14:creationId xmlns:p14="http://schemas.microsoft.com/office/powerpoint/2010/main" val="19705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11811000" cy="5334000"/>
          </a:xfrm>
        </p:spPr>
        <p:txBody>
          <a:bodyPr>
            <a:normAutofit/>
          </a:bodyPr>
          <a:lstStyle/>
          <a:p>
            <a:pPr marL="44450" indent="0">
              <a:buNone/>
            </a:pPr>
            <a:r>
              <a:rPr lang="en-US" b="1" dirty="0">
                <a:solidFill>
                  <a:schemeClr val="tx1"/>
                </a:solidFill>
              </a:rPr>
              <a:t> Given array: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int arr[] = {1, 2, 3, 4, 5}; 	</a:t>
            </a:r>
          </a:p>
          <a:p>
            <a:pPr marL="4445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OUTPUT: 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Number of elements present in given array: 5 </a:t>
            </a:r>
          </a:p>
          <a:p>
            <a:pPr marL="4445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HINT:  int length = sizeof(arr)/sizeof(int);</a:t>
            </a: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Create an array along with the definition of all its elements.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2. Using the inbuilt function </a:t>
            </a:r>
            <a:r>
              <a:rPr lang="en-US" sz="2400" dirty="0">
                <a:solidFill>
                  <a:srgbClr val="FF0000"/>
                </a:solidFill>
              </a:rPr>
              <a:t>sizeof(), </a:t>
            </a:r>
            <a:r>
              <a:rPr lang="en-US" sz="2400" dirty="0">
                <a:solidFill>
                  <a:schemeClr val="tx1"/>
                </a:solidFill>
              </a:rPr>
              <a:t>passing the name of the array whose      size we need to calculate, returns the number of elements contained by array.   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4. The returned value is stored in the variable created above.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/>
              <a:t>Q) This C Program finds the number of elements present in the given array.</a:t>
            </a:r>
          </a:p>
        </p:txBody>
      </p:sp>
    </p:spTree>
    <p:extLst>
      <p:ext uri="{BB962C8B-B14F-4D97-AF65-F5344CB8AC3E}">
        <p14:creationId xmlns:p14="http://schemas.microsoft.com/office/powerpoint/2010/main" val="25285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11811000" cy="4524375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#include &lt;stdio.h&gt;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main()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rgbClr val="7030A0"/>
                </a:solidFill>
              </a:rPr>
              <a:t>//Initialize array 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int arr[] = {1, 2, 3, 4, 5}; 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//Number of elements present in an array can be calculated as follows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rgbClr val="FF0000"/>
                </a:solidFill>
              </a:rPr>
              <a:t>int length = </a:t>
            </a:r>
            <a:r>
              <a:rPr lang="en-US" sz="2400" dirty="0" err="1">
                <a:solidFill>
                  <a:srgbClr val="FF0000"/>
                </a:solidFill>
              </a:rPr>
              <a:t>sizeof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arr</a:t>
            </a:r>
            <a:r>
              <a:rPr lang="en-US" sz="2400" dirty="0">
                <a:solidFill>
                  <a:srgbClr val="FF0000"/>
                </a:solidFill>
              </a:rPr>
              <a:t>)/</a:t>
            </a:r>
            <a:r>
              <a:rPr lang="en-US" sz="2400" dirty="0" err="1">
                <a:solidFill>
                  <a:srgbClr val="FF0000"/>
                </a:solidFill>
              </a:rPr>
              <a:t>sizeof</a:t>
            </a:r>
            <a:r>
              <a:rPr lang="en-US" sz="2400" dirty="0">
                <a:solidFill>
                  <a:srgbClr val="FF0000"/>
                </a:solidFill>
              </a:rPr>
              <a:t>(int);    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printf(</a:t>
            </a:r>
            <a:r>
              <a:rPr lang="en-US" sz="2400" dirty="0">
                <a:solidFill>
                  <a:srgbClr val="7030A0"/>
                </a:solidFill>
              </a:rPr>
              <a:t>"Number of elements present in given array: %d"</a:t>
            </a:r>
            <a:r>
              <a:rPr lang="en-US" sz="2400" dirty="0">
                <a:solidFill>
                  <a:schemeClr val="tx1"/>
                </a:solidFill>
              </a:rPr>
              <a:t>, length); 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return 0;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cap="none" dirty="0"/>
              <a:t>Write a C program to find the number of elements in an array</a:t>
            </a:r>
            <a:br>
              <a:rPr lang="en-US" sz="2800" b="1" cap="none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0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12874"/>
            <a:ext cx="11336338" cy="5216525"/>
          </a:xfrm>
        </p:spPr>
        <p:txBody>
          <a:bodyPr>
            <a:normAutofit lnSpcReduction="10000"/>
          </a:bodyPr>
          <a:lstStyle/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INPUT:</a:t>
            </a:r>
          </a:p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Enter </a:t>
            </a:r>
            <a:r>
              <a:rPr lang="en-US" b="1" dirty="0">
                <a:solidFill>
                  <a:schemeClr val="tx1"/>
                </a:solidFill>
              </a:rPr>
              <a:t>no of </a:t>
            </a:r>
            <a:r>
              <a:rPr lang="en-US" dirty="0">
                <a:solidFill>
                  <a:schemeClr val="tx1"/>
                </a:solidFill>
              </a:rPr>
              <a:t> elements (N = 5), </a:t>
            </a:r>
          </a:p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Enter the elements </a:t>
            </a: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12, 56, 34, 78 and 100</a:t>
            </a:r>
          </a:p>
          <a:p>
            <a:pPr marL="319088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OUTPUT: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largest element present in the given array is: 100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1. Create an array of user-defined size.  Int a[n]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>
                <a:solidFill>
                  <a:srgbClr val="FF0000"/>
                </a:solidFill>
              </a:rPr>
              <a:t>Run the for loop </a:t>
            </a:r>
            <a:r>
              <a:rPr lang="en-US" sz="2000" dirty="0">
                <a:solidFill>
                  <a:schemeClr val="tx1"/>
                </a:solidFill>
              </a:rPr>
              <a:t>till the user-defined size to insert the element at each location.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b="1" dirty="0">
                <a:solidFill>
                  <a:schemeClr val="tx1"/>
                </a:solidFill>
              </a:rPr>
              <a:t>Considering the first element of the array to be the largest</a:t>
            </a:r>
            <a:r>
              <a:rPr lang="en-US" sz="2000" dirty="0">
                <a:solidFill>
                  <a:schemeClr val="tx1"/>
                </a:solidFill>
              </a:rPr>
              <a:t>, compare all the remaining elements of the array.  </a:t>
            </a:r>
          </a:p>
          <a:p>
            <a:pPr marL="77628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max=a[0]</a:t>
            </a:r>
          </a:p>
          <a:p>
            <a:pPr marL="77628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Compare with a[1], a[2]… if any element is larger that a[0] make it max</a:t>
            </a:r>
          </a:p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4. At last, the largest element will hold the actual largest value in the array. Thus, print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404813"/>
            <a:ext cx="11176000" cy="1008062"/>
          </a:xfrm>
        </p:spPr>
        <p:txBody>
          <a:bodyPr/>
          <a:lstStyle/>
          <a:p>
            <a:r>
              <a:rPr lang="en-US" b="1" cap="none" dirty="0"/>
              <a:t>Write a C program to find largest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753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12874"/>
            <a:ext cx="5105400" cy="514032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Each element of an array is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</a:rPr>
              <a:t>same data 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and carries the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same size.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4445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		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Elements of the array are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stored at contiguous memory locations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where the first element is stored at the smallest memory location.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int a[]={10,20,30,40} 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0400" y="1412873"/>
            <a:ext cx="2413000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 indent="0" algn="just">
              <a:buNone/>
            </a:pPr>
            <a:r>
              <a:rPr lang="en-US" dirty="0">
                <a:solidFill>
                  <a:srgbClr val="FF0000"/>
                </a:solidFill>
                <a:latin typeface="inter-regular"/>
              </a:rPr>
              <a:t>ex.  int = 4 bytes.</a:t>
            </a:r>
          </a:p>
        </p:txBody>
      </p:sp>
      <p:pic>
        <p:nvPicPr>
          <p:cNvPr id="16386" name="Picture 2" descr="Data Structure -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" r="4571" b="13833"/>
          <a:stretch/>
        </p:blipFill>
        <p:spPr bwMode="auto">
          <a:xfrm>
            <a:off x="5704007" y="4114800"/>
            <a:ext cx="610699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7988" b="21925"/>
          <a:stretch/>
        </p:blipFill>
        <p:spPr>
          <a:xfrm>
            <a:off x="5740400" y="1934135"/>
            <a:ext cx="6070600" cy="17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86717"/>
            <a:ext cx="6172200" cy="54451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#include &lt;stdio.h&gt;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int main()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int n,I,max;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printf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"\n Enter the size of the array: 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scanf("%d", &amp;n);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int a[n];  //Declaring array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printf(</a:t>
            </a:r>
            <a:r>
              <a:rPr lang="en-US" sz="1800" dirty="0">
                <a:solidFill>
                  <a:srgbClr val="7030A0"/>
                </a:solidFill>
              </a:rPr>
              <a:t>"\n Enter  elements \n", </a:t>
            </a:r>
            <a:r>
              <a:rPr lang="en-US" sz="1800" dirty="0">
                <a:solidFill>
                  <a:schemeClr val="tx1"/>
                </a:solidFill>
              </a:rPr>
              <a:t>n);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for 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0;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&lt;n;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++)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{   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scanf(" %d", &amp;a[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]);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//C program to find largest element in an 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173" y="2743200"/>
            <a:ext cx="54102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450" indent="0">
              <a:buNone/>
            </a:pPr>
            <a:r>
              <a:rPr lang="en-US" dirty="0"/>
              <a:t> //make Largest element as the first element</a:t>
            </a: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    max = arr[0];</a:t>
            </a:r>
          </a:p>
          <a:p>
            <a:pPr marL="44450" indent="0">
              <a:buNone/>
            </a:pPr>
            <a:r>
              <a:rPr lang="en-US" dirty="0"/>
              <a:t> </a:t>
            </a:r>
          </a:p>
          <a:p>
            <a:pPr marL="4445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sn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44450" indent="0">
              <a:buNone/>
            </a:pPr>
            <a:r>
              <a:rPr lang="en-US" dirty="0"/>
              <a:t>    {</a:t>
            </a:r>
          </a:p>
          <a:p>
            <a:pPr marL="44450" indent="0">
              <a:buNone/>
            </a:pPr>
            <a:r>
              <a:rPr lang="en-US" dirty="0"/>
              <a:t>        if (max &lt; arr[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44450" indent="0">
              <a:buNone/>
            </a:pPr>
            <a:r>
              <a:rPr lang="en-US" dirty="0"/>
              <a:t>        max = arr[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44450" indent="0">
              <a:buNone/>
            </a:pPr>
            <a:r>
              <a:rPr lang="en-US" dirty="0"/>
              <a:t>    }</a:t>
            </a:r>
          </a:p>
          <a:p>
            <a:pPr marL="44450" indent="0">
              <a:buNone/>
            </a:pPr>
            <a:r>
              <a:rPr lang="en-US" dirty="0"/>
              <a:t> </a:t>
            </a:r>
          </a:p>
          <a:p>
            <a:pPr marL="44450" indent="0">
              <a:buNone/>
            </a:pPr>
            <a:r>
              <a:rPr lang="en-US" dirty="0"/>
              <a:t>    printf("\n largest element  is : %d",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);</a:t>
            </a:r>
          </a:p>
          <a:p>
            <a:pPr marL="44450" indent="0">
              <a:buNone/>
            </a:pPr>
            <a:r>
              <a:rPr lang="en-US" dirty="0"/>
              <a:t> </a:t>
            </a:r>
          </a:p>
          <a:p>
            <a:pPr marL="44450" indent="0">
              <a:buNone/>
            </a:pPr>
            <a:r>
              <a:rPr lang="en-US" dirty="0"/>
              <a:t>    return 0;</a:t>
            </a:r>
          </a:p>
          <a:p>
            <a:pPr marL="4445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135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6705600" cy="44069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/>
              <a:t>  INPUT: Enter the size of array:6</a:t>
            </a:r>
          </a:p>
          <a:p>
            <a:pPr marL="44450" indent="0">
              <a:buNone/>
            </a:pPr>
            <a:r>
              <a:rPr lang="en-US" sz="1800" dirty="0"/>
              <a:t>         Enter the elements:</a:t>
            </a:r>
          </a:p>
          <a:p>
            <a:pPr marL="44450" indent="0">
              <a:buNone/>
            </a:pPr>
            <a:r>
              <a:rPr lang="en-US" sz="1800" dirty="0"/>
              <a:t>         50</a:t>
            </a:r>
          </a:p>
          <a:p>
            <a:pPr marL="44450" indent="0">
              <a:buNone/>
            </a:pPr>
            <a:r>
              <a:rPr lang="en-US" sz="1800" dirty="0"/>
              <a:t>         40</a:t>
            </a:r>
          </a:p>
          <a:p>
            <a:pPr marL="44450" indent="0">
              <a:buNone/>
            </a:pPr>
            <a:r>
              <a:rPr lang="en-US" sz="1800" dirty="0"/>
              <a:t>         20  </a:t>
            </a:r>
          </a:p>
          <a:p>
            <a:pPr marL="44450" indent="0">
              <a:buNone/>
            </a:pPr>
            <a:r>
              <a:rPr lang="en-US" sz="1800" dirty="0"/>
              <a:t>         60</a:t>
            </a:r>
          </a:p>
          <a:p>
            <a:pPr marL="44450" indent="0">
              <a:buNone/>
            </a:pPr>
            <a:r>
              <a:rPr lang="en-US" sz="1800" dirty="0"/>
              <a:t>         70</a:t>
            </a:r>
          </a:p>
          <a:p>
            <a:pPr marL="44450" indent="0">
              <a:buNone/>
            </a:pPr>
            <a:r>
              <a:rPr lang="en-US" sz="1800" dirty="0"/>
              <a:t>         30</a:t>
            </a:r>
          </a:p>
          <a:p>
            <a:pPr marL="44450" indent="0">
              <a:buNone/>
            </a:pPr>
            <a:endParaRPr lang="en-US" sz="1800" dirty="0"/>
          </a:p>
          <a:p>
            <a:pPr marL="44450" indent="0">
              <a:buNone/>
            </a:pPr>
            <a:r>
              <a:rPr lang="en-US" sz="1800" dirty="0"/>
              <a:t>OUTPUT: The second largest element is: 60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sz="2000" cap="none" dirty="0"/>
              <a:t/>
            </a:r>
            <a:br>
              <a:rPr lang="en-US" sz="2000" cap="none" dirty="0"/>
            </a:br>
            <a:r>
              <a:rPr lang="en-US" sz="2000" cap="none" dirty="0"/>
              <a:t>============================================================== </a:t>
            </a:r>
            <a:r>
              <a:rPr lang="en-US" sz="2400" cap="none" dirty="0">
                <a:solidFill>
                  <a:srgbClr val="FFFF00"/>
                </a:solidFill>
              </a:rPr>
              <a:t>write a c program to find second largest element in the given array</a:t>
            </a:r>
            <a:r>
              <a:rPr lang="en-US" sz="2000" cap="none" dirty="0"/>
              <a:t/>
            </a:r>
            <a:br>
              <a:rPr lang="en-US" sz="2000" cap="none" dirty="0"/>
            </a:br>
            <a:r>
              <a:rPr lang="en-US" sz="2000" cap="none" dirty="0"/>
              <a:t>====================================================================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200" y="1384280"/>
            <a:ext cx="50292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Declare an array a[n]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make  max1 = max2 = INT_MIN;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 loop compare max1 with 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if(a[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&gt; max1)</a:t>
            </a:r>
          </a:p>
          <a:p>
            <a:r>
              <a:rPr lang="en-US" dirty="0"/>
              <a:t>         max2 = max1;</a:t>
            </a:r>
          </a:p>
          <a:p>
            <a:r>
              <a:rPr lang="en-US" dirty="0"/>
              <a:t>            max1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else </a:t>
            </a:r>
            <a:r>
              <a:rPr lang="en-US" dirty="0">
                <a:solidFill>
                  <a:srgbClr val="FF0000"/>
                </a:solidFill>
              </a:rPr>
              <a:t>if(a[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&gt; max2 &amp;&amp; 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&lt; max1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max2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55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224" y="0"/>
            <a:ext cx="6096000" cy="590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220856"/>
                </a:solidFill>
                <a:highlight>
                  <a:srgbClr val="FFFF00"/>
                </a:highlight>
              </a:rPr>
              <a:t>//C program to find second largest number in an array</a:t>
            </a:r>
          </a:p>
          <a:p>
            <a:r>
              <a:rPr lang="en-US" dirty="0"/>
              <a:t>#include &lt;stdio.h&gt;</a:t>
            </a:r>
          </a:p>
          <a:p>
            <a:r>
              <a:rPr lang="en-US" dirty="0"/>
              <a:t>#include &lt;limits.h&gt; // For INT_MIN</a:t>
            </a:r>
          </a:p>
          <a:p>
            <a:endParaRPr lang="en-US" dirty="0"/>
          </a:p>
          <a:p>
            <a:r>
              <a:rPr lang="en-US" dirty="0"/>
              <a:t> int main()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int n,a[n],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int max1, max2;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printf("Enter size of the array  ");</a:t>
            </a:r>
          </a:p>
          <a:p>
            <a:r>
              <a:rPr lang="en-US" dirty="0"/>
              <a:t>    scanf("%d", &amp;n);</a:t>
            </a:r>
          </a:p>
          <a:p>
            <a:endParaRPr lang="en-US" dirty="0"/>
          </a:p>
          <a:p>
            <a:r>
              <a:rPr lang="en-US" dirty="0"/>
              <a:t>    printf("Enter elements in the array: ");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scanf("%d", &amp;a[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max1 = max2 = INT_MIN;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5224" y="914400"/>
            <a:ext cx="5943600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 if(a[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&gt; max1)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max2 = max1;</a:t>
            </a:r>
          </a:p>
          <a:p>
            <a:r>
              <a:rPr lang="en-US" dirty="0"/>
              <a:t>            max1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else if(a[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&gt; max2 &amp;&amp; 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&lt; max1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max2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printf("First largest = %d\n", max1);</a:t>
            </a:r>
          </a:p>
          <a:p>
            <a:r>
              <a:rPr lang="en-US" dirty="0"/>
              <a:t>    printf("Second largest = %d", max2);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7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371600"/>
            <a:ext cx="5562600" cy="52165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INPUT:</a:t>
            </a:r>
          </a:p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Enter </a:t>
            </a:r>
            <a:r>
              <a:rPr lang="en-US" b="1" dirty="0">
                <a:solidFill>
                  <a:schemeClr val="tx1"/>
                </a:solidFill>
              </a:rPr>
              <a:t>no of </a:t>
            </a:r>
            <a:r>
              <a:rPr lang="en-US" dirty="0">
                <a:solidFill>
                  <a:schemeClr val="tx1"/>
                </a:solidFill>
              </a:rPr>
              <a:t> elements: 5 </a:t>
            </a:r>
          </a:p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Enter the elements </a:t>
            </a: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1 2 3 4 5</a:t>
            </a:r>
          </a:p>
          <a:p>
            <a:pPr marL="319088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Enter the element to be inserted : 6</a:t>
            </a: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Enter the location : 2</a:t>
            </a: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6 </a:t>
            </a:r>
            <a:r>
              <a:rPr lang="en-US" b="1" dirty="0">
                <a:solidFill>
                  <a:schemeClr val="tx1"/>
                </a:solidFill>
              </a:rPr>
              <a:t>2 3 4 5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95776"/>
            <a:ext cx="11176000" cy="1008062"/>
          </a:xfrm>
        </p:spPr>
        <p:txBody>
          <a:bodyPr/>
          <a:lstStyle/>
          <a:p>
            <a:r>
              <a:rPr lang="en-US" b="1" cap="none" dirty="0"/>
              <a:t>Write a C Program to </a:t>
            </a:r>
            <a:r>
              <a:rPr lang="en-US" b="1" cap="none" dirty="0">
                <a:solidFill>
                  <a:srgbClr val="FFFF00"/>
                </a:solidFill>
              </a:rPr>
              <a:t>insert an element in an </a:t>
            </a:r>
            <a:r>
              <a:rPr lang="en-US" b="1" cap="none" dirty="0" smtClean="0">
                <a:solidFill>
                  <a:srgbClr val="FFFF00"/>
                </a:solidFill>
              </a:rPr>
              <a:t>Array in a given location</a:t>
            </a:r>
            <a:endParaRPr lang="en-US" b="1" cap="none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535380-6F1E-7075-9773-98440F8B85BA}"/>
              </a:ext>
            </a:extLst>
          </p:cNvPr>
          <p:cNvSpPr txBox="1"/>
          <p:nvPr/>
        </p:nvSpPr>
        <p:spPr>
          <a:xfrm>
            <a:off x="5816600" y="1447800"/>
            <a:ext cx="60983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1. Read the size of the array.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>
                <a:solidFill>
                  <a:srgbClr val="FF0000"/>
                </a:solidFill>
              </a:rPr>
              <a:t>Read the elements</a:t>
            </a:r>
          </a:p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3. Enter the location where to insert</a:t>
            </a:r>
          </a:p>
          <a:p>
            <a:pPr marL="4445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     4.</a:t>
            </a:r>
            <a:r>
              <a:rPr lang="en-IN" sz="2000" b="0" i="0" dirty="0">
                <a:solidFill>
                  <a:srgbClr val="FF8000"/>
                </a:solidFill>
                <a:effectLst/>
                <a:latin typeface="inherit"/>
              </a:rPr>
              <a:t>create space at the specified location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      </a:t>
            </a:r>
            <a:r>
              <a:rPr lang="en-IN" sz="2000" b="0" i="0" dirty="0">
                <a:solidFill>
                  <a:srgbClr val="800080"/>
                </a:solidFill>
                <a:effectLst/>
                <a:latin typeface="inherit"/>
              </a:rPr>
              <a:t>for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&gt;=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location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--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</a:p>
          <a:p>
            <a:pPr marL="44450" indent="0" algn="l">
              <a:buNone/>
            </a:pPr>
            <a:r>
              <a:rPr lang="en-IN" sz="2000" dirty="0">
                <a:solidFill>
                  <a:srgbClr val="006FE0"/>
                </a:solidFill>
                <a:latin typeface="inherit"/>
              </a:rPr>
              <a:t>      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     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- </a:t>
            </a:r>
            <a:r>
              <a:rPr lang="en-IN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];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    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   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++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   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location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- </a:t>
            </a:r>
            <a:r>
              <a:rPr lang="en-IN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element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</a:p>
          <a:p>
            <a:pPr marL="44450" indent="0" algn="l">
              <a:buNone/>
            </a:pPr>
            <a:r>
              <a:rPr lang="en-IN" sz="2000" dirty="0">
                <a:solidFill>
                  <a:srgbClr val="333333"/>
                </a:solidFill>
                <a:latin typeface="inherit"/>
              </a:rPr>
              <a:t>     5.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print out the result of insertion</a:t>
            </a:r>
          </a:p>
          <a:p>
            <a:pPr marL="44450" indent="0" algn="l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319088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96975"/>
            <a:ext cx="6324600" cy="553644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4450" indent="0" algn="l">
              <a:buNone/>
            </a:pPr>
            <a:r>
              <a:rPr lang="en-IN" sz="1800" b="1" i="0" dirty="0">
                <a:solidFill>
                  <a:srgbClr val="B85C00"/>
                </a:solidFill>
                <a:effectLst/>
                <a:latin typeface="inherit"/>
              </a:rPr>
              <a:t>#include&lt;stdio.h&gt;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  <a:r>
              <a:rPr lang="en-IN" sz="18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4ED0"/>
                </a:solidFill>
                <a:effectLst/>
                <a:latin typeface="inherit"/>
              </a:rPr>
              <a:t>main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  {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1800" b="1" i="0" dirty="0">
                <a:solidFill>
                  <a:srgbClr val="CE0000"/>
                </a:solidFill>
                <a:effectLst/>
                <a:latin typeface="inherit"/>
              </a:rPr>
              <a:t>30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],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element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location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 </a:t>
            </a:r>
            <a:r>
              <a:rPr lang="en-IN" sz="1800" b="1" i="0" dirty="0">
                <a:solidFill>
                  <a:srgbClr val="004ED0"/>
                </a:solidFill>
                <a:effectLst/>
                <a:latin typeface="inherit"/>
              </a:rPr>
              <a:t>printf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"\</a:t>
            </a:r>
            <a:r>
              <a:rPr lang="en-IN" sz="1800" b="1" i="0" dirty="0" err="1">
                <a:solidFill>
                  <a:srgbClr val="008000"/>
                </a:solidFill>
                <a:effectLst/>
                <a:latin typeface="inherit"/>
              </a:rPr>
              <a:t>nEnter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 no of elements :"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 err="1">
                <a:solidFill>
                  <a:srgbClr val="004ED0"/>
                </a:solidFill>
                <a:effectLst/>
                <a:latin typeface="inherit"/>
              </a:rPr>
              <a:t>scanf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"%d"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&amp;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>
                <a:solidFill>
                  <a:srgbClr val="800080"/>
                </a:solidFill>
                <a:effectLst/>
                <a:latin typeface="inherit"/>
              </a:rPr>
              <a:t>for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1800" b="1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&lt;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 err="1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 smtClean="0">
                <a:solidFill>
                  <a:srgbClr val="006FE0"/>
                </a:solidFill>
                <a:effectLst/>
                <a:latin typeface="inherit"/>
              </a:rPr>
              <a:t>++</a:t>
            </a:r>
            <a:r>
              <a:rPr lang="en-IN" sz="1800" b="1" i="0" dirty="0" smtClean="0">
                <a:solidFill>
                  <a:srgbClr val="333333"/>
                </a:solidFill>
                <a:effectLst/>
                <a:latin typeface="inherit"/>
              </a:rPr>
              <a:t>)</a:t>
            </a:r>
          </a:p>
          <a:p>
            <a:pPr marL="44450" indent="0" algn="l">
              <a:buNone/>
            </a:pPr>
            <a:r>
              <a:rPr lang="en-IN" sz="1800" b="1" dirty="0">
                <a:solidFill>
                  <a:srgbClr val="333333"/>
                </a:solidFill>
                <a:latin typeface="inherit"/>
              </a:rPr>
              <a:t> </a:t>
            </a:r>
            <a:r>
              <a:rPr lang="en-IN" sz="1800" b="1" dirty="0" smtClean="0">
                <a:solidFill>
                  <a:srgbClr val="333333"/>
                </a:solidFill>
                <a:latin typeface="inherit"/>
              </a:rPr>
              <a:t>    </a:t>
            </a:r>
            <a:r>
              <a:rPr lang="en-IN" sz="18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      </a:t>
            </a:r>
            <a:r>
              <a:rPr lang="en-IN" sz="1800" b="1" i="0" dirty="0" err="1">
                <a:solidFill>
                  <a:srgbClr val="004ED0"/>
                </a:solidFill>
                <a:effectLst/>
                <a:latin typeface="inherit"/>
              </a:rPr>
              <a:t>scanf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"%d"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&amp;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]);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   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</a:p>
          <a:p>
            <a:pPr marL="44450" indent="0" algn="l">
              <a:buNone/>
            </a:pPr>
            <a:r>
              <a:rPr lang="en-IN" sz="1800" b="1" dirty="0">
                <a:solidFill>
                  <a:srgbClr val="006FE0"/>
                </a:solidFill>
                <a:latin typeface="inherit"/>
              </a:rPr>
              <a:t>  </a:t>
            </a:r>
            <a:r>
              <a:rPr lang="en-IN" sz="1800" b="1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sz="1800" b="1" i="0" dirty="0" smtClean="0">
                <a:solidFill>
                  <a:srgbClr val="004ED0"/>
                </a:solidFill>
                <a:effectLst/>
                <a:latin typeface="inherit"/>
              </a:rPr>
              <a:t>printf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"\</a:t>
            </a:r>
            <a:r>
              <a:rPr lang="en-IN" sz="1800" b="1" i="0" dirty="0" err="1">
                <a:solidFill>
                  <a:srgbClr val="008000"/>
                </a:solidFill>
                <a:effectLst/>
                <a:latin typeface="inherit"/>
              </a:rPr>
              <a:t>nEnter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 the element to be inserted :"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 err="1">
                <a:solidFill>
                  <a:srgbClr val="004ED0"/>
                </a:solidFill>
                <a:effectLst/>
                <a:latin typeface="inherit"/>
              </a:rPr>
              <a:t>scanf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"%d"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&amp;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element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>
                <a:solidFill>
                  <a:srgbClr val="004ED0"/>
                </a:solidFill>
                <a:effectLst/>
                <a:latin typeface="inherit"/>
              </a:rPr>
              <a:t>printf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"\</a:t>
            </a:r>
            <a:r>
              <a:rPr lang="en-IN" sz="1800" b="1" i="0" dirty="0" err="1">
                <a:solidFill>
                  <a:srgbClr val="008000"/>
                </a:solidFill>
                <a:effectLst/>
                <a:latin typeface="inherit"/>
              </a:rPr>
              <a:t>nEnter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 the location"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 err="1">
                <a:solidFill>
                  <a:srgbClr val="004ED0"/>
                </a:solidFill>
                <a:effectLst/>
                <a:latin typeface="inherit"/>
              </a:rPr>
              <a:t>scanf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"%d"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&amp;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location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//C Program to </a:t>
            </a:r>
            <a:r>
              <a:rPr lang="en-US" b="1" cap="none" dirty="0">
                <a:solidFill>
                  <a:srgbClr val="FFFF00"/>
                </a:solidFill>
              </a:rPr>
              <a:t>insert an element in an Array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2286000"/>
            <a:ext cx="5410200" cy="4247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>
                <a:solidFill>
                  <a:srgbClr val="FF8000"/>
                </a:solidFill>
                <a:effectLst/>
                <a:latin typeface="inherit"/>
              </a:rPr>
              <a:t>//create space at the specified location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>
                <a:solidFill>
                  <a:srgbClr val="800080"/>
                </a:solidFill>
                <a:effectLst/>
                <a:latin typeface="inherit"/>
              </a:rPr>
              <a:t>for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&gt;=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location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--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</a:p>
          <a:p>
            <a:pPr marL="44450" indent="0" algn="l">
              <a:buNone/>
            </a:pPr>
            <a:r>
              <a:rPr lang="en-IN" b="1" dirty="0">
                <a:solidFill>
                  <a:srgbClr val="006FE0"/>
                </a:solidFill>
                <a:latin typeface="inherit"/>
              </a:rPr>
              <a:t>     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    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1800" b="1" i="0" dirty="0" smtClean="0">
                <a:solidFill>
                  <a:srgbClr val="333333"/>
                </a:solidFill>
                <a:effectLst/>
                <a:latin typeface="inherit"/>
              </a:rPr>
              <a:t>[ </a:t>
            </a:r>
            <a:r>
              <a:rPr lang="en-IN" sz="1800" b="1" i="0" dirty="0" err="1" smtClean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 smtClean="0">
                <a:solidFill>
                  <a:srgbClr val="006FE0"/>
                </a:solidFill>
                <a:effectLst/>
                <a:latin typeface="inherit"/>
              </a:rPr>
              <a:t> – </a:t>
            </a:r>
            <a:r>
              <a:rPr lang="en-IN" sz="1800" b="1" i="0" dirty="0" smtClean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1800" b="1" i="0" dirty="0" smtClean="0">
                <a:solidFill>
                  <a:srgbClr val="333333"/>
                </a:solidFill>
                <a:effectLst/>
                <a:latin typeface="inherit"/>
              </a:rPr>
              <a:t>];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   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 err="1" smtClean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++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location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- </a:t>
            </a:r>
            <a:r>
              <a:rPr lang="en-IN" sz="1800" b="1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element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>
                <a:solidFill>
                  <a:srgbClr val="FF8000"/>
                </a:solidFill>
                <a:effectLst/>
                <a:latin typeface="inherit"/>
              </a:rPr>
              <a:t>//print out the result of insertion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  </a:t>
            </a:r>
            <a:r>
              <a:rPr lang="en-IN" sz="1800" b="1" i="0" dirty="0">
                <a:solidFill>
                  <a:srgbClr val="800080"/>
                </a:solidFill>
                <a:effectLst/>
                <a:latin typeface="inherit"/>
              </a:rPr>
              <a:t>for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1800" b="1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&lt;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++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    </a:t>
            </a:r>
            <a:r>
              <a:rPr lang="en-IN" sz="1800" b="1" i="0" dirty="0" smtClean="0">
                <a:solidFill>
                  <a:srgbClr val="004ED0"/>
                </a:solidFill>
                <a:effectLst/>
                <a:latin typeface="inherit"/>
              </a:rPr>
              <a:t>printf</a:t>
            </a:r>
            <a:r>
              <a:rPr lang="en-IN" sz="1800" b="1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 smtClean="0">
                <a:solidFill>
                  <a:srgbClr val="008000"/>
                </a:solidFill>
                <a:effectLst/>
                <a:latin typeface="inherit"/>
              </a:rPr>
              <a:t>"</a:t>
            </a:r>
            <a:r>
              <a:rPr lang="en-IN" sz="1800" b="1" i="0" dirty="0">
                <a:solidFill>
                  <a:srgbClr val="008000"/>
                </a:solidFill>
                <a:effectLst/>
                <a:latin typeface="inherit"/>
              </a:rPr>
              <a:t>n %d"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1800" b="1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]);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Liberation Mono"/>
              </a:rPr>
              <a:t> 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1800" b="1" i="0" dirty="0">
                <a:solidFill>
                  <a:srgbClr val="800080"/>
                </a:solidFill>
                <a:effectLst/>
                <a:latin typeface="inherit"/>
              </a:rPr>
              <a:t>return</a:t>
            </a:r>
            <a:r>
              <a:rPr lang="en-IN" sz="1800" b="1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1800" b="1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25815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371600"/>
            <a:ext cx="5689600" cy="54864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Enter number of elements in array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Enter 5 elements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10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30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40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50</a:t>
            </a: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Enter the location where you wish to delete element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Resultant array is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10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40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95776"/>
            <a:ext cx="11176000" cy="1008062"/>
          </a:xfrm>
        </p:spPr>
        <p:txBody>
          <a:bodyPr/>
          <a:lstStyle/>
          <a:p>
            <a:r>
              <a:rPr lang="en-US" b="1" cap="none" dirty="0"/>
              <a:t>Write a C Program to </a:t>
            </a:r>
            <a:r>
              <a:rPr lang="en-US" b="1" cap="none" dirty="0">
                <a:solidFill>
                  <a:srgbClr val="FFFF00"/>
                </a:solidFill>
              </a:rPr>
              <a:t>delete an element in an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535380-6F1E-7075-9773-98440F8B85BA}"/>
              </a:ext>
            </a:extLst>
          </p:cNvPr>
          <p:cNvSpPr txBox="1"/>
          <p:nvPr/>
        </p:nvSpPr>
        <p:spPr>
          <a:xfrm>
            <a:off x="5941256" y="1378089"/>
            <a:ext cx="6098344" cy="53245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333333"/>
                </a:solidFill>
                <a:latin typeface="inter-bold"/>
              </a:rPr>
              <a:t>LOGIC:</a:t>
            </a:r>
            <a:endParaRPr lang="en-US" sz="200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sz="2000" b="1" i="0" dirty="0" smtClean="0">
                <a:solidFill>
                  <a:srgbClr val="FF0000"/>
                </a:solidFill>
                <a:effectLst/>
                <a:latin typeface="inter-bold"/>
              </a:rPr>
              <a:t>Step 1</a:t>
            </a:r>
            <a:r>
              <a:rPr lang="en-US" sz="2000" b="1" i="0" dirty="0" smtClean="0">
                <a:solidFill>
                  <a:srgbClr val="333333"/>
                </a:solidFill>
                <a:effectLst/>
                <a:latin typeface="inter-bold"/>
              </a:rPr>
              <a:t>. Read the 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inter-regular"/>
              </a:rPr>
              <a:t>size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of the array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arr[]</a:t>
            </a:r>
          </a:p>
          <a:p>
            <a:pPr algn="just"/>
            <a:r>
              <a:rPr lang="en-US" sz="2000" b="1" i="0" dirty="0" smtClean="0">
                <a:solidFill>
                  <a:srgbClr val="333333"/>
                </a:solidFill>
                <a:effectLst/>
                <a:latin typeface="inter-bold"/>
              </a:rPr>
              <a:t>Step 2. 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Read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elements</a:t>
            </a:r>
          </a:p>
          <a:p>
            <a:pPr algn="just"/>
            <a:r>
              <a:rPr lang="en-US" sz="2000" b="1" i="0" dirty="0" smtClean="0">
                <a:solidFill>
                  <a:srgbClr val="333333"/>
                </a:solidFill>
                <a:effectLst/>
                <a:latin typeface="inter-bold"/>
              </a:rPr>
              <a:t>Step 3.I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inter-regular"/>
              </a:rPr>
              <a:t>nput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position of the particular element to delete from an array.</a:t>
            </a:r>
          </a:p>
          <a:p>
            <a:pPr algn="just"/>
            <a:r>
              <a:rPr lang="en-US" sz="2000" b="1" i="0" dirty="0" smtClean="0">
                <a:solidFill>
                  <a:srgbClr val="333333"/>
                </a:solidFill>
                <a:effectLst/>
                <a:latin typeface="inter-bold"/>
              </a:rPr>
              <a:t> step 4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Compare the position of an element (pos) from the total no. of elements (num+1). 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     </a:t>
            </a:r>
          </a:p>
          <a:p>
            <a:pPr algn="just"/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 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inter-regular"/>
              </a:rPr>
              <a:t>        if(</a:t>
            </a:r>
            <a:r>
              <a:rPr lang="en-US" sz="2000" b="0" i="0" dirty="0" err="1" smtClean="0">
                <a:solidFill>
                  <a:srgbClr val="FF0000"/>
                </a:solidFill>
                <a:effectLst/>
                <a:latin typeface="inter-regular"/>
              </a:rPr>
              <a:t>pos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inter-regular"/>
              </a:rPr>
              <a:t>&gt;num+1)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inter-regula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inter-regular"/>
              </a:rPr>
              <a:t>        {</a:t>
            </a:r>
            <a:endParaRPr lang="en-US" sz="2000" b="0" i="0" dirty="0" smtClean="0">
              <a:solidFill>
                <a:srgbClr val="FF0000"/>
              </a:solidFill>
              <a:effectLst/>
              <a:latin typeface="inter-regular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inter-regula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inter-regular"/>
              </a:rPr>
              <a:t>         d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inter-regular"/>
              </a:rPr>
              <a:t>eletion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of the element is not 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inter-regular"/>
              </a:rPr>
              <a:t>possible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  <a:latin typeface="inter-regular"/>
              </a:rPr>
              <a:t>          }</a:t>
            </a:r>
            <a:endParaRPr lang="en-US" sz="20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Step 5: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Else 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inter-regular"/>
              </a:rPr>
              <a:t>remove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particular element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shift the rest elements' position to the left side in an array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sz="2000" b="1" i="0" dirty="0" smtClean="0">
                <a:solidFill>
                  <a:srgbClr val="333333"/>
                </a:solidFill>
                <a:effectLst/>
                <a:latin typeface="inter-bold"/>
              </a:rPr>
              <a:t>Step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6: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Display the resultant 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inter-regular"/>
              </a:rPr>
              <a:t>array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Step 7: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Terminate or exit from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8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43284"/>
            <a:ext cx="6172200" cy="54451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#include &lt;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inherit"/>
              </a:rPr>
              <a:t>stdio.h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&gt;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int main()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{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inherit"/>
              </a:rPr>
              <a:t>int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a[50],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position, </a:t>
            </a:r>
            <a:r>
              <a:rPr lang="en-IN" sz="1800" b="0" i="0" dirty="0" err="1" smtClean="0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,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n;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</a:t>
            </a:r>
          </a:p>
          <a:p>
            <a:pPr marL="44450" indent="0" algn="l">
              <a:buNone/>
            </a:pPr>
            <a:r>
              <a:rPr lang="en-IN" sz="1800" dirty="0">
                <a:solidFill>
                  <a:schemeClr val="tx1"/>
                </a:solidFill>
                <a:latin typeface="inherit"/>
              </a:rPr>
              <a:t>  </a:t>
            </a:r>
            <a:r>
              <a:rPr lang="en-IN" sz="1800" dirty="0" smtClean="0">
                <a:solidFill>
                  <a:schemeClr val="tx1"/>
                </a:solidFill>
                <a:latin typeface="inherit"/>
              </a:rPr>
              <a:t> 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printf(</a:t>
            </a:r>
            <a:r>
              <a:rPr lang="en-IN" sz="1800" b="0" i="0" dirty="0">
                <a:solidFill>
                  <a:srgbClr val="7030A0"/>
                </a:solidFill>
                <a:effectLst/>
                <a:latin typeface="inherit"/>
              </a:rPr>
              <a:t>"Enter number of elements in array\n"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);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inherit"/>
              </a:rPr>
              <a:t>scanf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("%d", &amp;n);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printf(</a:t>
            </a:r>
            <a:r>
              <a:rPr lang="en-IN" sz="1800" b="0" i="0" dirty="0">
                <a:solidFill>
                  <a:srgbClr val="7030A0"/>
                </a:solidFill>
                <a:effectLst/>
                <a:latin typeface="inherit"/>
              </a:rPr>
              <a:t>"Enter %d elements\n"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, n);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</a:p>
          <a:p>
            <a:pPr marL="44450" indent="0" algn="l">
              <a:buNone/>
            </a:pPr>
            <a:r>
              <a:rPr lang="en-IN" sz="1800" dirty="0">
                <a:solidFill>
                  <a:schemeClr val="tx1"/>
                </a:solidFill>
                <a:latin typeface="inherit"/>
              </a:rPr>
              <a:t>  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for ( </a:t>
            </a:r>
            <a:r>
              <a:rPr lang="en-IN" sz="1800" b="0" i="0" dirty="0" err="1" smtClean="0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= 0 ; </a:t>
            </a:r>
            <a:r>
              <a:rPr lang="en-IN" sz="1800" b="0" i="0" dirty="0" err="1" smtClean="0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&lt; n ; </a:t>
            </a:r>
            <a:r>
              <a:rPr lang="en-IN" sz="1800" dirty="0" err="1">
                <a:solidFill>
                  <a:schemeClr val="tx1"/>
                </a:solidFill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++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)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inherit"/>
              </a:rPr>
              <a:t>scanf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("%d", &amp;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a[</a:t>
            </a:r>
            <a:r>
              <a:rPr lang="en-IN" sz="1800" b="0" i="0" smtClean="0">
                <a:solidFill>
                  <a:schemeClr val="tx1"/>
                </a:solidFill>
                <a:effectLst/>
                <a:latin typeface="inherit"/>
              </a:rPr>
              <a:t>i]);</a:t>
            </a:r>
            <a:endParaRPr lang="en-IN" sz="1800" b="0" i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</a:t>
            </a:r>
          </a:p>
          <a:p>
            <a:pPr marL="44450" indent="0" algn="l">
              <a:buNone/>
            </a:pPr>
            <a:r>
              <a:rPr lang="en-IN" sz="1800" dirty="0">
                <a:solidFill>
                  <a:schemeClr val="tx1"/>
                </a:solidFill>
                <a:latin typeface="inherit"/>
              </a:rPr>
              <a:t> 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printf(</a:t>
            </a:r>
            <a:r>
              <a:rPr lang="en-IN" sz="1800" b="0" i="0" dirty="0">
                <a:solidFill>
                  <a:srgbClr val="7030A0"/>
                </a:solidFill>
                <a:effectLst/>
                <a:latin typeface="inherit"/>
              </a:rPr>
              <a:t>"Enter the location to delete element\n"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);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inherit"/>
              </a:rPr>
              <a:t>scanf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("%d", &amp;position);</a:t>
            </a:r>
          </a:p>
          <a:p>
            <a:pPr marL="44450" indent="0" algn="l">
              <a:buNone/>
            </a:pPr>
            <a:endParaRPr lang="en-IN" sz="1800" b="0" i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//C Program to </a:t>
            </a:r>
            <a:r>
              <a:rPr lang="en-US" b="1" cap="none" dirty="0">
                <a:solidFill>
                  <a:srgbClr val="FFFF00"/>
                </a:solidFill>
              </a:rPr>
              <a:t>delete an element in an 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1357899"/>
            <a:ext cx="541020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sz="18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if ( position &gt;= n+1 )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printf(</a:t>
            </a:r>
            <a:r>
              <a:rPr lang="en-IN" sz="1800" b="0" i="0" dirty="0">
                <a:solidFill>
                  <a:srgbClr val="7030A0"/>
                </a:solidFill>
                <a:effectLst/>
                <a:latin typeface="inherit"/>
              </a:rPr>
              <a:t>"Deletion not possible.\n"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);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else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{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    for ( </a:t>
            </a:r>
            <a:r>
              <a:rPr lang="en-IN" dirty="0" err="1"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=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position - 1 ; </a:t>
            </a:r>
            <a:r>
              <a:rPr lang="en-IN" sz="1800" b="0" i="0" dirty="0" err="1" smtClean="0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&lt; n - 1 ; </a:t>
            </a:r>
            <a:r>
              <a:rPr lang="en-IN" dirty="0" err="1"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++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)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    </a:t>
            </a:r>
            <a:r>
              <a:rPr lang="en-IN" sz="1800" b="0" i="0" dirty="0" smtClean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a[</a:t>
            </a:r>
            <a:r>
              <a:rPr lang="en-IN" sz="1800" b="0" i="0" dirty="0" err="1" smtClean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] </a:t>
            </a:r>
            <a:r>
              <a:rPr lang="en-IN" sz="18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= </a:t>
            </a:r>
            <a:r>
              <a:rPr lang="en-IN" sz="1800" b="0" i="0" dirty="0" smtClean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a[i+1</a:t>
            </a:r>
            <a:r>
              <a:rPr lang="en-IN" sz="18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];    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    printf(</a:t>
            </a:r>
            <a:r>
              <a:rPr lang="en-IN" sz="1800" b="0" i="0" dirty="0">
                <a:solidFill>
                  <a:srgbClr val="7030A0"/>
                </a:solidFill>
                <a:effectLst/>
                <a:latin typeface="inherit"/>
              </a:rPr>
              <a:t>"Resultant array is\n"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);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    for( </a:t>
            </a:r>
            <a:r>
              <a:rPr lang="en-IN" sz="1800" b="0" i="0" dirty="0" err="1" smtClean="0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= 0 ; </a:t>
            </a:r>
            <a:r>
              <a:rPr lang="en-IN" sz="1800" b="0" i="0" dirty="0" err="1" smtClean="0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&lt; n - 1 ; </a:t>
            </a:r>
            <a:r>
              <a:rPr lang="en-IN" dirty="0" err="1"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++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)    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    printf(</a:t>
            </a:r>
            <a:r>
              <a:rPr lang="en-IN" sz="1800" b="0" i="0" dirty="0">
                <a:solidFill>
                  <a:srgbClr val="7030A0"/>
                </a:solidFill>
                <a:effectLst/>
                <a:latin typeface="inherit"/>
              </a:rPr>
              <a:t>"%d\n"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, 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a[</a:t>
            </a:r>
            <a:r>
              <a:rPr lang="en-IN" sz="1800" b="0" i="0" dirty="0" err="1" smtClean="0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0" i="0" dirty="0" smtClean="0">
                <a:solidFill>
                  <a:schemeClr val="tx1"/>
                </a:solidFill>
                <a:effectLst/>
                <a:latin typeface="inherit"/>
              </a:rPr>
              <a:t>]);        </a:t>
            </a:r>
            <a:endParaRPr lang="en-IN" sz="1800" b="0" i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}    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    return 0;</a:t>
            </a:r>
          </a:p>
          <a:p>
            <a:pPr marL="4445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heri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4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5105400" cy="44069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endParaRPr lang="en-US" sz="1800" b="1" dirty="0"/>
          </a:p>
          <a:p>
            <a:r>
              <a:rPr lang="en-US" sz="1800" b="1" dirty="0"/>
              <a:t>Input array:</a:t>
            </a:r>
            <a:r>
              <a:rPr lang="en-US" sz="1800" dirty="0"/>
              <a:t> [1,2,3,4]</a:t>
            </a:r>
            <a:br>
              <a:rPr lang="en-US" sz="1800" dirty="0"/>
            </a:br>
            <a:r>
              <a:rPr lang="en-US" sz="1800" b="1" dirty="0"/>
              <a:t>output:</a:t>
            </a:r>
            <a:r>
              <a:rPr lang="en-US" sz="1800" dirty="0"/>
              <a:t> [4,3,2,1]</a:t>
            </a:r>
          </a:p>
          <a:p>
            <a:pPr marL="44450" indent="0">
              <a:buNone/>
            </a:pPr>
            <a:endParaRPr lang="en-US" sz="1800" dirty="0"/>
          </a:p>
          <a:p>
            <a:r>
              <a:rPr lang="en-US" sz="1800" b="1" dirty="0"/>
              <a:t>Input array:</a:t>
            </a:r>
            <a:r>
              <a:rPr lang="en-US" sz="1800" dirty="0"/>
              <a:t> [3,2,1]</a:t>
            </a:r>
            <a:br>
              <a:rPr lang="en-US" sz="1800" dirty="0"/>
            </a:br>
            <a:r>
              <a:rPr lang="en-US" sz="1800" b="1" dirty="0"/>
              <a:t>Reversed array:</a:t>
            </a:r>
            <a:r>
              <a:rPr lang="en-US" sz="1800" dirty="0"/>
              <a:t> [1,2,3]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sz="2000" cap="none" dirty="0"/>
              <a:t/>
            </a:r>
            <a:br>
              <a:rPr lang="en-US" sz="2000" cap="none" dirty="0"/>
            </a:br>
            <a:r>
              <a:rPr lang="en-US" sz="2000" cap="none" dirty="0"/>
              <a:t>============================================================== </a:t>
            </a:r>
            <a:r>
              <a:rPr lang="en-US" sz="2800" cap="none" dirty="0"/>
              <a:t>Write a </a:t>
            </a:r>
            <a:r>
              <a:rPr lang="en-US" sz="2800" cap="none" dirty="0" smtClean="0"/>
              <a:t>C </a:t>
            </a:r>
            <a:r>
              <a:rPr lang="en-US" sz="2800" cap="none" dirty="0"/>
              <a:t>Program to REVERSE </a:t>
            </a:r>
            <a:r>
              <a:rPr lang="en-US" sz="2800" cap="none" dirty="0" smtClean="0"/>
              <a:t>THE  ARRAY ELEMENTS</a:t>
            </a:r>
            <a:r>
              <a:rPr lang="en-US" sz="2000" cap="none" dirty="0"/>
              <a:t/>
            </a:r>
            <a:br>
              <a:rPr lang="en-US" sz="2000" cap="none" dirty="0"/>
            </a:br>
            <a:r>
              <a:rPr lang="en-US" sz="2000" cap="none" dirty="0"/>
              <a:t>====================================================================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715000" y="1280160"/>
            <a:ext cx="6098344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Enter size of the array: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3. </a:t>
            </a:r>
            <a:r>
              <a:rPr lang="en-US" dirty="0"/>
              <a:t>Start point= first element; end points= last element.</a:t>
            </a:r>
            <a:r>
              <a:rPr lang="en-US" sz="1800" dirty="0">
                <a:solidFill>
                  <a:schemeClr val="tx1"/>
                </a:solidFill>
              </a:rPr>
              <a:t>           </a:t>
            </a:r>
          </a:p>
          <a:p>
            <a:r>
              <a:rPr lang="en-US" dirty="0"/>
              <a:t>     </a:t>
            </a:r>
            <a:r>
              <a:rPr lang="en-US" sz="1800" dirty="0">
                <a:solidFill>
                  <a:schemeClr val="tx1"/>
                </a:solidFill>
              </a:rPr>
              <a:t>4.</a:t>
            </a:r>
            <a:r>
              <a:rPr lang="en-US" dirty="0">
                <a:highlight>
                  <a:srgbClr val="FFFF00"/>
                </a:highlight>
              </a:rPr>
              <a:t> while(start&lt;end)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</a:t>
            </a:r>
            <a:r>
              <a:rPr lang="en-US" dirty="0">
                <a:highlight>
                  <a:srgbClr val="FFFF00"/>
                </a:highlight>
              </a:rPr>
              <a:t>//Swapping elements</a:t>
            </a:r>
          </a:p>
          <a:p>
            <a:r>
              <a:rPr lang="en-US" dirty="0"/>
              <a:t>        int temp=</a:t>
            </a:r>
            <a:r>
              <a:rPr lang="en-US" dirty="0" err="1"/>
              <a:t>arr</a:t>
            </a:r>
            <a:r>
              <a:rPr lang="en-US" dirty="0"/>
              <a:t>[start];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[start]=</a:t>
            </a:r>
            <a:r>
              <a:rPr lang="en-US" dirty="0" err="1"/>
              <a:t>arr</a:t>
            </a:r>
            <a:r>
              <a:rPr lang="en-US" dirty="0"/>
              <a:t>[end];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[end]=temp;</a:t>
            </a:r>
          </a:p>
          <a:p>
            <a:r>
              <a:rPr lang="en-US" dirty="0"/>
              <a:t>         //Incrementing start  and decrementing end</a:t>
            </a:r>
          </a:p>
          <a:p>
            <a:r>
              <a:rPr lang="en-US" dirty="0"/>
              <a:t>        start++;</a:t>
            </a:r>
          </a:p>
          <a:p>
            <a:r>
              <a:rPr lang="en-US" dirty="0"/>
              <a:t>        end - -;</a:t>
            </a:r>
          </a:p>
          <a:p>
            <a:r>
              <a:rPr lang="en-US" dirty="0"/>
              <a:t>       }</a:t>
            </a:r>
          </a:p>
          <a:p>
            <a:pPr marL="44450" indent="0" algn="l">
              <a:buNone/>
            </a:pPr>
            <a:endParaRPr lang="en-IN" sz="1800" b="0" i="0" dirty="0">
              <a:solidFill>
                <a:srgbClr val="333333"/>
              </a:solidFill>
              <a:effectLst/>
              <a:latin typeface="inherit"/>
            </a:endParaRPr>
          </a:p>
          <a:p>
            <a:r>
              <a:rPr lang="en-IN" dirty="0">
                <a:solidFill>
                  <a:srgbClr val="333333"/>
                </a:solidFill>
                <a:latin typeface="inherit"/>
              </a:rPr>
              <a:t>     5. </a:t>
            </a:r>
            <a:r>
              <a:rPr lang="en-US" dirty="0">
                <a:highlight>
                  <a:srgbClr val="FFFF00"/>
                </a:highlight>
              </a:rPr>
              <a:t>Print reversed array</a:t>
            </a:r>
          </a:p>
          <a:p>
            <a:pPr marL="44450" indent="0" algn="l">
              <a:buNone/>
            </a:pPr>
            <a:endParaRPr lang="en-IN" sz="18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31908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224" y="0"/>
            <a:ext cx="609600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800" cap="none" dirty="0">
                <a:highlight>
                  <a:srgbClr val="FFFF00"/>
                </a:highlight>
              </a:rPr>
              <a:t>//c program to C Program to REVERSE AN ARRAY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#include &lt;stdio.h&gt;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size,i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70C0"/>
                </a:solidFill>
              </a:rPr>
              <a:t>"Enter size of the array: "</a:t>
            </a:r>
            <a:r>
              <a:rPr lang="en-US" dirty="0"/>
              <a:t>);</a:t>
            </a:r>
          </a:p>
          <a:p>
            <a:r>
              <a:rPr lang="en-US" dirty="0"/>
              <a:t>    scanf(</a:t>
            </a:r>
            <a:r>
              <a:rPr lang="en-US" dirty="0">
                <a:solidFill>
                  <a:srgbClr val="0070C0"/>
                </a:solidFill>
              </a:rPr>
              <a:t>"%</a:t>
            </a:r>
            <a:r>
              <a:rPr lang="en-US" dirty="0" err="1">
                <a:solidFill>
                  <a:srgbClr val="0070C0"/>
                </a:solidFill>
              </a:rPr>
              <a:t>d"</a:t>
            </a:r>
            <a:r>
              <a:rPr lang="en-US" dirty="0" err="1"/>
              <a:t>,&amp;size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70C0"/>
                </a:solidFill>
              </a:rPr>
              <a:t>"Enter Array Elements: "</a:t>
            </a:r>
            <a:r>
              <a:rPr lang="en-US" dirty="0"/>
              <a:t>);</a:t>
            </a:r>
          </a:p>
          <a:p>
            <a:r>
              <a:rPr lang="en-US" dirty="0"/>
              <a:t>    int arr[size];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//Input array elements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r>
              <a:rPr lang="en-US" dirty="0"/>
              <a:t>    scanf(</a:t>
            </a:r>
            <a:r>
              <a:rPr lang="en-US" dirty="0">
                <a:solidFill>
                  <a:srgbClr val="0070C0"/>
                </a:solidFill>
              </a:rPr>
              <a:t>"%</a:t>
            </a:r>
            <a:r>
              <a:rPr lang="en-US" dirty="0" err="1">
                <a:solidFill>
                  <a:srgbClr val="0070C0"/>
                </a:solidFill>
              </a:rPr>
              <a:t>d"</a:t>
            </a:r>
            <a:r>
              <a:rPr lang="en-US" dirty="0" err="1"/>
              <a:t>,&amp;arr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endParaRPr lang="en-US" dirty="0"/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70C0"/>
                </a:solidFill>
              </a:rPr>
              <a:t>"Entered Array is: "</a:t>
            </a:r>
            <a:r>
              <a:rPr lang="en-US" dirty="0"/>
              <a:t>);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r>
              <a:rPr lang="en-US" dirty="0"/>
              <a:t>    printf("%d ",arr[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2538" y="304800"/>
            <a:ext cx="5943600" cy="6463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//Start point= first element; end points= last element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int start=0,end=size-1;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while(start&lt;end)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highlight>
                  <a:srgbClr val="FFFF00"/>
                </a:highlight>
              </a:rPr>
              <a:t>//Swapping elements</a:t>
            </a:r>
          </a:p>
          <a:p>
            <a:r>
              <a:rPr lang="en-US" dirty="0"/>
              <a:t>        int temp=arr[start];</a:t>
            </a:r>
          </a:p>
          <a:p>
            <a:r>
              <a:rPr lang="en-US" dirty="0"/>
              <a:t>        arr[start]=arr[end];</a:t>
            </a:r>
          </a:p>
          <a:p>
            <a:r>
              <a:rPr lang="en-US" dirty="0"/>
              <a:t>        arr[end]=temp;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//Incrementing start  and decrementing end</a:t>
            </a:r>
          </a:p>
          <a:p>
            <a:r>
              <a:rPr lang="en-US" dirty="0"/>
              <a:t>        start++;</a:t>
            </a:r>
          </a:p>
          <a:p>
            <a:r>
              <a:rPr lang="en-US" dirty="0"/>
              <a:t>        end - 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    //Printing reversed array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70C0"/>
                </a:solidFill>
              </a:rPr>
              <a:t>"\</a:t>
            </a:r>
            <a:r>
              <a:rPr lang="en-US" dirty="0" err="1">
                <a:solidFill>
                  <a:srgbClr val="0070C0"/>
                </a:solidFill>
              </a:rPr>
              <a:t>nReversed</a:t>
            </a:r>
            <a:r>
              <a:rPr lang="en-US" dirty="0">
                <a:solidFill>
                  <a:srgbClr val="0070C0"/>
                </a:solidFill>
              </a:rPr>
              <a:t> array is: "</a:t>
            </a:r>
            <a:r>
              <a:rPr lang="en-US" dirty="0"/>
              <a:t>);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r>
              <a:rPr lang="en-US" dirty="0"/>
              <a:t>    printf("%d ",arr[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2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96975"/>
            <a:ext cx="5486400" cy="5356225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INPUT:</a:t>
            </a:r>
          </a:p>
          <a:p>
            <a:pPr marL="4445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Input </a:t>
            </a:r>
            <a:r>
              <a:rPr lang="en-US" sz="1800" b="1" dirty="0">
                <a:solidFill>
                  <a:schemeClr val="tx1"/>
                </a:solidFill>
              </a:rPr>
              <a:t>the number of elements to be stored in the array :</a:t>
            </a:r>
            <a:r>
              <a:rPr lang="en-US" sz="1800" b="1" dirty="0" smtClean="0">
                <a:solidFill>
                  <a:schemeClr val="tx1"/>
                </a:solidFill>
              </a:rPr>
              <a:t>5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Input 5 elements in the array 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- 0 : 25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- 1 : 47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- 2 : 42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- 3 : 56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- 4 : 32</a:t>
            </a:r>
          </a:p>
          <a:p>
            <a:pPr marL="44450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Expected </a:t>
            </a:r>
            <a:r>
              <a:rPr lang="en-US" sz="1800" b="1" dirty="0">
                <a:solidFill>
                  <a:schemeClr val="tx1"/>
                </a:solidFill>
              </a:rPr>
              <a:t>Output 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The Even elements are 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42 56 32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The Odd elements are 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25 47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sz="2400" cap="none" dirty="0" smtClean="0"/>
              <a:t>Write a program in C to </a:t>
            </a:r>
            <a:r>
              <a:rPr lang="en-US" sz="2400" cap="none" dirty="0" smtClean="0">
                <a:solidFill>
                  <a:srgbClr val="FFFF00"/>
                </a:solidFill>
              </a:rPr>
              <a:t>separate odd and even integers in separate arrays</a:t>
            </a:r>
            <a:endParaRPr lang="en-US" sz="2400" cap="none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715000" y="1280160"/>
            <a:ext cx="6098344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Enter size of the array: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</a:t>
            </a:r>
            <a:r>
              <a:rPr lang="en-US" sz="1800" dirty="0" smtClean="0">
                <a:solidFill>
                  <a:schemeClr val="tx1"/>
                </a:solidFill>
              </a:rPr>
              <a:t> 3. In loop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     </a:t>
            </a:r>
            <a:r>
              <a:rPr lang="en-US" dirty="0" err="1" smtClean="0"/>
              <a:t>chck</a:t>
            </a:r>
            <a:r>
              <a:rPr lang="en-US" dirty="0" smtClean="0"/>
              <a:t> if </a:t>
            </a:r>
            <a:r>
              <a:rPr lang="en-US" dirty="0"/>
              <a:t>(arr1[</a:t>
            </a:r>
            <a:r>
              <a:rPr lang="en-US" dirty="0" err="1"/>
              <a:t>i</a:t>
            </a:r>
            <a:r>
              <a:rPr lang="en-US" dirty="0"/>
              <a:t>]%2 == 0)</a:t>
            </a:r>
          </a:p>
          <a:p>
            <a:r>
              <a:rPr lang="en-US" dirty="0"/>
              <a:t>	</a:t>
            </a:r>
            <a:r>
              <a:rPr lang="en-US" dirty="0" smtClean="0"/>
              <a:t> then</a:t>
            </a:r>
            <a:endParaRPr lang="en-US" dirty="0"/>
          </a:p>
          <a:p>
            <a:r>
              <a:rPr lang="en-US" dirty="0"/>
              <a:t>	   arr2[j] = arr1[</a:t>
            </a:r>
            <a:r>
              <a:rPr lang="en-US" dirty="0" err="1"/>
              <a:t>i</a:t>
            </a:r>
            <a:r>
              <a:rPr lang="en-US" dirty="0" smtClean="0"/>
              <a:t>]; //store even numbers in arr2</a:t>
            </a:r>
            <a:endParaRPr lang="en-US" dirty="0"/>
          </a:p>
          <a:p>
            <a:r>
              <a:rPr lang="en-US" dirty="0"/>
              <a:t>	  </a:t>
            </a:r>
            <a:r>
              <a:rPr lang="en-US" dirty="0" smtClean="0"/>
              <a:t>else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/>
              <a:t>arr3[k] = arr1[</a:t>
            </a:r>
            <a:r>
              <a:rPr lang="en-US" dirty="0" err="1"/>
              <a:t>i</a:t>
            </a:r>
            <a:r>
              <a:rPr lang="en-US" dirty="0" smtClean="0"/>
              <a:t>]; //store odd </a:t>
            </a:r>
            <a:r>
              <a:rPr lang="en-US" dirty="0"/>
              <a:t>numbers in </a:t>
            </a:r>
            <a:r>
              <a:rPr lang="en-US" dirty="0" smtClean="0"/>
              <a:t>arr3</a:t>
            </a:r>
          </a:p>
          <a:p>
            <a:r>
              <a:rPr lang="en-US" dirty="0"/>
              <a:t> </a:t>
            </a:r>
            <a:r>
              <a:rPr lang="en-US" dirty="0" smtClean="0"/>
              <a:t>    4. print arr2 elements for even numbers</a:t>
            </a:r>
          </a:p>
          <a:p>
            <a:r>
              <a:rPr lang="en-US" dirty="0"/>
              <a:t> </a:t>
            </a:r>
            <a:r>
              <a:rPr lang="en-US" dirty="0" smtClean="0"/>
              <a:t>    5. print arr3 elements for odd numbers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smtClean="0"/>
              <a:t>    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12874"/>
            <a:ext cx="7010400" cy="5140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ACCESSING OF ARRAY ELEMENTS: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Array elemlents can be accessed with index of that element</a:t>
            </a:r>
          </a:p>
          <a:p>
            <a:pPr marL="4445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ex  -   a[5]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Elements of the array can be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randomly accessed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since we can calculate the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address of each element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of the array with the given base address and the size of the data element.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</p:txBody>
      </p:sp>
      <p:pic>
        <p:nvPicPr>
          <p:cNvPr id="17412" name="Picture 4" descr="initialization of array in c langu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77"/>
          <a:stretch/>
        </p:blipFill>
        <p:spPr bwMode="auto">
          <a:xfrm>
            <a:off x="7162800" y="1600200"/>
            <a:ext cx="5256331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2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224" y="0"/>
            <a:ext cx="6096000" cy="4247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//program to separate odd and even </a:t>
            </a:r>
            <a:r>
              <a:rPr lang="en-US" dirty="0" smtClean="0">
                <a:solidFill>
                  <a:srgbClr val="FF0000"/>
                </a:solidFill>
              </a:rPr>
              <a:t>in array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arr1[10</a:t>
            </a:r>
            <a:r>
              <a:rPr lang="en-US" dirty="0"/>
              <a:t>], </a:t>
            </a:r>
            <a:r>
              <a:rPr lang="en-US" dirty="0" smtClean="0"/>
              <a:t>arr2[10</a:t>
            </a:r>
            <a:r>
              <a:rPr lang="en-US" dirty="0"/>
              <a:t>], </a:t>
            </a:r>
            <a:r>
              <a:rPr lang="en-US" dirty="0" smtClean="0"/>
              <a:t>arr3[10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=0,k=0,n;</a:t>
            </a:r>
          </a:p>
          <a:p>
            <a:r>
              <a:rPr lang="en-US" dirty="0"/>
              <a:t>	     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70C0"/>
                </a:solidFill>
              </a:rPr>
              <a:t>"Input the number of elements 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   scanf("%</a:t>
            </a:r>
            <a:r>
              <a:rPr lang="en-US" dirty="0" err="1"/>
              <a:t>d",&amp;n</a:t>
            </a:r>
            <a:r>
              <a:rPr lang="en-US" dirty="0" smtClean="0"/>
              <a:t>);   </a:t>
            </a:r>
            <a:endParaRPr lang="en-US" dirty="0"/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70C0"/>
                </a:solidFill>
              </a:rPr>
              <a:t>"Input %d elements in the array :\n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en-US" dirty="0" smtClean="0"/>
              <a:t>, n</a:t>
            </a:r>
            <a:r>
              <a:rPr lang="en-US" dirty="0"/>
              <a:t>);</a:t>
            </a:r>
          </a:p>
          <a:p>
            <a:r>
              <a:rPr lang="en-US" dirty="0"/>
              <a:t>   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 smtClean="0"/>
              <a:t>++)    {</a:t>
            </a:r>
          </a:p>
          <a:p>
            <a:r>
              <a:rPr lang="en-US" dirty="0"/>
              <a:t> </a:t>
            </a:r>
            <a:r>
              <a:rPr lang="en-US" dirty="0" smtClean="0"/>
              <a:t>            scanf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"%d"</a:t>
            </a:r>
            <a:r>
              <a:rPr lang="en-US" dirty="0"/>
              <a:t>,&amp;arr1[</a:t>
            </a:r>
            <a:r>
              <a:rPr lang="en-US" dirty="0" err="1"/>
              <a:t>i</a:t>
            </a:r>
            <a:r>
              <a:rPr lang="en-US" dirty="0" smtClean="0"/>
              <a:t>]);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8812" y="0"/>
            <a:ext cx="5943600" cy="70173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=0;i&lt;n; </a:t>
            </a:r>
            <a:r>
              <a:rPr lang="en-US" dirty="0" err="1" smtClean="0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if (arr1[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]%2 ==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arr2[j] = arr1[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/>
              <a:t>	   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arr3[k] = arr1[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/>
              <a:t>	   k++;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 </a:t>
            </a:r>
            <a:r>
              <a:rPr lang="en-US" dirty="0"/>
              <a:t>printf("\</a:t>
            </a:r>
            <a:r>
              <a:rPr lang="en-US" dirty="0" err="1"/>
              <a:t>nThe</a:t>
            </a:r>
            <a:r>
              <a:rPr lang="en-US" dirty="0"/>
              <a:t> Even elements are : \n");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j;i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printf("%d ",arr2[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 </a:t>
            </a:r>
            <a:r>
              <a:rPr lang="en-US" dirty="0"/>
              <a:t>printf("\</a:t>
            </a:r>
            <a:r>
              <a:rPr lang="en-US" dirty="0" err="1"/>
              <a:t>nThe</a:t>
            </a:r>
            <a:r>
              <a:rPr lang="en-US" dirty="0"/>
              <a:t> Odd elements are :\n");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k;i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printf("%d ", arr3[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printf("\n\n");	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345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160"/>
            <a:ext cx="5486400" cy="542544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INPUT:</a:t>
            </a:r>
          </a:p>
          <a:p>
            <a:pPr marL="44450" indent="0">
              <a:buNone/>
            </a:pPr>
            <a:r>
              <a:rPr lang="en-US" sz="18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Input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the number of elements to be stored in the array :</a:t>
            </a:r>
            <a:r>
              <a:rPr lang="en-US" sz="1800" b="1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3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Input 3 elements in the array 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- 0 : 15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- 1 : 10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- 2 : 12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1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Expected Output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The elements stored in the first array are 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 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15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10 12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The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elements copied into the second array are 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15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10 12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27709"/>
            <a:ext cx="11176000" cy="1008062"/>
          </a:xfrm>
        </p:spPr>
        <p:txBody>
          <a:bodyPr/>
          <a:lstStyle/>
          <a:p>
            <a:pPr marL="44450" indent="0">
              <a:buNone/>
            </a:pPr>
            <a:r>
              <a:rPr lang="en-US" sz="2400" b="0" i="0" cap="none" dirty="0">
                <a:effectLst/>
                <a:latin typeface="Helvetica" panose="020B0604020202020204" pitchFamily="34" charset="0"/>
              </a:rPr>
              <a:t>Write a program in C to </a:t>
            </a:r>
            <a:r>
              <a:rPr lang="en-US" sz="2400" b="1" i="0" cap="none" dirty="0">
                <a:solidFill>
                  <a:srgbClr val="FFFF00"/>
                </a:solidFill>
                <a:effectLst/>
                <a:latin typeface="Helvetica" panose="020B0604020202020204" pitchFamily="34" charset="0"/>
              </a:rPr>
              <a:t>copy the elements of one array into another array.</a:t>
            </a:r>
            <a:r>
              <a:rPr lang="en-US" sz="2400" b="0" i="0" cap="none" dirty="0">
                <a:effectLst/>
                <a:latin typeface="Helvetica" panose="020B0604020202020204" pitchFamily="34" charset="0"/>
              </a:rPr>
              <a:t> </a:t>
            </a:r>
            <a:endParaRPr lang="en-US" sz="24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715000" y="1280160"/>
            <a:ext cx="6098344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Enter size of the array1: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 1arra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3. </a:t>
            </a:r>
            <a:r>
              <a:rPr lang="en-US" sz="1800" cap="none" dirty="0"/>
              <a:t>Copy elements of first array into  array2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/>
              <a:t>    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cap="none" dirty="0"/>
              <a:t> for(</a:t>
            </a:r>
            <a:r>
              <a:rPr lang="en-US" sz="1800" cap="none" dirty="0" err="1"/>
              <a:t>i</a:t>
            </a:r>
            <a:r>
              <a:rPr lang="en-US" sz="1800" cap="none" dirty="0"/>
              <a:t>=0; </a:t>
            </a:r>
            <a:r>
              <a:rPr lang="en-US" sz="1800" cap="none" dirty="0" err="1"/>
              <a:t>i</a:t>
            </a:r>
            <a:r>
              <a:rPr lang="en-US" sz="1800" cap="none" dirty="0"/>
              <a:t>&lt;n; </a:t>
            </a:r>
            <a:r>
              <a:rPr lang="en-US" sz="1800" cap="none" dirty="0" err="1"/>
              <a:t>i</a:t>
            </a:r>
            <a:r>
              <a:rPr lang="en-US" sz="1800" cap="none" dirty="0"/>
              <a:t>++)</a:t>
            </a:r>
          </a:p>
          <a:p>
            <a:r>
              <a:rPr lang="en-US" sz="1800" cap="none" dirty="0"/>
              <a:t>         {</a:t>
            </a:r>
          </a:p>
          <a:p>
            <a:r>
              <a:rPr lang="en-US" sz="1800" cap="none" dirty="0"/>
              <a:t>        arr2[</a:t>
            </a:r>
            <a:r>
              <a:rPr lang="en-US" sz="1800" cap="none" dirty="0" err="1"/>
              <a:t>i</a:t>
            </a:r>
            <a:r>
              <a:rPr lang="en-US" sz="1800" cap="none" dirty="0"/>
              <a:t>] = arr1[</a:t>
            </a:r>
            <a:r>
              <a:rPr lang="en-US" sz="1800" cap="none" dirty="0" err="1"/>
              <a:t>i</a:t>
            </a:r>
            <a:r>
              <a:rPr lang="en-US" sz="1800" cap="none" dirty="0"/>
              <a:t>];</a:t>
            </a:r>
          </a:p>
          <a:p>
            <a:r>
              <a:rPr lang="en-US" dirty="0"/>
              <a:t>        }</a:t>
            </a:r>
            <a:endParaRPr lang="en-US" sz="1800" cap="none" dirty="0"/>
          </a:p>
          <a:p>
            <a:r>
              <a:rPr lang="en-US" sz="1800" cap="none" dirty="0"/>
              <a:t> </a:t>
            </a:r>
            <a:endParaRPr lang="en-IN" sz="1800" b="0" i="0" dirty="0">
              <a:solidFill>
                <a:srgbClr val="333333"/>
              </a:solidFill>
              <a:effectLst/>
              <a:latin typeface="inherit"/>
            </a:endParaRPr>
          </a:p>
          <a:p>
            <a:r>
              <a:rPr lang="en-IN" dirty="0">
                <a:solidFill>
                  <a:srgbClr val="333333"/>
                </a:solidFill>
                <a:latin typeface="inherit"/>
              </a:rPr>
              <a:t>     5. </a:t>
            </a:r>
            <a:r>
              <a:rPr lang="en-US" sz="1800" cap="none" dirty="0"/>
              <a:t>Print the elements of first array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   6. </a:t>
            </a:r>
            <a:r>
              <a:rPr lang="en-US" sz="1800" cap="none" dirty="0"/>
              <a:t>Print the elements of second array </a:t>
            </a:r>
            <a:endParaRPr lang="en-IN" sz="18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31908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224" y="0"/>
            <a:ext cx="6096000" cy="6463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// 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copy the elements of one array into another array.</a:t>
            </a:r>
            <a:r>
              <a:rPr lang="en-US" dirty="0">
                <a:latin typeface="Helvetica" panose="020B0604020202020204" pitchFamily="34" charset="0"/>
              </a:rPr>
              <a:t> </a:t>
            </a:r>
            <a:endParaRPr lang="en-US" sz="1800" cap="none" dirty="0" smtClean="0"/>
          </a:p>
          <a:p>
            <a:r>
              <a:rPr lang="en-US" sz="1800" cap="none" dirty="0" smtClean="0"/>
              <a:t>#</a:t>
            </a:r>
            <a:r>
              <a:rPr lang="en-US" sz="1800" cap="none" dirty="0"/>
              <a:t>include &lt;stdio.h&gt;</a:t>
            </a:r>
          </a:p>
          <a:p>
            <a:r>
              <a:rPr lang="en-US" sz="1800" cap="none" dirty="0"/>
              <a:t>int main()</a:t>
            </a:r>
          </a:p>
          <a:p>
            <a:r>
              <a:rPr lang="en-US" sz="1800" cap="none" dirty="0"/>
              <a:t>{</a:t>
            </a:r>
          </a:p>
          <a:p>
            <a:r>
              <a:rPr lang="en-US" sz="1800" cap="none" dirty="0"/>
              <a:t>    </a:t>
            </a:r>
            <a:r>
              <a:rPr lang="en-US" sz="1800" cap="none" dirty="0" err="1"/>
              <a:t>int</a:t>
            </a:r>
            <a:r>
              <a:rPr lang="en-US" sz="1800" cap="none" dirty="0"/>
              <a:t> </a:t>
            </a:r>
            <a:r>
              <a:rPr lang="en-US" sz="1800" cap="none" dirty="0" smtClean="0"/>
              <a:t>a1[100</a:t>
            </a:r>
            <a:r>
              <a:rPr lang="en-US" sz="1800" cap="none" dirty="0"/>
              <a:t>], </a:t>
            </a:r>
            <a:r>
              <a:rPr lang="en-US" sz="1800" cap="none" dirty="0" smtClean="0"/>
              <a:t>a2[100</a:t>
            </a:r>
            <a:r>
              <a:rPr lang="en-US" sz="1800" cap="none" dirty="0"/>
              <a:t>];</a:t>
            </a:r>
          </a:p>
          <a:p>
            <a:r>
              <a:rPr lang="en-US" sz="1800" cap="none" dirty="0"/>
              <a:t>    int </a:t>
            </a:r>
            <a:r>
              <a:rPr lang="en-US" sz="1800" cap="none" dirty="0" err="1"/>
              <a:t>i</a:t>
            </a:r>
            <a:r>
              <a:rPr lang="en-US" sz="1800" cap="none" dirty="0"/>
              <a:t>, n;</a:t>
            </a:r>
          </a:p>
          <a:p>
            <a:r>
              <a:rPr lang="en-US" sz="1800" cap="none" dirty="0"/>
              <a:t> </a:t>
            </a:r>
          </a:p>
          <a:p>
            <a:r>
              <a:rPr lang="en-US" sz="1800" cap="none" dirty="0"/>
              <a:t>       printf(</a:t>
            </a:r>
            <a:r>
              <a:rPr lang="en-US" sz="1800" cap="none" dirty="0">
                <a:solidFill>
                  <a:srgbClr val="7030A0"/>
                </a:solidFill>
              </a:rPr>
              <a:t>"Input the number of elements for array1 :"</a:t>
            </a:r>
            <a:r>
              <a:rPr lang="en-US" sz="1800" cap="none" dirty="0"/>
              <a:t>);</a:t>
            </a:r>
          </a:p>
          <a:p>
            <a:r>
              <a:rPr lang="en-US" sz="1800" cap="none" dirty="0"/>
              <a:t>       scanf("%</a:t>
            </a:r>
            <a:r>
              <a:rPr lang="en-US" sz="1800" cap="none" dirty="0" err="1"/>
              <a:t>d",&amp;n</a:t>
            </a:r>
            <a:r>
              <a:rPr lang="en-US" sz="1800" cap="none" dirty="0"/>
              <a:t>);</a:t>
            </a:r>
          </a:p>
          <a:p>
            <a:r>
              <a:rPr lang="en-US" sz="1800" cap="none" dirty="0"/>
              <a:t>   </a:t>
            </a:r>
          </a:p>
          <a:p>
            <a:r>
              <a:rPr lang="en-US" sz="1800" cap="none" dirty="0"/>
              <a:t>       printf(</a:t>
            </a:r>
            <a:r>
              <a:rPr lang="en-US" sz="1800" cap="none" dirty="0">
                <a:solidFill>
                  <a:srgbClr val="7030A0"/>
                </a:solidFill>
              </a:rPr>
              <a:t>"Input %d elements in the array1 :\</a:t>
            </a:r>
            <a:r>
              <a:rPr lang="en-US" sz="1800" cap="none" dirty="0" err="1">
                <a:solidFill>
                  <a:srgbClr val="7030A0"/>
                </a:solidFill>
              </a:rPr>
              <a:t>n"</a:t>
            </a:r>
            <a:r>
              <a:rPr lang="en-US" sz="1800" cap="none" dirty="0" err="1"/>
              <a:t>,n</a:t>
            </a:r>
            <a:r>
              <a:rPr lang="en-US" sz="1800" cap="none" dirty="0"/>
              <a:t>);</a:t>
            </a:r>
          </a:p>
          <a:p>
            <a:r>
              <a:rPr lang="en-US" sz="1800" cap="none" dirty="0"/>
              <a:t>       for(</a:t>
            </a:r>
            <a:r>
              <a:rPr lang="en-US" sz="1800" cap="none" dirty="0" err="1"/>
              <a:t>i</a:t>
            </a:r>
            <a:r>
              <a:rPr lang="en-US" sz="1800" cap="none" dirty="0"/>
              <a:t>=0;i&lt;</a:t>
            </a:r>
            <a:r>
              <a:rPr lang="en-US" sz="1800" cap="none" dirty="0" err="1"/>
              <a:t>n;i</a:t>
            </a:r>
            <a:r>
              <a:rPr lang="en-US" sz="1800" cap="none" dirty="0"/>
              <a:t>++)</a:t>
            </a:r>
          </a:p>
          <a:p>
            <a:r>
              <a:rPr lang="en-US" sz="1800" cap="none" dirty="0"/>
              <a:t>        {</a:t>
            </a:r>
          </a:p>
          <a:p>
            <a:r>
              <a:rPr lang="en-US" sz="1800" cap="none" dirty="0"/>
              <a:t>	      printf("element - %d : ",</a:t>
            </a:r>
            <a:r>
              <a:rPr lang="en-US" sz="1800" cap="none" dirty="0" err="1"/>
              <a:t>i</a:t>
            </a:r>
            <a:r>
              <a:rPr lang="en-US" sz="1800" cap="none" dirty="0"/>
              <a:t>);</a:t>
            </a:r>
          </a:p>
          <a:p>
            <a:r>
              <a:rPr lang="en-US" sz="1800" cap="none" dirty="0"/>
              <a:t>	      scanf("%d",&amp;</a:t>
            </a:r>
            <a:r>
              <a:rPr lang="en-US" sz="1800" cap="none" dirty="0" smtClean="0"/>
              <a:t>a1[</a:t>
            </a:r>
            <a:r>
              <a:rPr lang="en-US" sz="1800" cap="none" dirty="0" err="1" smtClean="0"/>
              <a:t>i</a:t>
            </a:r>
            <a:r>
              <a:rPr lang="en-US" sz="1800" cap="none" dirty="0"/>
              <a:t>]);</a:t>
            </a:r>
          </a:p>
          <a:p>
            <a:r>
              <a:rPr lang="en-US" sz="1800" cap="none" dirty="0"/>
              <a:t>	    }</a:t>
            </a:r>
          </a:p>
          <a:p>
            <a:r>
              <a:rPr lang="en-US" sz="1800" cap="none" dirty="0"/>
              <a:t>    </a:t>
            </a:r>
            <a:r>
              <a:rPr lang="en-US" sz="1800" cap="none" dirty="0" smtClean="0">
                <a:solidFill>
                  <a:srgbClr val="7030A0"/>
                </a:solidFill>
              </a:rPr>
              <a:t>// </a:t>
            </a:r>
            <a:r>
              <a:rPr lang="en-US" sz="1800" cap="none" dirty="0">
                <a:solidFill>
                  <a:srgbClr val="7030A0"/>
                </a:solidFill>
              </a:rPr>
              <a:t>Copy elements of first array into  </a:t>
            </a:r>
            <a:r>
              <a:rPr lang="en-US" sz="1800" cap="none" dirty="0" smtClean="0">
                <a:solidFill>
                  <a:srgbClr val="7030A0"/>
                </a:solidFill>
              </a:rPr>
              <a:t>a2.</a:t>
            </a:r>
            <a:endParaRPr lang="en-US" sz="1800" cap="none" dirty="0">
              <a:solidFill>
                <a:srgbClr val="7030A0"/>
              </a:solidFill>
            </a:endParaRPr>
          </a:p>
          <a:p>
            <a:r>
              <a:rPr lang="en-US" sz="1800" cap="none" dirty="0"/>
              <a:t>    for(</a:t>
            </a:r>
            <a:r>
              <a:rPr lang="en-US" sz="1800" cap="none" dirty="0" err="1"/>
              <a:t>i</a:t>
            </a:r>
            <a:r>
              <a:rPr lang="en-US" sz="1800" cap="none" dirty="0"/>
              <a:t>=0; </a:t>
            </a:r>
            <a:r>
              <a:rPr lang="en-US" sz="1800" cap="none" dirty="0" err="1"/>
              <a:t>i</a:t>
            </a:r>
            <a:r>
              <a:rPr lang="en-US" sz="1800" cap="none" dirty="0"/>
              <a:t>&lt;n; </a:t>
            </a:r>
            <a:r>
              <a:rPr lang="en-US" sz="1800" cap="none" dirty="0" err="1"/>
              <a:t>i</a:t>
            </a:r>
            <a:r>
              <a:rPr lang="en-US" sz="1800" cap="none" dirty="0"/>
              <a:t>++)</a:t>
            </a:r>
          </a:p>
          <a:p>
            <a:r>
              <a:rPr lang="en-US" sz="1800" cap="none" dirty="0"/>
              <a:t>    {</a:t>
            </a:r>
          </a:p>
          <a:p>
            <a:r>
              <a:rPr lang="en-US" sz="1800" cap="none" dirty="0"/>
              <a:t>        </a:t>
            </a:r>
            <a:r>
              <a:rPr lang="en-US" sz="1800" cap="none" dirty="0" smtClean="0">
                <a:solidFill>
                  <a:srgbClr val="FF0000"/>
                </a:solidFill>
              </a:rPr>
              <a:t>a2[</a:t>
            </a:r>
            <a:r>
              <a:rPr lang="en-US" sz="1800" cap="none" dirty="0" err="1" smtClean="0">
                <a:solidFill>
                  <a:srgbClr val="FF0000"/>
                </a:solidFill>
              </a:rPr>
              <a:t>i</a:t>
            </a:r>
            <a:r>
              <a:rPr lang="en-US" sz="1800" cap="none" dirty="0">
                <a:solidFill>
                  <a:srgbClr val="FF0000"/>
                </a:solidFill>
              </a:rPr>
              <a:t>] = </a:t>
            </a:r>
            <a:r>
              <a:rPr lang="en-US" sz="1800" cap="none" dirty="0" smtClean="0">
                <a:solidFill>
                  <a:srgbClr val="FF0000"/>
                </a:solidFill>
              </a:rPr>
              <a:t>a1[</a:t>
            </a:r>
            <a:r>
              <a:rPr lang="en-US" sz="1800" cap="none" dirty="0" err="1" smtClean="0">
                <a:solidFill>
                  <a:srgbClr val="FF0000"/>
                </a:solidFill>
              </a:rPr>
              <a:t>i</a:t>
            </a:r>
            <a:r>
              <a:rPr lang="en-US" sz="1800" cap="none" dirty="0">
                <a:solidFill>
                  <a:srgbClr val="FF0000"/>
                </a:solidFill>
              </a:rPr>
              <a:t>];</a:t>
            </a:r>
          </a:p>
          <a:p>
            <a:r>
              <a:rPr lang="en-US" sz="1800" cap="none" dirty="0"/>
              <a:t>    }</a:t>
            </a:r>
          </a:p>
          <a:p>
            <a:endParaRPr lang="en-US" sz="1800" cap="none" dirty="0"/>
          </a:p>
          <a:p>
            <a:r>
              <a:rPr lang="en-US" sz="1800" cap="none" dirty="0"/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8636" y="1219200"/>
            <a:ext cx="5943600" cy="4247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cap="none" dirty="0" smtClean="0">
                <a:solidFill>
                  <a:srgbClr val="0070C0"/>
                </a:solidFill>
              </a:rPr>
              <a:t>//Prints </a:t>
            </a:r>
            <a:r>
              <a:rPr lang="en-US" sz="1800" cap="none" dirty="0">
                <a:solidFill>
                  <a:srgbClr val="0070C0"/>
                </a:solidFill>
              </a:rPr>
              <a:t>the elements of first array </a:t>
            </a:r>
          </a:p>
          <a:p>
            <a:r>
              <a:rPr lang="en-US" sz="1800" cap="none" dirty="0"/>
              <a:t>    printf("\</a:t>
            </a:r>
            <a:r>
              <a:rPr lang="en-US" sz="1800" cap="none" dirty="0" smtClean="0"/>
              <a:t>n The </a:t>
            </a:r>
            <a:r>
              <a:rPr lang="en-US" sz="1800" cap="none" dirty="0"/>
              <a:t>elements stored in the first array are :\n");</a:t>
            </a:r>
          </a:p>
          <a:p>
            <a:r>
              <a:rPr lang="en-US" sz="1800" cap="none" dirty="0"/>
              <a:t>    for(</a:t>
            </a:r>
            <a:r>
              <a:rPr lang="en-US" sz="1800" cap="none" dirty="0" err="1"/>
              <a:t>i</a:t>
            </a:r>
            <a:r>
              <a:rPr lang="en-US" sz="1800" cap="none" dirty="0"/>
              <a:t>=0; </a:t>
            </a:r>
            <a:r>
              <a:rPr lang="en-US" sz="1800" cap="none" dirty="0" err="1"/>
              <a:t>i</a:t>
            </a:r>
            <a:r>
              <a:rPr lang="en-US" sz="1800" cap="none" dirty="0"/>
              <a:t>&lt;n; </a:t>
            </a:r>
            <a:r>
              <a:rPr lang="en-US" sz="1800" cap="none" dirty="0" err="1"/>
              <a:t>i</a:t>
            </a:r>
            <a:r>
              <a:rPr lang="en-US" sz="1800" cap="none" dirty="0"/>
              <a:t>++)</a:t>
            </a:r>
          </a:p>
          <a:p>
            <a:r>
              <a:rPr lang="en-US" sz="1800" cap="none" dirty="0"/>
              <a:t>    {</a:t>
            </a:r>
          </a:p>
          <a:p>
            <a:r>
              <a:rPr lang="en-US" sz="1800" cap="none" dirty="0"/>
              <a:t>        printf</a:t>
            </a:r>
            <a:r>
              <a:rPr lang="en-US" sz="1800" cap="none" dirty="0" smtClean="0"/>
              <a:t>("%d</a:t>
            </a:r>
            <a:r>
              <a:rPr lang="en-US" sz="1800" cap="none" dirty="0"/>
              <a:t>", </a:t>
            </a:r>
            <a:r>
              <a:rPr lang="en-US" sz="1800" cap="none" dirty="0" smtClean="0"/>
              <a:t>a1[</a:t>
            </a:r>
            <a:r>
              <a:rPr lang="en-US" sz="1800" cap="none" dirty="0" err="1" smtClean="0"/>
              <a:t>i</a:t>
            </a:r>
            <a:r>
              <a:rPr lang="en-US" sz="1800" cap="none" dirty="0"/>
              <a:t>]);</a:t>
            </a:r>
          </a:p>
          <a:p>
            <a:r>
              <a:rPr lang="en-US" sz="1800" cap="none" dirty="0"/>
              <a:t>    }</a:t>
            </a:r>
          </a:p>
          <a:p>
            <a:endParaRPr lang="en-US" sz="1800" cap="none" dirty="0">
              <a:solidFill>
                <a:srgbClr val="0070C0"/>
              </a:solidFill>
            </a:endParaRPr>
          </a:p>
          <a:p>
            <a:r>
              <a:rPr lang="en-US" sz="1800" cap="none" dirty="0">
                <a:solidFill>
                  <a:srgbClr val="0070C0"/>
                </a:solidFill>
              </a:rPr>
              <a:t> </a:t>
            </a:r>
            <a:r>
              <a:rPr lang="en-US" sz="1800" cap="none" dirty="0" smtClean="0">
                <a:solidFill>
                  <a:srgbClr val="0070C0"/>
                </a:solidFill>
              </a:rPr>
              <a:t>//Prints </a:t>
            </a:r>
            <a:r>
              <a:rPr lang="en-US" sz="1800" cap="none" dirty="0">
                <a:solidFill>
                  <a:srgbClr val="0070C0"/>
                </a:solidFill>
              </a:rPr>
              <a:t>the elements copied into the second array</a:t>
            </a:r>
            <a:r>
              <a:rPr lang="en-US" sz="1800" cap="none" dirty="0" smtClean="0">
                <a:solidFill>
                  <a:srgbClr val="0070C0"/>
                </a:solidFill>
              </a:rPr>
              <a:t>.</a:t>
            </a:r>
            <a:endParaRPr lang="en-US" sz="1800" cap="none" dirty="0">
              <a:solidFill>
                <a:srgbClr val="0070C0"/>
              </a:solidFill>
            </a:endParaRPr>
          </a:p>
          <a:p>
            <a:r>
              <a:rPr lang="en-US" sz="1800" cap="none" dirty="0"/>
              <a:t>    printf(</a:t>
            </a:r>
            <a:r>
              <a:rPr lang="en-US" sz="1800" cap="none" dirty="0">
                <a:solidFill>
                  <a:srgbClr val="7030A0"/>
                </a:solidFill>
              </a:rPr>
              <a:t>"\</a:t>
            </a:r>
            <a:r>
              <a:rPr lang="en-US" dirty="0">
                <a:solidFill>
                  <a:srgbClr val="7030A0"/>
                </a:solidFill>
              </a:rPr>
              <a:t>n copied elements into </a:t>
            </a:r>
            <a:r>
              <a:rPr lang="en-US" sz="1800" cap="none" dirty="0">
                <a:solidFill>
                  <a:srgbClr val="7030A0"/>
                </a:solidFill>
              </a:rPr>
              <a:t>the second </a:t>
            </a:r>
            <a:r>
              <a:rPr lang="en-US" sz="1800" cap="none" dirty="0" smtClean="0">
                <a:solidFill>
                  <a:srgbClr val="7030A0"/>
                </a:solidFill>
              </a:rPr>
              <a:t> </a:t>
            </a:r>
            <a:r>
              <a:rPr lang="en-US" sz="1800" cap="none" dirty="0">
                <a:solidFill>
                  <a:srgbClr val="7030A0"/>
                </a:solidFill>
              </a:rPr>
              <a:t>are :\n"</a:t>
            </a:r>
            <a:r>
              <a:rPr lang="en-US" sz="1800" cap="none" dirty="0"/>
              <a:t>);</a:t>
            </a:r>
          </a:p>
          <a:p>
            <a:r>
              <a:rPr lang="en-US" sz="1800" cap="none" dirty="0"/>
              <a:t>    for(</a:t>
            </a:r>
            <a:r>
              <a:rPr lang="en-US" sz="1800" cap="none" dirty="0" err="1"/>
              <a:t>i</a:t>
            </a:r>
            <a:r>
              <a:rPr lang="en-US" sz="1800" cap="none" dirty="0"/>
              <a:t>=0; </a:t>
            </a:r>
            <a:r>
              <a:rPr lang="en-US" sz="1800" cap="none" dirty="0" err="1"/>
              <a:t>i</a:t>
            </a:r>
            <a:r>
              <a:rPr lang="en-US" sz="1800" cap="none" dirty="0"/>
              <a:t>&lt;n; </a:t>
            </a:r>
            <a:r>
              <a:rPr lang="en-US" sz="1800" cap="none" dirty="0" err="1"/>
              <a:t>i</a:t>
            </a:r>
            <a:r>
              <a:rPr lang="en-US" sz="1800" cap="none" dirty="0"/>
              <a:t>++)</a:t>
            </a:r>
          </a:p>
          <a:p>
            <a:r>
              <a:rPr lang="en-US" sz="1800" cap="none" dirty="0"/>
              <a:t>    {</a:t>
            </a:r>
          </a:p>
          <a:p>
            <a:r>
              <a:rPr lang="en-US" sz="1800" cap="none" dirty="0"/>
              <a:t>        printf</a:t>
            </a:r>
            <a:r>
              <a:rPr lang="en-US" sz="1800" cap="none" dirty="0" smtClean="0"/>
              <a:t>("%d</a:t>
            </a:r>
            <a:r>
              <a:rPr lang="en-US" sz="1800" cap="none" dirty="0"/>
              <a:t>", </a:t>
            </a:r>
            <a:r>
              <a:rPr lang="en-US" sz="1800" cap="none" dirty="0" smtClean="0"/>
              <a:t>a2[</a:t>
            </a:r>
            <a:r>
              <a:rPr lang="en-US" sz="1800" cap="none" dirty="0" err="1" smtClean="0"/>
              <a:t>i</a:t>
            </a:r>
            <a:r>
              <a:rPr lang="en-US" sz="1800" cap="none" dirty="0"/>
              <a:t>]);</a:t>
            </a:r>
          </a:p>
          <a:p>
            <a:r>
              <a:rPr lang="en-US" sz="1800" cap="none" dirty="0"/>
              <a:t>    }</a:t>
            </a:r>
          </a:p>
          <a:p>
            <a:r>
              <a:rPr lang="en-US" sz="1800" cap="none" dirty="0"/>
              <a:t>	       printf("\</a:t>
            </a:r>
            <a:r>
              <a:rPr lang="en-US" sz="1800" cap="none" dirty="0" smtClean="0"/>
              <a:t>n");</a:t>
            </a:r>
            <a:endParaRPr lang="en-US" sz="1800" cap="none" dirty="0"/>
          </a:p>
          <a:p>
            <a:r>
              <a:rPr lang="en-US" sz="18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4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0909A18-858B-F91C-1405-59DE231B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5562600" cy="44069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44450" indent="0">
              <a:buNone/>
            </a:pPr>
            <a:r>
              <a:rPr lang="en-US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INPUT:</a:t>
            </a:r>
          </a:p>
          <a:p>
            <a:pPr marL="44450" indent="0">
              <a:buNone/>
            </a:pPr>
            <a:r>
              <a:rPr lang="en-US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Enter the n:3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Input 3 elements in the array 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- 0 : 5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- 1 : 1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- 2 : 1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marL="44450" indent="0">
              <a:buNone/>
            </a:pPr>
            <a:r>
              <a:rPr lang="en-US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number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of duplicate 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elements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: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1015FBE-BE64-F122-71E0-07EF8AD2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i="0" cap="none" dirty="0">
                <a:effectLst/>
                <a:latin typeface="Helvetica" panose="020B0604020202020204" pitchFamily="34" charset="0"/>
              </a:rPr>
              <a:t>Write a program in C to </a:t>
            </a:r>
            <a:r>
              <a:rPr lang="en-US" sz="2400" b="1" i="0" cap="none" dirty="0">
                <a:solidFill>
                  <a:srgbClr val="FFFF00"/>
                </a:solidFill>
                <a:effectLst/>
                <a:latin typeface="Helvetica" panose="020B0604020202020204" pitchFamily="34" charset="0"/>
              </a:rPr>
              <a:t>count a total number of duplicate elements in an array. </a:t>
            </a:r>
            <a:endParaRPr lang="en-IN" sz="2400" b="1" cap="none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867400" y="1216309"/>
            <a:ext cx="6098344" cy="6740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Enter size of the </a:t>
            </a:r>
            <a:r>
              <a:rPr lang="en-US" dirty="0" smtClean="0">
                <a:solidFill>
                  <a:srgbClr val="0070C0"/>
                </a:solidFill>
              </a:rPr>
              <a:t>array: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 </a:t>
            </a:r>
            <a:r>
              <a:rPr lang="en-US" sz="1800" dirty="0" err="1" smtClean="0">
                <a:solidFill>
                  <a:srgbClr val="FF0000"/>
                </a:solidFill>
              </a:rPr>
              <a:t>arraY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3. </a:t>
            </a:r>
            <a:r>
              <a:rPr lang="en-US" sz="1800" cap="none" dirty="0"/>
              <a:t>Copy </a:t>
            </a:r>
            <a:r>
              <a:rPr lang="en-US" sz="1800" cap="none" dirty="0" smtClean="0"/>
              <a:t>elements  </a:t>
            </a:r>
            <a:r>
              <a:rPr lang="en-US" sz="1800" cap="none" dirty="0"/>
              <a:t>into  array2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/>
              <a:t>    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cap="none" dirty="0"/>
              <a:t> for(</a:t>
            </a:r>
            <a:r>
              <a:rPr lang="en-US" sz="1800" cap="none" dirty="0" err="1"/>
              <a:t>i</a:t>
            </a:r>
            <a:r>
              <a:rPr lang="en-US" sz="1800" cap="none" dirty="0"/>
              <a:t>=0; </a:t>
            </a:r>
            <a:r>
              <a:rPr lang="en-US" sz="1800" cap="none" dirty="0" err="1"/>
              <a:t>i</a:t>
            </a:r>
            <a:r>
              <a:rPr lang="en-US" sz="1800" cap="none" dirty="0"/>
              <a:t>&lt;n; </a:t>
            </a:r>
            <a:r>
              <a:rPr lang="en-US" sz="1800" cap="none" dirty="0" err="1"/>
              <a:t>i</a:t>
            </a:r>
            <a:r>
              <a:rPr lang="en-US" sz="1800" cap="none" dirty="0"/>
              <a:t>++)</a:t>
            </a:r>
          </a:p>
          <a:p>
            <a:r>
              <a:rPr lang="en-US" sz="1800" cap="none" dirty="0"/>
              <a:t>         {</a:t>
            </a:r>
          </a:p>
          <a:p>
            <a:r>
              <a:rPr lang="en-US" sz="1800" cap="none" dirty="0"/>
              <a:t>        arr2[</a:t>
            </a:r>
            <a:r>
              <a:rPr lang="en-US" sz="1800" cap="none" dirty="0" err="1"/>
              <a:t>i</a:t>
            </a:r>
            <a:r>
              <a:rPr lang="en-US" sz="1800" cap="none" dirty="0"/>
              <a:t>] = arr1[</a:t>
            </a:r>
            <a:r>
              <a:rPr lang="en-US" sz="1800" cap="none" dirty="0" err="1"/>
              <a:t>i</a:t>
            </a:r>
            <a:r>
              <a:rPr lang="en-US" sz="1800" cap="none" dirty="0"/>
              <a:t>];</a:t>
            </a:r>
          </a:p>
          <a:p>
            <a:r>
              <a:rPr lang="en-US" dirty="0"/>
              <a:t>        }</a:t>
            </a:r>
            <a:endParaRPr lang="en-US" sz="1800" cap="none" dirty="0"/>
          </a:p>
          <a:p>
            <a:r>
              <a:rPr lang="en-US" sz="1800" cap="none" dirty="0"/>
              <a:t> 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  </a:t>
            </a:r>
            <a:r>
              <a:rPr lang="en-IN" dirty="0">
                <a:solidFill>
                  <a:srgbClr val="333333"/>
                </a:solidFill>
                <a:latin typeface="inherit"/>
              </a:rPr>
              <a:t>5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mark the elements are duplicate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for(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=0;i&lt;n; 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++)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                 {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    for(j=0;j&lt;</a:t>
            </a:r>
            <a:r>
              <a:rPr lang="en-US" dirty="0" err="1">
                <a:solidFill>
                  <a:srgbClr val="292934"/>
                </a:solidFill>
              </a:rPr>
              <a:t>n;j</a:t>
            </a:r>
            <a:r>
              <a:rPr lang="en-US" dirty="0">
                <a:solidFill>
                  <a:srgbClr val="292934"/>
                </a:solidFill>
              </a:rPr>
              <a:t>++)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                      {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         </a:t>
            </a:r>
            <a:r>
              <a:rPr lang="en-US" dirty="0">
                <a:solidFill>
                  <a:srgbClr val="0070C0"/>
                </a:solidFill>
              </a:rPr>
              <a:t>if(a1[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]==a2[j])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             </a:t>
            </a:r>
            <a:r>
              <a:rPr lang="en-US" dirty="0" smtClean="0">
                <a:solidFill>
                  <a:srgbClr val="292934"/>
                </a:solidFill>
              </a:rPr>
              <a:t>{  a3[j</a:t>
            </a:r>
            <a:r>
              <a:rPr lang="en-US" dirty="0">
                <a:solidFill>
                  <a:srgbClr val="292934"/>
                </a:solidFill>
              </a:rPr>
              <a:t>]=mm;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	mm</a:t>
            </a:r>
            <a:r>
              <a:rPr lang="en-US" dirty="0" smtClean="0">
                <a:solidFill>
                  <a:srgbClr val="292934"/>
                </a:solidFill>
              </a:rPr>
              <a:t>++;  </a:t>
            </a:r>
            <a:r>
              <a:rPr lang="en-US" dirty="0">
                <a:solidFill>
                  <a:srgbClr val="292934"/>
                </a:solidFill>
              </a:rPr>
              <a:t>}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      }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mm=1;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        }		</a:t>
            </a:r>
          </a:p>
          <a:p>
            <a:endParaRPr lang="en-IN" dirty="0" smtClean="0">
              <a:solidFill>
                <a:srgbClr val="333333"/>
              </a:solidFill>
              <a:latin typeface="inherit"/>
            </a:endParaRPr>
          </a:p>
          <a:p>
            <a:r>
              <a:rPr lang="en-IN" sz="1800" cap="none" dirty="0">
                <a:solidFill>
                  <a:srgbClr val="333333"/>
                </a:solidFill>
                <a:latin typeface="inherit"/>
              </a:rPr>
              <a:t> </a:t>
            </a:r>
            <a:r>
              <a:rPr lang="en-IN" sz="1800" cap="none" dirty="0" smtClean="0">
                <a:solidFill>
                  <a:srgbClr val="333333"/>
                </a:solidFill>
                <a:latin typeface="inherit"/>
              </a:rPr>
              <a:t>     6. </a:t>
            </a:r>
            <a:r>
              <a:rPr lang="en-US" sz="1800" cap="none" dirty="0" smtClean="0"/>
              <a:t>Print </a:t>
            </a:r>
            <a:r>
              <a:rPr lang="en-US" sz="1800" cap="none" dirty="0"/>
              <a:t>the elements of first array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   6. </a:t>
            </a:r>
            <a:r>
              <a:rPr lang="en-US" sz="1800" cap="none" dirty="0"/>
              <a:t>Print the elements of second array </a:t>
            </a:r>
            <a:endParaRPr lang="en-IN" sz="18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31908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224" y="0"/>
            <a:ext cx="6096000" cy="67403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//count number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of duplicate elements in an array. 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#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include 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292934"/>
                </a:solidFill>
                <a:latin typeface="Franklin Gothic Medium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a1[100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a2[100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a3[100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n,mm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=1,count=0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, j;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"Input the number of elements in the array :"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scanf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("%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d",&amp;n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"Input %d elements in the array :\n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, 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for(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=0;i&lt;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n;i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printf("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element - %d 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",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scanf("%d",&amp;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a1[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//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copy in other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array and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fill the 3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array with zeros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for(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=0;i&lt;n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a2[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]=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a1[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a3[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]=0;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66930"/>
            <a:ext cx="5943600" cy="6740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//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mark the elements are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duplicate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=0;i&lt;n;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 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for(j=0;j&lt;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n;j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     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</a:t>
            </a: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if(a1[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]==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a2[j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</a:t>
            </a: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a3[j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]=mm;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</a:t>
            </a: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</a:t>
            </a: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mm=1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}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//Prints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=0;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&lt;n;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if(arr3[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]==2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   count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92934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printf(“</a:t>
            </a:r>
            <a:r>
              <a:rPr lang="en-US" dirty="0" smtClean="0">
                <a:solidFill>
                  <a:srgbClr val="0070C0"/>
                </a:solidFill>
                <a:latin typeface="Franklin Gothic Medium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umber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of duplicate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elements are %d \n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", count);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printf("\n\n");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94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875"/>
            <a:ext cx="5638800" cy="4406900"/>
          </a:xfrm>
        </p:spPr>
        <p:txBody>
          <a:bodyPr>
            <a:normAutofit/>
          </a:bodyPr>
          <a:lstStyle/>
          <a:p>
            <a:pPr marL="44450" indent="0" algn="just">
              <a:buNone/>
            </a:pPr>
            <a:r>
              <a:rPr lang="en-US" spc="0" dirty="0">
                <a:solidFill>
                  <a:srgbClr val="FF0000"/>
                </a:solidFill>
                <a:latin typeface="inter-regular"/>
              </a:rPr>
              <a:t>DECLERATION OF AN ARRAY:</a:t>
            </a:r>
          </a:p>
          <a:p>
            <a:pPr algn="just"/>
            <a:r>
              <a:rPr lang="en-US" spc="0" dirty="0">
                <a:solidFill>
                  <a:srgbClr val="333333"/>
                </a:solidFill>
                <a:latin typeface="inter-regular"/>
              </a:rPr>
              <a:t>We can declare an array in the c language in the following way.</a:t>
            </a:r>
          </a:p>
          <a:p>
            <a:pPr algn="just"/>
            <a:endParaRPr lang="en-US" spc="0" dirty="0">
              <a:solidFill>
                <a:srgbClr val="333333"/>
              </a:solidFill>
              <a:latin typeface="inter-regular"/>
            </a:endParaRPr>
          </a:p>
          <a:p>
            <a:pPr marL="365125" lvl="1" indent="0" algn="just">
              <a:buNone/>
            </a:pPr>
            <a:r>
              <a:rPr lang="en-US" sz="2000" spc="0" dirty="0">
                <a:solidFill>
                  <a:srgbClr val="333333"/>
                </a:solidFill>
                <a:latin typeface="inter-regular"/>
              </a:rPr>
              <a:t>  data_type array_name[</a:t>
            </a:r>
            <a:r>
              <a:rPr lang="en-US" sz="2000" spc="0" dirty="0" err="1">
                <a:solidFill>
                  <a:srgbClr val="333333"/>
                </a:solidFill>
                <a:latin typeface="inter-regular"/>
              </a:rPr>
              <a:t>array_size</a:t>
            </a:r>
            <a:r>
              <a:rPr lang="en-US" sz="2000" spc="0" dirty="0">
                <a:solidFill>
                  <a:srgbClr val="333333"/>
                </a:solidFill>
                <a:latin typeface="inter-regular"/>
              </a:rPr>
              <a:t>];</a:t>
            </a:r>
            <a:r>
              <a:rPr lang="en-US" sz="2000" spc="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sz="2000" spc="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 </a:t>
            </a:r>
          </a:p>
          <a:p>
            <a:pPr algn="just"/>
            <a:endParaRPr lang="en-US" spc="0" dirty="0">
              <a:solidFill>
                <a:srgbClr val="333333"/>
              </a:solidFill>
              <a:latin typeface="inter-regular"/>
            </a:endParaRPr>
          </a:p>
          <a:p>
            <a:pPr lvl="1" algn="just"/>
            <a:r>
              <a:rPr lang="en-US" sz="2000" b="1" spc="0" dirty="0">
                <a:solidFill>
                  <a:srgbClr val="2E8B57"/>
                </a:solidFill>
                <a:highlight>
                  <a:srgbClr val="FFFF00"/>
                </a:highlight>
                <a:latin typeface="inter-regular"/>
              </a:rPr>
              <a:t>int</a:t>
            </a:r>
            <a:r>
              <a:rPr lang="en-US" sz="2000" spc="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 marks[5];  </a:t>
            </a:r>
          </a:p>
          <a:p>
            <a:pPr lvl="1" algn="just"/>
            <a:endParaRPr lang="en-US" sz="2000" spc="0" dirty="0">
              <a:solidFill>
                <a:srgbClr val="000000"/>
              </a:solidFill>
              <a:highlight>
                <a:srgbClr val="FFFF00"/>
              </a:highlight>
              <a:latin typeface="inter-regular"/>
            </a:endParaRPr>
          </a:p>
          <a:p>
            <a:pPr algn="just"/>
            <a:r>
              <a:rPr lang="en-US" spc="0" dirty="0">
                <a:solidFill>
                  <a:srgbClr val="333333"/>
                </a:solidFill>
                <a:latin typeface="inter-regular"/>
              </a:rPr>
              <a:t>Here, int is the </a:t>
            </a:r>
            <a:r>
              <a:rPr lang="en-US" i="1" spc="0" dirty="0">
                <a:solidFill>
                  <a:srgbClr val="333333"/>
                </a:solidFill>
                <a:latin typeface="inter-regular"/>
              </a:rPr>
              <a:t>data_type</a:t>
            </a:r>
            <a:r>
              <a:rPr lang="en-US" spc="0" dirty="0">
                <a:solidFill>
                  <a:srgbClr val="333333"/>
                </a:solidFill>
                <a:latin typeface="inter-regular"/>
              </a:rPr>
              <a:t>, marks are the </a:t>
            </a:r>
            <a:r>
              <a:rPr lang="en-US" i="1" spc="0" dirty="0">
                <a:solidFill>
                  <a:srgbClr val="333333"/>
                </a:solidFill>
                <a:latin typeface="inter-regular"/>
              </a:rPr>
              <a:t>array_name</a:t>
            </a:r>
            <a:r>
              <a:rPr lang="en-US" spc="0" dirty="0">
                <a:solidFill>
                  <a:srgbClr val="333333"/>
                </a:solidFill>
                <a:latin typeface="inter-regular"/>
              </a:rPr>
              <a:t>, and 5 is the </a:t>
            </a:r>
            <a:r>
              <a:rPr lang="en-US" i="1" spc="0" dirty="0" err="1">
                <a:solidFill>
                  <a:srgbClr val="333333"/>
                </a:solidFill>
                <a:latin typeface="inter-regular"/>
              </a:rPr>
              <a:t>array_size</a:t>
            </a:r>
            <a:r>
              <a:rPr lang="en-US" spc="0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endParaRPr lang="en-US" sz="1800" spc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of C Array</a:t>
            </a:r>
          </a:p>
        </p:txBody>
      </p:sp>
    </p:spTree>
    <p:extLst>
      <p:ext uri="{BB962C8B-B14F-4D97-AF65-F5344CB8AC3E}">
        <p14:creationId xmlns:p14="http://schemas.microsoft.com/office/powerpoint/2010/main" val="54804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1367051"/>
            <a:ext cx="5638800" cy="4406900"/>
          </a:xfrm>
        </p:spPr>
        <p:txBody>
          <a:bodyPr>
            <a:normAutofit/>
          </a:bodyPr>
          <a:lstStyle/>
          <a:p>
            <a:pPr marL="44450" indent="0" algn="just">
              <a:buNone/>
            </a:pPr>
            <a:r>
              <a:rPr lang="en-US" spc="0" dirty="0">
                <a:solidFill>
                  <a:srgbClr val="333333"/>
                </a:solidFill>
                <a:latin typeface="inter-regular"/>
              </a:rPr>
              <a:t>WAY2 :  INITIALIZE USINGN INDEX. </a:t>
            </a:r>
          </a:p>
          <a:p>
            <a:pPr marL="44450" indent="0">
              <a:buNone/>
            </a:pPr>
            <a:endParaRPr lang="en-US" dirty="0"/>
          </a:p>
          <a:p>
            <a:pPr marL="44450" indent="0">
              <a:buNone/>
            </a:pPr>
            <a:r>
              <a:rPr lang="en-US" dirty="0"/>
              <a:t>marks[0]=19;//initialization of array  </a:t>
            </a:r>
          </a:p>
          <a:p>
            <a:pPr marL="44450" indent="0">
              <a:buNone/>
            </a:pPr>
            <a:r>
              <a:rPr lang="en-US" dirty="0"/>
              <a:t>marks[1]=10;  </a:t>
            </a:r>
          </a:p>
          <a:p>
            <a:pPr marL="44450" indent="0">
              <a:buNone/>
            </a:pPr>
            <a:r>
              <a:rPr lang="en-US" dirty="0"/>
              <a:t>marks[2]=8;  </a:t>
            </a:r>
          </a:p>
          <a:p>
            <a:pPr marL="44450" indent="0">
              <a:buNone/>
            </a:pPr>
            <a:r>
              <a:rPr lang="en-US" dirty="0"/>
              <a:t>marks[3]=17;  </a:t>
            </a:r>
          </a:p>
          <a:p>
            <a:pPr marL="44450" indent="0">
              <a:buNone/>
            </a:pPr>
            <a:r>
              <a:rPr lang="en-US" dirty="0"/>
              <a:t>marks[4]=9;  </a:t>
            </a:r>
          </a:p>
          <a:p>
            <a:endParaRPr lang="en-US" sz="1800" spc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AN ARRAY: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5791200" cy="3877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WAY1 : 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INITIALIZE AN ARRAY DURING DECLARATION. 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inter-regular"/>
              <a:ea typeface="MS PGothic" panose="020B0600070205080204" pitchFamily="34" charset="-128"/>
            </a:endParaRP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For example,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int mark[5] = {19, 10, 8, 17, 9};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   or 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int mark[] = {19, 10, 8, 17, 9};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Here, we haven't specified the size. However, the compiler knows its size is 5 as we are initializing it with 5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1) Code Optimization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Less code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to the access the data.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2) Ease of traversing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By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using the for loop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we can retrieve the elements of an array easily.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3) Ease of sorting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To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sort the elements of the array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we need a few lines of code only.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4) Random Access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We can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access any element randomly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using the array.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610B4B"/>
                </a:solidFill>
                <a:latin typeface="erdana"/>
              </a:rPr>
              <a:t>Disadvantage of C Array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1) Fixed Size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Whatever size, we define at the time of declaration of the array, we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can't exceed the limit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So, it doesn't grow the size dynamically like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LinkedList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which we will learn later.</a:t>
            </a:r>
          </a:p>
          <a:p>
            <a:pPr marL="444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C Array</a:t>
            </a:r>
          </a:p>
        </p:txBody>
      </p:sp>
    </p:spTree>
    <p:extLst>
      <p:ext uri="{BB962C8B-B14F-4D97-AF65-F5344CB8AC3E}">
        <p14:creationId xmlns:p14="http://schemas.microsoft.com/office/powerpoint/2010/main" val="13809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968375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611505" algn="l"/>
                <a:tab pos="612140" algn="l"/>
              </a:tabLst>
            </a:pPr>
            <a:r>
              <a:rPr lang="en-US" dirty="0"/>
              <a:t>	</a:t>
            </a:r>
            <a:r>
              <a:rPr lang="en-US" sz="3000" spc="-25" dirty="0">
                <a:latin typeface="Calibri"/>
                <a:cs typeface="Calibri"/>
              </a:rPr>
              <a:t>Arrays</a:t>
            </a:r>
            <a:r>
              <a:rPr lang="en-US" sz="3000" spc="-5" dirty="0">
                <a:latin typeface="Calibri"/>
                <a:cs typeface="Calibri"/>
              </a:rPr>
              <a:t> </a:t>
            </a:r>
            <a:r>
              <a:rPr lang="en-US" sz="3000" spc="-15" dirty="0">
                <a:latin typeface="Calibri"/>
                <a:cs typeface="Calibri"/>
              </a:rPr>
              <a:t>are broadly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spc="-5" dirty="0">
                <a:latin typeface="Calibri"/>
                <a:cs typeface="Calibri"/>
              </a:rPr>
              <a:t>classified</a:t>
            </a:r>
            <a:r>
              <a:rPr lang="en-US" sz="3000" spc="-15" dirty="0">
                <a:latin typeface="Calibri"/>
                <a:cs typeface="Calibri"/>
              </a:rPr>
              <a:t> into</a:t>
            </a:r>
            <a:r>
              <a:rPr lang="en-US" sz="3000" spc="-20" dirty="0">
                <a:latin typeface="Calibri"/>
                <a:cs typeface="Calibri"/>
              </a:rPr>
              <a:t> </a:t>
            </a:r>
            <a:r>
              <a:rPr lang="en-US" sz="3000" spc="-10" dirty="0">
                <a:latin typeface="Calibri"/>
                <a:cs typeface="Calibri"/>
              </a:rPr>
              <a:t>three </a:t>
            </a:r>
            <a:r>
              <a:rPr lang="en-US" sz="3000" spc="-660" dirty="0">
                <a:latin typeface="Calibri"/>
                <a:cs typeface="Calibri"/>
              </a:rPr>
              <a:t> </a:t>
            </a:r>
            <a:r>
              <a:rPr lang="en-US" sz="3000" spc="-15" dirty="0">
                <a:latin typeface="Calibri"/>
                <a:cs typeface="Calibri"/>
              </a:rPr>
              <a:t>categories</a:t>
            </a:r>
            <a:endParaRPr lang="en-US" sz="3000" dirty="0">
              <a:latin typeface="Calibri"/>
              <a:cs typeface="Calibri"/>
            </a:endParaRPr>
          </a:p>
          <a:p>
            <a:pPr marL="469265" lvl="1">
              <a:spcBef>
                <a:spcPts val="315"/>
              </a:spcBef>
              <a:tabLst>
                <a:tab pos="1125220" algn="l"/>
                <a:tab pos="1125855" algn="l"/>
              </a:tabLst>
            </a:pP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lang="en-US"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lang="en-US" sz="3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lang="en-US"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30" dirty="0">
                <a:solidFill>
                  <a:srgbClr val="FF0000"/>
                </a:solidFill>
                <a:latin typeface="Calibri"/>
                <a:cs typeface="Calibri"/>
              </a:rPr>
              <a:t>arrays</a:t>
            </a:r>
            <a:endParaRPr lang="en-US" sz="3000" dirty="0">
              <a:latin typeface="Calibri"/>
              <a:cs typeface="Calibri"/>
            </a:endParaRPr>
          </a:p>
          <a:p>
            <a:pPr marL="469265" lvl="1">
              <a:spcBef>
                <a:spcPts val="360"/>
              </a:spcBef>
              <a:tabLst>
                <a:tab pos="1125220" algn="l"/>
                <a:tab pos="1125855" algn="l"/>
              </a:tabLst>
            </a:pP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lang="en-US"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lang="en-US"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lang="en-US"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30" dirty="0">
                <a:solidFill>
                  <a:srgbClr val="FF0000"/>
                </a:solidFill>
                <a:latin typeface="Calibri"/>
                <a:cs typeface="Calibri"/>
              </a:rPr>
              <a:t>arrays</a:t>
            </a:r>
            <a:endParaRPr lang="en-US" sz="3000" dirty="0">
              <a:latin typeface="Calibri"/>
              <a:cs typeface="Calibri"/>
            </a:endParaRPr>
          </a:p>
          <a:p>
            <a:pPr marL="469265" lvl="1">
              <a:spcBef>
                <a:spcPts val="360"/>
              </a:spcBef>
              <a:tabLst>
                <a:tab pos="1125220" algn="l"/>
                <a:tab pos="1125855" algn="l"/>
              </a:tabLst>
            </a:pP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lang="en-US"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alibri"/>
                <a:cs typeface="Calibri"/>
              </a:rPr>
              <a:t>Multi</a:t>
            </a:r>
            <a:r>
              <a:rPr lang="en-US"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lang="en-US"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30" dirty="0">
                <a:solidFill>
                  <a:srgbClr val="FF0000"/>
                </a:solidFill>
                <a:latin typeface="Calibri"/>
                <a:cs typeface="Calibri"/>
              </a:rPr>
              <a:t>arrays</a:t>
            </a:r>
            <a:endParaRPr lang="en-US" sz="30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ARRAYS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An array of one dimension is known as a one-dimensional array </a:t>
            </a:r>
          </a:p>
          <a:p>
            <a:r>
              <a:rPr lang="en-US" dirty="0"/>
              <a:t>In one-dimensional array the elements are stored in a single row one after another.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  <p:pic>
        <p:nvPicPr>
          <p:cNvPr id="5" name="Picture 2" descr="Image result for one dimensional array. Size: 405 x 160. Source: 123codegenerator.blogspo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08" y="2698851"/>
            <a:ext cx="7141346" cy="281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Ex-	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int a[10];</a:t>
            </a:r>
          </a:p>
          <a:p>
            <a:pPr marL="4445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created an array of 10 integers  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float x[5];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created an array of 5 floating point values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double  z[8];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created an array of 8 double values.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2059941" y="1407075"/>
            <a:ext cx="79368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3200" dirty="0"/>
              <a:t>Declaration: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905125" y="2269891"/>
            <a:ext cx="4648200" cy="549509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60045">
              <a:spcBef>
                <a:spcPts val="925"/>
              </a:spcBef>
            </a:pPr>
            <a:r>
              <a:rPr lang="en-US" sz="2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atatype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array_name[size];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35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1989</Words>
  <Application>Microsoft Office PowerPoint</Application>
  <PresentationFormat>Widescreen</PresentationFormat>
  <Paragraphs>670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1" baseType="lpstr">
      <vt:lpstr>MS PGothic</vt:lpstr>
      <vt:lpstr>MS PGothic</vt:lpstr>
      <vt:lpstr>Arial</vt:lpstr>
      <vt:lpstr>Arial MT</vt:lpstr>
      <vt:lpstr>Calibri</vt:lpstr>
      <vt:lpstr>erdana</vt:lpstr>
      <vt:lpstr>Franklin Gothic Medium</vt:lpstr>
      <vt:lpstr>Helvetica</vt:lpstr>
      <vt:lpstr>inherit</vt:lpstr>
      <vt:lpstr>inter-bold</vt:lpstr>
      <vt:lpstr>inter-regular</vt:lpstr>
      <vt:lpstr>Liberation Mono</vt:lpstr>
      <vt:lpstr>Nunito Sans</vt:lpstr>
      <vt:lpstr>Times New Roman</vt:lpstr>
      <vt:lpstr>Wingdings</vt:lpstr>
      <vt:lpstr>Wingdings 2</vt:lpstr>
      <vt:lpstr>Grid</vt:lpstr>
      <vt:lpstr>arrays</vt:lpstr>
      <vt:lpstr>Properties of Array</vt:lpstr>
      <vt:lpstr>Properties of Array</vt:lpstr>
      <vt:lpstr>Declaration and of C Array</vt:lpstr>
      <vt:lpstr>INITIALIZATION OF AN ARRAY:</vt:lpstr>
      <vt:lpstr>Advantage of C Array</vt:lpstr>
      <vt:lpstr>TYPES OF ARRAYS </vt:lpstr>
      <vt:lpstr>1. ONE DIMENSIONAL ARRAYS</vt:lpstr>
      <vt:lpstr>1. ONE DIMENSIONAL ARRAYS</vt:lpstr>
      <vt:lpstr>1. ONE DIMENSIONAL ARRAYS</vt:lpstr>
      <vt:lpstr>PowerPoint Presentation</vt:lpstr>
      <vt:lpstr>1. ONE DIMENSIONAL ARRAYS</vt:lpstr>
      <vt:lpstr>1. ONE DIMENSIONAL ARRAYS</vt:lpstr>
      <vt:lpstr>1. ONE DIMENSIONAL ARRAYS</vt:lpstr>
      <vt:lpstr>1. ONE DIMENSIONAL ARRAYS</vt:lpstr>
      <vt:lpstr>//Program to find the average of n numbers using arrays</vt:lpstr>
      <vt:lpstr>Q) This C Program finds the number of elements present in the given array.</vt:lpstr>
      <vt:lpstr>Write a C program to find the number of elements in an array </vt:lpstr>
      <vt:lpstr>Write a C program to find largest element in an array</vt:lpstr>
      <vt:lpstr>//C program to find largest element in an array</vt:lpstr>
      <vt:lpstr> ============================================================== write a c program to find second largest element in the given array ====================================================================</vt:lpstr>
      <vt:lpstr>PowerPoint Presentation</vt:lpstr>
      <vt:lpstr>Write a C Program to insert an element in an Array in a given location</vt:lpstr>
      <vt:lpstr>//C Program to insert an element in an Array</vt:lpstr>
      <vt:lpstr>Write a C Program to delete an element in an Array</vt:lpstr>
      <vt:lpstr>//C Program to delete an element in an Array</vt:lpstr>
      <vt:lpstr> ============================================================== Write a C Program to REVERSE THE  ARRAY ELEMENTS ====================================================================</vt:lpstr>
      <vt:lpstr>PowerPoint Presentation</vt:lpstr>
      <vt:lpstr>Write a program in C to separate odd and even integers in separate arrays</vt:lpstr>
      <vt:lpstr>PowerPoint Presentation</vt:lpstr>
      <vt:lpstr>Write a program in C to copy the elements of one array into another array. </vt:lpstr>
      <vt:lpstr>PowerPoint Presentation</vt:lpstr>
      <vt:lpstr>Write a program in C to count a total number of duplicate elements in an array. 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</dc:title>
  <dc:creator>NAVEEN</dc:creator>
  <cp:lastModifiedBy>Natisha Chaudhary</cp:lastModifiedBy>
  <cp:revision>86</cp:revision>
  <dcterms:created xsi:type="dcterms:W3CDTF">2022-03-10T23:41:07Z</dcterms:created>
  <dcterms:modified xsi:type="dcterms:W3CDTF">2023-02-28T16:35:40Z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2015-12-03T00:00:00Z</vt:filetime>
  </property>
  <property fmtid="{D5CDD505-2E9C-101B-9397-08002B2CF9AE}" pid="3" name="Creator">
    <vt:lpwstr>PDFMerge! (http://www.pdfmerge.com)</vt:lpwstr>
  </property>
  <property fmtid="{D5CDD505-2E9C-101B-9397-08002B2CF9AE}" pid="4" name="LastSaved">
    <vt:filetime>2022-03-10T00:00:00Z</vt:filetime>
  </property>
</Properties>
</file>