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35" r:id="rId6"/>
    <p:sldId id="312" r:id="rId7"/>
    <p:sldId id="313" r:id="rId8"/>
    <p:sldId id="336" r:id="rId9"/>
    <p:sldId id="314" r:id="rId10"/>
    <p:sldId id="347" r:id="rId11"/>
    <p:sldId id="348" r:id="rId12"/>
    <p:sldId id="345" r:id="rId13"/>
    <p:sldId id="346" r:id="rId14"/>
    <p:sldId id="316" r:id="rId15"/>
    <p:sldId id="317" r:id="rId16"/>
    <p:sldId id="337" r:id="rId17"/>
    <p:sldId id="342" r:id="rId18"/>
    <p:sldId id="344" r:id="rId19"/>
    <p:sldId id="318" r:id="rId20"/>
    <p:sldId id="338" r:id="rId21"/>
    <p:sldId id="339" r:id="rId22"/>
    <p:sldId id="340" r:id="rId23"/>
    <p:sldId id="341" r:id="rId24"/>
    <p:sldId id="319" r:id="rId25"/>
    <p:sldId id="321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D1ABA-72D0-A39A-49CF-A5E9DDB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BC157-B34C-430B-B401-B1678D47E919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EE2B4C-F03B-7122-FC2A-5E8819A9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7A0B-9476-9497-3AFA-892B2E4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5400A-D358-446D-BA64-E433A64A1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2EFA40-7286-22C3-D7DA-0D56BE64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564A-D7DC-49DC-9BA2-C9D35A99DD18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690D31-DEA2-8EA3-5F56-AFC7E80B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81DBE-D711-2B2F-ABBC-6BE338E8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3C69-A711-4600-9843-05E9470C6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D1357-5A0B-4038-396F-C46B93C0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B7B53-CDFB-4651-B8E1-3F99F2A9004A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772F1C-2EB9-2ED4-21F7-BA66506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A0627-A90D-5195-8718-D5787B81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1582-3C9D-4016-A83F-F16E2D60D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0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889DB-9CA8-C037-D9C1-AB53A278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FDCD5-A944-408E-AE46-CEFC6BAD7C66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317BBC-3C24-BCD7-DA87-447522E5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B29519-FA11-6B62-1330-3ECBB731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F556-7181-4D3C-92C3-B338593B2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3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875247-C61A-2E31-AFA7-FBE57A6B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C569E-1E41-4452-A2FC-DD226EC338DF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A86424-9460-46E5-AE98-D6F533E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8999B2-9589-F6E9-2686-90C0C6AD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C49B-BB63-426D-87B6-CC7966B76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5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147F2BB-460D-6077-0260-4AFD49FC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149A-E1AB-49EA-9161-28A4C76E9289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44E1556-2229-FA8C-0C70-980328E4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345051F-434B-DE4C-D32C-28FB78B1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19DD-857B-4254-BCEE-69FFE2263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8673F211-D936-517E-A976-483552B2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A7989-5D0F-4E0C-B688-F0D6433CA760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C7BCA30-2029-B4FC-DE37-258446F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E70FD25-7B9B-BB24-3512-5F55678E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F8DE-C4CA-4DD9-96F7-E7D4B0838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2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88C5571-C68B-82A3-D875-4AD8ABCA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40822-E55F-4A89-BD84-7C4D6A52348C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59F3D57-1020-FAFC-3ACC-51D9BB4A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A30AC7E-C114-846D-860F-A1C32B10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CA3D8-A212-433C-938A-491D25998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5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1C58F9D-7A26-2470-8B98-1DFC9B48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C2BB-58B2-4AB4-AF5C-A626F288014E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7A0AEE-2B32-CF8D-85D4-B6C1081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3F6E860-C8B3-E20D-50E1-C00F96AD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C889-6C96-4B1A-AED2-0EAE6CFB3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23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7FB7877-B58F-B600-450C-A4BA0CE6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166CB-82DE-4B99-BC9D-B2A76D90DFD0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A883D2A-D6D3-752C-1D25-CEB24164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E6F0712-0DEE-F71F-C4BC-E892FD5B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5F7A-FC82-4F5E-9B64-4E46C4559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19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6A9719C-9E0F-BB5D-8D2C-BD9DA3FB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21B68-5478-45A1-BE66-C573D1143F25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A247B06-88DB-B655-3124-2A635F90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DD839F0-F896-1D9C-AB5E-BE2322B4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B89F9-4ABB-4BD4-8464-3E2B61D9B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9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9D1D4DB-F677-27EE-DA26-08F5B67065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12AAC8D8-662E-48C6-398F-BB2780B67E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6F5943-0F4F-FD7F-75B6-A1F6CE265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05172E-2D4B-4A14-A441-790C2744EF4B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A76C87-8962-B60D-9AB1-66289A80C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8F5DC6-960E-EED9-473A-4F57987F9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78E20B-1741-4A7E-A90D-E7BFC5DA0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88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96637C-F573-0A84-C4EF-0C5EA24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6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>
                <a:solidFill>
                  <a:srgbClr val="FF0000"/>
                </a:solidFill>
              </a:rPr>
              <a:t> Dynamic Memory Allocation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DAC64C74-E2A8-AAF1-96FD-A9B9472E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5963"/>
            <a:ext cx="12192000" cy="606583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Dynamic memory: </a:t>
            </a:r>
            <a:r>
              <a:rPr lang="en-US" altLang="en-US" sz="2400" b="1" dirty="0"/>
              <a:t>The memory can </a:t>
            </a:r>
            <a:r>
              <a:rPr lang="en-US" altLang="en-US" sz="2400" b="1" dirty="0">
                <a:highlight>
                  <a:srgbClr val="FFFF00"/>
                </a:highlight>
              </a:rPr>
              <a:t>allocate to the variable while executing the program</a:t>
            </a:r>
            <a:endParaRPr lang="en-US" altLang="en-US" sz="2400" dirty="0">
              <a:highlight>
                <a:srgbClr val="FFFF00"/>
              </a:highlight>
            </a:endParaRPr>
          </a:p>
          <a:p>
            <a:pPr>
              <a:defRPr/>
            </a:pPr>
            <a:endParaRPr lang="en-US" altLang="en-US" sz="24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>
                <a:solidFill>
                  <a:srgbClr val="002060"/>
                </a:solidFill>
              </a:rPr>
              <a:t>Pointers are dynamic variables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4 TYPES OF DYNAMIC MEMORY ALLOCATION FUNCTIONS: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--------------------------------------------------------------------------------------------------------------------------------</a:t>
            </a:r>
            <a:endParaRPr lang="en-US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	1. malloc()    -- </a:t>
            </a:r>
            <a:r>
              <a:rPr lang="en-US" altLang="en-US" sz="2400" dirty="0"/>
              <a:t>memory allocation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     2. calloc()     -- </a:t>
            </a:r>
            <a:r>
              <a:rPr lang="en-US" altLang="en-US" sz="2400" dirty="0"/>
              <a:t>contiguous allocation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     3. realloc()   --  </a:t>
            </a:r>
            <a:r>
              <a:rPr lang="en-US" altLang="en-US" sz="2400" dirty="0"/>
              <a:t>re-allocation</a:t>
            </a:r>
            <a:r>
              <a:rPr lang="en-US" altLang="en-US" sz="2400" b="1" dirty="0">
                <a:solidFill>
                  <a:srgbClr val="FF0000"/>
                </a:solidFill>
              </a:rPr>
              <a:t>     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     4. free()        --  free up the memory or deallocates memory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--------------------------------------------------------------------------------------------------------------------------------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E2022-2ED8-E271-906E-5069C6CD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09"/>
            <a:ext cx="12192001" cy="556591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Q)Write a program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to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read the elements and allocate memory using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calloc()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 and  find the largest element.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65F66A-7569-BD0C-12E6-000A63A1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659295"/>
            <a:ext cx="6042994" cy="619870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stdlib.h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int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int </a:t>
            </a:r>
            <a:r>
              <a:rPr lang="en-IN" sz="1800" dirty="0" err="1"/>
              <a:t>i,n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b="1" dirty="0">
                <a:solidFill>
                  <a:srgbClr val="7030A0"/>
                </a:solidFill>
              </a:rPr>
              <a:t>float *p;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nFind</a:t>
            </a:r>
            <a:r>
              <a:rPr lang="en-IN" sz="1800" dirty="0"/>
              <a:t>  largest element using Dyn Mem Allocation:\n"); 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("--------------------------------------------------------------\n"); 	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</a:t>
            </a:r>
            <a:r>
              <a:rPr lang="en-IN" sz="1800" dirty="0">
                <a:solidFill>
                  <a:srgbClr val="7030A0"/>
                </a:solidFill>
              </a:rPr>
              <a:t>" Input total number of elements(1 to 100): "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scanf</a:t>
            </a:r>
            <a:r>
              <a:rPr lang="en-IN" sz="1800" dirty="0"/>
              <a:t>("%</a:t>
            </a:r>
            <a:r>
              <a:rPr lang="en-IN" sz="1800" dirty="0" err="1"/>
              <a:t>d",&amp;n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b="1" dirty="0">
                <a:solidFill>
                  <a:srgbClr val="7030A0"/>
                </a:solidFill>
              </a:rPr>
              <a:t>p=(float*)</a:t>
            </a:r>
            <a:r>
              <a:rPr lang="en-IN" sz="1800" b="1" dirty="0" err="1">
                <a:solidFill>
                  <a:srgbClr val="7030A0"/>
                </a:solidFill>
              </a:rPr>
              <a:t>calloc</a:t>
            </a:r>
            <a:r>
              <a:rPr lang="en-IN" sz="1800" b="1" dirty="0">
                <a:solidFill>
                  <a:srgbClr val="7030A0"/>
                </a:solidFill>
              </a:rPr>
              <a:t>(</a:t>
            </a:r>
            <a:r>
              <a:rPr lang="en-IN" sz="1800" b="1" dirty="0" err="1">
                <a:solidFill>
                  <a:srgbClr val="7030A0"/>
                </a:solidFill>
              </a:rPr>
              <a:t>n,sizeof</a:t>
            </a:r>
            <a:r>
              <a:rPr lang="en-IN" sz="1800" b="1" dirty="0">
                <a:solidFill>
                  <a:srgbClr val="7030A0"/>
                </a:solidFill>
              </a:rPr>
              <a:t>(float));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                                  </a:t>
            </a:r>
            <a:r>
              <a:rPr lang="en-IN" sz="1800" dirty="0"/>
              <a:t>// Memory is allocated for 'n' elements </a:t>
            </a:r>
          </a:p>
          <a:p>
            <a:pPr marL="0" indent="0">
              <a:buNone/>
            </a:pPr>
            <a:r>
              <a:rPr lang="en-IN" sz="1800" dirty="0"/>
              <a:t>    if(p==NULL)</a:t>
            </a:r>
          </a:p>
          <a:p>
            <a:pPr marL="0" indent="0">
              <a:buNone/>
            </a:pPr>
            <a:r>
              <a:rPr lang="en-IN" sz="1800" dirty="0"/>
              <a:t>    {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 </a:t>
            </a:r>
            <a:r>
              <a:rPr lang="en-IN" sz="1800" dirty="0">
                <a:solidFill>
                  <a:srgbClr val="7030A0"/>
                </a:solidFill>
              </a:rPr>
              <a:t>No memory is allocated.");</a:t>
            </a:r>
          </a:p>
          <a:p>
            <a:pPr marL="0" indent="0">
              <a:buNone/>
            </a:pPr>
            <a:r>
              <a:rPr lang="en-IN" sz="1800" dirty="0"/>
              <a:t>        exit(0);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A1A2D5-B270-C0EA-B112-D2890A2D5C3F}"/>
              </a:ext>
            </a:extLst>
          </p:cNvPr>
          <p:cNvSpPr txBox="1"/>
          <p:nvPr/>
        </p:nvSpPr>
        <p:spPr>
          <a:xfrm>
            <a:off x="6042992" y="930319"/>
            <a:ext cx="614900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=0;i&lt;n;++</a:t>
            </a:r>
            <a:r>
              <a:rPr lang="en-IN" sz="1800" dirty="0" err="1"/>
              <a:t>i</a:t>
            </a:r>
            <a:r>
              <a:rPr lang="en-IN" sz="1800" dirty="0"/>
              <a:t>)  </a:t>
            </a:r>
          </a:p>
          <a:p>
            <a:pPr marL="0" indent="0">
              <a:buNone/>
            </a:pPr>
            <a:r>
              <a:rPr lang="en-IN" sz="1800" dirty="0"/>
              <a:t>    {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</a:t>
            </a:r>
            <a:r>
              <a:rPr lang="en-IN" dirty="0">
                <a:solidFill>
                  <a:srgbClr val="7030A0"/>
                </a:solidFill>
              </a:rPr>
              <a:t>" Number %d: ",</a:t>
            </a:r>
            <a:r>
              <a:rPr lang="en-IN" sz="1800" dirty="0"/>
              <a:t>i+1);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>
                <a:solidFill>
                  <a:srgbClr val="7030A0"/>
                </a:solidFill>
              </a:rPr>
              <a:t>scanf</a:t>
            </a:r>
            <a:r>
              <a:rPr lang="en-IN" sz="1800" dirty="0">
                <a:solidFill>
                  <a:srgbClr val="7030A0"/>
                </a:solidFill>
              </a:rPr>
              <a:t>("%f",</a:t>
            </a:r>
            <a:r>
              <a:rPr lang="en-IN" dirty="0" err="1">
                <a:solidFill>
                  <a:srgbClr val="7030A0"/>
                </a:solidFill>
              </a:rPr>
              <a:t>p</a:t>
            </a:r>
            <a:r>
              <a:rPr lang="en-IN" sz="1800" dirty="0" err="1">
                <a:solidFill>
                  <a:srgbClr val="7030A0"/>
                </a:solidFill>
              </a:rPr>
              <a:t>+i</a:t>
            </a:r>
            <a:r>
              <a:rPr lang="en-IN" sz="18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=1;i&lt;n;++</a:t>
            </a:r>
            <a:r>
              <a:rPr lang="en-IN" sz="1800" dirty="0" err="1"/>
              <a:t>i</a:t>
            </a:r>
            <a:r>
              <a:rPr lang="en-IN" sz="1800" dirty="0"/>
              <a:t>)  </a:t>
            </a:r>
          </a:p>
          <a:p>
            <a:pPr marL="0" indent="0">
              <a:buNone/>
            </a:pPr>
            <a:r>
              <a:rPr lang="en-IN" sz="1800" dirty="0"/>
              <a:t>    {</a:t>
            </a:r>
          </a:p>
          <a:p>
            <a:pPr marL="0" indent="0">
              <a:buNone/>
            </a:pPr>
            <a:r>
              <a:rPr lang="en-IN" sz="1800" dirty="0"/>
              <a:t>       if(</a:t>
            </a:r>
            <a:r>
              <a:rPr lang="en-IN" sz="1800" b="1" dirty="0"/>
              <a:t>*</a:t>
            </a:r>
            <a:r>
              <a:rPr lang="en-IN" b="1" dirty="0"/>
              <a:t>p</a:t>
            </a:r>
            <a:r>
              <a:rPr lang="en-IN" sz="1800" b="1" dirty="0"/>
              <a:t>&lt;*(</a:t>
            </a:r>
            <a:r>
              <a:rPr lang="en-IN" b="1" dirty="0" err="1"/>
              <a:t>p</a:t>
            </a:r>
            <a:r>
              <a:rPr lang="en-IN" sz="1800" b="1" dirty="0" err="1"/>
              <a:t>+i</a:t>
            </a:r>
            <a:r>
              <a:rPr lang="en-IN" sz="1800" b="1" dirty="0"/>
              <a:t>)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           *</a:t>
            </a:r>
            <a:r>
              <a:rPr lang="en-IN" dirty="0"/>
              <a:t>p</a:t>
            </a:r>
            <a:r>
              <a:rPr lang="en-IN" sz="1800" dirty="0"/>
              <a:t>=*(</a:t>
            </a:r>
            <a:r>
              <a:rPr lang="en-IN" dirty="0" err="1"/>
              <a:t>p</a:t>
            </a:r>
            <a:r>
              <a:rPr lang="en-IN" sz="1800" dirty="0" err="1"/>
              <a:t>+i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 </a:t>
            </a:r>
            <a:r>
              <a:rPr lang="en-IN" dirty="0">
                <a:solidFill>
                  <a:srgbClr val="7030A0"/>
                </a:solidFill>
              </a:rPr>
              <a:t>The Largest element is :  %.2f \n\n",</a:t>
            </a:r>
            <a:r>
              <a:rPr lang="en-IN" dirty="0"/>
              <a:t>*p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0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081AF62-E993-A900-F119-3BFD4160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/>
              <a:t> Dynamic Memory Allocation-</a:t>
            </a:r>
            <a:r>
              <a:rPr lang="en-US" altLang="en-US" sz="3200" b="1" dirty="0">
                <a:solidFill>
                  <a:srgbClr val="FF0000"/>
                </a:solidFill>
              </a:rPr>
              <a:t>realloc()</a:t>
            </a:r>
            <a:endParaRPr lang="en-US" sz="3200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B2ECD0B8-8444-6C4A-F5C1-A0E68D64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5791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FF0000"/>
                </a:solidFill>
              </a:rPr>
              <a:t>realloc</a:t>
            </a:r>
            <a:r>
              <a:rPr lang="en-US" altLang="en-US" sz="24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400" dirty="0"/>
              <a:t>	Size of </a:t>
            </a:r>
            <a:r>
              <a:rPr lang="en-US" altLang="en-US" sz="2400" dirty="0">
                <a:solidFill>
                  <a:srgbClr val="FF0000"/>
                </a:solidFill>
              </a:rPr>
              <a:t>dynamically allocated memory can be changed </a:t>
            </a:r>
            <a:r>
              <a:rPr lang="en-US" altLang="en-US" sz="2400" dirty="0"/>
              <a:t>by using </a:t>
            </a:r>
            <a:r>
              <a:rPr lang="en-US" altLang="en-US" sz="2400" dirty="0" err="1"/>
              <a:t>realloc</a:t>
            </a:r>
            <a:r>
              <a:rPr lang="en-US" altLang="en-US" sz="2400" dirty="0"/>
              <a:t>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void *</a:t>
            </a:r>
            <a:r>
              <a:rPr lang="en-US" altLang="en-US" sz="2400" b="1" dirty="0" err="1"/>
              <a:t>realloc</a:t>
            </a:r>
            <a:r>
              <a:rPr lang="en-US" altLang="en-US" sz="2400" b="1" dirty="0"/>
              <a:t>(*ptr, size);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Parameters</a:t>
            </a:r>
          </a:p>
          <a:p>
            <a:r>
              <a:rPr lang="en-US" altLang="en-US" sz="2400" b="1" dirty="0"/>
              <a:t>ptr</a:t>
            </a:r>
            <a:r>
              <a:rPr lang="en-US" altLang="en-US" sz="2400" dirty="0"/>
              <a:t> − This is the </a:t>
            </a:r>
            <a:r>
              <a:rPr lang="en-US" altLang="en-US" sz="2400" dirty="0">
                <a:solidFill>
                  <a:srgbClr val="FF0000"/>
                </a:solidFill>
              </a:rPr>
              <a:t>pointer to a memory block previously allocated with malloc, calloc or </a:t>
            </a:r>
            <a:r>
              <a:rPr lang="en-US" altLang="en-US" sz="2400" dirty="0" err="1">
                <a:solidFill>
                  <a:srgbClr val="FF0000"/>
                </a:solidFill>
              </a:rPr>
              <a:t>realloc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to be reallocated. </a:t>
            </a:r>
          </a:p>
          <a:p>
            <a:pPr lvl="1"/>
            <a:r>
              <a:rPr lang="en-US" altLang="en-US" sz="2000" dirty="0"/>
              <a:t>If this is NULL, a new block is allocated and a pointer to it is returned by the function.</a:t>
            </a:r>
          </a:p>
          <a:p>
            <a:r>
              <a:rPr lang="en-US" altLang="en-US" sz="2400" b="1" dirty="0"/>
              <a:t>size</a:t>
            </a:r>
            <a:r>
              <a:rPr lang="en-US" altLang="en-US" sz="2400" dirty="0"/>
              <a:t> − This is the new size for the memory block, in bytes.</a:t>
            </a:r>
          </a:p>
          <a:p>
            <a:pPr lvl="1"/>
            <a:r>
              <a:rPr lang="en-US" altLang="en-US" sz="2000" dirty="0"/>
              <a:t> If it is 0 and ptr points to an existing block of memory, the memory block pointed by ptr is deallocated and a NULL pointer is returned.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Return Value</a:t>
            </a:r>
          </a:p>
          <a:p>
            <a:r>
              <a:rPr lang="en-US" altLang="en-US" sz="2400" dirty="0"/>
              <a:t>This function returns a pointer to the newly allocated memory, or NULL if the request fails</a:t>
            </a:r>
          </a:p>
          <a:p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844F70E-297E-1F86-24D0-033103B0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457200" indent="-457200" algn="l">
              <a:defRPr/>
            </a:pPr>
            <a:r>
              <a:rPr lang="en-US" sz="3200" dirty="0">
                <a:solidFill>
                  <a:srgbClr val="FF0000"/>
                </a:solidFill>
              </a:rPr>
              <a:t>Q) Write a C program to reallocate the memory using realloc()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3588A329-7014-004E-8892-413925DE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841375"/>
            <a:ext cx="12192000" cy="1338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String = programming for  Address = 355090448  //Using malloc()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String = programming for problem solving Address = 355090448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//realloc()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0028787-28CD-C65B-FF48-82BE2F99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2770188"/>
            <a:ext cx="12192000" cy="3494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LOGIC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Declare a char pointer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Allocate the memory using malloc()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Copy a string into it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Display the sting and its address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Reallocate the memory using realloc()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Copy a string into it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Display the sting and its 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1A6F537-6650-3AEA-9992-E11F04DC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>
                <a:solidFill>
                  <a:srgbClr val="FF0000"/>
                </a:solidFill>
              </a:rPr>
              <a:t>// program to reallocate the memory using realloc()</a:t>
            </a:r>
            <a:endParaRPr lang="en-US" sz="32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60C28862-38E7-A9C0-CBE4-5D88E53E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595471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#include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&lt;stdio.h&gt;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#include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&lt;stdlib.h&gt;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main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()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{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char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*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char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*)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malloc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15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//allocate memory using malloc()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strcpy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“programming for "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"String = %s, Address = %u\n"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char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*)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realloc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25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// Reallocating memory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ar(--bs-font-monospace)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ar(--bs-font-monospace)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strcat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".problem solving"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"String = %s, Address = %u\n"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free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return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}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62DB03B2-BA88-169E-E73C-D47F1F23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67375"/>
            <a:ext cx="6096000" cy="115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Output: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String = programming for  Address = 355090448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bs-font-monospace)"/>
                <a:ea typeface="+mn-ea"/>
                <a:cs typeface="Arial" panose="020B0604020202020204" pitchFamily="34" charset="0"/>
              </a:rPr>
              <a:t>String = programming for problem solving Address = 355090448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64164C-C289-5BD8-8E5C-714E284A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018"/>
            <a:ext cx="10972800" cy="6020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Q) This program will allocate the memory of ___ bytes for pointer “ptr”.</a:t>
            </a:r>
          </a:p>
          <a:p>
            <a:pPr marL="0" indent="0">
              <a:buNone/>
            </a:pPr>
            <a:r>
              <a:rPr lang="en-US" sz="2400" dirty="0"/>
              <a:t>   #include&lt;stdio.h&gt;</a:t>
            </a:r>
          </a:p>
          <a:p>
            <a:pPr marL="0" indent="0">
              <a:buNone/>
            </a:pPr>
            <a:r>
              <a:rPr lang="en-US" sz="2400" dirty="0"/>
              <a:t>   #include&lt;stdlib.h&gt;</a:t>
            </a:r>
          </a:p>
          <a:p>
            <a:pPr marL="0" indent="0">
              <a:buNone/>
            </a:pPr>
            <a:r>
              <a:rPr lang="en-US" sz="2400" dirty="0"/>
              <a:t>    int main()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 int *ptr;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ptr = (int*)malloc(sizeof(int)*4);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002060"/>
                </a:solidFill>
              </a:rPr>
              <a:t>ptr = </a:t>
            </a:r>
            <a:r>
              <a:rPr lang="en-US" sz="2400" dirty="0" err="1">
                <a:solidFill>
                  <a:srgbClr val="002060"/>
                </a:solidFill>
              </a:rPr>
              <a:t>realloc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ptr,sizeof</a:t>
            </a:r>
            <a:r>
              <a:rPr lang="en-US" sz="2400" dirty="0">
                <a:solidFill>
                  <a:srgbClr val="002060"/>
                </a:solidFill>
              </a:rPr>
              <a:t>(int)*2);</a:t>
            </a:r>
          </a:p>
          <a:p>
            <a:pPr marL="0" indent="0">
              <a:buNone/>
            </a:pPr>
            <a:r>
              <a:rPr lang="en-US" sz="2400" dirty="0"/>
              <a:t>       return 0;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a) 2</a:t>
            </a:r>
          </a:p>
          <a:p>
            <a:pPr marL="0" indent="0">
              <a:buNone/>
            </a:pPr>
            <a:r>
              <a:rPr lang="en-US" sz="2400" dirty="0"/>
              <a:t>b) 4</a:t>
            </a:r>
          </a:p>
          <a:p>
            <a:pPr marL="0" indent="0">
              <a:buNone/>
            </a:pPr>
            <a:r>
              <a:rPr lang="en-US" sz="2400" dirty="0"/>
              <a:t>c) 8</a:t>
            </a:r>
          </a:p>
          <a:p>
            <a:pPr marL="0" indent="0">
              <a:buNone/>
            </a:pPr>
            <a:r>
              <a:rPr lang="en-US" sz="24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9403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64164C-C289-5BD8-8E5C-714E284A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018"/>
            <a:ext cx="10972800" cy="6020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Q) This program will allocate the memory of ___ bytes for pointer “ptr”.</a:t>
            </a:r>
          </a:p>
          <a:p>
            <a:pPr marL="0" indent="0">
              <a:buNone/>
            </a:pPr>
            <a:r>
              <a:rPr lang="en-US" sz="2400" dirty="0"/>
              <a:t>   #include&lt;stdio.h&gt;</a:t>
            </a:r>
          </a:p>
          <a:p>
            <a:pPr marL="0" indent="0">
              <a:buNone/>
            </a:pPr>
            <a:r>
              <a:rPr lang="en-US" sz="2400" dirty="0"/>
              <a:t>   #include&lt;stdlib.h&gt;</a:t>
            </a:r>
          </a:p>
          <a:p>
            <a:pPr marL="0" indent="0">
              <a:buNone/>
            </a:pPr>
            <a:r>
              <a:rPr lang="en-US" sz="2400" dirty="0"/>
              <a:t>    int main()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 int *ptr;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ptr = (int*)malloc(sizeof(int)*4);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ptr = </a:t>
            </a:r>
            <a:r>
              <a:rPr lang="en-US" sz="2400" dirty="0" err="1">
                <a:solidFill>
                  <a:srgbClr val="FF0000"/>
                </a:solidFill>
              </a:rPr>
              <a:t>realloc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ptr,sizeof</a:t>
            </a:r>
            <a:r>
              <a:rPr lang="en-US" sz="2400" dirty="0">
                <a:solidFill>
                  <a:srgbClr val="FF0000"/>
                </a:solidFill>
              </a:rPr>
              <a:t>(int)*2);</a:t>
            </a:r>
          </a:p>
          <a:p>
            <a:pPr marL="0" indent="0">
              <a:buNone/>
            </a:pPr>
            <a:r>
              <a:rPr lang="en-US" sz="2400" dirty="0"/>
              <a:t>       return 0;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a) 2</a:t>
            </a:r>
          </a:p>
          <a:p>
            <a:pPr marL="0" indent="0">
              <a:buNone/>
            </a:pPr>
            <a:r>
              <a:rPr lang="en-US" sz="2400" dirty="0"/>
              <a:t>b) 4</a:t>
            </a:r>
          </a:p>
          <a:p>
            <a:pPr marL="0" indent="0">
              <a:buNone/>
            </a:pPr>
            <a:r>
              <a:rPr lang="en-US" sz="2400" b="1" dirty="0"/>
              <a:t>c) 8</a:t>
            </a:r>
          </a:p>
          <a:p>
            <a:pPr marL="0" indent="0">
              <a:buNone/>
            </a:pPr>
            <a:r>
              <a:rPr lang="en-US" sz="2400" dirty="0"/>
              <a:t>d) none of the mentioned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446360-43D8-879C-8140-E2ED02ED51DF}"/>
              </a:ext>
            </a:extLst>
          </p:cNvPr>
          <p:cNvSpPr txBox="1"/>
          <p:nvPr/>
        </p:nvSpPr>
        <p:spPr>
          <a:xfrm>
            <a:off x="5764696" y="42031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Answer: c</a:t>
            </a:r>
          </a:p>
          <a:p>
            <a:pPr marL="0" indent="0">
              <a:buNone/>
            </a:pPr>
            <a:r>
              <a:rPr lang="en-US" sz="1800" dirty="0"/>
              <a:t>Explanation: We can also use the </a:t>
            </a:r>
            <a:r>
              <a:rPr lang="en-US" sz="1800" dirty="0" err="1"/>
              <a:t>realloc</a:t>
            </a:r>
            <a:r>
              <a:rPr lang="en-US" sz="1800" dirty="0"/>
              <a:t>() to make memory block smaller.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859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E30212E-44B5-A834-6DAF-B9E13B76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/>
              <a:t> Dynamic Memory Allocation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xmlns="" id="{995CB339-4A1B-A5F8-AA4B-6A66C40B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5963"/>
            <a:ext cx="12192000" cy="5791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free():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The C library function  </a:t>
            </a:r>
            <a:r>
              <a:rPr lang="en-US" altLang="en-US" sz="2400" dirty="0">
                <a:solidFill>
                  <a:srgbClr val="FF0000"/>
                </a:solidFill>
              </a:rPr>
              <a:t>deallocates the memory previously allocated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void free(void *ptr)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Declaration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000" dirty="0"/>
              <a:t>Following is the declaration for free() function.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000" b="1" dirty="0"/>
              <a:t>void free(void *ptr) call to calloc, malloc, or </a:t>
            </a:r>
            <a:r>
              <a:rPr lang="en-US" altLang="en-US" sz="2000" b="1" dirty="0" err="1"/>
              <a:t>realloc</a:t>
            </a:r>
            <a:r>
              <a:rPr lang="en-US" altLang="en-US" sz="2000" b="1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Parameters</a:t>
            </a:r>
          </a:p>
          <a:p>
            <a:r>
              <a:rPr lang="en-US" altLang="en-US" sz="2400" b="1" dirty="0"/>
              <a:t>ptr</a:t>
            </a:r>
            <a:r>
              <a:rPr lang="en-US" altLang="en-US" sz="2400" dirty="0"/>
              <a:t> − This is the pointer to a memory block previously allocated with malloc, calloc or </a:t>
            </a:r>
            <a:r>
              <a:rPr lang="en-US" altLang="en-US" sz="2400" dirty="0" err="1"/>
              <a:t>realloc</a:t>
            </a:r>
            <a:r>
              <a:rPr lang="en-US" altLang="en-US" sz="2400" dirty="0"/>
              <a:t> to be deallocated. </a:t>
            </a:r>
          </a:p>
          <a:p>
            <a:r>
              <a:rPr lang="en-US" altLang="en-US" sz="2400" dirty="0"/>
              <a:t>If a null pointer is passed as argument, no action occurs.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7E836-248F-9938-9648-DA980CB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2730" cy="613258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Q)What is the output of this program?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AD33B-6ED8-DEC2-0A29-86D9D857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613257"/>
            <a:ext cx="11635409" cy="59863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#include&lt;stdio.h&gt;</a:t>
            </a:r>
          </a:p>
          <a:p>
            <a:pPr marL="0" indent="0">
              <a:buNone/>
            </a:pPr>
            <a:r>
              <a:rPr lang="en-US" sz="2000" dirty="0"/>
              <a:t>   #include&lt;stdlib.h&gt;</a:t>
            </a:r>
          </a:p>
          <a:p>
            <a:pPr marL="0" indent="0">
              <a:buNone/>
            </a:pPr>
            <a:r>
              <a:rPr lang="en-US" sz="2000" dirty="0"/>
              <a:t>    int main()</a:t>
            </a:r>
          </a:p>
          <a:p>
            <a:pPr marL="0" indent="0">
              <a:buNone/>
            </a:pPr>
            <a:r>
              <a:rPr lang="en-US" sz="2000" dirty="0"/>
              <a:t>   {</a:t>
            </a:r>
          </a:p>
          <a:p>
            <a:pPr marL="0" indent="0">
              <a:buNone/>
            </a:pPr>
            <a:r>
              <a:rPr lang="en-US" sz="2000" dirty="0"/>
              <a:t>       int *ptr1, *ptr2;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ptr1 = malloc(4);</a:t>
            </a:r>
          </a:p>
          <a:p>
            <a:pPr marL="0" indent="0">
              <a:buNone/>
            </a:pPr>
            <a:r>
              <a:rPr lang="en-US" sz="2000" dirty="0"/>
              <a:t>       *ptr1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*ptr2 = free(ptr1);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printf</a:t>
            </a:r>
            <a:r>
              <a:rPr lang="en-US" sz="2000" dirty="0"/>
              <a:t>("%d\n",*ptr2);</a:t>
            </a:r>
          </a:p>
          <a:p>
            <a:pPr marL="0" indent="0">
              <a:buNone/>
            </a:pPr>
            <a:r>
              <a:rPr lang="en-US" sz="2000" dirty="0"/>
              <a:t>       return 0;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a) 10</a:t>
            </a:r>
          </a:p>
          <a:p>
            <a:pPr marL="0" indent="0">
              <a:buNone/>
            </a:pPr>
            <a:r>
              <a:rPr lang="en-US" sz="2000" dirty="0"/>
              <a:t>b) it will print the address stored in ptr1</a:t>
            </a:r>
          </a:p>
          <a:p>
            <a:pPr marL="0" indent="0">
              <a:buNone/>
            </a:pPr>
            <a:r>
              <a:rPr lang="en-US" sz="2000" dirty="0"/>
              <a:t>c) it will print the address stored in ptr2</a:t>
            </a:r>
          </a:p>
          <a:p>
            <a:pPr marL="0" indent="0">
              <a:buNone/>
            </a:pPr>
            <a:r>
              <a:rPr lang="en-US" sz="2000" dirty="0"/>
              <a:t>d) it will give an error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441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7E836-248F-9938-9648-DA980CB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2730" cy="613258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Q)What is the output of this program?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AD33B-6ED8-DEC2-0A29-86D9D857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613257"/>
            <a:ext cx="11635409" cy="59863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#include&lt;stdio.h&gt;</a:t>
            </a:r>
          </a:p>
          <a:p>
            <a:pPr marL="0" indent="0">
              <a:buNone/>
            </a:pPr>
            <a:r>
              <a:rPr lang="en-US" sz="2000" dirty="0"/>
              <a:t>   #include&lt;stdlib.h&gt;</a:t>
            </a:r>
          </a:p>
          <a:p>
            <a:pPr marL="0" indent="0">
              <a:buNone/>
            </a:pPr>
            <a:r>
              <a:rPr lang="en-US" sz="2000" dirty="0"/>
              <a:t>    int main()</a:t>
            </a:r>
          </a:p>
          <a:p>
            <a:pPr marL="0" indent="0">
              <a:buNone/>
            </a:pPr>
            <a:r>
              <a:rPr lang="en-US" sz="2000" dirty="0"/>
              <a:t>   {</a:t>
            </a:r>
          </a:p>
          <a:p>
            <a:pPr marL="0" indent="0">
              <a:buNone/>
            </a:pPr>
            <a:r>
              <a:rPr lang="en-US" sz="2000" dirty="0"/>
              <a:t>       int *ptr1, *ptr2;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ptr1 = malloc(4);</a:t>
            </a:r>
          </a:p>
          <a:p>
            <a:pPr marL="0" indent="0">
              <a:buNone/>
            </a:pPr>
            <a:r>
              <a:rPr lang="en-US" sz="2000" dirty="0"/>
              <a:t>       *ptr1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*ptr2 = free(ptr1);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printf</a:t>
            </a:r>
            <a:r>
              <a:rPr lang="en-US" sz="2000" dirty="0"/>
              <a:t>("%d\n",*ptr2);</a:t>
            </a:r>
          </a:p>
          <a:p>
            <a:pPr marL="0" indent="0">
              <a:buNone/>
            </a:pPr>
            <a:r>
              <a:rPr lang="en-US" sz="2000" dirty="0"/>
              <a:t>       return 0;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a) 10</a:t>
            </a:r>
          </a:p>
          <a:p>
            <a:pPr marL="0" indent="0">
              <a:buNone/>
            </a:pPr>
            <a:r>
              <a:rPr lang="en-US" sz="2000" dirty="0"/>
              <a:t>b) it will print the address stored in ptr1</a:t>
            </a:r>
          </a:p>
          <a:p>
            <a:pPr marL="0" indent="0">
              <a:buNone/>
            </a:pPr>
            <a:r>
              <a:rPr lang="en-US" sz="2000" dirty="0"/>
              <a:t>c) it will print the address stored in ptr2</a:t>
            </a:r>
          </a:p>
          <a:p>
            <a:pPr marL="0" indent="0">
              <a:buNone/>
            </a:pPr>
            <a:r>
              <a:rPr lang="en-US" sz="2000" b="1" dirty="0"/>
              <a:t>d) it will give an error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D1B0E6-B31B-89FC-8F37-E033E058B981}"/>
              </a:ext>
            </a:extLst>
          </p:cNvPr>
          <p:cNvSpPr txBox="1"/>
          <p:nvPr/>
        </p:nvSpPr>
        <p:spPr>
          <a:xfrm>
            <a:off x="5665307" y="3105834"/>
            <a:ext cx="6208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d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The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free() function returns no value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2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7E836-248F-9938-9648-DA980CB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2730" cy="613258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Q)What is the output of this program?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AD33B-6ED8-DEC2-0A29-86D9D857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613257"/>
            <a:ext cx="11635409" cy="598632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#include&lt;stdio.h&gt;</a:t>
            </a:r>
          </a:p>
          <a:p>
            <a:pPr marL="0" indent="0">
              <a:buNone/>
            </a:pPr>
            <a:r>
              <a:rPr lang="en-IN" sz="2000" dirty="0"/>
              <a:t>  #include&lt;stdlib.h&gt;</a:t>
            </a:r>
          </a:p>
          <a:p>
            <a:pPr marL="0" indent="0">
              <a:buNone/>
            </a:pPr>
            <a:r>
              <a:rPr lang="en-IN" sz="2000" dirty="0"/>
              <a:t>    int main()</a:t>
            </a:r>
          </a:p>
          <a:p>
            <a:pPr marL="0" indent="0"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 int ret;</a:t>
            </a:r>
          </a:p>
          <a:p>
            <a:pPr marL="0" indent="0">
              <a:buNone/>
            </a:pPr>
            <a:r>
              <a:rPr lang="en-IN" sz="2000" dirty="0"/>
              <a:t>       int *</a:t>
            </a:r>
            <a:r>
              <a:rPr lang="en-IN" sz="2000" dirty="0" err="1"/>
              <a:t>ptr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= (int *)malloc(</a:t>
            </a:r>
            <a:r>
              <a:rPr lang="en-IN" sz="2000" dirty="0" err="1">
                <a:solidFill>
                  <a:srgbClr val="FF0000"/>
                </a:solidFill>
              </a:rPr>
              <a:t>sizeof</a:t>
            </a:r>
            <a:r>
              <a:rPr lang="en-IN" sz="2000" dirty="0">
                <a:solidFill>
                  <a:srgbClr val="FF0000"/>
                </a:solidFill>
              </a:rPr>
              <a:t>(int)*10);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free(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free(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/>
              <a:t>       return 0;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a) it will print nothing</a:t>
            </a:r>
          </a:p>
          <a:p>
            <a:pPr marL="0" indent="0">
              <a:buNone/>
            </a:pPr>
            <a:r>
              <a:rPr lang="en-IN" sz="2000" dirty="0"/>
              <a:t>b) it will give </a:t>
            </a:r>
            <a:r>
              <a:rPr lang="en-IN" sz="2000" dirty="0" err="1"/>
              <a:t>segmentaion</a:t>
            </a:r>
            <a:r>
              <a:rPr lang="en-IN" sz="2000" dirty="0"/>
              <a:t> fault</a:t>
            </a:r>
          </a:p>
          <a:p>
            <a:pPr marL="0" indent="0">
              <a:buNone/>
            </a:pPr>
            <a:r>
              <a:rPr lang="en-IN" sz="2000" dirty="0"/>
              <a:t>c) undefined behaviour</a:t>
            </a:r>
          </a:p>
          <a:p>
            <a:pPr marL="0" indent="0">
              <a:buNone/>
            </a:pPr>
            <a:r>
              <a:rPr lang="en-IN" sz="20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59334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8A9A6D4-C96F-A95D-4949-1F502ADC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6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/>
              <a:t> Dynamic Memory Allocation – </a:t>
            </a:r>
            <a:r>
              <a:rPr lang="en-US" sz="3200" dirty="0">
                <a:solidFill>
                  <a:srgbClr val="FF0000"/>
                </a:solidFill>
              </a:rPr>
              <a:t>malloc()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0A30C57F-5530-1564-C699-FF49CF37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5963"/>
            <a:ext cx="12192000" cy="60658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malloc()-memory allocation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---------------------------------------------------------------------------------------------------------------------------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“</a:t>
            </a:r>
            <a:r>
              <a:rPr lang="en-US" altLang="en-US" sz="2400" b="1" dirty="0"/>
              <a:t>malloc</a:t>
            </a:r>
            <a:r>
              <a:rPr lang="en-US" altLang="en-US" sz="2400" dirty="0"/>
              <a:t>” or “memory allocation” method is used to </a:t>
            </a:r>
            <a:r>
              <a:rPr lang="en-US" altLang="en-US" sz="2400" b="1" dirty="0">
                <a:solidFill>
                  <a:srgbClr val="FF0000"/>
                </a:solidFill>
              </a:rPr>
              <a:t>dynamically allocate a single large block</a:t>
            </a:r>
            <a:r>
              <a:rPr lang="en-US" altLang="en-US" sz="2400" b="1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of memory </a:t>
            </a:r>
            <a:r>
              <a:rPr lang="en-US" altLang="en-US" sz="2400" dirty="0"/>
              <a:t>with the specified size.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It </a:t>
            </a:r>
            <a:r>
              <a:rPr lang="en-US" altLang="en-US" sz="2400" dirty="0">
                <a:solidFill>
                  <a:srgbClr val="FF0000"/>
                </a:solidFill>
              </a:rPr>
              <a:t>returns a pointer of type void</a:t>
            </a:r>
            <a:r>
              <a:rPr lang="en-US" altLang="en-US" sz="2400" dirty="0"/>
              <a:t> which can be cast into a pointer of any form.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FF0000"/>
                </a:solidFill>
              </a:rPr>
              <a:t>malloc() </a:t>
            </a:r>
            <a:r>
              <a:rPr lang="en-US" altLang="en-US" sz="2400" dirty="0"/>
              <a:t>fails to allocate memory it returns NULL pointer.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800" b="1" dirty="0"/>
              <a:t>Syntax:</a:t>
            </a:r>
            <a:r>
              <a:rPr lang="en-US" altLang="en-US" sz="2800" dirty="0"/>
              <a:t> 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7030A0"/>
                </a:solidFill>
              </a:rPr>
              <a:t>ptr = (type*)malloc(size)   or   ptr = (type*)malloc(n*sizeof(type));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800" b="1" dirty="0"/>
              <a:t>For Example:</a:t>
            </a:r>
            <a:endParaRPr lang="en-US" altLang="en-US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 int *p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 p = (int*) malloc(20);</a:t>
            </a:r>
            <a:r>
              <a:rPr lang="en-US" altLang="en-US" sz="2400" dirty="0"/>
              <a:t>   //( 5*size of int)(5*4)</a:t>
            </a:r>
            <a:r>
              <a:rPr lang="en-US" altLang="en-US" sz="2400" dirty="0">
                <a:sym typeface="Wingdings" panose="05000000000000000000" pitchFamily="2" charset="2"/>
              </a:rPr>
              <a:t>20</a:t>
            </a:r>
            <a:r>
              <a:rPr lang="en-US" altLang="en-US" sz="2400" dirty="0"/>
              <a:t>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7E836-248F-9938-9648-DA980CB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2730" cy="613258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Q)What is the output of this program?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AD33B-6ED8-DEC2-0A29-86D9D857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613257"/>
            <a:ext cx="11635409" cy="598632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#include&lt;stdio.h&gt;</a:t>
            </a:r>
          </a:p>
          <a:p>
            <a:pPr marL="0" indent="0">
              <a:buNone/>
            </a:pPr>
            <a:r>
              <a:rPr lang="en-IN" sz="2000" dirty="0"/>
              <a:t>  #include&lt;stdlib.h&gt;</a:t>
            </a:r>
          </a:p>
          <a:p>
            <a:pPr marL="0" indent="0">
              <a:buNone/>
            </a:pPr>
            <a:r>
              <a:rPr lang="en-IN" sz="2000" dirty="0"/>
              <a:t>    int main()</a:t>
            </a:r>
          </a:p>
          <a:p>
            <a:pPr marL="0" indent="0"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 int ret;</a:t>
            </a:r>
          </a:p>
          <a:p>
            <a:pPr marL="0" indent="0">
              <a:buNone/>
            </a:pPr>
            <a:r>
              <a:rPr lang="en-IN" sz="2000" dirty="0"/>
              <a:t>       int *</a:t>
            </a:r>
            <a:r>
              <a:rPr lang="en-IN" sz="2000" dirty="0" err="1"/>
              <a:t>ptr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= (int *)malloc(</a:t>
            </a:r>
            <a:r>
              <a:rPr lang="en-IN" sz="2000" dirty="0" err="1">
                <a:solidFill>
                  <a:srgbClr val="FF0000"/>
                </a:solidFill>
              </a:rPr>
              <a:t>sizeof</a:t>
            </a:r>
            <a:r>
              <a:rPr lang="en-IN" sz="2000" dirty="0">
                <a:solidFill>
                  <a:srgbClr val="FF0000"/>
                </a:solidFill>
              </a:rPr>
              <a:t>(int)*10);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free(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free(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/>
              <a:t>       return 0;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a) it will print nothing</a:t>
            </a:r>
          </a:p>
          <a:p>
            <a:pPr marL="0" indent="0">
              <a:buNone/>
            </a:pPr>
            <a:r>
              <a:rPr lang="en-IN" sz="2000" dirty="0"/>
              <a:t>b) it will give </a:t>
            </a:r>
            <a:r>
              <a:rPr lang="en-IN" sz="2000" dirty="0" err="1"/>
              <a:t>segmentaion</a:t>
            </a:r>
            <a:r>
              <a:rPr lang="en-IN" sz="2000" dirty="0"/>
              <a:t> fault</a:t>
            </a:r>
          </a:p>
          <a:p>
            <a:pPr marL="0" indent="0">
              <a:buNone/>
            </a:pPr>
            <a:r>
              <a:rPr lang="en-IN" sz="2000" b="1" dirty="0"/>
              <a:t>c) undefined behaviour</a:t>
            </a:r>
          </a:p>
          <a:p>
            <a:pPr marL="0" indent="0">
              <a:buNone/>
            </a:pPr>
            <a:r>
              <a:rPr lang="en-IN" sz="2000" dirty="0"/>
              <a:t>d) none of the mentioned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E88F0B-1D9C-F5C1-7E39-A01C88886D49}"/>
              </a:ext>
            </a:extLst>
          </p:cNvPr>
          <p:cNvSpPr txBox="1"/>
          <p:nvPr/>
        </p:nvSpPr>
        <p:spPr>
          <a:xfrm>
            <a:off x="5317435" y="3752526"/>
            <a:ext cx="62086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c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If the free() has already called before, undefined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behaviour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3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4E95A8E-A0E5-E6F4-2636-164D578E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dirty="0"/>
              <a:t>NULL pointer and void pointer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xmlns="" id="{7E3FFE7E-DBF0-7C50-F34B-4F379071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5963"/>
            <a:ext cx="12192000" cy="5791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NULL pointer in C</a:t>
            </a:r>
          </a:p>
          <a:p>
            <a:r>
              <a:rPr lang="en-US" altLang="en-US" sz="2400" dirty="0"/>
              <a:t>At the very high level, we can think of NULL as a null pointer which is used in C for various purposes. </a:t>
            </a:r>
          </a:p>
          <a:p>
            <a:r>
              <a:rPr lang="en-US" altLang="en-US" sz="2400" b="1" dirty="0"/>
              <a:t>NULL=0 </a:t>
            </a:r>
            <a:r>
              <a:rPr lang="en-US" altLang="en-US" sz="2400" dirty="0"/>
              <a:t>// NULL is predefined constant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/>
              <a:t>Ex.</a:t>
            </a:r>
          </a:p>
          <a:p>
            <a:pPr lvl="2">
              <a:spcBef>
                <a:spcPct val="0"/>
              </a:spcBef>
              <a:buNone/>
            </a:pPr>
            <a:r>
              <a:rPr lang="en-IN" altLang="en-US" dirty="0"/>
              <a:t>Int *p=NULL</a:t>
            </a:r>
            <a:endParaRPr lang="en-US" altLang="en-US" dirty="0"/>
          </a:p>
          <a:p>
            <a:pPr lvl="2">
              <a:spcBef>
                <a:spcPct val="0"/>
              </a:spcBef>
              <a:buNone/>
            </a:pPr>
            <a:r>
              <a:rPr lang="en-IN" altLang="en-US" dirty="0"/>
              <a:t>Float *f=NULL</a:t>
            </a:r>
            <a:endParaRPr lang="en-US" altLang="en-US" dirty="0"/>
          </a:p>
          <a:p>
            <a:pPr lvl="2">
              <a:spcBef>
                <a:spcPct val="0"/>
              </a:spcBef>
              <a:buNone/>
            </a:pPr>
            <a:r>
              <a:rPr lang="en-IN" altLang="en-US" dirty="0"/>
              <a:t>Struct node *head=NULL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346F337-3369-2CD8-0A2A-C095FB29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dirty="0"/>
              <a:t>NULL pointer and void pointer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xmlns="" id="{27EBD91B-9259-E39F-1C78-551A9F02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5963"/>
            <a:ext cx="12192000" cy="5791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void pointer:</a:t>
            </a:r>
          </a:p>
          <a:p>
            <a:r>
              <a:rPr lang="en-US" altLang="en-US" sz="2400" dirty="0"/>
              <a:t>The void pointer in C is a pointer which is </a:t>
            </a:r>
            <a:r>
              <a:rPr lang="en-US" altLang="en-US" sz="2400" b="1" dirty="0"/>
              <a:t>not associated with any data types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Void pointer is used for </a:t>
            </a:r>
            <a:r>
              <a:rPr lang="en-US" altLang="en-US" sz="2400" dirty="0">
                <a:solidFill>
                  <a:srgbClr val="002060"/>
                </a:solidFill>
              </a:rPr>
              <a:t>storing address of other variable irrespective of its data type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It is also called </a:t>
            </a:r>
            <a:r>
              <a:rPr lang="en-US" altLang="en-US" sz="2400" dirty="0">
                <a:solidFill>
                  <a:srgbClr val="002060"/>
                </a:solidFill>
              </a:rPr>
              <a:t>general purpose pointer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In C, malloc() and calloc() functions return void pointer or generic pointers.</a:t>
            </a:r>
          </a:p>
          <a:p>
            <a:pPr lvl="1">
              <a:buFont typeface="Arial" panose="020B0604020202020204" pitchFamily="34" charset="0"/>
              <a:buNone/>
            </a:pPr>
            <a:endParaRPr lang="en-IN" altLang="en-US" sz="2000" dirty="0"/>
          </a:p>
          <a:p>
            <a:pPr lvl="1">
              <a:buFont typeface="Arial" panose="020B0604020202020204" pitchFamily="34" charset="0"/>
              <a:buNone/>
            </a:pPr>
            <a:r>
              <a:rPr lang="en-IN" altLang="en-US" sz="2000" dirty="0"/>
              <a:t>Ex&gt;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IN" altLang="en-US" sz="2400" dirty="0"/>
              <a:t>void *</a:t>
            </a:r>
            <a:r>
              <a:rPr lang="en-IN" altLang="en-US" sz="2400" dirty="0">
                <a:solidFill>
                  <a:srgbClr val="FF0000"/>
                </a:solidFill>
              </a:rPr>
              <a:t>v</a:t>
            </a:r>
            <a:r>
              <a:rPr lang="en-IN" altLang="en-US" sz="2400" dirty="0"/>
              <a:t>;  // size of v is 1 byte</a:t>
            </a:r>
            <a:endParaRPr lang="en-US" altLang="en-US" sz="2400" dirty="0"/>
          </a:p>
          <a:p>
            <a:pPr lvl="1">
              <a:buFont typeface="Arial" panose="020B0604020202020204" pitchFamily="34" charset="0"/>
              <a:buNone/>
            </a:pPr>
            <a:r>
              <a:rPr lang="en-IN" altLang="en-US" sz="2400" dirty="0"/>
              <a:t>int a=10;</a:t>
            </a:r>
            <a:endParaRPr lang="en-US" altLang="en-US" sz="2400" dirty="0"/>
          </a:p>
          <a:p>
            <a:pPr lvl="1">
              <a:buFont typeface="Arial" panose="020B0604020202020204" pitchFamily="34" charset="0"/>
              <a:buNone/>
            </a:pPr>
            <a:r>
              <a:rPr lang="en-IN" altLang="en-US" sz="2400" dirty="0"/>
              <a:t>float f=7.6</a:t>
            </a:r>
            <a:endParaRPr lang="en-US" altLang="en-US" sz="2400" dirty="0"/>
          </a:p>
          <a:p>
            <a:pPr lvl="1">
              <a:buFont typeface="Arial" panose="020B0604020202020204" pitchFamily="34" charset="0"/>
              <a:buNone/>
            </a:pPr>
            <a:r>
              <a:rPr lang="en-IN" altLang="en-US" sz="2400" dirty="0">
                <a:solidFill>
                  <a:srgbClr val="FF0000"/>
                </a:solidFill>
              </a:rPr>
              <a:t>v=&amp;a; // size 2 bytes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IN" altLang="en-US" sz="2400" dirty="0">
                <a:solidFill>
                  <a:srgbClr val="FF0000"/>
                </a:solidFill>
              </a:rPr>
              <a:t>v=&amp;f;     // v size 4 bytes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F7F7BBE-7918-1654-5DE0-0879F6F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dirty="0"/>
              <a:t>NULL pointer and void pointer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C0987C3-1234-8042-205F-DFDA4F8C5CFD}"/>
              </a:ext>
            </a:extLst>
          </p:cNvPr>
          <p:cNvGraphicFramePr>
            <a:graphicFrameLocks noGrp="1"/>
          </p:cNvGraphicFramePr>
          <p:nvPr/>
        </p:nvGraphicFramePr>
        <p:xfrm>
          <a:off x="0" y="715962"/>
          <a:ext cx="12192000" cy="6181004"/>
        </p:xfrm>
        <a:graphic>
          <a:graphicData uri="http://schemas.openxmlformats.org/drawingml/2006/table">
            <a:tbl>
              <a:tblPr/>
              <a:tblGrid>
                <a:gridCol w="5899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2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spc="75" dirty="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Null Pointer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spc="75" dirty="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Void Pointer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spc="75" dirty="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IN" sz="1600" b="1" spc="75" dirty="0">
                          <a:latin typeface="Helvetica"/>
                          <a:ea typeface="Times New Roman"/>
                          <a:cs typeface="Times New Roman"/>
                        </a:rPr>
                        <a:t>ULL pointer have specific data type its value is 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spc="75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IN" sz="1600" b="1" spc="75">
                          <a:latin typeface="Helvetica"/>
                          <a:ea typeface="Times New Roman"/>
                          <a:cs typeface="Times New Roman"/>
                        </a:rPr>
                        <a:t>pecific data type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Null pointer is specially reserved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value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 of a pointer.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Void pointer is a specific pointer </a:t>
                      </a:r>
                      <a:r>
                        <a:rPr lang="en-IN" sz="1600" b="1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type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3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Null pointer suits well for all datatypes.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Int *p=NULL,*q=0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Struct node *head=NULL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Void itself a datatype of size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9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Int, char, float, long, double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 are all datatypes are supported.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 datatype is alone supported.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76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Null pointer is used for assigning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 to a pointer variable of any type.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NULL=0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Void pointer is used for storing address of other variable irrespective of its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31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Int *p=NULL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Float *f=NULL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Struct node *head=NULL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Void *v;  // size of v is 1 byte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 a=10;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Float f=7.6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V=&amp;a; // size 2 bytes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333333"/>
                          </a:solidFill>
                          <a:highlight>
                            <a:srgbClr val="FFFF00"/>
                          </a:highlight>
                          <a:latin typeface="Helvetica"/>
                          <a:ea typeface="Times New Roman"/>
                          <a:cs typeface="Times New Roman"/>
                        </a:rPr>
                        <a:t>V=&amp;f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;     // v size 4 bytes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651" marR="74651" marT="75675" marB="75675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35F710B-7686-447B-37B2-64189B1E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/>
              <a:t> Dynamic Memory Allocation – </a:t>
            </a:r>
            <a:r>
              <a:rPr lang="en-US" sz="3200" dirty="0">
                <a:solidFill>
                  <a:srgbClr val="FF0000"/>
                </a:solidFill>
              </a:rPr>
              <a:t>malloc()</a:t>
            </a:r>
            <a:endParaRPr lang="en-US" sz="32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11D69A87-BEFE-712C-565C-EBA6185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762000"/>
            <a:ext cx="12163425" cy="5791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   int *p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    p = (int*) malloc(20); </a:t>
            </a:r>
          </a:p>
          <a:p>
            <a:pPr>
              <a:defRPr/>
            </a:pPr>
            <a:r>
              <a:rPr lang="en-US" altLang="en-US" sz="2400" dirty="0"/>
              <a:t>Since the size of </a:t>
            </a:r>
            <a:r>
              <a:rPr lang="en-US" altLang="en-US" sz="2400" b="1" dirty="0"/>
              <a:t>int is 4 bytes</a:t>
            </a:r>
            <a:r>
              <a:rPr lang="en-US" altLang="en-US" sz="2400" dirty="0"/>
              <a:t>, this statement will allocate 20 bytes of memory. And, the pointer p holds the </a:t>
            </a:r>
            <a:r>
              <a:rPr lang="en-US" altLang="en-US" sz="2400" b="1" dirty="0"/>
              <a:t>address of the first byte </a:t>
            </a:r>
            <a:r>
              <a:rPr lang="en-US" altLang="en-US" sz="2400" dirty="0"/>
              <a:t>in the allocated memory</a:t>
            </a:r>
          </a:p>
          <a:p>
            <a:pPr>
              <a:defRPr/>
            </a:pPr>
            <a:endParaRPr lang="en-US" altLang="en-US" sz="2400" dirty="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xmlns="" id="{FF4D8DD7-8395-4BD8-1A18-07A20F20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01913"/>
            <a:ext cx="74676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BA152DC-7989-B224-8F65-E753DEDBFE8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4800600"/>
          <a:ext cx="3733799" cy="1676400"/>
        </p:xfrm>
        <a:graphic>
          <a:graphicData uri="http://schemas.openxmlformats.org/drawingml/2006/table">
            <a:tbl>
              <a:tblPr/>
              <a:tblGrid>
                <a:gridCol w="746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5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75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8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1000straing address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       20 bytes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P+0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P+1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P+2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P+3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P+4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P[0]   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P[1]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P[2]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P[3]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P[4]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8799842-7EED-5FA9-9E6B-ECF49F81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4389"/>
          </a:xfrm>
          <a:solidFill>
            <a:schemeClr val="accent4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Q) Write a C Program to read and allocate memory for 5 variables  by using malloc()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xmlns="" id="{B970AAB3-D145-8B38-49ED-953797CF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389"/>
            <a:ext cx="12192000" cy="2431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INPUT: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Enter number of elements: 5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OUTPUT: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Memory successfully allocated using malloc().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The elements of the array are:  1011 12 13 14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AE59FF3E-C85B-63ED-11CB-1A115A16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7366"/>
            <a:ext cx="1219200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LOGIC: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Initialize a pointer *p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and number of elements 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Allocate memory as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 = (int*)malloc(n*sizeof(int));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//p=1000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Read the elements into the memory for the pointers 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 p[0]=11,p[1]=12,p[2]=13,p[3]=14,p[4]=15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4.Display the elements allocated for the pointer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10E427-1D9F-F5DF-245C-4245D7FC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457200" indent="-457200" algn="l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Q) Write a C Program to read and allocate memory for 5 variables  by using malloc()</a:t>
            </a:r>
            <a:endParaRPr lang="en-US" sz="2400" dirty="0"/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xmlns="" id="{8262C239-D058-A612-5E53-ABE49E44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" y="749760"/>
            <a:ext cx="5715000" cy="575542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#include 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stdio.h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&gt;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#include 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stdlib.h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&gt;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 main()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*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,n,i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;       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("Enter number of elements\n");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“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%d", &amp;n);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//n=5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p=(int*)malloc(n*sizeof(int));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//allocates large block of size 20 .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if (p == NULL)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{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("Memory not allocated.\n"); 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exit(0); 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}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2A47B9-5C16-F18E-C51F-ECCBF5D68753}"/>
              </a:ext>
            </a:extLst>
          </p:cNvPr>
          <p:cNvSpPr txBox="1"/>
          <p:nvPr/>
        </p:nvSpPr>
        <p:spPr>
          <a:xfrm>
            <a:off x="5741504" y="936487"/>
            <a:ext cx="6400800" cy="440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else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 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printf("Memory  allocated using malloc.\n");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for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&lt; n;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++)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{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p[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]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+ 10; //reading  the elements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}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printf("The elements of the array are: ");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for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&lt; n;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++)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{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printf("%d, ", p[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]); 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}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}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}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3BE89F3-287E-8D2B-E4F1-604E8E72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457200" indent="-457200">
              <a:defRPr/>
            </a:pPr>
            <a:r>
              <a:rPr lang="en-US" sz="3200" dirty="0"/>
              <a:t> Dynamic Memory Allocation- </a:t>
            </a:r>
            <a:r>
              <a:rPr lang="en-US" altLang="en-US" sz="3200" b="1" dirty="0">
                <a:solidFill>
                  <a:srgbClr val="FF0000"/>
                </a:solidFill>
              </a:rPr>
              <a:t>calloc() </a:t>
            </a:r>
            <a:endParaRPr lang="en-US" sz="32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xmlns="" id="{7A099E76-4988-F00D-68FA-9322B4D2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5638800" cy="470852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calloc() - contiguous allocation	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sz="2400" dirty="0"/>
              <a:t>“calloc” or “contiguous allocation” method in C is used to </a:t>
            </a:r>
            <a:r>
              <a:rPr lang="en-US" altLang="en-US" sz="2400" b="1" dirty="0"/>
              <a:t>dynamically allocate </a:t>
            </a:r>
            <a:r>
              <a:rPr lang="en-US" altLang="en-US" sz="2400" dirty="0"/>
              <a:t>the </a:t>
            </a:r>
            <a:r>
              <a:rPr lang="en-US" altLang="en-US" sz="2400" b="1" dirty="0"/>
              <a:t>specified number of blocks </a:t>
            </a:r>
            <a:r>
              <a:rPr lang="en-US" altLang="en-US" sz="2400" dirty="0"/>
              <a:t>of memory of the specified type.</a:t>
            </a:r>
          </a:p>
          <a:p>
            <a:pPr>
              <a:defRPr/>
            </a:pPr>
            <a:r>
              <a:rPr lang="en-US" altLang="en-US" sz="2400" dirty="0"/>
              <a:t>It initializes </a:t>
            </a:r>
            <a:r>
              <a:rPr lang="en-US" altLang="en-US" sz="2400" b="1" dirty="0"/>
              <a:t>each block with a default value ‘</a:t>
            </a:r>
            <a:r>
              <a:rPr lang="en-US" altLang="en-US" sz="2400" b="1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</a:rPr>
              <a:t>’.</a:t>
            </a:r>
          </a:p>
          <a:p>
            <a:pPr>
              <a:defRPr/>
            </a:pPr>
            <a:r>
              <a:rPr lang="en-US" altLang="en-US" sz="2400" dirty="0"/>
              <a:t>If </a:t>
            </a:r>
            <a:r>
              <a:rPr lang="en-US" altLang="en-US" sz="2400" b="1" dirty="0"/>
              <a:t>malloc() </a:t>
            </a:r>
            <a:r>
              <a:rPr lang="en-US" altLang="en-US" sz="2400" dirty="0"/>
              <a:t>fails to allocate memory it returns NULL pointer.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 </a:t>
            </a: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717B96-897A-64C4-6DF9-8B7E1F02A5BD}"/>
              </a:ext>
            </a:extLst>
          </p:cNvPr>
          <p:cNvSpPr txBox="1"/>
          <p:nvPr/>
        </p:nvSpPr>
        <p:spPr>
          <a:xfrm>
            <a:off x="5867400" y="741363"/>
            <a:ext cx="6324600" cy="4094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 = (cast-type*)calloc(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n,element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blocks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elemet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size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block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 = (int *) calloc(5, sizeof(int));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This allocates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contiguous space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memory for 5 elements each with the size of the 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Default initial value of each cell is 0.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xmlns="" id="{977EA0E2-59AA-973C-915B-B508F28A8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41888"/>
            <a:ext cx="658495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8799842-7EED-5FA9-9E6B-ECF49F81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4389"/>
          </a:xfrm>
          <a:solidFill>
            <a:schemeClr val="accent4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Q) Write a C Program to read and allocate memory for 5 variables  by using calloc()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xmlns="" id="{B970AAB3-D145-8B38-49ED-953797CF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389"/>
            <a:ext cx="12192000" cy="2431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INPUT: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Enter number of elements: 5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OUTPUT: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Memory successfully allocated using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calloc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().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The elements of the array are:  1011 12 13 14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AE59FF3E-C85B-63ED-11CB-1A115A16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7366"/>
            <a:ext cx="1219200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LOGIC: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Initialize a pointer *p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Arial" panose="020B0604020202020204" pitchFamily="34" charset="0"/>
              </a:rPr>
              <a:t>and number of elements 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Allocate memory as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 = 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*)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calloc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n,sizeof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));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//p=1000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Read the elements into the memory for the pointers 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 p[0]=11,p[1]=12,p[2]=13,p[3]=14,p[4]=15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4.Display the elements allocated for the pointer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10E427-1D9F-F5DF-245C-4245D7FC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457200" indent="-457200" algn="l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// C Program to read and allocate memory for 5 variables  by using calloc()</a:t>
            </a:r>
            <a:endParaRPr lang="en-US" sz="2400" dirty="0"/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xmlns="" id="{8262C239-D058-A612-5E53-ABE49E44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" y="736507"/>
            <a:ext cx="5715000" cy="575542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#include 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stdio.h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&gt;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#include 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stdlib.h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&gt;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 main()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*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,n,i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;       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"Enter number of elements\n"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);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(" %d", &amp;n);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//n=5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p=(int*)calloc(n, sizeof(int));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//allocates separates blocks of size 5 .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if (p == NULL)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{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Memory not allocated.\n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"); 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exit(0); 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}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2A47B9-5C16-F18E-C51F-ECCBF5D68753}"/>
              </a:ext>
            </a:extLst>
          </p:cNvPr>
          <p:cNvSpPr txBox="1"/>
          <p:nvPr/>
        </p:nvSpPr>
        <p:spPr>
          <a:xfrm>
            <a:off x="5741504" y="989496"/>
            <a:ext cx="6400800" cy="440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else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 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printf("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Memory  allocated using malloc.\n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");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for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&lt; n;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++)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{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p[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]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+ 10; //reading  the elements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}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printf("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The elements of the array are: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");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for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&lt; n;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++)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{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printf("%d, ", p[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]); 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}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} 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}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E2022-2ED8-E271-906E-5069C6CD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04"/>
            <a:ext cx="12192001" cy="556591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Q)Write a program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to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read the elements and allocate memory using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calloc()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 and  find the largest element.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65F66A-7569-BD0C-12E6-000A63A1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808383"/>
            <a:ext cx="12192001" cy="60496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INPUT:</a:t>
            </a:r>
          </a:p>
          <a:p>
            <a:pPr marL="0" indent="0">
              <a:buNone/>
            </a:pPr>
            <a:r>
              <a:rPr lang="en-US" sz="2400" dirty="0"/>
              <a:t>Input total number of elements(1 to 100): 5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Number 1: 5</a:t>
            </a:r>
          </a:p>
          <a:p>
            <a:pPr marL="400050" lvl="1" indent="0">
              <a:buNone/>
            </a:pPr>
            <a:r>
              <a:rPr lang="en-US" sz="2400" dirty="0"/>
              <a:t>Number 2: 7</a:t>
            </a:r>
          </a:p>
          <a:p>
            <a:pPr marL="400050" lvl="1" indent="0">
              <a:buNone/>
            </a:pPr>
            <a:r>
              <a:rPr lang="en-US" sz="2400" dirty="0"/>
              <a:t>Number 3: 2</a:t>
            </a:r>
          </a:p>
          <a:p>
            <a:pPr marL="400050" lvl="1" indent="0">
              <a:buNone/>
            </a:pPr>
            <a:r>
              <a:rPr lang="en-US" sz="2400" dirty="0"/>
              <a:t>Number 4: 9</a:t>
            </a:r>
          </a:p>
          <a:p>
            <a:pPr marL="400050" lvl="1" indent="0">
              <a:buNone/>
            </a:pPr>
            <a:r>
              <a:rPr lang="en-US" sz="2400" dirty="0"/>
              <a:t>Number 5: 8</a:t>
            </a:r>
          </a:p>
          <a:p>
            <a:pPr marL="400050" lvl="1" indent="0">
              <a:buNone/>
            </a:pPr>
            <a:r>
              <a:rPr lang="en-US" sz="2400" dirty="0"/>
              <a:t>Expected Output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Largest element is :  9.00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51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24F5D36A8BA4EB8F78401D02041BF" ma:contentTypeVersion="9" ma:contentTypeDescription="Create a new document." ma:contentTypeScope="" ma:versionID="7bdbb77864d6ddf3244e638e354bd193">
  <xsd:schema xmlns:xsd="http://www.w3.org/2001/XMLSchema" xmlns:xs="http://www.w3.org/2001/XMLSchema" xmlns:p="http://schemas.microsoft.com/office/2006/metadata/properties" xmlns:ns3="9dcc268c-0ade-4a58-9195-9d3e6f1a6aea" xmlns:ns4="ada4fedd-2ef5-4697-b834-7e8d2a3acaca" targetNamespace="http://schemas.microsoft.com/office/2006/metadata/properties" ma:root="true" ma:fieldsID="27377ecc34424be39754ef2acda4ebec" ns3:_="" ns4:_="">
    <xsd:import namespace="9dcc268c-0ade-4a58-9195-9d3e6f1a6aea"/>
    <xsd:import namespace="ada4fedd-2ef5-4697-b834-7e8d2a3aca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c268c-0ade-4a58-9195-9d3e6f1a6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a4fedd-2ef5-4697-b834-7e8d2a3acac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cc268c-0ade-4a58-9195-9d3e6f1a6a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86F92-1222-4F54-9A49-6CFBCCAFF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c268c-0ade-4a58-9195-9d3e6f1a6aea"/>
    <ds:schemaRef ds:uri="ada4fedd-2ef5-4697-b834-7e8d2a3aca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026BD8-6105-4C25-ACDD-B4B3BDA26CE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9dcc268c-0ade-4a58-9195-9d3e6f1a6aea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da4fedd-2ef5-4697-b834-7e8d2a3acaca"/>
  </ds:schemaRefs>
</ds:datastoreItem>
</file>

<file path=customXml/itemProps3.xml><?xml version="1.0" encoding="utf-8"?>
<ds:datastoreItem xmlns:ds="http://schemas.openxmlformats.org/officeDocument/2006/customXml" ds:itemID="{AA699091-7A4E-4484-B40B-72EE6A4CD7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1852</Words>
  <Application>Microsoft Office PowerPoint</Application>
  <PresentationFormat>Widescreen</PresentationFormat>
  <Paragraphs>387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</vt:lpstr>
      <vt:lpstr>Open Sans</vt:lpstr>
      <vt:lpstr>Times New Roman</vt:lpstr>
      <vt:lpstr>var(--bs-font-monospace)</vt:lpstr>
      <vt:lpstr>Wingdings</vt:lpstr>
      <vt:lpstr>1_Office Theme</vt:lpstr>
      <vt:lpstr> Dynamic Memory Allocation</vt:lpstr>
      <vt:lpstr> Dynamic Memory Allocation – malloc()</vt:lpstr>
      <vt:lpstr> Dynamic Memory Allocation – malloc()</vt:lpstr>
      <vt:lpstr>Q) Write a C Program to read and allocate memory for 5 variables  by using malloc()</vt:lpstr>
      <vt:lpstr>Q) Write a C Program to read and allocate memory for 5 variables  by using malloc()</vt:lpstr>
      <vt:lpstr> Dynamic Memory Allocation- calloc() </vt:lpstr>
      <vt:lpstr>Q) Write a C Program to read and allocate memory for 5 variables  by using calloc()</vt:lpstr>
      <vt:lpstr>// C Program to read and allocate memory for 5 variables  by using calloc()</vt:lpstr>
      <vt:lpstr>Q)Write a program to read the elements and allocate memory using calloc() and  find the largest element.</vt:lpstr>
      <vt:lpstr>Q)Write a program to read the elements and allocate memory using calloc() and  find the largest element.</vt:lpstr>
      <vt:lpstr> Dynamic Memory Allocation-realloc()</vt:lpstr>
      <vt:lpstr>Q) Write a C program to reallocate the memory using realloc()</vt:lpstr>
      <vt:lpstr>// program to reallocate the memory using realloc()</vt:lpstr>
      <vt:lpstr>PowerPoint Presentation</vt:lpstr>
      <vt:lpstr>PowerPoint Presentation</vt:lpstr>
      <vt:lpstr> Dynamic Memory Allocation</vt:lpstr>
      <vt:lpstr> Q)What is the output of this program? </vt:lpstr>
      <vt:lpstr> Q)What is the output of this program? </vt:lpstr>
      <vt:lpstr> Q)What is the output of this program? </vt:lpstr>
      <vt:lpstr> Q)What is the output of this program? </vt:lpstr>
      <vt:lpstr>NULL pointer and void pointer</vt:lpstr>
      <vt:lpstr>NULL pointer and void pointer</vt:lpstr>
      <vt:lpstr>NULL pointer and void pointer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naveench</dc:creator>
  <cp:lastModifiedBy>Natisha Chaudhary</cp:lastModifiedBy>
  <cp:revision>19</cp:revision>
  <dcterms:created xsi:type="dcterms:W3CDTF">2023-03-10T17:06:54Z</dcterms:created>
  <dcterms:modified xsi:type="dcterms:W3CDTF">2023-03-14T06:58:48Z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0x0101006E324F5D36A8BA4EB8F78401D02041BF</vt:lpwstr>
  </property>
</Properties>
</file>