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6"/>
  </p:notesMasterIdLst>
  <p:sldIdLst>
    <p:sldId id="332" r:id="rId2"/>
    <p:sldId id="297" r:id="rId3"/>
    <p:sldId id="298" r:id="rId4"/>
    <p:sldId id="306" r:id="rId5"/>
    <p:sldId id="307" r:id="rId6"/>
    <p:sldId id="308" r:id="rId7"/>
    <p:sldId id="309" r:id="rId8"/>
    <p:sldId id="310" r:id="rId9"/>
    <p:sldId id="311" r:id="rId10"/>
    <p:sldId id="333" r:id="rId11"/>
    <p:sldId id="334" r:id="rId12"/>
    <p:sldId id="335" r:id="rId13"/>
    <p:sldId id="336" r:id="rId14"/>
    <p:sldId id="337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Nunito Sans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4899" autoAdjust="0"/>
  </p:normalViewPr>
  <p:slideViewPr>
    <p:cSldViewPr>
      <p:cViewPr varScale="1">
        <p:scale>
          <a:sx n="61" d="100"/>
          <a:sy n="61" d="100"/>
        </p:scale>
        <p:origin x="88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latin typeface="Nunito Sans" panose="020B0604020202020204" charset="0"/>
              </a:rPr>
              <a:t>No need for ‘&amp;’ (string itself is a pointer)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5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59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3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65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4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53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B221-D309-BAE9-A347-05B55E7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5963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+mn-lt"/>
                <a:ea typeface="+mn-ea"/>
                <a:cs typeface="+mn-cs"/>
              </a:rPr>
              <a:t>Pointers and strings</a:t>
            </a:r>
          </a:p>
        </p:txBody>
      </p:sp>
      <p:pic>
        <p:nvPicPr>
          <p:cNvPr id="22531" name="Ink 7">
            <a:extLst>
              <a:ext uri="{FF2B5EF4-FFF2-40B4-BE49-F238E27FC236}">
                <a16:creationId xmlns:a16="http://schemas.microsoft.com/office/drawing/2014/main" id="{14CD78D0-AA77-BAF6-BFBE-C420BC79E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313" y="5167313"/>
            <a:ext cx="17462" cy="1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Ink 9">
            <a:extLst>
              <a:ext uri="{FF2B5EF4-FFF2-40B4-BE49-F238E27FC236}">
                <a16:creationId xmlns:a16="http://schemas.microsoft.com/office/drawing/2014/main" id="{C1A2D10E-ABC4-6970-E37E-11668700F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4892675"/>
            <a:ext cx="354012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Content Placeholder 10">
            <a:extLst>
              <a:ext uri="{FF2B5EF4-FFF2-40B4-BE49-F238E27FC236}">
                <a16:creationId xmlns:a16="http://schemas.microsoft.com/office/drawing/2014/main" id="{C6A2C479-2F2D-4B44-6FB3-C37DFDBFE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12192000" cy="5867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800" b="1" u="sng">
                <a:solidFill>
                  <a:srgbClr val="FF0000"/>
                </a:solidFill>
              </a:rPr>
              <a:t>String:  </a:t>
            </a:r>
            <a:r>
              <a:rPr lang="en-US" altLang="en-US" sz="2800"/>
              <a:t>is a </a:t>
            </a:r>
            <a:r>
              <a:rPr lang="en-US" altLang="en-US" sz="2800" b="1"/>
              <a:t>collection of characters </a:t>
            </a:r>
            <a:r>
              <a:rPr lang="en-US" altLang="en-US" sz="2800"/>
              <a:t>and it ends with </a:t>
            </a:r>
            <a:r>
              <a:rPr lang="en-US" altLang="en-US" sz="2800" b="1"/>
              <a:t>\0 </a:t>
            </a:r>
            <a:r>
              <a:rPr lang="en-US" altLang="en-US" sz="2800"/>
              <a:t>character.  Or  character array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 ex.  char </a:t>
            </a:r>
            <a:r>
              <a:rPr lang="en-US" altLang="en-US" sz="2400" b="1"/>
              <a:t>str</a:t>
            </a:r>
            <a:r>
              <a:rPr lang="en-US" altLang="en-US" sz="2400"/>
              <a:t>[6]= </a:t>
            </a:r>
            <a:r>
              <a:rPr lang="en-US" altLang="en-US" sz="2400" b="1"/>
              <a:t>{‘H’, ’e’, ’l’, ’l’, ‘\0’};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/>
              <a:t>A  </a:t>
            </a:r>
            <a:r>
              <a:rPr lang="en-US" altLang="en-US" sz="2400" b="1">
                <a:solidFill>
                  <a:srgbClr val="FF0000"/>
                </a:solidFill>
              </a:rPr>
              <a:t>string name </a:t>
            </a:r>
            <a:r>
              <a:rPr lang="en-US" altLang="en-US" sz="2400" b="1"/>
              <a:t>or a </a:t>
            </a:r>
            <a:r>
              <a:rPr lang="en-US" altLang="en-US" sz="2400" b="1">
                <a:solidFill>
                  <a:srgbClr val="FF0000"/>
                </a:solidFill>
              </a:rPr>
              <a:t>character array name  </a:t>
            </a:r>
            <a:r>
              <a:rPr lang="en-US" altLang="en-US" sz="2400" b="1"/>
              <a:t>can be a </a:t>
            </a:r>
            <a:r>
              <a:rPr lang="en-US" altLang="en-US" sz="2400" b="1">
                <a:solidFill>
                  <a:srgbClr val="FF0000"/>
                </a:solidFill>
              </a:rPr>
              <a:t>character pointer  </a:t>
            </a:r>
            <a:r>
              <a:rPr lang="en-US" altLang="en-US" sz="2400" b="1"/>
              <a:t>pointing to base address 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b="1"/>
          </a:p>
          <a:p>
            <a:pPr>
              <a:buFont typeface="Arial" panose="020B0604020202020204" pitchFamily="34" charset="0"/>
              <a:buNone/>
            </a:pPr>
            <a:endParaRPr lang="en-US" altLang="en-US" sz="2400" b="1"/>
          </a:p>
          <a:p>
            <a:pPr>
              <a:buFont typeface="Arial" panose="020B0604020202020204" pitchFamily="34" charset="0"/>
              <a:buNone/>
            </a:pPr>
            <a:endParaRPr lang="en-US" altLang="en-US" sz="2400" b="1"/>
          </a:p>
          <a:p>
            <a:pPr>
              <a:buFont typeface="Arial" panose="020B0604020202020204" pitchFamily="34" charset="0"/>
              <a:buNone/>
            </a:pPr>
            <a:endParaRPr lang="en-US" altLang="en-US" sz="2400" b="1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/>
              <a:t>			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/>
              <a:t>			         char str[6]=“hello”;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/>
              <a:t>                                     </a:t>
            </a:r>
            <a:r>
              <a:rPr lang="en-US" altLang="en-US" sz="2400" b="1">
                <a:solidFill>
                  <a:srgbClr val="FF0000"/>
                </a:solidFill>
              </a:rPr>
              <a:t>str=1000;  // str is a character pointer</a:t>
            </a:r>
            <a:endParaRPr lang="en-US" altLang="en-US" sz="2400" b="1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 Each character in the string </a:t>
            </a:r>
            <a:r>
              <a:rPr lang="en-US" altLang="en-US" sz="2400" b="1"/>
              <a:t>str </a:t>
            </a:r>
            <a:r>
              <a:rPr lang="en-US" altLang="en-US" sz="2400"/>
              <a:t>takes </a:t>
            </a:r>
            <a:r>
              <a:rPr lang="en-US" altLang="en-US" sz="2400" b="1"/>
              <a:t>1 b</a:t>
            </a:r>
            <a:r>
              <a:rPr lang="en-US" altLang="en-US" sz="2400"/>
              <a:t>yte of memory space</a:t>
            </a:r>
            <a:endParaRPr lang="en-US" altLang="en-US" sz="2400" b="1"/>
          </a:p>
        </p:txBody>
      </p:sp>
      <p:pic>
        <p:nvPicPr>
          <p:cNvPr id="22534" name="Picture 4">
            <a:extLst>
              <a:ext uri="{FF2B5EF4-FFF2-40B4-BE49-F238E27FC236}">
                <a16:creationId xmlns:a16="http://schemas.microsoft.com/office/drawing/2014/main" id="{2D878F00-4807-D3A6-11F0-8225665A8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4200"/>
            <a:ext cx="75565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DB64-FB84-05C1-95CB-C4196457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036"/>
            <a:ext cx="12039600" cy="884236"/>
          </a:xfrm>
        </p:spPr>
        <p:txBody>
          <a:bodyPr>
            <a:noAutofit/>
          </a:bodyPr>
          <a:lstStyle/>
          <a:p>
            <a:pPr algn="l"/>
            <a:br>
              <a:rPr lang="en-US" sz="3200" b="1" dirty="0">
                <a:solidFill>
                  <a:srgbClr val="2A69A8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A69A8"/>
                </a:solidFill>
                <a:latin typeface="Roboto" panose="02000000000000000000" pitchFamily="2" charset="0"/>
              </a:rPr>
              <a:t>Q)  Write a c program to </a:t>
            </a:r>
            <a:r>
              <a:rPr lang="en-US" sz="3200" b="1" i="0" dirty="0">
                <a:solidFill>
                  <a:srgbClr val="2A69A8"/>
                </a:solidFill>
                <a:effectLst/>
                <a:latin typeface="Roboto" panose="02000000000000000000" pitchFamily="2" charset="0"/>
              </a:rPr>
              <a:t>Calculate the length of the string</a:t>
            </a:r>
            <a:br>
              <a:rPr lang="en-US" sz="3200" b="1" i="0" dirty="0">
                <a:solidFill>
                  <a:srgbClr val="2A69A8"/>
                </a:solidFill>
                <a:effectLst/>
                <a:latin typeface="Roboto" panose="02000000000000000000" pitchFamily="2" charset="0"/>
              </a:rPr>
            </a:b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49973-84D2-2E66-9D11-F3369C1DE4B4}"/>
              </a:ext>
            </a:extLst>
          </p:cNvPr>
          <p:cNvSpPr txBox="1"/>
          <p:nvPr/>
        </p:nvSpPr>
        <p:spPr>
          <a:xfrm>
            <a:off x="0" y="685800"/>
            <a:ext cx="5715000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int </a:t>
            </a:r>
            <a:r>
              <a:rPr lang="en-IN" dirty="0" err="1"/>
              <a:t>calculateLength</a:t>
            </a:r>
            <a:r>
              <a:rPr lang="en-IN" dirty="0"/>
              <a:t>(char*);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void main()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char str1[25];</a:t>
            </a:r>
          </a:p>
          <a:p>
            <a:r>
              <a:rPr lang="en-IN" dirty="0"/>
              <a:t>   int l;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("\n\n Pointer : Calculate the length of the string :\n"); 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("----------------------------------------------\n");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 Input a string : ");</a:t>
            </a:r>
          </a:p>
          <a:p>
            <a:r>
              <a:rPr lang="en-IN" dirty="0"/>
              <a:t>   </a:t>
            </a:r>
            <a:r>
              <a:rPr lang="en-IN" dirty="0" err="1"/>
              <a:t>fgets</a:t>
            </a:r>
            <a:r>
              <a:rPr lang="en-IN" dirty="0"/>
              <a:t>(str1, </a:t>
            </a:r>
            <a:r>
              <a:rPr lang="en-IN" dirty="0" err="1"/>
              <a:t>sizeof</a:t>
            </a:r>
            <a:r>
              <a:rPr lang="en-IN" dirty="0"/>
              <a:t> str1, stdin);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 l = </a:t>
            </a:r>
            <a:r>
              <a:rPr lang="en-IN" dirty="0" err="1"/>
              <a:t>calculateLength</a:t>
            </a:r>
            <a:r>
              <a:rPr lang="en-IN" dirty="0"/>
              <a:t>(str1);</a:t>
            </a:r>
          </a:p>
          <a:p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 The length of the given string %s is : %d ", str1, l-1);</a:t>
            </a:r>
          </a:p>
          <a:p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("\n\n");</a:t>
            </a:r>
          </a:p>
          <a:p>
            <a:endParaRPr lang="en-IN" dirty="0"/>
          </a:p>
          <a:p>
            <a:r>
              <a:rPr lang="en-IN" dirty="0"/>
              <a:t>}</a:t>
            </a:r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EF80D-BC65-5A6B-E145-E443D05559A6}"/>
              </a:ext>
            </a:extLst>
          </p:cNvPr>
          <p:cNvSpPr txBox="1"/>
          <p:nvPr/>
        </p:nvSpPr>
        <p:spPr>
          <a:xfrm>
            <a:off x="5715000" y="838200"/>
            <a:ext cx="64770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int </a:t>
            </a:r>
            <a:r>
              <a:rPr lang="en-IN" dirty="0" err="1"/>
              <a:t>calculateLength</a:t>
            </a:r>
            <a:r>
              <a:rPr lang="en-IN" dirty="0"/>
              <a:t>(char* </a:t>
            </a:r>
            <a:r>
              <a:rPr lang="en-IN" dirty="0" err="1"/>
              <a:t>ch</a:t>
            </a:r>
            <a:r>
              <a:rPr lang="en-IN" dirty="0"/>
              <a:t>) // </a:t>
            </a:r>
            <a:r>
              <a:rPr lang="en-IN" dirty="0" err="1"/>
              <a:t>ch</a:t>
            </a:r>
            <a:r>
              <a:rPr lang="en-IN" dirty="0"/>
              <a:t> = base address of array str1 ( &amp;str1[0]  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int </a:t>
            </a:r>
            <a:r>
              <a:rPr lang="en-IN" dirty="0" err="1"/>
              <a:t>ctr</a:t>
            </a:r>
            <a:r>
              <a:rPr lang="en-IN" dirty="0"/>
              <a:t> = 0;</a:t>
            </a:r>
          </a:p>
          <a:p>
            <a:r>
              <a:rPr lang="en-IN" dirty="0"/>
              <a:t>   while (*</a:t>
            </a:r>
            <a:r>
              <a:rPr lang="en-IN" dirty="0" err="1"/>
              <a:t>ch</a:t>
            </a:r>
            <a:r>
              <a:rPr lang="en-IN" dirty="0"/>
              <a:t> != '\0') </a:t>
            </a:r>
          </a:p>
          <a:p>
            <a:r>
              <a:rPr lang="en-IN" dirty="0"/>
              <a:t>   {</a:t>
            </a:r>
          </a:p>
          <a:p>
            <a:r>
              <a:rPr lang="en-IN" dirty="0"/>
              <a:t>      </a:t>
            </a:r>
            <a:r>
              <a:rPr lang="en-IN" dirty="0" err="1"/>
              <a:t>ctr</a:t>
            </a:r>
            <a:r>
              <a:rPr lang="en-IN" dirty="0"/>
              <a:t>++;</a:t>
            </a:r>
          </a:p>
          <a:p>
            <a:r>
              <a:rPr lang="en-IN" dirty="0"/>
              <a:t>      </a:t>
            </a:r>
            <a:r>
              <a:rPr lang="en-IN" dirty="0" err="1"/>
              <a:t>ch</a:t>
            </a:r>
            <a:r>
              <a:rPr lang="en-IN" dirty="0"/>
              <a:t>++;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   return </a:t>
            </a:r>
            <a:r>
              <a:rPr lang="en-IN" dirty="0" err="1"/>
              <a:t>ctr</a:t>
            </a:r>
            <a:r>
              <a:rPr lang="en-IN" dirty="0"/>
              <a:t>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44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E915-8E9B-AF33-7C67-D1923E52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76" y="0"/>
            <a:ext cx="12218276" cy="1143000"/>
          </a:xfrm>
        </p:spPr>
        <p:txBody>
          <a:bodyPr>
            <a:noAutofit/>
          </a:bodyPr>
          <a:lstStyle/>
          <a:p>
            <a:r>
              <a:rPr lang="en-US" sz="3200" dirty="0"/>
              <a:t>Q) Write a program in C to print a string in reverse using a pointer.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2DE6-6C77-257C-E00F-3451BC48D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Test Data :</a:t>
            </a:r>
          </a:p>
          <a:p>
            <a:pPr marL="0" indent="0">
              <a:buNone/>
            </a:pPr>
            <a:r>
              <a:rPr lang="en-US" dirty="0"/>
              <a:t>Input a string :  NAVEEN</a:t>
            </a:r>
          </a:p>
          <a:p>
            <a:pPr marL="0" indent="0">
              <a:buNone/>
            </a:pPr>
            <a:r>
              <a:rPr lang="en-US" dirty="0"/>
              <a:t>Expected Output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Pointer : Print a string in reverse order :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------------------------------------------------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Input a string : NAVEEN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Reverse of the string is : NEEVAN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13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E915-8E9B-AF33-7C67-D1923E52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76" y="0"/>
            <a:ext cx="12218276" cy="533400"/>
          </a:xfrm>
        </p:spPr>
        <p:txBody>
          <a:bodyPr>
            <a:noAutofit/>
          </a:bodyPr>
          <a:lstStyle/>
          <a:p>
            <a:r>
              <a:rPr lang="en-US" sz="3200" dirty="0"/>
              <a:t>Q) Write a program in C to print a string in reverse using a pointer.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2DE6-6C77-257C-E00F-3451BC48D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3400"/>
            <a:ext cx="6096000" cy="609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int 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char str1[50];</a:t>
            </a:r>
          </a:p>
          <a:p>
            <a:pPr marL="0" indent="0">
              <a:buNone/>
            </a:pPr>
            <a:r>
              <a:rPr lang="en-US" sz="2000" dirty="0"/>
              <a:t>    char </a:t>
            </a:r>
            <a:r>
              <a:rPr lang="en-US" sz="2000" dirty="0" err="1"/>
              <a:t>revstr</a:t>
            </a:r>
            <a:r>
              <a:rPr lang="en-US" sz="2000" dirty="0"/>
              <a:t>[50];</a:t>
            </a:r>
          </a:p>
          <a:p>
            <a:pPr marL="0" indent="0">
              <a:buNone/>
            </a:pPr>
            <a:r>
              <a:rPr lang="en-US" sz="2000" dirty="0"/>
              <a:t>    char *</a:t>
            </a:r>
            <a:r>
              <a:rPr lang="en-US" sz="2000" dirty="0" err="1"/>
              <a:t>stptr</a:t>
            </a:r>
            <a:r>
              <a:rPr lang="en-US" sz="2000" dirty="0"/>
              <a:t> = str1;</a:t>
            </a:r>
          </a:p>
          <a:p>
            <a:pPr marL="0" indent="0">
              <a:buNone/>
            </a:pPr>
            <a:r>
              <a:rPr lang="en-US" sz="2000" dirty="0"/>
              <a:t>    char *</a:t>
            </a:r>
            <a:r>
              <a:rPr lang="en-US" sz="2000" dirty="0" err="1"/>
              <a:t>rvptr</a:t>
            </a:r>
            <a:r>
              <a:rPr lang="en-US" sz="2000" dirty="0"/>
              <a:t> = </a:t>
            </a:r>
            <a:r>
              <a:rPr lang="en-US" sz="2000" dirty="0" err="1"/>
              <a:t>revstr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int </a:t>
            </a:r>
            <a:r>
              <a:rPr lang="en-US" sz="2000" dirty="0" err="1"/>
              <a:t>i</a:t>
            </a:r>
            <a:r>
              <a:rPr lang="en-US" sz="2000" dirty="0"/>
              <a:t>=-1;</a:t>
            </a:r>
          </a:p>
          <a:p>
            <a:pPr marL="0" indent="0">
              <a:buNone/>
            </a:pPr>
            <a:r>
              <a:rPr lang="en-US" sz="2000" dirty="0" err="1"/>
              <a:t>printf</a:t>
            </a:r>
            <a:r>
              <a:rPr lang="en-US" sz="2000" dirty="0"/>
              <a:t>("\n Print a string in reverse order :\n");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("------------------------------------------------\n");	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 Input a string : ");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scanf</a:t>
            </a:r>
            <a:r>
              <a:rPr lang="en-US" sz="2000" dirty="0"/>
              <a:t>("%s",str1);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D4CD4-E7B7-291D-5254-9404E752FA7C}"/>
              </a:ext>
            </a:extLst>
          </p:cNvPr>
          <p:cNvSpPr txBox="1"/>
          <p:nvPr/>
        </p:nvSpPr>
        <p:spPr>
          <a:xfrm>
            <a:off x="6752897" y="1166842"/>
            <a:ext cx="54102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 while(*</a:t>
            </a:r>
            <a:r>
              <a:rPr lang="en-US" sz="1800" dirty="0" err="1"/>
              <a:t>stptr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stptr</a:t>
            </a:r>
            <a:r>
              <a:rPr lang="en-US" sz="1800" dirty="0"/>
              <a:t>++;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i</a:t>
            </a:r>
            <a:r>
              <a:rPr lang="en-US" sz="1800" dirty="0"/>
              <a:t>++;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while(</a:t>
            </a:r>
            <a:r>
              <a:rPr lang="en-US" sz="1800" dirty="0" err="1"/>
              <a:t>i</a:t>
            </a:r>
            <a:r>
              <a:rPr lang="en-US" sz="1800" dirty="0"/>
              <a:t>&gt;=0)</a:t>
            </a:r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stptr</a:t>
            </a:r>
            <a:r>
              <a:rPr lang="en-US" sz="1800" dirty="0"/>
              <a:t>--;</a:t>
            </a:r>
          </a:p>
          <a:p>
            <a:pPr marL="0" indent="0">
              <a:buNone/>
            </a:pPr>
            <a:r>
              <a:rPr lang="en-US" sz="1800" dirty="0"/>
              <a:t>     *</a:t>
            </a:r>
            <a:r>
              <a:rPr lang="en-US" sz="1800" dirty="0" err="1"/>
              <a:t>rvptr</a:t>
            </a:r>
            <a:r>
              <a:rPr lang="en-US" sz="1800" dirty="0"/>
              <a:t> = *</a:t>
            </a:r>
            <a:r>
              <a:rPr lang="en-US" sz="1800" dirty="0" err="1"/>
              <a:t>stptr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rvptr</a:t>
            </a:r>
            <a:r>
              <a:rPr lang="en-US" sz="1800" dirty="0"/>
              <a:t>++;</a:t>
            </a:r>
          </a:p>
          <a:p>
            <a:pPr marL="0" indent="0">
              <a:buNone/>
            </a:pPr>
            <a:r>
              <a:rPr lang="en-US" sz="1800" dirty="0"/>
              <a:t>     --</a:t>
            </a:r>
            <a:r>
              <a:rPr lang="en-US" sz="1800" dirty="0" err="1"/>
              <a:t>i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*</a:t>
            </a:r>
            <a:r>
              <a:rPr lang="en-US" sz="1800" dirty="0" err="1"/>
              <a:t>rvptr</a:t>
            </a:r>
            <a:r>
              <a:rPr lang="en-US" sz="1800" dirty="0"/>
              <a:t>='\0';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printf</a:t>
            </a:r>
            <a:r>
              <a:rPr lang="en-US" sz="1800" dirty="0"/>
              <a:t>(" Reverse of the string is : %s\n\n",</a:t>
            </a:r>
            <a:r>
              <a:rPr lang="en-US" sz="1800" dirty="0" err="1"/>
              <a:t>revstr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return 0;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11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E915-8E9B-AF33-7C67-D1923E52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76" y="0"/>
            <a:ext cx="12218276" cy="1143000"/>
          </a:xfrm>
        </p:spPr>
        <p:txBody>
          <a:bodyPr>
            <a:noAutofit/>
          </a:bodyPr>
          <a:lstStyle/>
          <a:p>
            <a:r>
              <a:rPr lang="en-US" sz="2800" dirty="0"/>
              <a:t>Q) Write a program in C to count the number of vowels and consonants in a string using a pointer.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2DE6-6C77-257C-E00F-3451BC48D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 Data :</a:t>
            </a:r>
          </a:p>
          <a:p>
            <a:pPr marL="0" indent="0">
              <a:buNone/>
            </a:pPr>
            <a:r>
              <a:rPr lang="en-US" dirty="0"/>
              <a:t>Input a string: string</a:t>
            </a:r>
          </a:p>
          <a:p>
            <a:pPr marL="0" indent="0">
              <a:buNone/>
            </a:pPr>
            <a:r>
              <a:rPr lang="en-US" dirty="0"/>
              <a:t>Expected Output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Number of vowels : 1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Number of constant :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013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E915-8E9B-AF33-7C67-D1923E52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76" y="0"/>
            <a:ext cx="12218276" cy="609600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//program in C to count the number of vowels and consonants in a string using a pointer.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2DE6-6C77-257C-E00F-3451BC48D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9600"/>
            <a:ext cx="5638800" cy="6095999"/>
          </a:xfrm>
          <a:solidFill>
            <a:schemeClr val="bg1">
              <a:lumMod val="95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char str1[50];</a:t>
            </a:r>
          </a:p>
          <a:p>
            <a:pPr marL="0" indent="0">
              <a:buNone/>
            </a:pPr>
            <a:r>
              <a:rPr lang="en-US" dirty="0"/>
              <a:t>    char *pt;</a:t>
            </a:r>
          </a:p>
          <a:p>
            <a:pPr marL="0" indent="0">
              <a:buNone/>
            </a:pPr>
            <a:r>
              <a:rPr lang="en-US" dirty="0"/>
              <a:t>    int  </a:t>
            </a:r>
            <a:r>
              <a:rPr lang="en-US" dirty="0" err="1"/>
              <a:t>ctrV,ctrC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nCount</a:t>
            </a:r>
            <a:r>
              <a:rPr lang="en-US" dirty="0"/>
              <a:t> the number of vowels and consonants :\n");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("-----------------------------\n");	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 Input a string: 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fgets</a:t>
            </a:r>
            <a:r>
              <a:rPr lang="en-US" dirty="0"/>
              <a:t>(str1, </a:t>
            </a:r>
            <a:r>
              <a:rPr lang="en-US" dirty="0" err="1"/>
              <a:t>sizeof</a:t>
            </a:r>
            <a:r>
              <a:rPr lang="en-US" dirty="0"/>
              <a:t> str1, stdin);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//assign address of str1 to pt</a:t>
            </a:r>
          </a:p>
          <a:p>
            <a:pPr marL="0" indent="0">
              <a:buNone/>
            </a:pPr>
            <a:r>
              <a:rPr lang="en-US" dirty="0"/>
              <a:t>    pt=str1;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C8418-FDEE-D4C1-793B-4B5932A9957D}"/>
              </a:ext>
            </a:extLst>
          </p:cNvPr>
          <p:cNvSpPr txBox="1"/>
          <p:nvPr/>
        </p:nvSpPr>
        <p:spPr>
          <a:xfrm>
            <a:off x="5665076" y="667407"/>
            <a:ext cx="6526924" cy="50167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ctrV</a:t>
            </a:r>
            <a:r>
              <a:rPr lang="en-US" sz="2000" dirty="0"/>
              <a:t>=</a:t>
            </a:r>
            <a:r>
              <a:rPr lang="en-US" sz="2000" dirty="0" err="1"/>
              <a:t>ctrC</a:t>
            </a:r>
            <a:r>
              <a:rPr lang="en-US" sz="2000" dirty="0"/>
              <a:t>=0;</a:t>
            </a:r>
          </a:p>
          <a:p>
            <a:pPr marL="0" indent="0">
              <a:buNone/>
            </a:pPr>
            <a:r>
              <a:rPr lang="en-US" sz="2000" dirty="0"/>
              <a:t>    while(*pt!='\0')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if(*pt=='A' ||*pt=='E' ||*pt=='I' ||*pt=='O' ||*pt=='U' ||*pt=='a' ||*pt=='e' ||*pt=='</a:t>
            </a:r>
            <a:r>
              <a:rPr lang="en-US" sz="2000" dirty="0" err="1"/>
              <a:t>i</a:t>
            </a:r>
            <a:r>
              <a:rPr lang="en-US" sz="2000" dirty="0"/>
              <a:t>' ||*pt=='o' ||*pt=='u')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ctrV</a:t>
            </a:r>
            <a:r>
              <a:rPr lang="en-US" sz="2000" dirty="0"/>
              <a:t>++;</a:t>
            </a:r>
          </a:p>
          <a:p>
            <a:pPr marL="0" indent="0">
              <a:buNone/>
            </a:pPr>
            <a:r>
              <a:rPr lang="en-US" sz="2000" dirty="0"/>
              <a:t>        else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ctrC</a:t>
            </a:r>
            <a:r>
              <a:rPr lang="en-US" sz="2000" dirty="0"/>
              <a:t>++;</a:t>
            </a:r>
          </a:p>
          <a:p>
            <a:pPr marL="0" indent="0">
              <a:buNone/>
            </a:pPr>
            <a:r>
              <a:rPr lang="en-US" sz="2000" dirty="0"/>
              <a:t>        pt++; //</a:t>
            </a:r>
            <a:r>
              <a:rPr lang="en-US" sz="2000" dirty="0" err="1"/>
              <a:t>ptr</a:t>
            </a:r>
            <a:r>
              <a:rPr lang="en-US" sz="2000" dirty="0"/>
              <a:t> is  increasing for searching the next character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 Number of vowels : %d\n Number of consonants : %d\n",ctrV,ctrC-1</a:t>
            </a:r>
            <a:r>
              <a:rPr lang="en-US" sz="2000"/>
              <a:t>);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7759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2800" dirty="0" err="1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int</a:t>
            </a:r>
            <a:r>
              <a:rPr lang="en-IN" sz="2800" dirty="0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 main()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	char </a:t>
            </a:r>
            <a:r>
              <a:rPr lang="en-IN" sz="2800" dirty="0" err="1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str</a:t>
            </a:r>
            <a:r>
              <a:rPr lang="en-IN" sz="2800" dirty="0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[50];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	</a:t>
            </a:r>
            <a:r>
              <a:rPr lang="en-IN" sz="2800" dirty="0" err="1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scanf</a:t>
            </a:r>
            <a:r>
              <a:rPr lang="en-IN" sz="2800" dirty="0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 ("%s",</a:t>
            </a:r>
            <a:r>
              <a:rPr lang="en-IN" sz="2800" dirty="0" err="1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str</a:t>
            </a:r>
            <a:r>
              <a:rPr lang="en-IN" sz="2800" dirty="0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	</a:t>
            </a:r>
            <a:r>
              <a:rPr lang="en-IN" sz="2800" dirty="0" err="1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printf</a:t>
            </a:r>
            <a:r>
              <a:rPr lang="en-IN" sz="2800" dirty="0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 ("%s",</a:t>
            </a:r>
            <a:r>
              <a:rPr lang="en-IN" sz="2800" dirty="0" err="1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str</a:t>
            </a:r>
            <a:r>
              <a:rPr lang="en-IN" sz="2800" dirty="0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	return 0;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}</a:t>
            </a:r>
            <a:endParaRPr lang="en-US" sz="2800" dirty="0">
              <a:solidFill>
                <a:schemeClr val="tx1"/>
              </a:solidFill>
              <a:latin typeface="Nunito Sans" panose="020B0604020202020204" charset="0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endParaRPr lang="en-IN" sz="28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9600" y="3705537"/>
            <a:ext cx="261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anose="020B0604020202020204" charset="0"/>
              </a:rPr>
              <a:t>No need for ‘&amp;’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89600" y="4582180"/>
            <a:ext cx="261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anose="020B0604020202020204" charset="0"/>
              </a:rPr>
              <a:t>Why??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52FA5-4E0A-8443-4FE8-2303D6E603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spcBef>
                <a:spcPts val="0"/>
              </a:spcBef>
              <a:defRPr/>
            </a:pPr>
            <a:r>
              <a:rPr lang="en-US" sz="3600" dirty="0">
                <a:latin typeface="+mn-lt"/>
                <a:ea typeface="+mn-ea"/>
                <a:cs typeface="+mn-cs"/>
              </a:rPr>
              <a:t>Pointers and strings</a:t>
            </a:r>
          </a:p>
        </p:txBody>
      </p:sp>
    </p:spTree>
    <p:extLst>
      <p:ext uri="{BB962C8B-B14F-4D97-AF65-F5344CB8AC3E}">
        <p14:creationId xmlns:p14="http://schemas.microsoft.com/office/powerpoint/2010/main" val="68984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800" dirty="0" err="1">
                <a:solidFill>
                  <a:schemeClr val="tx1"/>
                </a:solidFill>
                <a:latin typeface="Nunito Sans" panose="020B0604020202020204" charset="0"/>
              </a:rPr>
              <a:t>int</a:t>
            </a: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 main()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{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	char </a:t>
            </a:r>
            <a:r>
              <a:rPr lang="en-IN" sz="2800" dirty="0" err="1">
                <a:solidFill>
                  <a:schemeClr val="tx1"/>
                </a:solidFill>
                <a:latin typeface="Nunito Sans" panose="020B0604020202020204" charset="0"/>
              </a:rPr>
              <a:t>str</a:t>
            </a: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[30];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	</a:t>
            </a:r>
            <a:r>
              <a:rPr lang="en-IN" sz="2800" dirty="0" err="1">
                <a:solidFill>
                  <a:schemeClr val="tx1"/>
                </a:solidFill>
                <a:latin typeface="Nunito Sans" panose="020B0604020202020204" charset="0"/>
              </a:rPr>
              <a:t>scanf</a:t>
            </a: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(“%s”, </a:t>
            </a:r>
            <a:r>
              <a:rPr lang="en-IN" sz="2800" dirty="0" err="1">
                <a:solidFill>
                  <a:schemeClr val="tx1"/>
                </a:solidFill>
                <a:latin typeface="Nunito Sans" panose="020B0604020202020204" charset="0"/>
              </a:rPr>
              <a:t>str</a:t>
            </a: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);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	</a:t>
            </a:r>
            <a:r>
              <a:rPr lang="en-IN" sz="2800" dirty="0" err="1">
                <a:solidFill>
                  <a:schemeClr val="tx1"/>
                </a:solidFill>
                <a:latin typeface="Nunito Sans" panose="020B0604020202020204" charset="0"/>
              </a:rPr>
              <a:t>printf</a:t>
            </a: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(“%s”, </a:t>
            </a:r>
            <a:r>
              <a:rPr lang="en-IN" sz="2800" dirty="0" err="1">
                <a:solidFill>
                  <a:schemeClr val="tx1"/>
                </a:solidFill>
                <a:latin typeface="Nunito Sans" panose="020B0604020202020204" charset="0"/>
              </a:rPr>
              <a:t>str</a:t>
            </a: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);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	return 0;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}</a:t>
            </a:r>
            <a:endParaRPr lang="en-IN" altLang="en-US" sz="2800" dirty="0">
              <a:solidFill>
                <a:schemeClr val="tx1"/>
              </a:solidFill>
              <a:latin typeface="Nunito Sans" panose="020B0604020202020204" charset="0"/>
            </a:endParaRPr>
          </a:p>
          <a:p>
            <a:pPr algn="just"/>
            <a:endParaRPr lang="en-IN" sz="28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27064" y="1997182"/>
            <a:ext cx="1995424" cy="12195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Nunito Sans" panose="020B0604020202020204" charset="0"/>
              </a:rPr>
              <a:t> Input:</a:t>
            </a:r>
            <a:r>
              <a:rPr lang="en-IN" sz="2800" dirty="0">
                <a:latin typeface="Nunito Sans" panose="020B0604020202020204" charset="0"/>
              </a:rPr>
              <a:t> hello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41288" y="3889013"/>
            <a:ext cx="1981200" cy="12138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Nunito Sans" panose="020B0604020202020204" charset="0"/>
              </a:rPr>
              <a:t>Output:</a:t>
            </a:r>
          </a:p>
          <a:p>
            <a:pPr algn="ctr"/>
            <a:r>
              <a:rPr lang="en-IN" sz="2800" dirty="0">
                <a:latin typeface="Nunito Sans" panose="020B0604020202020204" charset="0"/>
              </a:rPr>
              <a:t>hello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93D9-2225-FBA6-1B0E-C4BCEAC6AB7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spcBef>
                <a:spcPts val="0"/>
              </a:spcBef>
              <a:defRPr/>
            </a:pPr>
            <a:r>
              <a:rPr lang="en-US" sz="3600" dirty="0">
                <a:latin typeface="+mn-lt"/>
                <a:ea typeface="+mn-ea"/>
                <a:cs typeface="+mn-cs"/>
              </a:rPr>
              <a:t>Pointers and strings</a:t>
            </a:r>
          </a:p>
        </p:txBody>
      </p:sp>
    </p:spTree>
    <p:extLst>
      <p:ext uri="{BB962C8B-B14F-4D97-AF65-F5344CB8AC3E}">
        <p14:creationId xmlns:p14="http://schemas.microsoft.com/office/powerpoint/2010/main" val="119299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"/>
          <p:cNvSpPr txBox="1"/>
          <p:nvPr/>
        </p:nvSpPr>
        <p:spPr>
          <a:xfrm>
            <a:off x="570726" y="2448502"/>
            <a:ext cx="7416800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Nunito Sans" panose="020B0604020202020204" charset="0"/>
              </a:rPr>
              <a:t>int</a:t>
            </a:r>
            <a:r>
              <a:rPr lang="en-US" sz="2400" dirty="0">
                <a:latin typeface="Nunito Sans" panose="020B0604020202020204" charset="0"/>
              </a:rPr>
              <a:t> main() {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Nunito Sans" panose="020B0604020202020204" charset="0"/>
              </a:rPr>
              <a:t>    char </a:t>
            </a:r>
            <a:r>
              <a:rPr lang="en-US" sz="2400" dirty="0" err="1">
                <a:latin typeface="Nunito Sans" panose="020B0604020202020204" charset="0"/>
              </a:rPr>
              <a:t>abcd</a:t>
            </a:r>
            <a:r>
              <a:rPr lang="en-US" sz="2400" dirty="0">
                <a:latin typeface="Nunito Sans" panose="020B0604020202020204" charset="0"/>
              </a:rPr>
              <a:t>[ ]  =  "bro!"; 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Nunito Sans" panose="020B0604020202020204" charset="0"/>
              </a:rPr>
              <a:t>    </a:t>
            </a:r>
            <a:r>
              <a:rPr lang="en-US" sz="2400" dirty="0" err="1">
                <a:latin typeface="Nunito Sans" panose="020B0604020202020204" charset="0"/>
              </a:rPr>
              <a:t>printf</a:t>
            </a:r>
            <a:r>
              <a:rPr lang="en-US" sz="2400" dirty="0">
                <a:latin typeface="Nunito Sans" panose="020B0604020202020204" charset="0"/>
              </a:rPr>
              <a:t>("%s",</a:t>
            </a:r>
            <a:r>
              <a:rPr lang="en-US" sz="2400" dirty="0" err="1">
                <a:latin typeface="Nunito Sans" panose="020B0604020202020204" charset="0"/>
              </a:rPr>
              <a:t>abcd</a:t>
            </a:r>
            <a:r>
              <a:rPr lang="en-US" sz="2400" dirty="0">
                <a:latin typeface="Nunito Sans" panose="020B0604020202020204" charset="0"/>
              </a:rPr>
              <a:t>); 	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Nunito Sans" panose="020B0604020202020204" charset="0"/>
              </a:rPr>
              <a:t>    return 0;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Nunito Sans" panose="020B0604020202020204" charset="0"/>
              </a:rPr>
              <a:t>} </a:t>
            </a:r>
            <a:endParaRPr lang="en-US" sz="2400" b="1" dirty="0">
              <a:latin typeface="Nunito Sans" panose="020B06040202020202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30198" y="3152704"/>
            <a:ext cx="932202" cy="40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Nunito Sans" panose="020B060402020202020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58197" y="3167390"/>
            <a:ext cx="1592580" cy="40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Nunito Sans" panose="020B060402020202020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3969" y="3381496"/>
            <a:ext cx="406400" cy="211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5034" y="3959989"/>
            <a:ext cx="406400" cy="211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543477" y="3167390"/>
            <a:ext cx="508000" cy="40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Nunito Sans" panose="020B0604020202020204" charset="0"/>
            </a:endParaRPr>
          </a:p>
        </p:txBody>
      </p:sp>
      <p:sp>
        <p:nvSpPr>
          <p:cNvPr id="21" name="Text Box 27"/>
          <p:cNvSpPr txBox="1"/>
          <p:nvPr/>
        </p:nvSpPr>
        <p:spPr>
          <a:xfrm>
            <a:off x="3436598" y="5021171"/>
            <a:ext cx="2540000" cy="1274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latin typeface="Nunito Sans" panose="020B0604020202020204" charset="0"/>
                <a:sym typeface="+mn-ea"/>
              </a:rPr>
              <a:t>Output</a:t>
            </a:r>
            <a:r>
              <a:rPr lang="en-US" sz="3200" dirty="0">
                <a:latin typeface="Nunito Sans" panose="020B0604020202020204" charset="0"/>
                <a:sym typeface="+mn-ea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latin typeface="Nunito Sans" panose="020B0604020202020204" charset="0"/>
                <a:sym typeface="+mn-ea"/>
              </a:rPr>
              <a:t>bro!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887928"/>
              </p:ext>
            </p:extLst>
          </p:nvPr>
        </p:nvGraphicFramePr>
        <p:xfrm>
          <a:off x="6619196" y="1611766"/>
          <a:ext cx="914400" cy="4064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‘b’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‘r’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‘o’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‘!’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‘\0’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6233">
                <a:tc>
                  <a:txBody>
                    <a:bodyPr/>
                    <a:lstStyle/>
                    <a:p>
                      <a:r>
                        <a:rPr lang="en-US" sz="2400" dirty="0"/>
                        <a:t>.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14251"/>
              </p:ext>
            </p:extLst>
          </p:nvPr>
        </p:nvGraphicFramePr>
        <p:xfrm>
          <a:off x="8982642" y="1501256"/>
          <a:ext cx="914400" cy="4340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  </a:t>
                      </a:r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580341" y="2267567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1000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341" y="2877167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1001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50629" y="3390963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1002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80341" y="3994767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1003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80341" y="4502767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1004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03324" y="2206654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2000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103324" y="2816254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Nunito Sans" panose="020B0604020202020204" charset="0"/>
              </a:rPr>
              <a:t>2001</a:t>
            </a:r>
            <a:endParaRPr lang="en-US" sz="2400" dirty="0">
              <a:latin typeface="Nunito Sans" panose="020B060402020202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03324" y="3425854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Nunito Sans" panose="020B0604020202020204" charset="0"/>
              </a:rPr>
              <a:t>2002</a:t>
            </a:r>
            <a:endParaRPr lang="en-US" sz="2400" dirty="0">
              <a:latin typeface="Nunito Sans" panose="020B060402020202020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03324" y="3933854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2003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103324" y="4441854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2004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31901" y="219843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‘b’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92093" y="38426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‘!’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84685" y="4395519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‘\0’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58000" y="275497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‘r’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25258" y="3272135"/>
            <a:ext cx="489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‘o’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F9368-BCCE-A6CF-2C81-32E897018EC6}"/>
              </a:ext>
            </a:extLst>
          </p:cNvPr>
          <p:cNvSpPr txBox="1">
            <a:spLocks/>
          </p:cNvSpPr>
          <p:nvPr/>
        </p:nvSpPr>
        <p:spPr>
          <a:xfrm>
            <a:off x="0" y="-16497"/>
            <a:ext cx="12192000" cy="990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spcBef>
                <a:spcPts val="0"/>
              </a:spcBef>
              <a:defRPr/>
            </a:pPr>
            <a:r>
              <a:rPr lang="en-US" sz="3600" dirty="0">
                <a:latin typeface="+mn-lt"/>
                <a:ea typeface="+mn-ea"/>
                <a:cs typeface="+mn-cs"/>
              </a:rPr>
              <a:t>Pointers and strings</a:t>
            </a:r>
          </a:p>
        </p:txBody>
      </p:sp>
    </p:spTree>
    <p:extLst>
      <p:ext uri="{BB962C8B-B14F-4D97-AF65-F5344CB8AC3E}">
        <p14:creationId xmlns:p14="http://schemas.microsoft.com/office/powerpoint/2010/main" val="378965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9166 0.00278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13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19219 -0.0027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-13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0548E-6 2.19653E-6 L 0.19511 2.19653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19219 -0.0027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-13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7 L 0.19218 -0.0062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1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4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Pointers and Character Array</a:t>
            </a:r>
          </a:p>
        </p:txBody>
      </p:sp>
      <p:sp>
        <p:nvSpPr>
          <p:cNvPr id="15" name="Text Box 3"/>
          <p:cNvSpPr txBox="1"/>
          <p:nvPr/>
        </p:nvSpPr>
        <p:spPr>
          <a:xfrm>
            <a:off x="570726" y="2448502"/>
            <a:ext cx="7416800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Nunito Sans" panose="020B0604020202020204" charset="0"/>
              </a:rPr>
              <a:t>int</a:t>
            </a:r>
            <a:r>
              <a:rPr lang="en-US" sz="2400" dirty="0">
                <a:latin typeface="Nunito Sans" panose="020B0604020202020204" charset="0"/>
              </a:rPr>
              <a:t> main() {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Nunito Sans" panose="020B0604020202020204" charset="0"/>
              </a:rPr>
              <a:t>    char </a:t>
            </a:r>
            <a:r>
              <a:rPr lang="en-US" sz="2400" dirty="0" err="1">
                <a:latin typeface="Nunito Sans" panose="020B0604020202020204" charset="0"/>
              </a:rPr>
              <a:t>abcd</a:t>
            </a:r>
            <a:r>
              <a:rPr lang="en-US" sz="2400" dirty="0">
                <a:latin typeface="Nunito Sans" panose="020B0604020202020204" charset="0"/>
              </a:rPr>
              <a:t>[8]  =  "bro!"; 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Nunito Sans" panose="020B0604020202020204" charset="0"/>
              </a:rPr>
              <a:t>    </a:t>
            </a:r>
            <a:r>
              <a:rPr lang="en-US" sz="2400" dirty="0" err="1">
                <a:latin typeface="Nunito Sans" panose="020B0604020202020204" charset="0"/>
              </a:rPr>
              <a:t>printf</a:t>
            </a:r>
            <a:r>
              <a:rPr lang="en-US" sz="2400" dirty="0">
                <a:latin typeface="Nunito Sans" panose="020B0604020202020204" charset="0"/>
              </a:rPr>
              <a:t>("%s",</a:t>
            </a:r>
            <a:r>
              <a:rPr lang="en-US" sz="2400" dirty="0" err="1">
                <a:latin typeface="Nunito Sans" panose="020B0604020202020204" charset="0"/>
              </a:rPr>
              <a:t>abcd</a:t>
            </a:r>
            <a:r>
              <a:rPr lang="en-US" sz="2400" dirty="0">
                <a:latin typeface="Nunito Sans" panose="020B0604020202020204" charset="0"/>
              </a:rPr>
              <a:t>); 	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Nunito Sans" panose="020B0604020202020204" charset="0"/>
              </a:rPr>
              <a:t>    return 0;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Nunito Sans" panose="020B0604020202020204" charset="0"/>
              </a:rPr>
              <a:t>} </a:t>
            </a:r>
            <a:endParaRPr lang="en-US" sz="2400" b="1" dirty="0">
              <a:latin typeface="Nunito Sans" panose="020B06040202020202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08478" y="3150750"/>
            <a:ext cx="1006322" cy="40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Nunito Sans" panose="020B060402020202020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58196" y="3167390"/>
            <a:ext cx="1726051" cy="40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Nunito Sans" panose="020B060402020202020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3969" y="3381496"/>
            <a:ext cx="406400" cy="211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5034" y="3959989"/>
            <a:ext cx="406400" cy="211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684248" y="3167390"/>
            <a:ext cx="508000" cy="40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Nunito Sans" panose="020B0604020202020204" charset="0"/>
            </a:endParaRPr>
          </a:p>
        </p:txBody>
      </p:sp>
      <p:sp>
        <p:nvSpPr>
          <p:cNvPr id="21" name="Text Box 27"/>
          <p:cNvSpPr txBox="1"/>
          <p:nvPr/>
        </p:nvSpPr>
        <p:spPr>
          <a:xfrm>
            <a:off x="3436598" y="5021171"/>
            <a:ext cx="2540000" cy="1274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latin typeface="Nunito Sans" panose="020B0604020202020204" charset="0"/>
                <a:sym typeface="+mn-ea"/>
              </a:rPr>
              <a:t>Output</a:t>
            </a:r>
            <a:r>
              <a:rPr lang="en-US" sz="3200" dirty="0">
                <a:latin typeface="Nunito Sans" panose="020B0604020202020204" charset="0"/>
                <a:sym typeface="+mn-ea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latin typeface="Nunito Sans" panose="020B0604020202020204" charset="0"/>
                <a:sym typeface="+mn-ea"/>
              </a:rPr>
              <a:t>bro!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619196" y="1611766"/>
          <a:ext cx="914400" cy="4064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‘b’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‘r’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‘o’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‘!’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‘\0’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6233">
                <a:tc>
                  <a:txBody>
                    <a:bodyPr/>
                    <a:lstStyle/>
                    <a:p>
                      <a:r>
                        <a:rPr lang="en-US" sz="2400" dirty="0"/>
                        <a:t>.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580341" y="2267567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1000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341" y="2877167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1001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90099" y="3406462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1002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80341" y="3994767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1003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80341" y="4502767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1004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97969" y="2221232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2000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97969" y="2830832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2001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97969" y="3440432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2002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97969" y="3948432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2003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97969" y="4456432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2004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81800" y="2205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</a:rPr>
              <a:t>‘b’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58000" y="3272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‘o’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58000" y="387818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‘!’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98712" y="4397509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‘\0’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58000" y="274116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‘r’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05729"/>
              </p:ext>
            </p:extLst>
          </p:nvPr>
        </p:nvGraphicFramePr>
        <p:xfrm>
          <a:off x="8996846" y="1567911"/>
          <a:ext cx="914400" cy="5315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  </a:t>
                      </a:r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7997969" y="4964432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2005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14116" y="5462194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2006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26085" y="5959516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2007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98709" y="4889708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91289" y="5339465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91289" y="5806407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81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3788E-6 -2.08092E-6 L 0.19368 -2.08092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19219 -0.0027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-13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72E-6 2.19653E-6 L 0.19055 2.19653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19219 -0.0027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-13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7 L 0.19218 -0.0062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1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Character Pointer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26224" y="2057400"/>
            <a:ext cx="5002953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int main()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{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Nunito Sans" panose="020B0604020202020204" charset="0"/>
                <a:cs typeface="Consolas" panose="020B0609020204030204" pitchFamily="49" charset="0"/>
              </a:rPr>
              <a:t>char *ptr = “abc”;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printf(“%s”, ptr);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Nunito Sans" panose="020B060402020202020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11034" y="3733800"/>
            <a:ext cx="487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362200" y="3479800"/>
            <a:ext cx="1016000" cy="508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75625"/>
              </p:ext>
            </p:extLst>
          </p:nvPr>
        </p:nvGraphicFramePr>
        <p:xfrm>
          <a:off x="7627841" y="2281169"/>
          <a:ext cx="3472179" cy="3071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2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52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30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92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61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92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967441" y="2848743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1000</a:t>
            </a:r>
          </a:p>
        </p:txBody>
      </p:sp>
      <p:sp>
        <p:nvSpPr>
          <p:cNvPr id="51" name="TextBox 15"/>
          <p:cNvSpPr txBox="1"/>
          <p:nvPr/>
        </p:nvSpPr>
        <p:spPr>
          <a:xfrm>
            <a:off x="6967441" y="3341503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1001</a:t>
            </a:r>
          </a:p>
        </p:txBody>
      </p:sp>
      <p:sp>
        <p:nvSpPr>
          <p:cNvPr id="52" name="TextBox 15"/>
          <p:cNvSpPr txBox="1"/>
          <p:nvPr/>
        </p:nvSpPr>
        <p:spPr>
          <a:xfrm>
            <a:off x="6967441" y="3832570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1002</a:t>
            </a:r>
          </a:p>
        </p:txBody>
      </p:sp>
      <p:sp>
        <p:nvSpPr>
          <p:cNvPr id="53" name="TextBox 15"/>
          <p:cNvSpPr txBox="1"/>
          <p:nvPr/>
        </p:nvSpPr>
        <p:spPr>
          <a:xfrm>
            <a:off x="6967441" y="4323636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1003</a:t>
            </a:r>
          </a:p>
        </p:txBody>
      </p:sp>
    </p:spTree>
    <p:extLst>
      <p:ext uri="{BB962C8B-B14F-4D97-AF65-F5344CB8AC3E}">
        <p14:creationId xmlns:p14="http://schemas.microsoft.com/office/powerpoint/2010/main" val="153552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  <p:bldP spid="46" grpId="0"/>
      <p:bldP spid="48" grpId="0" animBg="1"/>
      <p:bldP spid="50" grpId="0"/>
      <p:bldP spid="51" grpId="0"/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Character Pointer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26224" y="2057400"/>
            <a:ext cx="5002953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int main()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{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Nunito Sans" panose="020B0604020202020204" charset="0"/>
                <a:cs typeface="Consolas" panose="020B0609020204030204" pitchFamily="49" charset="0"/>
              </a:rPr>
              <a:t>char *ptr = “abc”;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printf(“%s”, ptr);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Nunito Sans" panose="020B060402020202020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11034" y="3733800"/>
            <a:ext cx="487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362200" y="3479800"/>
            <a:ext cx="1016000" cy="508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TextBox 49"/>
          <p:cNvSpPr txBox="1"/>
          <p:nvPr/>
        </p:nvSpPr>
        <p:spPr>
          <a:xfrm>
            <a:off x="6967441" y="2848743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1000</a:t>
            </a:r>
          </a:p>
        </p:txBody>
      </p:sp>
      <p:sp>
        <p:nvSpPr>
          <p:cNvPr id="51" name="TextBox 15"/>
          <p:cNvSpPr txBox="1"/>
          <p:nvPr/>
        </p:nvSpPr>
        <p:spPr>
          <a:xfrm>
            <a:off x="6967441" y="3341503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1001</a:t>
            </a:r>
          </a:p>
        </p:txBody>
      </p:sp>
      <p:sp>
        <p:nvSpPr>
          <p:cNvPr id="52" name="TextBox 15"/>
          <p:cNvSpPr txBox="1"/>
          <p:nvPr/>
        </p:nvSpPr>
        <p:spPr>
          <a:xfrm>
            <a:off x="6967441" y="3832570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1002</a:t>
            </a:r>
          </a:p>
        </p:txBody>
      </p:sp>
      <p:sp>
        <p:nvSpPr>
          <p:cNvPr id="53" name="TextBox 15"/>
          <p:cNvSpPr txBox="1"/>
          <p:nvPr/>
        </p:nvSpPr>
        <p:spPr>
          <a:xfrm>
            <a:off x="6967441" y="4323636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57479"/>
              </p:ext>
            </p:extLst>
          </p:nvPr>
        </p:nvGraphicFramePr>
        <p:xfrm>
          <a:off x="6940319" y="2201042"/>
          <a:ext cx="2037174" cy="3263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56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4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/>
                        <a:t>97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56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83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4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2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597585" y="3523350"/>
            <a:ext cx="1557020" cy="508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5180743" y="3356859"/>
            <a:ext cx="1412213" cy="783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IN" sz="2667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90310" y="4241626"/>
            <a:ext cx="2061633" cy="54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IN" sz="2933" dirty="0"/>
              <a:t>3</a:t>
            </a:r>
            <a:r>
              <a:rPr lang="en-IN" sz="2933" dirty="0"/>
              <a:t>000</a:t>
            </a:r>
            <a:endParaRPr lang="en-US" altLang="en-IN" sz="2933" dirty="0"/>
          </a:p>
        </p:txBody>
      </p:sp>
      <p:sp>
        <p:nvSpPr>
          <p:cNvPr id="21" name="Rectangle 20"/>
          <p:cNvSpPr/>
          <p:nvPr/>
        </p:nvSpPr>
        <p:spPr>
          <a:xfrm>
            <a:off x="5373756" y="2717811"/>
            <a:ext cx="812800" cy="54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933" dirty="0"/>
              <a:t>ptr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072876" y="3497477"/>
            <a:ext cx="430203" cy="4903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5490832" y="3523350"/>
            <a:ext cx="139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1000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8544" y="4419600"/>
            <a:ext cx="487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 Box 27"/>
          <p:cNvSpPr txBox="1"/>
          <p:nvPr/>
        </p:nvSpPr>
        <p:spPr>
          <a:xfrm>
            <a:off x="4916556" y="5403839"/>
            <a:ext cx="2540000" cy="1274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ym typeface="+mn-ea"/>
              </a:rPr>
              <a:t>Output:</a:t>
            </a:r>
          </a:p>
          <a:p>
            <a:pPr>
              <a:lnSpc>
                <a:spcPct val="120000"/>
              </a:lnSpc>
            </a:pPr>
            <a:r>
              <a:rPr lang="en-US" sz="3200" b="1" dirty="0" err="1"/>
              <a:t>abc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6195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4" grpId="0" animBg="1"/>
      <p:bldP spid="14" grpId="1" animBg="1"/>
      <p:bldP spid="19" grpId="0" animBg="1"/>
      <p:bldP spid="20" grpId="0"/>
      <p:bldP spid="21" grpId="0"/>
      <p:bldP spid="22" grpId="0" animBg="1"/>
      <p:bldP spid="22" grpId="1" animBg="1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Character Pointer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26224" y="2057400"/>
            <a:ext cx="50029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int main()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{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Nunito Sans" panose="020B0604020202020204" charset="0"/>
                <a:cs typeface="Consolas" panose="020B0609020204030204" pitchFamily="49" charset="0"/>
              </a:rPr>
              <a:t>char *ptr = “abc”;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Nunito Sans" panose="020B0604020202020204" charset="0"/>
                <a:cs typeface="Consolas" panose="020B0609020204030204" pitchFamily="49" charset="0"/>
              </a:rPr>
              <a:t>ptr</a:t>
            </a: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 = </a:t>
            </a:r>
            <a:r>
              <a:rPr lang="en-US" sz="2800" dirty="0" err="1">
                <a:latin typeface="Nunito Sans" panose="020B0604020202020204" charset="0"/>
                <a:cs typeface="Consolas" panose="020B0609020204030204" pitchFamily="49" charset="0"/>
              </a:rPr>
              <a:t>ptr</a:t>
            </a: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 + 1;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Nunito Sans" panose="020B0604020202020204" charset="0"/>
                <a:cs typeface="Consolas" panose="020B0609020204030204" pitchFamily="49" charset="0"/>
              </a:rPr>
              <a:t>printf</a:t>
            </a: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(“%s”, ptr);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Nunito Sans" panose="020B060402020202020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8544" y="3803168"/>
            <a:ext cx="487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362200" y="3479800"/>
            <a:ext cx="1016000" cy="508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TextBox 49"/>
          <p:cNvSpPr txBox="1"/>
          <p:nvPr/>
        </p:nvSpPr>
        <p:spPr>
          <a:xfrm>
            <a:off x="6967441" y="2848743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1000</a:t>
            </a:r>
          </a:p>
        </p:txBody>
      </p:sp>
      <p:sp>
        <p:nvSpPr>
          <p:cNvPr id="51" name="TextBox 15"/>
          <p:cNvSpPr txBox="1"/>
          <p:nvPr/>
        </p:nvSpPr>
        <p:spPr>
          <a:xfrm>
            <a:off x="6967441" y="3341503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1001</a:t>
            </a:r>
          </a:p>
        </p:txBody>
      </p:sp>
      <p:sp>
        <p:nvSpPr>
          <p:cNvPr id="52" name="TextBox 15"/>
          <p:cNvSpPr txBox="1"/>
          <p:nvPr/>
        </p:nvSpPr>
        <p:spPr>
          <a:xfrm>
            <a:off x="6967441" y="3832570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1002</a:t>
            </a:r>
          </a:p>
        </p:txBody>
      </p:sp>
      <p:sp>
        <p:nvSpPr>
          <p:cNvPr id="53" name="TextBox 15"/>
          <p:cNvSpPr txBox="1"/>
          <p:nvPr/>
        </p:nvSpPr>
        <p:spPr>
          <a:xfrm>
            <a:off x="6967441" y="4323636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750247"/>
              </p:ext>
            </p:extLst>
          </p:nvPr>
        </p:nvGraphicFramePr>
        <p:xfrm>
          <a:off x="6809124" y="2201042"/>
          <a:ext cx="2037174" cy="3263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56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4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/>
                        <a:t>97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56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83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4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2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597585" y="3523350"/>
            <a:ext cx="1557020" cy="508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5180743" y="3356859"/>
            <a:ext cx="1412213" cy="783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IN" sz="2667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90310" y="4241626"/>
            <a:ext cx="2061633" cy="54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IN" sz="2933" dirty="0"/>
              <a:t>3</a:t>
            </a:r>
            <a:r>
              <a:rPr lang="en-IN" sz="2933" dirty="0"/>
              <a:t>000 </a:t>
            </a:r>
            <a:r>
              <a:rPr lang="en-US" altLang="en-IN" sz="2933" dirty="0"/>
              <a:t>- 3001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73756" y="2717811"/>
            <a:ext cx="812800" cy="54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933" dirty="0"/>
              <a:t>ptr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146032" y="3497477"/>
            <a:ext cx="357047" cy="4903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5490832" y="3523350"/>
            <a:ext cx="139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1000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8544" y="4419600"/>
            <a:ext cx="487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 Box 27"/>
          <p:cNvSpPr txBox="1"/>
          <p:nvPr/>
        </p:nvSpPr>
        <p:spPr>
          <a:xfrm>
            <a:off x="4916556" y="5403839"/>
            <a:ext cx="2540000" cy="1274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ym typeface="+mn-ea"/>
              </a:rPr>
              <a:t>Output:</a:t>
            </a:r>
          </a:p>
          <a:p>
            <a:pPr>
              <a:lnSpc>
                <a:spcPct val="120000"/>
              </a:lnSpc>
            </a:pPr>
            <a:r>
              <a:rPr lang="en-US" sz="3200" b="1" dirty="0" err="1"/>
              <a:t>bc</a:t>
            </a:r>
            <a:endParaRPr lang="en-US" sz="3200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8544" y="5105400"/>
            <a:ext cx="487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06330" y="3513028"/>
            <a:ext cx="139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1001</a:t>
            </a:r>
          </a:p>
        </p:txBody>
      </p:sp>
    </p:spTree>
    <p:extLst>
      <p:ext uri="{BB962C8B-B14F-4D97-AF65-F5344CB8AC3E}">
        <p14:creationId xmlns:p14="http://schemas.microsoft.com/office/powerpoint/2010/main" val="9329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0" grpId="0"/>
      <p:bldP spid="51" grpId="0"/>
      <p:bldP spid="52" grpId="0"/>
      <p:bldP spid="53" grpId="0"/>
      <p:bldP spid="14" grpId="0" animBg="1"/>
      <p:bldP spid="14" grpId="1" animBg="1"/>
      <p:bldP spid="19" grpId="0" animBg="1"/>
      <p:bldP spid="20" grpId="0"/>
      <p:bldP spid="21" grpId="0"/>
      <p:bldP spid="22" grpId="0" animBg="1"/>
      <p:bldP spid="22" grpId="1" animBg="1"/>
      <p:bldP spid="23" grpId="0"/>
      <p:bldP spid="23" grpId="1"/>
      <p:bldP spid="25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Character Pointer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26224" y="2057400"/>
            <a:ext cx="50029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int main()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{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Nunito Sans" panose="020B0604020202020204" charset="0"/>
                <a:cs typeface="Consolas" panose="020B0609020204030204" pitchFamily="49" charset="0"/>
              </a:rPr>
              <a:t>char *ptr = “abc”;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Nunito Sans" panose="020B0604020202020204" charset="0"/>
                <a:cs typeface="Consolas" panose="020B0609020204030204" pitchFamily="49" charset="0"/>
              </a:rPr>
              <a:t>ptr</a:t>
            </a: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 = </a:t>
            </a:r>
            <a:r>
              <a:rPr lang="en-US" sz="2800" dirty="0" err="1">
                <a:latin typeface="Nunito Sans" panose="020B0604020202020204" charset="0"/>
                <a:cs typeface="Consolas" panose="020B0609020204030204" pitchFamily="49" charset="0"/>
              </a:rPr>
              <a:t>ptr</a:t>
            </a: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 - 1;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Nunito Sans" panose="020B0604020202020204" charset="0"/>
                <a:cs typeface="Consolas" panose="020B0609020204030204" pitchFamily="49" charset="0"/>
              </a:rPr>
              <a:t>printf</a:t>
            </a: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(“%s”, ptr);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Nunito Sans" panose="020B060402020202020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8544" y="3803168"/>
            <a:ext cx="487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362200" y="3479800"/>
            <a:ext cx="1016000" cy="508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ounded Rectangle 13"/>
          <p:cNvSpPr/>
          <p:nvPr/>
        </p:nvSpPr>
        <p:spPr>
          <a:xfrm>
            <a:off x="597585" y="3523350"/>
            <a:ext cx="1557020" cy="508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5180743" y="3356859"/>
            <a:ext cx="1412213" cy="783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IN" sz="2667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90310" y="4241626"/>
            <a:ext cx="2061633" cy="54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IN" sz="2933" dirty="0"/>
              <a:t>3</a:t>
            </a:r>
            <a:r>
              <a:rPr lang="en-IN" sz="2933" dirty="0"/>
              <a:t>000 </a:t>
            </a:r>
            <a:r>
              <a:rPr lang="en-US" altLang="en-IN" sz="2933" dirty="0"/>
              <a:t>- 3001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73756" y="2717811"/>
            <a:ext cx="812800" cy="54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933" dirty="0"/>
              <a:t>ptr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011426" y="3497477"/>
            <a:ext cx="491653" cy="4903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5490832" y="3523350"/>
            <a:ext cx="139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1000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8544" y="4419600"/>
            <a:ext cx="487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544" y="5105400"/>
            <a:ext cx="487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60495" y="3500531"/>
            <a:ext cx="139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999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36820"/>
              </p:ext>
            </p:extLst>
          </p:nvPr>
        </p:nvGraphicFramePr>
        <p:xfrm>
          <a:off x="7168910" y="2033144"/>
          <a:ext cx="2037174" cy="3793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56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44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2400" dirty="0"/>
                        <a:t>999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/>
                        <a:t>GV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44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2400" dirty="0"/>
                        <a:t>1000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/>
                        <a:t>97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568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1001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83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1002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444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1003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22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Text Box 27"/>
          <p:cNvSpPr txBox="1"/>
          <p:nvPr/>
        </p:nvSpPr>
        <p:spPr>
          <a:xfrm>
            <a:off x="4916556" y="5012357"/>
            <a:ext cx="2540000" cy="212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ym typeface="+mn-ea"/>
              </a:rPr>
              <a:t>Output:</a:t>
            </a:r>
          </a:p>
          <a:p>
            <a:pPr marL="685783" indent="-685783">
              <a:lnSpc>
                <a:spcPct val="120000"/>
              </a:lnSpc>
              <a:buAutoNum type="romanLcParenR"/>
            </a:pPr>
            <a:r>
              <a:rPr lang="en-US" sz="2800" dirty="0">
                <a:sym typeface="+mn-ea"/>
              </a:rPr>
              <a:t>If GV = 0</a:t>
            </a:r>
          </a:p>
          <a:p>
            <a:pPr marL="685783" indent="-685783">
              <a:lnSpc>
                <a:spcPct val="120000"/>
              </a:lnSpc>
              <a:buAutoNum type="romanLcParenR"/>
            </a:pPr>
            <a:r>
              <a:rPr lang="en-US" sz="2800" dirty="0">
                <a:sym typeface="+mn-ea"/>
              </a:rPr>
              <a:t>If GV != 0</a:t>
            </a:r>
          </a:p>
          <a:p>
            <a:pPr>
              <a:lnSpc>
                <a:spcPct val="120000"/>
              </a:lnSpc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2626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14" grpId="0" animBg="1"/>
      <p:bldP spid="14" grpId="1" animBg="1"/>
      <p:bldP spid="19" grpId="0" animBg="1"/>
      <p:bldP spid="20" grpId="0"/>
      <p:bldP spid="21" grpId="0"/>
      <p:bldP spid="22" grpId="0" animBg="1"/>
      <p:bldP spid="22" grpId="1" animBg="1"/>
      <p:bldP spid="23" grpId="0"/>
      <p:bldP spid="23" grpId="1"/>
      <p:bldP spid="27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1214</Words>
  <Application>Microsoft Office PowerPoint</Application>
  <PresentationFormat>Widescreen</PresentationFormat>
  <Paragraphs>327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Nunito Sans</vt:lpstr>
      <vt:lpstr>Calibri</vt:lpstr>
      <vt:lpstr>Roboto</vt:lpstr>
      <vt:lpstr>Office Theme</vt:lpstr>
      <vt:lpstr>Pointers and 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Q)  Write a c program to Calculate the length of the string </vt:lpstr>
      <vt:lpstr>Q) Write a program in C to print a string in reverse using a pointer.</vt:lpstr>
      <vt:lpstr>Q) Write a program in C to print a string in reverse using a pointer.</vt:lpstr>
      <vt:lpstr>Q) Write a program in C to count the number of vowels and consonants in a string using a pointer.</vt:lpstr>
      <vt:lpstr>//program in C to count the number of vowels and consonants in a string using a pointer.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naveench</cp:lastModifiedBy>
  <cp:revision>171</cp:revision>
  <dcterms:created xsi:type="dcterms:W3CDTF">2006-08-16T00:00:00Z</dcterms:created>
  <dcterms:modified xsi:type="dcterms:W3CDTF">2023-03-10T18:12:01Z</dcterms:modified>
</cp:coreProperties>
</file>