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2" r:id="rId2"/>
    <p:sldId id="338" r:id="rId3"/>
    <p:sldId id="343" r:id="rId4"/>
    <p:sldId id="322" r:id="rId5"/>
    <p:sldId id="347" r:id="rId6"/>
    <p:sldId id="605" r:id="rId7"/>
    <p:sldId id="606" r:id="rId8"/>
    <p:sldId id="299" r:id="rId9"/>
    <p:sldId id="300" r:id="rId10"/>
    <p:sldId id="309" r:id="rId11"/>
    <p:sldId id="607" r:id="rId12"/>
    <p:sldId id="608" r:id="rId13"/>
    <p:sldId id="307" r:id="rId14"/>
    <p:sldId id="306" r:id="rId15"/>
    <p:sldId id="348" r:id="rId16"/>
    <p:sldId id="349" r:id="rId17"/>
    <p:sldId id="311" r:id="rId18"/>
    <p:sldId id="350" r:id="rId19"/>
    <p:sldId id="312" r:id="rId20"/>
    <p:sldId id="594" r:id="rId21"/>
    <p:sldId id="595" r:id="rId22"/>
    <p:sldId id="596" r:id="rId23"/>
    <p:sldId id="597" r:id="rId24"/>
    <p:sldId id="604" r:id="rId25"/>
    <p:sldId id="319" r:id="rId26"/>
    <p:sldId id="324" r:id="rId27"/>
  </p:sldIdLst>
  <p:sldSz cx="6858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How to interact with machines?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6C06-3DE6-43BD-ADF5-FEE40F031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0CA9-3B09-43F5-87E1-F1C9DBD6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0DC4-3C6C-4B92-80ED-4905E55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F62B-F934-4548-9F04-808FBE03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FD61-F26E-4C56-8F50-516F974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hf sldNum="0" hdr="0" ftr="0" dt="0"/>
  <p:txStyles>
    <p:titleStyle>
      <a:lvl1pPr algn="ctr" defTabSz="68579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79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4" indent="-214313" algn="l" defTabSz="6857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9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79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79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1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49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1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9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1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1" algn="l" defTabSz="68579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odeblocks.org/downloads/" TargetMode="External"/><Relationship Id="rId4" Type="http://schemas.openxmlformats.org/officeDocument/2006/relationships/hyperlink" Target="https://sourceforge.net/projects/orwelldevcp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freesvg.org/blue-arrow-pointing-right-vector-draw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1587" y="-190252"/>
            <a:ext cx="1028045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1548" y="316609"/>
            <a:ext cx="363019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649458" y="491355"/>
            <a:ext cx="386703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63111" y="0"/>
            <a:ext cx="1594889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6693" y="4586625"/>
            <a:ext cx="84066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77295" y="4839857"/>
            <a:ext cx="458382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1DC97D-C6DD-2B2C-D39D-7A8230B23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33735"/>
              </p:ext>
            </p:extLst>
          </p:nvPr>
        </p:nvGraphicFramePr>
        <p:xfrm>
          <a:off x="1036968" y="1512131"/>
          <a:ext cx="5233203" cy="2862072"/>
        </p:xfrm>
        <a:graphic>
          <a:graphicData uri="http://schemas.openxmlformats.org/drawingml/2006/table">
            <a:tbl>
              <a:tblPr>
                <a:noFill/>
                <a:tableStyleId>{69012ECD-51FC-41F1-AA8D-1B2483CD663E}</a:tableStyleId>
              </a:tblPr>
              <a:tblGrid>
                <a:gridCol w="5233203">
                  <a:extLst>
                    <a:ext uri="{9D8B030D-6E8A-4147-A177-3AD203B41FA5}">
                      <a16:colId xmlns:a16="http://schemas.microsoft.com/office/drawing/2014/main" val="4276047866"/>
                    </a:ext>
                  </a:extLst>
                </a:gridCol>
              </a:tblGrid>
              <a:tr h="907798">
                <a:tc>
                  <a:txBody>
                    <a:bodyPr/>
                    <a:lstStyle/>
                    <a:p>
                      <a:pPr fontAlgn="b"/>
                      <a:r>
                        <a:rPr lang="en-IN" sz="33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 Programming</a:t>
                      </a:r>
                    </a:p>
                    <a:p>
                      <a:pPr fontAlgn="b"/>
                      <a:endParaRPr lang="en-IN" sz="3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b"/>
                      <a:r>
                        <a:rPr lang="en-IN" sz="33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</a:t>
                      </a:r>
                    </a:p>
                    <a:p>
                      <a:pPr fontAlgn="b"/>
                      <a:endParaRPr lang="en-IN" sz="3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IN" sz="18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</a:t>
                      </a:r>
                    </a:p>
                    <a:p>
                      <a:pPr algn="r" fontAlgn="b"/>
                      <a:r>
                        <a:rPr lang="en-IN" sz="18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Ch Naveen Kumar</a:t>
                      </a:r>
                    </a:p>
                  </a:txBody>
                  <a:tcPr marL="63671" marR="63671" marT="150876" marB="150876" anchor="b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88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6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1757362" y="942975"/>
            <a:ext cx="2897808" cy="3263741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2042315" y="885467"/>
            <a:ext cx="2458248" cy="1257658"/>
            <a:chOff x="2514600" y="167481"/>
            <a:chExt cx="43434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2514600" y="167481"/>
              <a:ext cx="43434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9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33800" y="319881"/>
              <a:ext cx="22098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9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28925" y="2571750"/>
            <a:ext cx="323071" cy="2738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99"/>
          </a:p>
        </p:txBody>
      </p:sp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4"/>
          <a:srcRect l="29303" r="6231"/>
          <a:stretch>
            <a:fillRect/>
          </a:stretch>
        </p:blipFill>
        <p:spPr bwMode="auto">
          <a:xfrm>
            <a:off x="3656646" y="2054545"/>
            <a:ext cx="1101092" cy="2187717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2715495" y="1328738"/>
            <a:ext cx="1142130" cy="719119"/>
          </a:xfrm>
          <a:prstGeom prst="wedgeEllipseCallout">
            <a:avLst>
              <a:gd name="adj1" fmla="val 57369"/>
              <a:gd name="adj2" fmla="val 7444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schemeClr val="tx1"/>
                </a:solidFill>
              </a:rPr>
              <a:t>Hey dude!</a:t>
            </a:r>
          </a:p>
        </p:txBody>
      </p:sp>
    </p:spTree>
    <p:extLst>
      <p:ext uri="{BB962C8B-B14F-4D97-AF65-F5344CB8AC3E}">
        <p14:creationId xmlns:p14="http://schemas.microsoft.com/office/powerpoint/2010/main" val="13879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 result for stick man talking"/>
          <p:cNvPicPr>
            <a:picLocks noChangeAspect="1" noChangeArrowheads="1"/>
          </p:cNvPicPr>
          <p:nvPr/>
        </p:nvPicPr>
        <p:blipFill>
          <a:blip r:embed="rId4">
            <a:biLevel thresh="50000"/>
          </a:blip>
          <a:srcRect t="33852" r="68750" b="2098"/>
          <a:stretch>
            <a:fillRect/>
          </a:stretch>
        </p:blipFill>
        <p:spPr bwMode="auto">
          <a:xfrm>
            <a:off x="2271713" y="1056819"/>
            <a:ext cx="846022" cy="1776646"/>
          </a:xfrm>
          <a:prstGeom prst="rect">
            <a:avLst/>
          </a:prstGeom>
          <a:noFill/>
        </p:spPr>
      </p:pic>
      <p:grpSp>
        <p:nvGrpSpPr>
          <p:cNvPr id="2" name="Group 12"/>
          <p:cNvGrpSpPr/>
          <p:nvPr/>
        </p:nvGrpSpPr>
        <p:grpSpPr>
          <a:xfrm>
            <a:off x="3498444" y="1945142"/>
            <a:ext cx="1311334" cy="1869621"/>
            <a:chOff x="4495800" y="1767681"/>
            <a:chExt cx="2362200" cy="3367882"/>
          </a:xfrm>
        </p:grpSpPr>
        <p:pic>
          <p:nvPicPr>
            <p:cNvPr id="14" name="Picture 2" descr="Related image"/>
            <p:cNvPicPr>
              <a:picLocks noChangeAspect="1" noChangeArrowheads="1"/>
            </p:cNvPicPr>
            <p:nvPr/>
          </p:nvPicPr>
          <p:blipFill>
            <a:blip r:embed="rId5"/>
            <a:srcRect l="3300" r="5861"/>
            <a:stretch>
              <a:fillRect/>
            </a:stretch>
          </p:blipFill>
          <p:spPr bwMode="auto">
            <a:xfrm>
              <a:off x="4495800" y="1767681"/>
              <a:ext cx="2362200" cy="3367882"/>
            </a:xfrm>
            <a:prstGeom prst="rect">
              <a:avLst/>
            </a:prstGeom>
            <a:noFill/>
          </p:spPr>
        </p:pic>
        <p:pic>
          <p:nvPicPr>
            <p:cNvPr id="15" name="Picture 2" descr="Related image"/>
            <p:cNvPicPr>
              <a:picLocks noChangeAspect="1" noChangeArrowheads="1"/>
            </p:cNvPicPr>
            <p:nvPr/>
          </p:nvPicPr>
          <p:blipFill>
            <a:blip r:embed="rId5"/>
            <a:srcRect l="50185" r="17582" b="75112"/>
            <a:stretch>
              <a:fillRect/>
            </a:stretch>
          </p:blipFill>
          <p:spPr bwMode="auto">
            <a:xfrm rot="937413">
              <a:off x="5715000" y="1822695"/>
              <a:ext cx="838200" cy="838200"/>
            </a:xfrm>
            <a:prstGeom prst="rect">
              <a:avLst/>
            </a:prstGeom>
            <a:noFill/>
          </p:spPr>
        </p:pic>
      </p:grpSp>
      <p:sp>
        <p:nvSpPr>
          <p:cNvPr id="16" name="Rectangle 15"/>
          <p:cNvSpPr/>
          <p:nvPr/>
        </p:nvSpPr>
        <p:spPr>
          <a:xfrm>
            <a:off x="3371541" y="1141421"/>
            <a:ext cx="1438237" cy="4230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76" b="1" dirty="0">
                <a:solidFill>
                  <a:srgbClr val="C00000"/>
                </a:solidFill>
              </a:rPr>
              <a:t>HIGH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0917" y="3129572"/>
            <a:ext cx="1438237" cy="4230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76" b="1" dirty="0">
                <a:solidFill>
                  <a:srgbClr val="C00000"/>
                </a:solidFill>
              </a:rPr>
              <a:t>LOW LEVEL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021260" y="1692523"/>
            <a:ext cx="471488" cy="1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022352" y="2978398"/>
            <a:ext cx="471488" cy="1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43162" y="2014537"/>
            <a:ext cx="1757363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50" b="1" dirty="0">
                <a:solidFill>
                  <a:srgbClr val="131313"/>
                </a:solidFill>
                <a:latin typeface="Nunito Sans" pitchFamily="2" charset="0"/>
              </a:rPr>
              <a:t>COMPILER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2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1951E-6 L -0.19166 0.000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93827E-6 L 0.16666 0.000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72 0.00024 L -0.10425 0.000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 0.00023 L 0.03306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298059" y="985838"/>
            <a:ext cx="621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How human language similar to machine language?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251" y="154305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Human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9437" y="1591639"/>
            <a:ext cx="11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Machine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251" y="2140614"/>
            <a:ext cx="1585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Input through ears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6292" y="2143125"/>
            <a:ext cx="575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251" y="2652452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Think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6292" y="2654964"/>
            <a:ext cx="13773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Define the logic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251" y="3166802"/>
            <a:ext cx="16193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Prepare an answer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6292" y="3169314"/>
            <a:ext cx="1521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Process  the logic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1251" y="3724014"/>
            <a:ext cx="938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Response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6292" y="3726526"/>
            <a:ext cx="7232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Nunito Sans Light" pitchFamily="2" charset="0"/>
              </a:rPr>
              <a:t>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9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1525" y="1085527"/>
            <a:ext cx="24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English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0525" y="108552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 SemiBold" pitchFamily="2" charset="0"/>
              </a:rPr>
              <a:t>Machine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487" y="1754851"/>
            <a:ext cx="312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Nunito Sans" pitchFamily="2" charset="0"/>
              </a:rPr>
              <a:t>Vocabulary -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3425" y="1752339"/>
            <a:ext cx="1243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Nunito Sans" pitchFamily="2" charset="0"/>
              </a:rPr>
              <a:t>Keywords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487" y="2440651"/>
            <a:ext cx="312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Nunito Sans" pitchFamily="2" charset="0"/>
              </a:rPr>
              <a:t>Grammar -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3050" y="1757363"/>
            <a:ext cx="312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Nunito Sans" pitchFamily="2" charset="0"/>
              </a:rPr>
              <a:t>Set of predefined  words</a:t>
            </a:r>
            <a:endParaRPr lang="en-US" sz="135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4462" y="2443163"/>
            <a:ext cx="31289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Nunito Sans" pitchFamily="2" charset="0"/>
              </a:rPr>
              <a:t>Way in which this words are to be arranged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3425" y="2440651"/>
            <a:ext cx="1243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Nunito Sans" pitchFamily="2" charset="0"/>
              </a:rPr>
              <a:t>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487" y="3214688"/>
            <a:ext cx="312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Nunito Sans" pitchFamily="2" charset="0"/>
              </a:rPr>
              <a:t>Punctuations  -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43425" y="3214688"/>
            <a:ext cx="15859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Nunito Sans" pitchFamily="2" charset="0"/>
              </a:rPr>
              <a:t>Special symbols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3214688"/>
            <a:ext cx="312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Nunito Sans" pitchFamily="2" charset="0"/>
              </a:rPr>
              <a:t>Set of predefined  symbols</a:t>
            </a:r>
            <a:endParaRPr lang="en-US" sz="1350" dirty="0">
              <a:latin typeface="Nunito Sans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9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336777" y="1517059"/>
            <a:ext cx="3606573" cy="136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6" dirty="0">
              <a:latin typeface="Nunito Sans" panose="00000500000000000000" pitchFamily="2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6" dirty="0">
                <a:latin typeface="Nunito Sans" panose="00000500000000000000" pitchFamily="2" charset="0"/>
              </a:rPr>
              <a:t>Low level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6" dirty="0">
                <a:latin typeface="Nunito Sans" panose="00000500000000000000" pitchFamily="2" charset="0"/>
              </a:rPr>
              <a:t>Intermediate level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6" dirty="0">
                <a:latin typeface="Nunito Sans" panose="00000500000000000000" pitchFamily="2" charset="0"/>
              </a:rPr>
              <a:t>High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296001" y="1075592"/>
            <a:ext cx="634809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b="1" dirty="0">
                <a:latin typeface="Nunito Sans SemiBold" pitchFamily="2" charset="0"/>
              </a:rPr>
              <a:t>Languages used to interact with machines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336777" y="1043095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4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0" y="0"/>
            <a:ext cx="6857999" cy="6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C 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7BCA8-2DC7-2996-DA97-E0604FC74AEA}"/>
              </a:ext>
            </a:extLst>
          </p:cNvPr>
          <p:cNvSpPr txBox="1"/>
          <p:nvPr/>
        </p:nvSpPr>
        <p:spPr>
          <a:xfrm>
            <a:off x="0" y="698875"/>
            <a:ext cx="6858000" cy="4033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Nunito" pitchFamily="2" charset="0"/>
              </a:rPr>
              <a:t>Installing on</a:t>
            </a:r>
            <a:r>
              <a:rPr lang="en-US" sz="1600" b="1" i="0" u="sng" dirty="0">
                <a:solidFill>
                  <a:srgbClr val="C00000"/>
                </a:solidFill>
                <a:effectLst/>
                <a:latin typeface="Nunito" pitchFamily="2" charset="0"/>
              </a:rPr>
              <a:t> GCC </a:t>
            </a:r>
            <a:r>
              <a:rPr lang="en-US" sz="1600" b="1" i="0" u="sng" dirty="0">
                <a:solidFill>
                  <a:srgbClr val="000000"/>
                </a:solidFill>
                <a:effectLst/>
                <a:latin typeface="Nunito" pitchFamily="2" charset="0"/>
              </a:rPr>
              <a:t>on Linux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To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check whether GCC is installed or not use following command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	</a:t>
            </a:r>
            <a:r>
              <a:rPr lang="en-US" sz="1400" b="1" i="0" dirty="0">
                <a:solidFill>
                  <a:srgbClr val="C00000"/>
                </a:solidFill>
                <a:effectLst/>
                <a:latin typeface="Nunito" pitchFamily="2" charset="0"/>
              </a:rPr>
              <a:t>$ gcc –v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To install GCC use following commands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i="0" dirty="0">
                <a:solidFill>
                  <a:srgbClr val="C00000"/>
                </a:solidFill>
                <a:effectLst/>
                <a:latin typeface="Nunito" pitchFamily="2" charset="0"/>
              </a:rPr>
              <a:t>sudo apt-get update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i="0" dirty="0">
                <a:solidFill>
                  <a:srgbClr val="C00000"/>
                </a:solidFill>
                <a:effectLst/>
                <a:latin typeface="Nunito" pitchFamily="2" charset="0"/>
              </a:rPr>
              <a:t>sudo apt install build-essential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gcc –version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i="0" u="sng" dirty="0">
                <a:solidFill>
                  <a:srgbClr val="000000"/>
                </a:solidFill>
                <a:effectLst/>
                <a:latin typeface="Nunito" pitchFamily="2" charset="0"/>
              </a:rPr>
              <a:t>Installing on C compiler  on MAC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Open a Terminal window. 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Enter the command </a:t>
            </a:r>
            <a:r>
              <a:rPr lang="en-US" sz="1400" b="1" i="0" dirty="0" err="1">
                <a:solidFill>
                  <a:srgbClr val="C00000"/>
                </a:solidFill>
                <a:effectLst/>
                <a:latin typeface="Nunito" pitchFamily="2" charset="0"/>
              </a:rPr>
              <a:t>xcode</a:t>
            </a:r>
            <a:r>
              <a:rPr lang="en-US" sz="1400" b="1" i="0" dirty="0">
                <a:solidFill>
                  <a:srgbClr val="C00000"/>
                </a:solidFill>
                <a:effectLst/>
                <a:latin typeface="Nunito" pitchFamily="2" charset="0"/>
              </a:rPr>
              <a:t>-select --install 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endParaRPr lang="en-US" sz="1400" b="1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0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548373" y="99595"/>
            <a:ext cx="5030952" cy="6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C 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7BCA8-2DC7-2996-DA97-E0604FC74AEA}"/>
              </a:ext>
            </a:extLst>
          </p:cNvPr>
          <p:cNvSpPr txBox="1"/>
          <p:nvPr/>
        </p:nvSpPr>
        <p:spPr>
          <a:xfrm>
            <a:off x="0" y="698875"/>
            <a:ext cx="6858000" cy="4033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We can install the C compilers  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</a:rPr>
              <a:t>on the following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IDEs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IDE – Integrated Development  Environment is a 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</a:rPr>
              <a:t>combination of tools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like a 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</a:rPr>
              <a:t>text editor, debugger, and Compile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r.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Visual Studio Code – 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" pitchFamily="2" charset="0"/>
              </a:rPr>
              <a:t>"Free, fully-featured IDE for students, open-source and individual developers from Microsoft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Nunito" pitchFamily="2" charset="0"/>
              </a:rPr>
              <a:t>Download url: </a:t>
            </a:r>
            <a:r>
              <a:rPr lang="en-US" sz="1200" dirty="0">
                <a:hlinkClick r:id="rId3"/>
              </a:rPr>
              <a:t>https://code.visualstudio.com/download</a:t>
            </a:r>
            <a:endParaRPr lang="en-US" sz="1200" dirty="0"/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" pitchFamily="2" charset="0"/>
              </a:rPr>
              <a:t>Add c</a:t>
            </a:r>
            <a:r>
              <a:rPr lang="en-US" sz="1200" dirty="0">
                <a:solidFill>
                  <a:srgbClr val="000000"/>
                </a:solidFill>
                <a:latin typeface="Nunito" pitchFamily="2" charset="0"/>
              </a:rPr>
              <a:t>/c++ extension (</a:t>
            </a:r>
            <a:r>
              <a:rPr lang="en-US" sz="1200" dirty="0" err="1">
                <a:solidFill>
                  <a:srgbClr val="000000"/>
                </a:solidFill>
                <a:latin typeface="Nunito" pitchFamily="2" charset="0"/>
              </a:rPr>
              <a:t>intellisense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)</a:t>
            </a:r>
            <a:endParaRPr lang="en-US" sz="140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Dev C++ :  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Nunito" pitchFamily="2" charset="0"/>
              </a:rPr>
              <a:t>Dev-C++ is a free full-featured IDE for programming in C and C++ from Bloodshed Software 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hlinkClick r:id="rId4"/>
              </a:rPr>
              <a:t>https://sourceforge.net/projects/orwelldevcpp/</a:t>
            </a:r>
            <a:endParaRPr lang="en-US" sz="1200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</a:rPr>
              <a:t>Turbo C++ </a:t>
            </a:r>
          </a:p>
          <a:p>
            <a:pPr marL="64800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Turbo C++ is a free C/C++ compiler from Borland. </a:t>
            </a:r>
          </a:p>
          <a:p>
            <a:pPr marL="64800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It comes with an IDE and debugger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</a:rPr>
              <a:t>Ellipse IDE : From IBM    https://www.eclipse.org/downloads/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</a:rPr>
              <a:t>Code::Blocks  </a:t>
            </a:r>
            <a:r>
              <a:rPr lang="en-IN" sz="1400" dirty="0">
                <a:hlinkClick r:id="rId5"/>
              </a:rPr>
              <a:t>https://www.codeblocks.org/downloads/</a:t>
            </a:r>
            <a:endParaRPr lang="en-US" sz="1400" b="1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2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89509" y="128389"/>
            <a:ext cx="6201812" cy="491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solidFill>
                  <a:srgbClr val="610B38"/>
                </a:solidFill>
                <a:latin typeface="erdana"/>
              </a:rPr>
              <a:t>Structure of  a </a:t>
            </a:r>
            <a:r>
              <a:rPr lang="en-US" sz="2400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sz="2400" dirty="0">
                <a:solidFill>
                  <a:srgbClr val="610B38"/>
                </a:solidFill>
                <a:latin typeface="erdana"/>
              </a:rPr>
              <a:t>C</a:t>
            </a:r>
            <a:r>
              <a:rPr lang="en-US" sz="2400" b="0" i="0" dirty="0">
                <a:solidFill>
                  <a:srgbClr val="610B38"/>
                </a:solidFill>
                <a:effectLst/>
                <a:latin typeface="erdana"/>
              </a:rPr>
              <a:t>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85AD-6542-42C2-F6D3-4B7C504A19AA}"/>
              </a:ext>
            </a:extLst>
          </p:cNvPr>
          <p:cNvSpPr txBox="1"/>
          <p:nvPr/>
        </p:nvSpPr>
        <p:spPr>
          <a:xfrm>
            <a:off x="328094" y="627342"/>
            <a:ext cx="5724643" cy="374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program written in C language follows this basic structure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Documentation section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Preprocessing or Linking section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Definition section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Global declaration section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5. </a:t>
            </a:r>
            <a:r>
              <a:rPr lang="en-US" sz="1600" b="1" dirty="0">
                <a:solidFill>
                  <a:schemeClr val="accent2"/>
                </a:solidFill>
                <a:latin typeface="Arial"/>
              </a:rPr>
              <a:t>main()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function section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Declaration section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Executable section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 program or function section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56770" y="534845"/>
            <a:ext cx="601239" cy="159496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71388" y="3922511"/>
            <a:ext cx="1513185" cy="57040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5180" y="4342054"/>
            <a:ext cx="364184" cy="273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7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56770" y="534845"/>
            <a:ext cx="601239" cy="159496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71388" y="3922511"/>
            <a:ext cx="1513185" cy="57040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5180" y="4342054"/>
            <a:ext cx="364184" cy="273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50" name="Picture 2" descr="What is the structure of a C program? - Quora">
            <a:extLst>
              <a:ext uri="{FF2B5EF4-FFF2-40B4-BE49-F238E27FC236}">
                <a16:creationId xmlns:a16="http://schemas.microsoft.com/office/drawing/2014/main" id="{2B9AF893-DBDD-D555-D107-29F37AAC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" y="281354"/>
            <a:ext cx="6774678" cy="432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8C3C1-6C95-ED80-64E8-85A6B3093C79}"/>
              </a:ext>
            </a:extLst>
          </p:cNvPr>
          <p:cNvSpPr txBox="1"/>
          <p:nvPr/>
        </p:nvSpPr>
        <p:spPr>
          <a:xfrm>
            <a:off x="5055716" y="1362986"/>
            <a:ext cx="1261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#define MAX 25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7818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BE5344-39D6-E19F-7690-8143975698B8}"/>
              </a:ext>
            </a:extLst>
          </p:cNvPr>
          <p:cNvSpPr/>
          <p:nvPr/>
        </p:nvSpPr>
        <p:spPr>
          <a:xfrm>
            <a:off x="602600" y="2451798"/>
            <a:ext cx="2341567" cy="29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328094" y="179192"/>
            <a:ext cx="6201812" cy="50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solidFill>
                  <a:srgbClr val="610B38"/>
                </a:solidFill>
                <a:latin typeface="erdana"/>
              </a:rPr>
              <a:t>1. Documentation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85AD-6542-42C2-F6D3-4B7C504A19AA}"/>
              </a:ext>
            </a:extLst>
          </p:cNvPr>
          <p:cNvSpPr txBox="1"/>
          <p:nvPr/>
        </p:nvSpPr>
        <p:spPr>
          <a:xfrm>
            <a:off x="285204" y="652356"/>
            <a:ext cx="6244702" cy="424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dirty="0"/>
              <a:t>Comes first and is </a:t>
            </a:r>
            <a:r>
              <a:rPr lang="en-US" b="1" dirty="0">
                <a:solidFill>
                  <a:srgbClr val="C00000"/>
                </a:solidFill>
              </a:rPr>
              <a:t>used to document </a:t>
            </a:r>
            <a:r>
              <a:rPr lang="en-US" dirty="0"/>
              <a:t>the use of logic or reasons in your program.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dirty="0"/>
              <a:t>It can be used to write the </a:t>
            </a:r>
            <a:r>
              <a:rPr lang="en-US" b="1" dirty="0">
                <a:solidFill>
                  <a:srgbClr val="C00000"/>
                </a:solidFill>
              </a:rPr>
              <a:t>program's objective</a:t>
            </a:r>
            <a:r>
              <a:rPr lang="en-US" b="1" dirty="0"/>
              <a:t>, </a:t>
            </a:r>
            <a:r>
              <a:rPr lang="en-US" dirty="0"/>
              <a:t>developer and logic details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dirty="0"/>
              <a:t>i.e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program's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name, date, description,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title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r>
              <a:rPr lang="en-US" dirty="0"/>
              <a:t> 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dirty="0"/>
              <a:t>The documentation is done in C language with 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//name of a program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 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(single line comment)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or 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/*                                               </a:t>
            </a:r>
            <a:r>
              <a:rPr lang="en-US" dirty="0">
                <a:solidFill>
                  <a:srgbClr val="008200"/>
                </a:solidFill>
                <a:latin typeface="inter-regular"/>
                <a:sym typeface="Wingdings" panose="05000000000000000000" pitchFamily="2" charset="2"/>
              </a:rPr>
              <a:t> (Multi line comment)</a:t>
            </a:r>
            <a:endParaRPr lang="en-US" dirty="0">
              <a:solidFill>
                <a:srgbClr val="008200"/>
              </a:solidFill>
              <a:latin typeface="inter-regular"/>
            </a:endParaRP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Overview of the code 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*/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56770" y="534845"/>
            <a:ext cx="601239" cy="159496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71388" y="3922511"/>
            <a:ext cx="1513185" cy="57040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5180" y="4342054"/>
            <a:ext cx="364184" cy="273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9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548373" y="99595"/>
            <a:ext cx="5030952" cy="6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7BCA8-2DC7-2996-DA97-E0604FC74AEA}"/>
              </a:ext>
            </a:extLst>
          </p:cNvPr>
          <p:cNvSpPr txBox="1"/>
          <p:nvPr/>
        </p:nvSpPr>
        <p:spPr>
          <a:xfrm>
            <a:off x="284625" y="829501"/>
            <a:ext cx="4843252" cy="1263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C is a , general purpose, </a:t>
            </a:r>
            <a:r>
              <a:rPr lang="en-US" sz="1500" b="1" dirty="0">
                <a:solidFill>
                  <a:srgbClr val="002060"/>
                </a:solidFill>
              </a:rPr>
              <a:t>Procedure-Oriented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b="1" dirty="0">
                <a:solidFill>
                  <a:srgbClr val="002060"/>
                </a:solidFill>
              </a:rPr>
              <a:t>Programming(POP)</a:t>
            </a:r>
            <a:r>
              <a:rPr lang="en-US" sz="1500" dirty="0"/>
              <a:t> language.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Most widely used programming Language to develop  System software such as operating systems, device drivers, protocol stacks etc.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2A642-548D-CF4F-855D-67055C80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9" y="2239455"/>
            <a:ext cx="2827080" cy="172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19DAB-08B3-5400-D760-B8C06E2EAB52}"/>
              </a:ext>
            </a:extLst>
          </p:cNvPr>
          <p:cNvSpPr txBox="1"/>
          <p:nvPr/>
        </p:nvSpPr>
        <p:spPr>
          <a:xfrm>
            <a:off x="3123327" y="2306104"/>
            <a:ext cx="3413445" cy="187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What is POP?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1400" dirty="0"/>
              <a:t>In POP, a  program is dividend into a set of </a:t>
            </a:r>
            <a:r>
              <a:rPr lang="en-US" sz="1400" b="1" dirty="0"/>
              <a:t>procedures/functions </a:t>
            </a:r>
            <a:r>
              <a:rPr lang="en-US" sz="1400" dirty="0"/>
              <a:t>to accomplish a task. 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1400" dirty="0"/>
              <a:t>A </a:t>
            </a:r>
            <a:r>
              <a:rPr lang="en-US" sz="1400" b="1" dirty="0"/>
              <a:t>procedure</a:t>
            </a:r>
            <a:r>
              <a:rPr lang="en-US" sz="1400" dirty="0"/>
              <a:t> is a </a:t>
            </a:r>
            <a:r>
              <a:rPr lang="en-US" sz="1400" b="1" dirty="0"/>
              <a:t>collection of instructions</a:t>
            </a:r>
            <a:r>
              <a:rPr lang="en-US" sz="1400" dirty="0"/>
              <a:t> executed in sequential order.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1400" dirty="0"/>
              <a:t>Ex. read(),add(),display()..etc</a:t>
            </a:r>
          </a:p>
        </p:txBody>
      </p:sp>
      <p:pic>
        <p:nvPicPr>
          <p:cNvPr id="1026" name="Picture 2" descr="c · GitHub Topics · GitHub">
            <a:extLst>
              <a:ext uri="{FF2B5EF4-FFF2-40B4-BE49-F238E27FC236}">
                <a16:creationId xmlns:a16="http://schemas.microsoft.com/office/drawing/2014/main" id="{EBDEF30B-354F-CE5E-B173-872C3B0DB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41" y="716883"/>
            <a:ext cx="1565329" cy="15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1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328094" y="179192"/>
            <a:ext cx="6201812" cy="50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b="0" i="0" dirty="0">
                <a:solidFill>
                  <a:srgbClr val="610B38"/>
                </a:solidFill>
                <a:effectLst/>
                <a:latin typeface="erdana"/>
              </a:rPr>
              <a:t>2.Preprocessor directive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85AD-6542-42C2-F6D3-4B7C504A19AA}"/>
              </a:ext>
            </a:extLst>
          </p:cNvPr>
          <p:cNvSpPr txBox="1"/>
          <p:nvPr/>
        </p:nvSpPr>
        <p:spPr>
          <a:xfrm>
            <a:off x="285204" y="652356"/>
            <a:ext cx="6420852" cy="4311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preprocessor section contains all the </a:t>
            </a: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header files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used in a program. 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informs the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inter-regular"/>
              </a:rPr>
              <a:t>system to link the header f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iles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the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system libraries</a:t>
            </a:r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1" dirty="0">
                <a:solidFill>
                  <a:srgbClr val="333333"/>
                </a:solidFill>
                <a:latin typeface="inter-regular"/>
              </a:rPr>
              <a:t>This section tells the compiler to link the certain occurrences of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keywords or functions in your program to the header files specified in this section.</a:t>
            </a:r>
          </a:p>
          <a:p>
            <a:pPr algn="just"/>
            <a:r>
              <a:rPr lang="en-US" sz="1600" b="0" i="0" dirty="0">
                <a:solidFill>
                  <a:srgbClr val="610B38"/>
                </a:solidFill>
                <a:effectLst/>
                <a:latin typeface="erdana"/>
              </a:rPr>
              <a:t>	</a:t>
            </a:r>
            <a:r>
              <a:rPr lang="en-US" sz="2000" b="0" i="0" dirty="0">
                <a:solidFill>
                  <a:srgbClr val="610B38"/>
                </a:solidFill>
                <a:effectLst/>
                <a:latin typeface="erdana"/>
              </a:rPr>
              <a:t>e.g. #include &lt;</a:t>
            </a:r>
            <a:r>
              <a:rPr lang="en-US" sz="2000" b="0" i="0" dirty="0" err="1">
                <a:solidFill>
                  <a:srgbClr val="610B38"/>
                </a:solidFill>
                <a:effectLst/>
                <a:latin typeface="erdana"/>
              </a:rPr>
              <a:t>stdio.h</a:t>
            </a:r>
            <a:r>
              <a:rPr lang="en-US" sz="2000" b="0" i="0" dirty="0">
                <a:solidFill>
                  <a:srgbClr val="610B38"/>
                </a:solidFill>
                <a:effectLst/>
                <a:latin typeface="erdana"/>
              </a:rPr>
              <a:t>&gt;</a:t>
            </a:r>
          </a:p>
          <a:p>
            <a:pPr lvl="2">
              <a:lnSpc>
                <a:spcPct val="200000"/>
              </a:lnSpc>
            </a:pPr>
            <a:r>
              <a:rPr lang="en-US" i="1" dirty="0"/>
              <a:t># </a:t>
            </a:r>
            <a:r>
              <a:rPr lang="en-US" sz="1600" i="1" dirty="0">
                <a:sym typeface="Wingdings" panose="05000000000000000000" pitchFamily="2" charset="2"/>
              </a:rPr>
              <a:t> Compiler Instruction</a:t>
            </a:r>
          </a:p>
          <a:p>
            <a:pPr lvl="2">
              <a:lnSpc>
                <a:spcPct val="200000"/>
              </a:lnSpc>
            </a:pPr>
            <a:r>
              <a:rPr lang="en-US" sz="1600" b="1" i="1" dirty="0">
                <a:sym typeface="Wingdings" panose="05000000000000000000" pitchFamily="2" charset="2"/>
              </a:rPr>
              <a:t>&lt;&gt; </a:t>
            </a:r>
            <a:r>
              <a:rPr lang="en-US" sz="1600" i="1" dirty="0">
                <a:sym typeface="Wingdings" panose="05000000000000000000" pitchFamily="2" charset="2"/>
              </a:rPr>
              <a:t> Standard Directory</a:t>
            </a:r>
          </a:p>
          <a:p>
            <a:pPr lvl="2">
              <a:lnSpc>
                <a:spcPct val="200000"/>
              </a:lnSpc>
            </a:pPr>
            <a:r>
              <a:rPr lang="en-US" sz="1600" b="1" i="1" dirty="0">
                <a:sym typeface="Wingdings" panose="05000000000000000000" pitchFamily="2" charset="2"/>
              </a:rPr>
              <a:t>“ ”</a:t>
            </a:r>
            <a:r>
              <a:rPr lang="en-US" sz="1600" i="1" dirty="0">
                <a:sym typeface="Wingdings" panose="05000000000000000000" pitchFamily="2" charset="2"/>
              </a:rPr>
              <a:t> Current directory</a:t>
            </a:r>
          </a:p>
          <a:p>
            <a:pPr lvl="2">
              <a:lnSpc>
                <a:spcPct val="200000"/>
              </a:lnSpc>
            </a:pPr>
            <a:r>
              <a:rPr lang="en-US" sz="1600" b="1" i="1" dirty="0" err="1">
                <a:sym typeface="Wingdings" panose="05000000000000000000" pitchFamily="2" charset="2"/>
              </a:rPr>
              <a:t>stdio.h</a:t>
            </a:r>
            <a:r>
              <a:rPr lang="en-US" sz="1600" i="1" dirty="0">
                <a:sym typeface="Wingdings" panose="05000000000000000000" pitchFamily="2" charset="2"/>
              </a:rPr>
              <a:t> Library File</a:t>
            </a:r>
            <a:endParaRPr lang="en-US" sz="1600" i="1" dirty="0"/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56770" y="534845"/>
            <a:ext cx="601239" cy="159496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71388" y="3922511"/>
            <a:ext cx="1513185" cy="57040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5180" y="4342054"/>
            <a:ext cx="364184" cy="273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4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328094" y="179192"/>
            <a:ext cx="6201812" cy="50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3. Definition section</a:t>
            </a:r>
            <a:endParaRPr lang="en-US" sz="2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85AD-6542-42C2-F6D3-4B7C504A19AA}"/>
              </a:ext>
            </a:extLst>
          </p:cNvPr>
          <p:cNvSpPr txBox="1"/>
          <p:nvPr/>
        </p:nvSpPr>
        <p:spPr>
          <a:xfrm>
            <a:off x="285204" y="652356"/>
            <a:ext cx="6420852" cy="431195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to </a:t>
            </a: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declare some constants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and 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assign them some value.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	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e.g.  #define MAX 25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Here 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#define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is a 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compiler directive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which tells the compiler whenever MAX is found in the program 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replace it with 25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en-US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4. Global Declaration Section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 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Here the variables which are used through out the program (including main and other functions) are declared so as to make them global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(i.e  accessible to all parts of program)</a:t>
            </a:r>
          </a:p>
          <a:p>
            <a:pPr marL="800100" lvl="1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e.g.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int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i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;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(before main())</a:t>
            </a:r>
          </a:p>
        </p:txBody>
      </p:sp>
    </p:spTree>
    <p:extLst>
      <p:ext uri="{BB962C8B-B14F-4D97-AF65-F5344CB8AC3E}">
        <p14:creationId xmlns:p14="http://schemas.microsoft.com/office/powerpoint/2010/main" val="231589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328094" y="179192"/>
            <a:ext cx="6201812" cy="50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5. Main Function Section :</a:t>
            </a:r>
            <a:endParaRPr lang="en-US" sz="2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85AD-6542-42C2-F6D3-4B7C504A19AA}"/>
              </a:ext>
            </a:extLst>
          </p:cNvPr>
          <p:cNvSpPr txBox="1"/>
          <p:nvPr/>
        </p:nvSpPr>
        <p:spPr>
          <a:xfrm>
            <a:off x="285204" y="652356"/>
            <a:ext cx="6420852" cy="4311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tells the compiler where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start the execution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from </a:t>
            </a:r>
          </a:p>
          <a:p>
            <a:pPr marL="971550" lvl="2" algn="just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main()</a:t>
            </a:r>
          </a:p>
          <a:p>
            <a:pPr marL="971550" lvl="2" algn="just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</a:p>
          <a:p>
            <a:pPr marL="971550" lvl="2" algn="just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point from execution starts </a:t>
            </a:r>
          </a:p>
          <a:p>
            <a:pPr marL="971550" lvl="2" algn="just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Main function has two sections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1.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regular"/>
              </a:rPr>
              <a:t>declaration section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: In this the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regular"/>
              </a:rPr>
              <a:t>variables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and their data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regular"/>
              </a:rPr>
              <a:t>types are declared.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600" b="1" i="0" dirty="0">
                <a:solidFill>
                  <a:srgbClr val="333333"/>
                </a:solidFill>
                <a:effectLst/>
                <a:latin typeface="inter-regular"/>
              </a:rPr>
              <a:t>2. Executable section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: This has the part of program which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regular"/>
              </a:rPr>
              <a:t>actually performs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the task we  need.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Main function is further categorized into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local declarations, statements,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expressions</a:t>
            </a:r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556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328094" y="179192"/>
            <a:ext cx="6201812" cy="50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6. Sub program or function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85AD-6542-42C2-F6D3-4B7C504A19AA}"/>
              </a:ext>
            </a:extLst>
          </p:cNvPr>
          <p:cNvSpPr txBox="1"/>
          <p:nvPr/>
        </p:nvSpPr>
        <p:spPr>
          <a:xfrm>
            <a:off x="285204" y="652356"/>
            <a:ext cx="6420852" cy="4311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This has all the </a:t>
            </a:r>
            <a:r>
              <a:rPr lang="en-US" b="1" dirty="0">
                <a:solidFill>
                  <a:srgbClr val="333333"/>
                </a:solidFill>
                <a:latin typeface="inter-regular"/>
              </a:rPr>
              <a:t>sub programs or the functions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which our program needs.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</a:t>
            </a:r>
            <a:r>
              <a:rPr lang="en-US" b="1" dirty="0">
                <a:solidFill>
                  <a:srgbClr val="333333"/>
                </a:solidFill>
                <a:latin typeface="inter-regular"/>
              </a:rPr>
              <a:t>user defined functions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specified the functions specified as per the requirements of the user. 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For example, color(), sum(), division(), etc.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function1( ..)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 {</a:t>
            </a:r>
          </a:p>
          <a:p>
            <a:pPr marL="971550" lvl="2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 …</a:t>
            </a:r>
          </a:p>
          <a:p>
            <a:pPr marL="971550" lvl="2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 …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1914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7A4747-56CB-A3B1-D09A-E78DA254A2BA}"/>
              </a:ext>
            </a:extLst>
          </p:cNvPr>
          <p:cNvSpPr txBox="1"/>
          <p:nvPr/>
        </p:nvSpPr>
        <p:spPr>
          <a:xfrm>
            <a:off x="328094" y="179192"/>
            <a:ext cx="6201812" cy="50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First C Program</a:t>
            </a:r>
            <a:endParaRPr lang="en-US" sz="2000" b="1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885AD-6542-42C2-F6D3-4B7C504A19AA}"/>
              </a:ext>
            </a:extLst>
          </p:cNvPr>
          <p:cNvSpPr txBox="1"/>
          <p:nvPr/>
        </p:nvSpPr>
        <p:spPr>
          <a:xfrm>
            <a:off x="285204" y="652356"/>
            <a:ext cx="6420852" cy="4311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#include &lt;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stdio.h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&gt;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int main() {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printf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("Hello World!");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 return 0;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}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Save as programname.c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5278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296001" y="1075592"/>
            <a:ext cx="6264183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Compilation and Execution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36777" y="1043095"/>
            <a:ext cx="447104" cy="32497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extBox 8"/>
          <p:cNvSpPr txBox="1"/>
          <p:nvPr/>
        </p:nvSpPr>
        <p:spPr>
          <a:xfrm>
            <a:off x="2531248" y="1728146"/>
            <a:ext cx="2002471" cy="248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25" i="1" dirty="0"/>
              <a:t>- Preprocessing</a:t>
            </a:r>
          </a:p>
          <a:p>
            <a:pPr>
              <a:lnSpc>
                <a:spcPct val="200000"/>
              </a:lnSpc>
            </a:pPr>
            <a:r>
              <a:rPr lang="en-US" sz="2025" i="1" dirty="0"/>
              <a:t>- Compilation</a:t>
            </a:r>
          </a:p>
          <a:p>
            <a:pPr>
              <a:lnSpc>
                <a:spcPct val="200000"/>
              </a:lnSpc>
            </a:pPr>
            <a:r>
              <a:rPr lang="en-US" sz="2025" i="1" dirty="0"/>
              <a:t>- Assembly</a:t>
            </a:r>
          </a:p>
          <a:p>
            <a:pPr>
              <a:lnSpc>
                <a:spcPct val="200000"/>
              </a:lnSpc>
            </a:pPr>
            <a:r>
              <a:rPr lang="en-US" sz="2025" i="1" dirty="0"/>
              <a:t>- Linking</a:t>
            </a:r>
            <a:endParaRPr lang="en-IN" sz="2025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6746" y="723363"/>
            <a:ext cx="175806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/>
              <a:t>Source Code</a:t>
            </a:r>
            <a:endParaRPr lang="en-IN" sz="1575" b="1" dirty="0"/>
          </a:p>
        </p:txBody>
      </p:sp>
      <p:sp>
        <p:nvSpPr>
          <p:cNvPr id="6" name="Rectangle 5"/>
          <p:cNvSpPr/>
          <p:nvPr/>
        </p:nvSpPr>
        <p:spPr>
          <a:xfrm>
            <a:off x="1285875" y="1151988"/>
            <a:ext cx="1473820" cy="3591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75" dirty="0"/>
              <a:t>Preprocessor</a:t>
            </a:r>
            <a:endParaRPr lang="en-IN" sz="1575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1671788" y="895663"/>
            <a:ext cx="423325" cy="3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563" y="723363"/>
            <a:ext cx="82426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hello.c</a:t>
            </a:r>
            <a:endParaRPr lang="en-IN" sz="1575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26746" y="1628775"/>
            <a:ext cx="245131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Expanded Source Code</a:t>
            </a:r>
            <a:endParaRPr lang="en-IN" sz="1575" b="1" dirty="0"/>
          </a:p>
        </p:txBody>
      </p:sp>
      <p:sp>
        <p:nvSpPr>
          <p:cNvPr id="13" name="Rectangle 12"/>
          <p:cNvSpPr/>
          <p:nvPr/>
        </p:nvSpPr>
        <p:spPr>
          <a:xfrm>
            <a:off x="1285875" y="2014538"/>
            <a:ext cx="1470218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75" dirty="0"/>
              <a:t>Compiler</a:t>
            </a:r>
            <a:endParaRPr lang="en-IN" sz="1575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63" y="1628775"/>
            <a:ext cx="768159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hello.i</a:t>
            </a:r>
            <a:endParaRPr lang="en-IN" sz="1575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1676088" y="1758212"/>
            <a:ext cx="423325" cy="3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26746" y="2486025"/>
            <a:ext cx="169950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Assembly Code</a:t>
            </a:r>
            <a:endParaRPr lang="en-IN" sz="1575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1563" y="2491751"/>
            <a:ext cx="82426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hello.s</a:t>
            </a:r>
            <a:endParaRPr lang="en-IN" sz="1575" b="1" dirty="0"/>
          </a:p>
        </p:txBody>
      </p:sp>
      <p:sp>
        <p:nvSpPr>
          <p:cNvPr id="18" name="Rectangle 17"/>
          <p:cNvSpPr/>
          <p:nvPr/>
        </p:nvSpPr>
        <p:spPr>
          <a:xfrm>
            <a:off x="1285876" y="2914650"/>
            <a:ext cx="1463014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75" dirty="0"/>
              <a:t>Assembler</a:t>
            </a:r>
            <a:endParaRPr lang="en-IN" sz="1575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676088" y="2653025"/>
            <a:ext cx="423325" cy="3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6746" y="3343275"/>
            <a:ext cx="137409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Object Code</a:t>
            </a:r>
            <a:endParaRPr lang="en-IN" sz="1575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1219" y="3349001"/>
            <a:ext cx="101502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hello.obj</a:t>
            </a:r>
            <a:endParaRPr lang="en-IN" sz="1575" b="1" dirty="0"/>
          </a:p>
        </p:txBody>
      </p:sp>
      <p:sp>
        <p:nvSpPr>
          <p:cNvPr id="22" name="Rectangle 21"/>
          <p:cNvSpPr/>
          <p:nvPr/>
        </p:nvSpPr>
        <p:spPr>
          <a:xfrm>
            <a:off x="1385602" y="3847013"/>
            <a:ext cx="1374094" cy="310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75" dirty="0"/>
              <a:t>Linker</a:t>
            </a:r>
            <a:endParaRPr lang="en-IN" sz="1575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1676088" y="3553138"/>
            <a:ext cx="423325" cy="3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8251" y="3557588"/>
            <a:ext cx="119455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Native OS </a:t>
            </a:r>
          </a:p>
          <a:p>
            <a:r>
              <a:rPr lang="en-US" sz="1575" b="1" dirty="0"/>
              <a:t>calls</a:t>
            </a:r>
            <a:endParaRPr lang="en-IN" sz="1575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85875" y="3771900"/>
            <a:ext cx="428625" cy="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43125" y="4163389"/>
            <a:ext cx="181171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Executable Code</a:t>
            </a:r>
            <a:endParaRPr lang="en-IN" sz="1575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14388" y="4163389"/>
            <a:ext cx="104868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/>
              <a:t>hello.exe</a:t>
            </a:r>
            <a:endParaRPr lang="en-IN" sz="1575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1780119" y="4306356"/>
            <a:ext cx="21166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20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858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Arc 4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4575018" y="647985"/>
            <a:ext cx="2240924" cy="1680693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286537" y="178880"/>
            <a:ext cx="3070596" cy="6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C </a:t>
            </a:r>
          </a:p>
        </p:txBody>
      </p:sp>
      <p:sp>
        <p:nvSpPr>
          <p:cNvPr id="59" name="Freeform: Shape 4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1503485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7BCA8-2DC7-2996-DA97-E0604FC74AEA}"/>
              </a:ext>
            </a:extLst>
          </p:cNvPr>
          <p:cNvSpPr txBox="1"/>
          <p:nvPr/>
        </p:nvSpPr>
        <p:spPr>
          <a:xfrm>
            <a:off x="2384519" y="741277"/>
            <a:ext cx="3787908" cy="31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It was created in 1972 by Dennis Ritchie at the Bell  Laboratories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endParaRPr lang="en-US" sz="1500" dirty="0"/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Evolved from two previous languages – BCPL and B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Basic Combined Programming Language used for writing OS an Compilers.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B used for creating early versions of UNIX OS.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500" dirty="0"/>
              <a:t>Both are type less languages.</a:t>
            </a:r>
          </a:p>
        </p:txBody>
      </p:sp>
      <p:pic>
        <p:nvPicPr>
          <p:cNvPr id="2050" name="Picture 2" descr="Dennis Ritchie - Wikipedia">
            <a:extLst>
              <a:ext uri="{FF2B5EF4-FFF2-40B4-BE49-F238E27FC236}">
                <a16:creationId xmlns:a16="http://schemas.microsoft.com/office/drawing/2014/main" id="{74FF9497-CC44-1B0C-E372-A35725C2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3" y="822511"/>
            <a:ext cx="1679310" cy="21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B75FAF-1D22-7E76-3983-44ED1CC1051F}"/>
              </a:ext>
            </a:extLst>
          </p:cNvPr>
          <p:cNvSpPr txBox="1"/>
          <p:nvPr/>
        </p:nvSpPr>
        <p:spPr>
          <a:xfrm>
            <a:off x="398589" y="323957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Dennis Ritche</a:t>
            </a:r>
          </a:p>
        </p:txBody>
      </p:sp>
    </p:spTree>
    <p:extLst>
      <p:ext uri="{BB962C8B-B14F-4D97-AF65-F5344CB8AC3E}">
        <p14:creationId xmlns:p14="http://schemas.microsoft.com/office/powerpoint/2010/main" val="330562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858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Arc 4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4575018" y="647985"/>
            <a:ext cx="2240924" cy="1680693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286537" y="178880"/>
            <a:ext cx="3070596" cy="6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C </a:t>
            </a:r>
          </a:p>
        </p:txBody>
      </p:sp>
      <p:sp>
        <p:nvSpPr>
          <p:cNvPr id="59" name="Freeform: Shape 4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1503485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E3C31-00D1-98FD-4AA3-5944C441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85" y="857152"/>
            <a:ext cx="4777311" cy="41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794E76-B477-F9AA-4F21-46FB4A438D84}"/>
              </a:ext>
            </a:extLst>
          </p:cNvPr>
          <p:cNvSpPr txBox="1"/>
          <p:nvPr/>
        </p:nvSpPr>
        <p:spPr>
          <a:xfrm>
            <a:off x="548373" y="99595"/>
            <a:ext cx="5030952" cy="6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 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7BCA8-2DC7-2996-DA97-E0604FC74AEA}"/>
              </a:ext>
            </a:extLst>
          </p:cNvPr>
          <p:cNvSpPr txBox="1"/>
          <p:nvPr/>
        </p:nvSpPr>
        <p:spPr>
          <a:xfrm>
            <a:off x="284625" y="829501"/>
            <a:ext cx="4915716" cy="1263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following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two software tools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available on your computer,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600" b="1" i="0" dirty="0">
                <a:solidFill>
                  <a:srgbClr val="FF0000"/>
                </a:solidFill>
                <a:effectLst/>
                <a:latin typeface="Nunito" pitchFamily="2" charset="0"/>
              </a:rPr>
              <a:t>(a) </a:t>
            </a:r>
            <a:r>
              <a:rPr lang="en-US" sz="1600" b="1" dirty="0">
                <a:solidFill>
                  <a:srgbClr val="FF0000"/>
                </a:solidFill>
                <a:latin typeface="Nunito" pitchFamily="2" charset="0"/>
              </a:rPr>
              <a:t>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Nunito" pitchFamily="2" charset="0"/>
              </a:rPr>
              <a:t>Editor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 To write the program</a:t>
            </a:r>
            <a:endParaRPr lang="en-US" sz="16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600" b="1" i="0" dirty="0">
                <a:solidFill>
                  <a:srgbClr val="FF0000"/>
                </a:solidFill>
                <a:effectLst/>
                <a:latin typeface="Nunito" pitchFamily="2" charset="0"/>
              </a:rPr>
              <a:t>(b) The C Compiler </a:t>
            </a:r>
            <a:r>
              <a:rPr lang="en-US" sz="1600" b="1" i="0" dirty="0">
                <a:effectLst/>
                <a:latin typeface="Nunito" pitchFamily="2" charset="0"/>
              </a:rPr>
              <a:t>-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unito" pitchFamily="2" charset="0"/>
              </a:rPr>
              <a:t>&gt; translates High-level-</a:t>
            </a:r>
            <a:r>
              <a:rPr lang="en-US" sz="1600" b="1" dirty="0">
                <a:solidFill>
                  <a:srgbClr val="000000"/>
                </a:solidFill>
                <a:latin typeface="Nunito" pitchFamily="2" charset="0"/>
              </a:rPr>
              <a:t>code (source code)  to Low level code (executable code)</a:t>
            </a:r>
            <a:endParaRPr 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19DAB-08B3-5400-D760-B8C06E2EAB52}"/>
              </a:ext>
            </a:extLst>
          </p:cNvPr>
          <p:cNvSpPr txBox="1"/>
          <p:nvPr/>
        </p:nvSpPr>
        <p:spPr>
          <a:xfrm>
            <a:off x="3063849" y="2430831"/>
            <a:ext cx="3021283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Compilers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IN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GNU C/C++ Compiler</a:t>
            </a:r>
            <a:endParaRPr lang="en-US" sz="1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Borland C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Turbo C, etc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endParaRPr lang="en-US" sz="1400" dirty="0"/>
          </a:p>
        </p:txBody>
      </p:sp>
      <p:pic>
        <p:nvPicPr>
          <p:cNvPr id="1026" name="Picture 2" descr="c · GitHub Topics · GitHub">
            <a:extLst>
              <a:ext uri="{FF2B5EF4-FFF2-40B4-BE49-F238E27FC236}">
                <a16:creationId xmlns:a16="http://schemas.microsoft.com/office/drawing/2014/main" id="{EBDEF30B-354F-CE5E-B173-872C3B0DB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41" y="716883"/>
            <a:ext cx="1565329" cy="15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0560B-21FF-0E5D-9B4B-0E6C1BBF4DA2}"/>
              </a:ext>
            </a:extLst>
          </p:cNvPr>
          <p:cNvSpPr txBox="1"/>
          <p:nvPr/>
        </p:nvSpPr>
        <p:spPr>
          <a:xfrm>
            <a:off x="0" y="2428725"/>
            <a:ext cx="3021283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Text Editors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Notepad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 on windows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i="0" dirty="0">
                <a:solidFill>
                  <a:srgbClr val="000000"/>
                </a:solidFill>
                <a:effectLst/>
                <a:latin typeface="Nunito" pitchFamily="2" charset="0"/>
              </a:rPr>
              <a:t>vi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unito" pitchFamily="2" charset="0"/>
              </a:rPr>
              <a:t>or vim on UNIX or Linux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Blip>
                <a:blip r:embed="rId2"/>
              </a:buBlip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</a:rPr>
              <a:t>Text edit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</a:rPr>
              <a:t>on MAC</a:t>
            </a:r>
            <a:endParaRPr lang="en-US" sz="1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460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1757362" y="942975"/>
            <a:ext cx="2897808" cy="3263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1757362" y="942975"/>
            <a:ext cx="2897808" cy="3263741"/>
          </a:xfrm>
          <a:prstGeom prst="rect">
            <a:avLst/>
          </a:prstGeom>
          <a:noFill/>
        </p:spPr>
      </p:pic>
      <p:pic>
        <p:nvPicPr>
          <p:cNvPr id="6" name="Picture 6" descr="Image result for stick man talking"/>
          <p:cNvPicPr>
            <a:picLocks noChangeAspect="1" noChangeArrowheads="1"/>
          </p:cNvPicPr>
          <p:nvPr/>
        </p:nvPicPr>
        <p:blipFill>
          <a:blip r:embed="rId3"/>
          <a:srcRect l="34319" t="4793" r="37949" b="74156"/>
          <a:stretch>
            <a:fillRect/>
          </a:stretch>
        </p:blipFill>
        <p:spPr bwMode="auto">
          <a:xfrm>
            <a:off x="2914650" y="1114425"/>
            <a:ext cx="871598" cy="678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2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Image result for stick man talking"/>
          <p:cNvPicPr>
            <a:picLocks noChangeAspect="1" noChangeArrowheads="1"/>
          </p:cNvPicPr>
          <p:nvPr/>
        </p:nvPicPr>
        <p:blipFill>
          <a:blip r:embed="rId4">
            <a:biLevel thresh="50000"/>
          </a:blip>
          <a:srcRect r="10938" b="2098"/>
          <a:stretch>
            <a:fillRect/>
          </a:stretch>
        </p:blipFill>
        <p:spPr bwMode="auto">
          <a:xfrm>
            <a:off x="1757362" y="942975"/>
            <a:ext cx="2897808" cy="3263741"/>
          </a:xfrm>
          <a:prstGeom prst="rect">
            <a:avLst/>
          </a:prstGeom>
          <a:noFill/>
        </p:spPr>
      </p:pic>
      <p:grpSp>
        <p:nvGrpSpPr>
          <p:cNvPr id="21" name="Group 7"/>
          <p:cNvGrpSpPr/>
          <p:nvPr/>
        </p:nvGrpSpPr>
        <p:grpSpPr>
          <a:xfrm>
            <a:off x="2042315" y="885467"/>
            <a:ext cx="2458248" cy="1257658"/>
            <a:chOff x="2514600" y="167481"/>
            <a:chExt cx="4343400" cy="1828800"/>
          </a:xfrm>
        </p:grpSpPr>
        <p:sp>
          <p:nvSpPr>
            <p:cNvPr id="22" name="Rectangle 21"/>
            <p:cNvSpPr/>
            <p:nvPr/>
          </p:nvSpPr>
          <p:spPr>
            <a:xfrm>
              <a:off x="2514600" y="167481"/>
              <a:ext cx="43434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9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3800" y="319881"/>
              <a:ext cx="22098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9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2700338" y="1328738"/>
            <a:ext cx="1142130" cy="719119"/>
          </a:xfrm>
          <a:prstGeom prst="wedgeEllipseCallout">
            <a:avLst>
              <a:gd name="adj1" fmla="val -28810"/>
              <a:gd name="adj2" fmla="val 7788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7" b="1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57475" y="2871788"/>
            <a:ext cx="514350" cy="450488"/>
            <a:chOff x="3571320" y="3072491"/>
            <a:chExt cx="780445" cy="657073"/>
          </a:xfrm>
        </p:grpSpPr>
        <p:sp>
          <p:nvSpPr>
            <p:cNvPr id="27" name="Rectangle 26"/>
            <p:cNvSpPr/>
            <p:nvPr/>
          </p:nvSpPr>
          <p:spPr>
            <a:xfrm rot="756122">
              <a:off x="3665965" y="3136059"/>
              <a:ext cx="6858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99"/>
            </a:p>
          </p:txBody>
        </p:sp>
        <p:pic>
          <p:nvPicPr>
            <p:cNvPr id="28" name="Picture 4" descr="Image result for stick man talking"/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</a:blip>
            <a:srcRect l="26563" t="58252" r="59964" b="38552"/>
            <a:stretch>
              <a:fillRect/>
            </a:stretch>
          </p:blipFill>
          <p:spPr bwMode="auto">
            <a:xfrm rot="15484982">
              <a:off x="3322639" y="3321172"/>
              <a:ext cx="657073" cy="159711"/>
            </a:xfrm>
            <a:prstGeom prst="rect">
              <a:avLst/>
            </a:prstGeom>
            <a:noFill/>
          </p:spPr>
        </p:pic>
      </p:grpSp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5"/>
          <a:srcRect l="29303" r="6231"/>
          <a:stretch>
            <a:fillRect/>
          </a:stretch>
        </p:blipFill>
        <p:spPr bwMode="auto">
          <a:xfrm>
            <a:off x="3656646" y="2054545"/>
            <a:ext cx="1101092" cy="2187717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04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Image result for stick man talki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 r="10938" b="2098"/>
          <a:stretch>
            <a:fillRect/>
          </a:stretch>
        </p:blipFill>
        <p:spPr bwMode="auto">
          <a:xfrm>
            <a:off x="1757362" y="942975"/>
            <a:ext cx="2897808" cy="3263741"/>
          </a:xfrm>
          <a:prstGeom prst="rect">
            <a:avLst/>
          </a:prstGeom>
          <a:noFill/>
        </p:spPr>
      </p:pic>
      <p:grpSp>
        <p:nvGrpSpPr>
          <p:cNvPr id="23" name="Group 7"/>
          <p:cNvGrpSpPr/>
          <p:nvPr/>
        </p:nvGrpSpPr>
        <p:grpSpPr>
          <a:xfrm>
            <a:off x="2042315" y="885467"/>
            <a:ext cx="2458248" cy="1257658"/>
            <a:chOff x="2514600" y="167481"/>
            <a:chExt cx="43434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2514600" y="167481"/>
              <a:ext cx="43434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9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33800" y="319881"/>
              <a:ext cx="2209800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9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2649054" y="1165099"/>
            <a:ext cx="1246132" cy="775957"/>
          </a:xfrm>
          <a:prstGeom prst="wedgeEllipseCallout">
            <a:avLst>
              <a:gd name="adj1" fmla="val -28810"/>
              <a:gd name="adj2" fmla="val 7788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schemeClr val="tx1"/>
                </a:solidFill>
              </a:rPr>
              <a:t>100011000100101010111100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28925" y="2571750"/>
            <a:ext cx="323071" cy="2738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99"/>
          </a:p>
        </p:txBody>
      </p:sp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4"/>
          <a:srcRect l="29303" r="6231"/>
          <a:stretch>
            <a:fillRect/>
          </a:stretch>
        </p:blipFill>
        <p:spPr bwMode="auto">
          <a:xfrm>
            <a:off x="3656646" y="2054545"/>
            <a:ext cx="1101092" cy="218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561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7.2|1.3|15.9|1.6|2.1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0.6|9.7|4|2.9|5.7|3|3.2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.5|7.7|2.3|4.5|9.7|5|14.8|1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0.8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1064</Words>
  <Application>Microsoft Office PowerPoint</Application>
  <PresentationFormat>Custom</PresentationFormat>
  <Paragraphs>194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erdana</vt:lpstr>
      <vt:lpstr>inter-bold</vt:lpstr>
      <vt:lpstr>inter-regular</vt:lpstr>
      <vt:lpstr>Nunito</vt:lpstr>
      <vt:lpstr>Nunito Sans</vt:lpstr>
      <vt:lpstr>Nunito Sans Light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naveench</cp:lastModifiedBy>
  <cp:revision>74</cp:revision>
  <dcterms:created xsi:type="dcterms:W3CDTF">2022-08-29T19:48:14Z</dcterms:created>
  <dcterms:modified xsi:type="dcterms:W3CDTF">2023-01-18T16:33:45Z</dcterms:modified>
</cp:coreProperties>
</file>