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73" r:id="rId5"/>
    <p:sldId id="271" r:id="rId6"/>
    <p:sldId id="272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91" r:id="rId20"/>
    <p:sldId id="290" r:id="rId21"/>
    <p:sldId id="279" r:id="rId22"/>
    <p:sldId id="280" r:id="rId23"/>
    <p:sldId id="281" r:id="rId24"/>
    <p:sldId id="282" r:id="rId25"/>
    <p:sldId id="283" r:id="rId26"/>
    <p:sldId id="286" r:id="rId27"/>
    <p:sldId id="287" r:id="rId28"/>
    <p:sldId id="288" r:id="rId29"/>
    <p:sldId id="289" r:id="rId30"/>
    <p:sldId id="296" r:id="rId31"/>
    <p:sldId id="297" r:id="rId32"/>
    <p:sldId id="266" r:id="rId33"/>
    <p:sldId id="268" r:id="rId34"/>
    <p:sldId id="292" r:id="rId35"/>
    <p:sldId id="293" r:id="rId36"/>
    <p:sldId id="294" r:id="rId37"/>
    <p:sldId id="295" r:id="rId38"/>
    <p:sldId id="284" r:id="rId39"/>
    <p:sldId id="28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E1162-2477-4A42-A223-459E3D177D97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EE2DE-A488-417D-A183-1FBB8047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53A5A-EFD8-4146-8FCF-FDDEDBE9B5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53A5A-EFD8-4146-8FCF-FDDEDBE9B5E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6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DBE5-D3E4-443D-B3ED-A6193DA7021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4AF1-EA91-4E63-A439-A7B8C5497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Two dimensional arrays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82242" y="1154699"/>
            <a:ext cx="10998200" cy="23256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/>
              <a:t>The 2D array is organizes the date in the form 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rows and columns</a:t>
            </a:r>
          </a:p>
          <a:p>
            <a:pPr marL="12700" marR="5080"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    </a:t>
            </a:r>
            <a:r>
              <a:rPr sz="2400" spc="-5" dirty="0">
                <a:latin typeface="Times New Roman"/>
                <a:cs typeface="Times New Roman"/>
              </a:rPr>
              <a:t>Ex</a:t>
            </a:r>
            <a:r>
              <a:rPr lang="en-IN" sz="2400" spc="-5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student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name,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 rollno,</a:t>
            </a:r>
            <a:r>
              <a:rPr sz="2400" spc="-2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and </a:t>
            </a:r>
            <a:r>
              <a:rPr sz="2400" spc="-68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attendance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67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data</a:t>
            </a:r>
            <a:r>
              <a:rPr sz="2400" spc="-10" dirty="0">
                <a:latin typeface="Times New Roman"/>
                <a:cs typeface="Times New Roman"/>
              </a:rPr>
              <a:t> must</a:t>
            </a:r>
            <a:r>
              <a:rPr sz="2400" spc="-5" dirty="0">
                <a:latin typeface="Times New Roman"/>
                <a:cs typeface="Times New Roman"/>
              </a:rPr>
              <a:t> be in </a:t>
            </a:r>
            <a:r>
              <a:rPr sz="2400" dirty="0">
                <a:highlight>
                  <a:srgbClr val="FFFF00"/>
                </a:highlight>
                <a:latin typeface="Times New Roman"/>
                <a:cs typeface="Times New Roman"/>
              </a:rPr>
              <a:t>rows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 and columns.-</a:t>
            </a:r>
            <a:r>
              <a:rPr sz="2400" spc="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Times New Roman"/>
                <a:cs typeface="Times New Roman"/>
              </a:rPr>
              <a:t>matrix</a:t>
            </a:r>
            <a:endParaRPr sz="24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355600" indent="-342900"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Declaration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dimensional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array</a:t>
            </a:r>
            <a:endParaRPr sz="2800" dirty="0">
              <a:latin typeface="Times New Roman"/>
              <a:cs typeface="Times New Roman"/>
            </a:endParaRPr>
          </a:p>
          <a:p>
            <a:pPr marL="823594">
              <a:spcBef>
                <a:spcPts val="680"/>
              </a:spcBef>
              <a:tabLst>
                <a:tab pos="2608580" algn="l"/>
              </a:tabLst>
            </a:pP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	array_name[rows][columns];</a:t>
            </a:r>
          </a:p>
        </p:txBody>
      </p:sp>
      <p:grpSp>
        <p:nvGrpSpPr>
          <p:cNvPr id="6" name="object 4"/>
          <p:cNvGrpSpPr/>
          <p:nvPr/>
        </p:nvGrpSpPr>
        <p:grpSpPr>
          <a:xfrm>
            <a:off x="853268" y="2941749"/>
            <a:ext cx="8425440" cy="3289296"/>
            <a:chOff x="1143000" y="3568700"/>
            <a:chExt cx="6629400" cy="3289296"/>
          </a:xfrm>
        </p:grpSpPr>
        <p:sp>
          <p:nvSpPr>
            <p:cNvPr id="7" name="object 5"/>
            <p:cNvSpPr/>
            <p:nvPr/>
          </p:nvSpPr>
          <p:spPr>
            <a:xfrm>
              <a:off x="1143000" y="3568700"/>
              <a:ext cx="6629400" cy="609600"/>
            </a:xfrm>
            <a:custGeom>
              <a:avLst/>
              <a:gdLst/>
              <a:ahLst/>
              <a:cxnLst/>
              <a:rect l="l" t="t" r="r" b="b"/>
              <a:pathLst>
                <a:path w="6629400" h="609600">
                  <a:moveTo>
                    <a:pt x="0" y="609600"/>
                  </a:moveTo>
                  <a:lnTo>
                    <a:pt x="6629400" y="609600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4648199"/>
              <a:ext cx="4495800" cy="2209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4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4204" y="739246"/>
            <a:ext cx="5412347" cy="6118753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N</a:t>
            </a:r>
            <a:r>
              <a:rPr lang="en-US" sz="1800" dirty="0" smtClean="0">
                <a:solidFill>
                  <a:schemeClr val="tx1"/>
                </a:solidFill>
              </a:rPr>
              <a:t>umber </a:t>
            </a:r>
            <a:r>
              <a:rPr lang="en-US" sz="1800" dirty="0">
                <a:solidFill>
                  <a:schemeClr val="tx1"/>
                </a:solidFill>
              </a:rPr>
              <a:t>of rows and columns of matrix</a:t>
            </a:r>
          </a:p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2     2</a:t>
            </a: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Enter the elements of  a  matrix</a:t>
            </a:r>
          </a:p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23    45</a:t>
            </a: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33    55</a:t>
            </a: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Enter the elements of  b  matrix</a:t>
            </a:r>
          </a:p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2   33</a:t>
            </a: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44  55</a:t>
            </a:r>
            <a:endParaRPr lang="en-US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Sum of entered matrices:-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25      78</a:t>
            </a:r>
          </a:p>
          <a:p>
            <a:pPr marL="4445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77      110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62"/>
          </a:xfrm>
        </p:spPr>
        <p:txBody>
          <a:bodyPr/>
          <a:lstStyle/>
          <a:p>
            <a:pPr marL="4445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Q) </a:t>
            </a:r>
            <a:r>
              <a:rPr lang="en-US" sz="2400" b="0" i="0" cap="none" dirty="0" smtClean="0">
                <a:effectLst/>
                <a:latin typeface="Helvetica" panose="020B0604020202020204" pitchFamily="34" charset="0"/>
              </a:rPr>
              <a:t>Write </a:t>
            </a:r>
            <a:r>
              <a:rPr lang="en-US" sz="2400" b="0" i="0" cap="none" dirty="0">
                <a:effectLst/>
                <a:latin typeface="Helvetica" panose="020B0604020202020204" pitchFamily="34" charset="0"/>
              </a:rPr>
              <a:t>a program in C to </a:t>
            </a:r>
            <a:r>
              <a:rPr lang="en-US" sz="2400" b="1" i="0" cap="none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add TWO </a:t>
            </a:r>
            <a:r>
              <a:rPr lang="en-US" sz="2400" b="1" i="0" cap="none" dirty="0" smtClean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MATRICES using 2D arrays</a:t>
            </a:r>
            <a:endParaRPr lang="en-US" sz="2400" b="1" cap="non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576551" y="739246"/>
            <a:ext cx="6098344" cy="63248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2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arrays a[ROWS][COLS] and b[ROWS][COLS]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Read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of matrix a and b.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  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j=0;j&lt;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 smtClean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][j]);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//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similary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matrix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4.Perform </a:t>
            </a:r>
            <a:r>
              <a:rPr lang="en-IN" dirty="0" err="1" smtClean="0">
                <a:solidFill>
                  <a:srgbClr val="333333"/>
                </a:solidFill>
                <a:latin typeface="inherit"/>
              </a:rPr>
              <a:t>addtion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 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 smtClean="0">
                <a:solidFill>
                  <a:srgbClr val="333333"/>
                </a:solidFill>
                <a:latin typeface="inherit"/>
              </a:rPr>
              <a:t>         for(</a:t>
            </a:r>
            <a:r>
              <a:rPr lang="en-IN" dirty="0" err="1" smtClean="0">
                <a:solidFill>
                  <a:srgbClr val="333333"/>
                </a:solidFill>
                <a:latin typeface="inherit"/>
              </a:rPr>
              <a:t>i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=0;i&lt;</a:t>
            </a:r>
            <a:r>
              <a:rPr lang="en-IN" dirty="0" err="1" smtClean="0">
                <a:solidFill>
                  <a:srgbClr val="333333"/>
                </a:solidFill>
                <a:latin typeface="inherit"/>
              </a:rPr>
              <a:t>m;i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++)</a:t>
            </a:r>
            <a:endParaRPr lang="en-IN" dirty="0">
              <a:solidFill>
                <a:srgbClr val="333333"/>
              </a:solidFill>
              <a:latin typeface="inherit"/>
            </a:endParaRP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       for(j=0;j&lt;</a:t>
            </a:r>
            <a:r>
              <a:rPr lang="en-IN" dirty="0" err="1" smtClean="0">
                <a:solidFill>
                  <a:srgbClr val="333333"/>
                </a:solidFill>
                <a:latin typeface="inherit"/>
              </a:rPr>
              <a:t>n;j</a:t>
            </a:r>
            <a:r>
              <a:rPr lang="en-IN" dirty="0">
                <a:solidFill>
                  <a:srgbClr val="333333"/>
                </a:solidFill>
                <a:latin typeface="inherit"/>
              </a:rPr>
              <a:t>++)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              </a:t>
            </a:r>
            <a:r>
              <a:rPr lang="en-IN" dirty="0" smtClean="0">
                <a:solidFill>
                  <a:srgbClr val="FF0000"/>
                </a:solidFill>
                <a:latin typeface="inherit"/>
              </a:rPr>
              <a:t>c[i</a:t>
            </a:r>
            <a:r>
              <a:rPr lang="en-IN" dirty="0">
                <a:solidFill>
                  <a:srgbClr val="FF0000"/>
                </a:solidFill>
                <a:latin typeface="inherit"/>
              </a:rPr>
              <a:t>][j]=a[i][j]+b[i][j];</a:t>
            </a:r>
          </a:p>
          <a:p>
            <a:pPr lvl="0">
              <a:lnSpc>
                <a:spcPct val="150000"/>
              </a:lnSpc>
              <a:defRPr/>
            </a:pPr>
            <a:r>
              <a:rPr lang="en-IN" dirty="0" smtClean="0">
                <a:solidFill>
                  <a:srgbClr val="333333"/>
                </a:solidFill>
                <a:latin typeface="inherit"/>
              </a:rPr>
              <a:t>            </a:t>
            </a:r>
            <a:endParaRPr lang="en-IN" dirty="0">
              <a:solidFill>
                <a:srgbClr val="333333"/>
              </a:solidFill>
              <a:latin typeface="inheri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4. Print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lang="en-US" dirty="0" smtClean="0">
                <a:solidFill>
                  <a:srgbClr val="292934"/>
                </a:solidFill>
                <a:latin typeface="Franklin Gothic Medium"/>
              </a:rPr>
              <a:t>c[i][j]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0"/>
            <a:ext cx="6507480" cy="5968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lvl="1"/>
            <a:r>
              <a:rPr lang="en-IN" sz="2000" dirty="0" smtClean="0">
                <a:solidFill>
                  <a:srgbClr val="C00000"/>
                </a:solidFill>
              </a:rPr>
              <a:t>//PROGRAM TO ADD TWO MATRICES </a:t>
            </a:r>
          </a:p>
          <a:p>
            <a:pPr lvl="1"/>
            <a:r>
              <a:rPr lang="en-IN" sz="2000" dirty="0" smtClean="0"/>
              <a:t>#include </a:t>
            </a:r>
            <a:r>
              <a:rPr lang="en-IN" sz="2000" dirty="0"/>
              <a:t>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lvl="1"/>
            <a:r>
              <a:rPr lang="en-IN" sz="2000" dirty="0"/>
              <a:t>int main()</a:t>
            </a:r>
          </a:p>
          <a:p>
            <a:pPr lvl="1"/>
            <a:r>
              <a:rPr lang="en-IN" sz="2000" dirty="0"/>
              <a:t>{</a:t>
            </a:r>
          </a:p>
          <a:p>
            <a:pPr lvl="1"/>
            <a:r>
              <a:rPr lang="en-IN" sz="2000" dirty="0"/>
              <a:t>int </a:t>
            </a:r>
            <a:r>
              <a:rPr lang="en-IN" sz="2000" dirty="0" err="1"/>
              <a:t>m,n,i,j,a</a:t>
            </a:r>
            <a:r>
              <a:rPr lang="en-IN" sz="2000" dirty="0"/>
              <a:t>[10][10],b[10][10],c[10][10];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printf</a:t>
            </a:r>
            <a:r>
              <a:rPr lang="en-IN" sz="2000" dirty="0"/>
              <a:t>("</a:t>
            </a:r>
            <a:r>
              <a:rPr lang="en-IN" sz="2000" dirty="0">
                <a:solidFill>
                  <a:srgbClr val="7030A0"/>
                </a:solidFill>
              </a:rPr>
              <a:t>number of rows and </a:t>
            </a:r>
            <a:r>
              <a:rPr lang="en-IN" sz="2000" dirty="0" smtClean="0">
                <a:solidFill>
                  <a:srgbClr val="7030A0"/>
                </a:solidFill>
              </a:rPr>
              <a:t> cols\n</a:t>
            </a:r>
            <a:r>
              <a:rPr lang="en-IN" sz="2000" dirty="0"/>
              <a:t>");</a:t>
            </a:r>
          </a:p>
          <a:p>
            <a:pPr lvl="1"/>
            <a:r>
              <a:rPr lang="en-IN" sz="2000" dirty="0"/>
              <a:t>scanf("%</a:t>
            </a:r>
            <a:r>
              <a:rPr lang="en-IN" sz="2000" dirty="0" err="1"/>
              <a:t>d%d</a:t>
            </a:r>
            <a:r>
              <a:rPr lang="en-IN" sz="2000" dirty="0"/>
              <a:t>",&amp;</a:t>
            </a:r>
            <a:r>
              <a:rPr lang="en-IN" sz="2000" dirty="0" err="1"/>
              <a:t>m,&amp;n</a:t>
            </a:r>
            <a:r>
              <a:rPr lang="en-IN" sz="2000" dirty="0"/>
              <a:t>);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printf(</a:t>
            </a:r>
            <a:r>
              <a:rPr lang="en-IN" sz="2000" dirty="0">
                <a:solidFill>
                  <a:srgbClr val="0070C0"/>
                </a:solidFill>
              </a:rPr>
              <a:t>"</a:t>
            </a:r>
            <a:r>
              <a:rPr lang="en-IN" sz="2000" dirty="0">
                <a:solidFill>
                  <a:srgbClr val="7030A0"/>
                </a:solidFill>
              </a:rPr>
              <a:t>Enter the elements of  a  matrix\n</a:t>
            </a:r>
            <a:r>
              <a:rPr lang="en-IN" sz="2000" dirty="0">
                <a:solidFill>
                  <a:srgbClr val="0070C0"/>
                </a:solidFill>
              </a:rPr>
              <a:t>"</a:t>
            </a:r>
            <a:r>
              <a:rPr lang="en-IN" sz="2000" dirty="0"/>
              <a:t>);</a:t>
            </a:r>
          </a:p>
          <a:p>
            <a:pPr lvl="1"/>
            <a:r>
              <a:rPr lang="en-IN" sz="2000" dirty="0"/>
              <a:t>for(i=0;i&lt;</a:t>
            </a:r>
            <a:r>
              <a:rPr lang="en-IN" sz="2000" dirty="0" err="1"/>
              <a:t>m;i</a:t>
            </a:r>
            <a:r>
              <a:rPr lang="en-IN" sz="2000" dirty="0"/>
              <a:t>++)</a:t>
            </a:r>
          </a:p>
          <a:p>
            <a:pPr lvl="1"/>
            <a:r>
              <a:rPr lang="en-IN" sz="2000" dirty="0"/>
              <a:t>for(j=0;j&lt;</a:t>
            </a:r>
            <a:r>
              <a:rPr lang="en-IN" sz="2000" dirty="0" err="1"/>
              <a:t>n;j</a:t>
            </a:r>
            <a:r>
              <a:rPr lang="en-IN" sz="2000" dirty="0"/>
              <a:t>++)</a:t>
            </a:r>
          </a:p>
          <a:p>
            <a:pPr lvl="1"/>
            <a:r>
              <a:rPr lang="en-IN" sz="2000" dirty="0">
                <a:solidFill>
                  <a:srgbClr val="C00000"/>
                </a:solidFill>
              </a:rPr>
              <a:t>scanf("%</a:t>
            </a:r>
            <a:r>
              <a:rPr lang="en-IN" sz="2000" dirty="0" err="1">
                <a:solidFill>
                  <a:srgbClr val="C00000"/>
                </a:solidFill>
              </a:rPr>
              <a:t>d",&amp;a</a:t>
            </a:r>
            <a:r>
              <a:rPr lang="en-IN" sz="2000" dirty="0">
                <a:solidFill>
                  <a:srgbClr val="C00000"/>
                </a:solidFill>
              </a:rPr>
              <a:t>[i][j]);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printf</a:t>
            </a:r>
            <a:r>
              <a:rPr lang="en-IN" sz="2000" dirty="0"/>
              <a:t>("</a:t>
            </a:r>
            <a:r>
              <a:rPr lang="en-IN" sz="2000" dirty="0">
                <a:solidFill>
                  <a:srgbClr val="7030A0"/>
                </a:solidFill>
              </a:rPr>
              <a:t>Enter the elements of  b  matrix\n"</a:t>
            </a:r>
            <a:r>
              <a:rPr lang="en-IN" sz="2000" dirty="0"/>
              <a:t>);</a:t>
            </a:r>
          </a:p>
          <a:p>
            <a:pPr lvl="1"/>
            <a:r>
              <a:rPr lang="en-IN" sz="2000" dirty="0"/>
              <a:t>for(i=0;i&lt;</a:t>
            </a:r>
            <a:r>
              <a:rPr lang="en-IN" sz="2000" dirty="0" err="1"/>
              <a:t>m;i</a:t>
            </a:r>
            <a:r>
              <a:rPr lang="en-IN" sz="2000" dirty="0"/>
              <a:t>++)</a:t>
            </a:r>
          </a:p>
          <a:p>
            <a:pPr lvl="1"/>
            <a:r>
              <a:rPr lang="en-IN" sz="2000" dirty="0" smtClean="0"/>
              <a:t>for(j=0;j&lt;</a:t>
            </a:r>
            <a:r>
              <a:rPr lang="en-IN" sz="2000" dirty="0" err="1" smtClean="0"/>
              <a:t>n;j</a:t>
            </a:r>
            <a:r>
              <a:rPr lang="en-IN" sz="2000" dirty="0"/>
              <a:t>++)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scanf</a:t>
            </a:r>
            <a:r>
              <a:rPr lang="en-IN" sz="2000" dirty="0">
                <a:solidFill>
                  <a:srgbClr val="C00000"/>
                </a:solidFill>
              </a:rPr>
              <a:t>("%</a:t>
            </a:r>
            <a:r>
              <a:rPr lang="en-IN" sz="2000" dirty="0" err="1">
                <a:solidFill>
                  <a:srgbClr val="C00000"/>
                </a:solidFill>
              </a:rPr>
              <a:t>d",&amp;b</a:t>
            </a:r>
            <a:r>
              <a:rPr lang="en-IN" sz="2000" dirty="0">
                <a:solidFill>
                  <a:srgbClr val="C00000"/>
                </a:solidFill>
              </a:rPr>
              <a:t>[i][j]);</a:t>
            </a:r>
          </a:p>
          <a:p>
            <a:pPr lvl="1"/>
            <a:r>
              <a:rPr lang="en-IN" sz="2000" dirty="0">
                <a:highlight>
                  <a:srgbClr val="FFFF00"/>
                </a:highlight>
              </a:rPr>
              <a:t>		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6578220" y="18336"/>
            <a:ext cx="5572836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printf(</a:t>
            </a:r>
            <a:r>
              <a:rPr lang="en-IN" sz="2000" dirty="0">
                <a:solidFill>
                  <a:srgbClr val="0070C0"/>
                </a:solidFill>
              </a:rPr>
              <a:t>"Sum of entered matrices:-\n"</a:t>
            </a:r>
            <a:r>
              <a:rPr lang="en-IN" sz="2000" dirty="0"/>
              <a:t>);</a:t>
            </a:r>
          </a:p>
          <a:p>
            <a:r>
              <a:rPr lang="en-IN" sz="2000" dirty="0"/>
              <a:t> for(i=0;i&lt;</a:t>
            </a:r>
            <a:r>
              <a:rPr lang="en-IN" sz="2000" dirty="0" err="1"/>
              <a:t>m;i</a:t>
            </a:r>
            <a:r>
              <a:rPr lang="en-IN" sz="2000" dirty="0"/>
              <a:t>++)</a:t>
            </a:r>
          </a:p>
          <a:p>
            <a:r>
              <a:rPr lang="en-IN" sz="2000" dirty="0" smtClean="0"/>
              <a:t>  </a:t>
            </a:r>
            <a:r>
              <a:rPr lang="en-IN" sz="2000" dirty="0"/>
              <a:t>{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for(j=0;j&lt;</a:t>
            </a:r>
            <a:r>
              <a:rPr lang="en-IN" sz="2000" dirty="0" err="1" smtClean="0"/>
              <a:t>n;j</a:t>
            </a:r>
            <a:r>
              <a:rPr lang="en-IN" sz="2000" dirty="0"/>
              <a:t>++)</a:t>
            </a:r>
          </a:p>
          <a:p>
            <a:r>
              <a:rPr lang="en-IN" sz="2000" dirty="0"/>
              <a:t>     {</a:t>
            </a:r>
          </a:p>
          <a:p>
            <a:r>
              <a:rPr lang="en-IN" sz="2000" dirty="0">
                <a:solidFill>
                  <a:srgbClr val="C00000"/>
                </a:solidFill>
              </a:rPr>
              <a:t>       c[i][j]=</a:t>
            </a:r>
            <a:r>
              <a:rPr lang="en-IN" sz="2000" dirty="0" smtClean="0">
                <a:solidFill>
                  <a:srgbClr val="C00000"/>
                </a:solidFill>
              </a:rPr>
              <a:t>a[</a:t>
            </a:r>
            <a:r>
              <a:rPr lang="en-IN" sz="2000" dirty="0" err="1" smtClean="0">
                <a:solidFill>
                  <a:srgbClr val="C00000"/>
                </a:solidFill>
              </a:rPr>
              <a:t>i</a:t>
            </a:r>
            <a:r>
              <a:rPr lang="en-IN" sz="2000" dirty="0">
                <a:solidFill>
                  <a:srgbClr val="C00000"/>
                </a:solidFill>
              </a:rPr>
              <a:t>][j]+b[i][j];</a:t>
            </a:r>
          </a:p>
          <a:p>
            <a:r>
              <a:rPr lang="en-IN" sz="2000" dirty="0"/>
              <a:t>       printf(</a:t>
            </a:r>
            <a:r>
              <a:rPr lang="en-IN" sz="2000" dirty="0">
                <a:solidFill>
                  <a:srgbClr val="0070C0"/>
                </a:solidFill>
              </a:rPr>
              <a:t>"%d\t</a:t>
            </a:r>
            <a:r>
              <a:rPr lang="en-IN" sz="2000" dirty="0" smtClean="0">
                <a:solidFill>
                  <a:srgbClr val="0070C0"/>
                </a:solidFill>
              </a:rPr>
              <a:t>"</a:t>
            </a:r>
            <a:r>
              <a:rPr lang="en-IN" sz="2000" dirty="0" smtClean="0"/>
              <a:t>, c[</a:t>
            </a:r>
            <a:r>
              <a:rPr lang="en-IN" sz="2000" dirty="0" err="1" smtClean="0"/>
              <a:t>i</a:t>
            </a:r>
            <a:r>
              <a:rPr lang="en-IN" sz="2000" dirty="0"/>
              <a:t>][j</a:t>
            </a:r>
            <a:r>
              <a:rPr lang="en-IN" sz="2000" dirty="0" smtClean="0"/>
              <a:t>]);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</a:t>
            </a:r>
            <a:r>
              <a:rPr lang="en-IN" sz="2000" dirty="0"/>
              <a:t>}</a:t>
            </a:r>
          </a:p>
          <a:p>
            <a:r>
              <a:rPr lang="en-IN" sz="2000" dirty="0" smtClean="0"/>
              <a:t> printf</a:t>
            </a:r>
            <a:r>
              <a:rPr lang="en-IN" sz="2000" dirty="0"/>
              <a:t>("\n");</a:t>
            </a:r>
          </a:p>
          <a:p>
            <a:r>
              <a:rPr lang="en-IN" sz="2000" dirty="0" smtClean="0"/>
              <a:t> }</a:t>
            </a:r>
            <a:endParaRPr lang="en-IN" sz="2000" dirty="0"/>
          </a:p>
          <a:p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Q) Write a C program to multiply TWO matrices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Enter dimensions of first matrix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2  3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Enter dimensions of second </a:t>
            </a:r>
            <a:r>
              <a:rPr lang="en-US" dirty="0" smtClean="0"/>
              <a:t>matrix</a:t>
            </a:r>
          </a:p>
          <a:p>
            <a:pPr marL="457200" lvl="1" indent="0">
              <a:buNone/>
            </a:pPr>
            <a:r>
              <a:rPr lang="en-US" dirty="0" smtClean="0"/>
              <a:t>3  2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Enter first matrix (2 rows x 3 columns):</a:t>
            </a:r>
          </a:p>
          <a:p>
            <a:pPr marL="457200" lvl="1" indent="0">
              <a:buNone/>
            </a:pPr>
            <a:r>
              <a:rPr lang="en-US" dirty="0"/>
              <a:t>1 2 3</a:t>
            </a:r>
          </a:p>
          <a:p>
            <a:pPr marL="457200" lvl="1" indent="0">
              <a:buNone/>
            </a:pPr>
            <a:r>
              <a:rPr lang="en-US" dirty="0"/>
              <a:t>4 5 6</a:t>
            </a:r>
          </a:p>
          <a:p>
            <a:pPr marL="457200" lvl="1" indent="0">
              <a:buNone/>
            </a:pPr>
            <a:r>
              <a:rPr lang="en-US" dirty="0"/>
              <a:t>Enter second matrix (3 rows x 2 columns):</a:t>
            </a:r>
          </a:p>
          <a:p>
            <a:pPr marL="457200" lvl="1" indent="0">
              <a:buNone/>
            </a:pPr>
            <a:r>
              <a:rPr lang="en-US" dirty="0"/>
              <a:t>7 8</a:t>
            </a:r>
          </a:p>
          <a:p>
            <a:pPr marL="457200" lvl="1" indent="0">
              <a:buNone/>
            </a:pPr>
            <a:r>
              <a:rPr lang="en-US" dirty="0"/>
              <a:t>9 10</a:t>
            </a:r>
          </a:p>
          <a:p>
            <a:pPr marL="457200" lvl="1" indent="0">
              <a:buNone/>
            </a:pPr>
            <a:r>
              <a:rPr lang="en-US" dirty="0"/>
              <a:t>11 12</a:t>
            </a:r>
          </a:p>
          <a:p>
            <a:pPr marL="457200" lvl="1" indent="0">
              <a:buNone/>
            </a:pPr>
            <a:r>
              <a:rPr lang="en-US" dirty="0"/>
              <a:t>Result matrix:</a:t>
            </a:r>
          </a:p>
          <a:p>
            <a:pPr marL="457200" lvl="1" indent="0">
              <a:buNone/>
            </a:pPr>
            <a:r>
              <a:rPr lang="en-US" dirty="0"/>
              <a:t>58 </a:t>
            </a:r>
            <a:r>
              <a:rPr lang="en-US" dirty="0" smtClean="0"/>
              <a:t>     64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139 </a:t>
            </a:r>
            <a:r>
              <a:rPr lang="en-US" dirty="0" smtClean="0"/>
              <a:t>  154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6093656" y="984813"/>
            <a:ext cx="6098344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1.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2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arrays a[ROWS][COLS] and b[ROWS][COLS]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Read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of matrix a and b.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  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j=0;j&lt;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 smtClean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][j]);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//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similary</a:t>
            </a:r>
            <a:r>
              <a:rPr kumimoji="0" lang="en-IN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matrix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defRPr/>
            </a:pPr>
            <a:r>
              <a:rPr lang="en-IN" dirty="0">
                <a:solidFill>
                  <a:srgbClr val="333333"/>
                </a:solidFill>
                <a:latin typeface="inherit"/>
              </a:rPr>
              <a:t>     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4.check the cols of matrix1 with rows of matrix2</a:t>
            </a:r>
          </a:p>
          <a:p>
            <a:r>
              <a:rPr lang="en-IN" dirty="0" smtClean="0">
                <a:solidFill>
                  <a:srgbClr val="333333"/>
                </a:solidFill>
                <a:latin typeface="inherit"/>
              </a:rPr>
              <a:t>          </a:t>
            </a:r>
            <a:r>
              <a:rPr lang="en-US" dirty="0"/>
              <a:t> if (cols1 != rows2) {</a:t>
            </a:r>
          </a:p>
          <a:p>
            <a:r>
              <a:rPr lang="en-US" dirty="0"/>
              <a:t>       </a:t>
            </a:r>
            <a:r>
              <a:rPr lang="en-US" dirty="0" smtClean="0"/>
              <a:t>          </a:t>
            </a:r>
            <a:r>
              <a:rPr lang="en-US" dirty="0"/>
              <a:t>printf("</a:t>
            </a:r>
            <a:r>
              <a:rPr lang="en-US" dirty="0">
                <a:solidFill>
                  <a:srgbClr val="7030A0"/>
                </a:solidFill>
              </a:rPr>
              <a:t>cannot </a:t>
            </a:r>
            <a:r>
              <a:rPr lang="en-US" dirty="0" smtClean="0">
                <a:solidFill>
                  <a:srgbClr val="7030A0"/>
                </a:solidFill>
              </a:rPr>
              <a:t>multiply.\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 smtClean="0"/>
              <a:t>");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5. Perform multiplication</a:t>
            </a:r>
            <a:endParaRPr lang="en-IN" dirty="0" smtClean="0">
              <a:solidFill>
                <a:srgbClr val="FF0000"/>
              </a:solidFill>
              <a:latin typeface="inherit"/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rows1;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smtClean="0"/>
              <a:t>    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0; j &lt; cols2;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k = 0; k &lt; cols1; k++) {</a:t>
            </a:r>
          </a:p>
          <a:p>
            <a:r>
              <a:rPr lang="en-US" dirty="0"/>
              <a:t>               </a:t>
            </a:r>
            <a:r>
              <a:rPr lang="en-US" dirty="0">
                <a:solidFill>
                  <a:srgbClr val="FF0000"/>
                </a:solidFill>
              </a:rPr>
              <a:t> sum += matrix1[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][k] * matrix2[k][j];</a:t>
            </a:r>
          </a:p>
          <a:p>
            <a:r>
              <a:rPr lang="en-US" dirty="0"/>
              <a:t>            }</a:t>
            </a:r>
          </a:p>
          <a:p>
            <a:r>
              <a:rPr lang="en-US" dirty="0">
                <a:solidFill>
                  <a:srgbClr val="7030A0"/>
                </a:solidFill>
              </a:rPr>
              <a:t>            result[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][j] = sum;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6. Print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lang="en-US" dirty="0" smtClean="0">
                <a:solidFill>
                  <a:srgbClr val="002060"/>
                </a:solidFill>
                <a:latin typeface="Franklin Gothic Medium"/>
              </a:rPr>
              <a:t>c[i][j]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60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//PROGRAM TO MULTIPLY TWO MATRICES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int rows1, cols1, rows2, cols2;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printf("</a:t>
            </a:r>
            <a:r>
              <a:rPr lang="en-US" sz="1800" dirty="0" smtClean="0">
                <a:solidFill>
                  <a:srgbClr val="7030A0"/>
                </a:solidFill>
              </a:rPr>
              <a:t>Enter dimensions of first matrix </a:t>
            </a:r>
            <a:r>
              <a:rPr lang="en-US" sz="18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scanf("%d %d", &amp;rows1, &amp;cols1);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printf("</a:t>
            </a:r>
            <a:r>
              <a:rPr lang="en-US" sz="1800" dirty="0">
                <a:solidFill>
                  <a:srgbClr val="7030A0"/>
                </a:solidFill>
              </a:rPr>
              <a:t>Enter dimensions of second matrix </a:t>
            </a:r>
            <a:r>
              <a:rPr lang="en-US" sz="18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scanf("%d %d", &amp;rows2, &amp;cols2);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if (cols1 != rows2)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printf("</a:t>
            </a:r>
            <a:r>
              <a:rPr lang="en-US" sz="1800" dirty="0">
                <a:solidFill>
                  <a:srgbClr val="7030A0"/>
                </a:solidFill>
              </a:rPr>
              <a:t>cannot multiply matrices with these dimensions.\n</a:t>
            </a:r>
            <a:r>
              <a:rPr lang="en-US" sz="18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int matrix1[rows1][cols1];  int matrix2[rows2][cols2];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int result[rows1][cols2];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// Read first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printf("</a:t>
            </a:r>
            <a:r>
              <a:rPr lang="en-US" sz="1800" dirty="0">
                <a:solidFill>
                  <a:srgbClr val="7030A0"/>
                </a:solidFill>
              </a:rPr>
              <a:t>Enter first matrix\N </a:t>
            </a:r>
            <a:r>
              <a:rPr lang="en-US" sz="1800" dirty="0" smtClean="0"/>
              <a:t>", rows1, cols1);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for (int i = 0; i &lt; rows1;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for (int j = 0; j &lt; cols1; </a:t>
            </a:r>
            <a:r>
              <a:rPr lang="en-US" sz="1800" dirty="0" err="1" smtClean="0"/>
              <a:t>j++</a:t>
            </a:r>
            <a:r>
              <a:rPr lang="en-US" sz="1800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     </a:t>
            </a:r>
            <a:r>
              <a:rPr lang="en-US" sz="1800" dirty="0" smtClean="0">
                <a:solidFill>
                  <a:srgbClr val="7030A0"/>
                </a:solidFill>
              </a:rPr>
              <a:t>scanf("%d", &amp;matrix1[i][j]);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439436" y="0"/>
            <a:ext cx="5752563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// Read second matrix</a:t>
            </a:r>
          </a:p>
          <a:p>
            <a:r>
              <a:rPr lang="en-US" dirty="0" smtClean="0"/>
              <a:t>     printf("</a:t>
            </a:r>
            <a:r>
              <a:rPr lang="en-US" dirty="0" smtClean="0">
                <a:solidFill>
                  <a:srgbClr val="7030A0"/>
                </a:solidFill>
              </a:rPr>
              <a:t>Enter second matrix \n</a:t>
            </a:r>
            <a:r>
              <a:rPr lang="en-US" dirty="0" smtClean="0"/>
              <a:t>", rows2, cols2);</a:t>
            </a:r>
          </a:p>
          <a:p>
            <a:r>
              <a:rPr lang="en-US" dirty="0" smtClean="0"/>
              <a:t>      for (int i = 0; i &lt; rows2; i++) </a:t>
            </a:r>
          </a:p>
          <a:p>
            <a:r>
              <a:rPr lang="en-US" dirty="0" smtClean="0"/>
              <a:t>        for (int j = 0; j &lt; cols2; j++)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</a:t>
            </a:r>
            <a:r>
              <a:rPr lang="en-US" dirty="0" smtClean="0"/>
              <a:t>scanf("%d", &amp;matrix2[i][j]);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// Multiply matrices</a:t>
            </a:r>
          </a:p>
          <a:p>
            <a:r>
              <a:rPr lang="en-US" dirty="0" smtClean="0"/>
              <a:t>      for (int i = 0; i &lt; rows1; i++) {</a:t>
            </a:r>
          </a:p>
          <a:p>
            <a:r>
              <a:rPr lang="en-US" dirty="0" smtClean="0"/>
              <a:t>        for (int j = 0; j &lt; cols2; j++) {</a:t>
            </a:r>
          </a:p>
          <a:p>
            <a:r>
              <a:rPr lang="en-US" dirty="0" smtClean="0"/>
              <a:t>            int sum = 0;</a:t>
            </a:r>
          </a:p>
          <a:p>
            <a:r>
              <a:rPr lang="en-US" dirty="0" smtClean="0"/>
              <a:t>            for (int k = 0; k &lt; cols1; k++) {</a:t>
            </a:r>
          </a:p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 sum += matrix1[i][k] * matrix2[k][j];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       result[i][j] = sum;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// Print result matrix</a:t>
            </a:r>
          </a:p>
          <a:p>
            <a:r>
              <a:rPr lang="en-US" dirty="0" smtClean="0"/>
              <a:t>     printf("Result matrix:\n");</a:t>
            </a:r>
          </a:p>
          <a:p>
            <a:r>
              <a:rPr lang="en-US" dirty="0" smtClean="0"/>
              <a:t>     for (int i = 0; i &lt; rows1; i++) {</a:t>
            </a:r>
          </a:p>
          <a:p>
            <a:r>
              <a:rPr lang="en-US" dirty="0" smtClean="0"/>
              <a:t>        for (int j = 0; j &lt; cols2; j++) {</a:t>
            </a:r>
          </a:p>
          <a:p>
            <a:r>
              <a:rPr lang="en-US" dirty="0" smtClean="0"/>
              <a:t>            printf("%d ", result[i][j]);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printf("\n");</a:t>
            </a:r>
          </a:p>
          <a:p>
            <a:r>
              <a:rPr lang="en-US" dirty="0" smtClean="0"/>
              <a:t>    }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Q) Write </a:t>
            </a:r>
            <a:r>
              <a:rPr lang="en-US" sz="4000" dirty="0">
                <a:solidFill>
                  <a:srgbClr val="FF0000"/>
                </a:solidFill>
              </a:rPr>
              <a:t>a C program to find the transpose of a matrix.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Transpose of a matrix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b="1" dirty="0"/>
              <a:t>found by interchanging its </a:t>
            </a:r>
            <a:r>
              <a:rPr lang="en-US" b="1" dirty="0">
                <a:solidFill>
                  <a:srgbClr val="FF0000"/>
                </a:solidFill>
              </a:rPr>
              <a:t>rows into columns </a:t>
            </a:r>
            <a:r>
              <a:rPr lang="en-US" b="1" dirty="0"/>
              <a:t>or </a:t>
            </a:r>
            <a:r>
              <a:rPr lang="en-US" b="1" dirty="0">
                <a:solidFill>
                  <a:srgbClr val="FF0000"/>
                </a:solidFill>
              </a:rPr>
              <a:t>columns into rows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{{</a:t>
            </a:r>
            <a:r>
              <a:rPr lang="en-US" dirty="0"/>
              <a:t>1, 2, 3}, {4, 5, 6}, {7, 8, 9</a:t>
            </a:r>
            <a:r>
              <a:rPr lang="en-US" dirty="0" smtClean="0"/>
              <a:t>}}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457200" lvl="1" indent="0">
              <a:buNone/>
            </a:pPr>
            <a:r>
              <a:rPr lang="en-US" dirty="0"/>
              <a:t>Original matrix:</a:t>
            </a:r>
          </a:p>
          <a:p>
            <a:pPr marL="457200" lvl="1" indent="0">
              <a:buNone/>
            </a:pPr>
            <a:r>
              <a:rPr lang="en-US" dirty="0"/>
              <a:t>1 2 3</a:t>
            </a:r>
          </a:p>
          <a:p>
            <a:pPr marL="457200" lvl="1" indent="0">
              <a:buNone/>
            </a:pPr>
            <a:r>
              <a:rPr lang="en-US" dirty="0"/>
              <a:t>4 5 6</a:t>
            </a:r>
          </a:p>
          <a:p>
            <a:pPr marL="457200" lvl="1" indent="0">
              <a:buNone/>
            </a:pPr>
            <a:r>
              <a:rPr lang="en-US" dirty="0"/>
              <a:t>7 8 9</a:t>
            </a:r>
          </a:p>
          <a:p>
            <a:pPr marL="457200" lvl="1" indent="0">
              <a:buNone/>
            </a:pPr>
            <a:r>
              <a:rPr lang="en-US" dirty="0"/>
              <a:t>Transpose of the matrix:</a:t>
            </a:r>
          </a:p>
          <a:p>
            <a:pPr marL="457200" lvl="1" indent="0">
              <a:buNone/>
            </a:pPr>
            <a:r>
              <a:rPr lang="en-US" dirty="0"/>
              <a:t>1 4 7</a:t>
            </a:r>
          </a:p>
          <a:p>
            <a:pPr marL="457200" lvl="1" indent="0">
              <a:buNone/>
            </a:pPr>
            <a:r>
              <a:rPr lang="en-US" dirty="0"/>
              <a:t>2 5 8</a:t>
            </a:r>
          </a:p>
          <a:p>
            <a:pPr marL="457200" lvl="1" indent="0">
              <a:buNone/>
            </a:pPr>
            <a:r>
              <a:rPr lang="en-US" dirty="0"/>
              <a:t>3 6 9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943531" y="1694496"/>
            <a:ext cx="6098344" cy="4801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and </a:t>
            </a:r>
            <a:r>
              <a:rPr lang="en-US" dirty="0" smtClean="0"/>
              <a:t>transpose[COLS</a:t>
            </a:r>
            <a:r>
              <a:rPr lang="en-US" dirty="0"/>
              <a:t>][ROWS</a:t>
            </a:r>
            <a:r>
              <a:rPr lang="en-US" dirty="0" smtClean="0"/>
              <a:t>];</a:t>
            </a:r>
            <a:endParaRPr lang="en-US" dirty="0">
              <a:solidFill>
                <a:srgbClr val="292934"/>
              </a:solidFill>
              <a:latin typeface="Franklin Gothic Medium"/>
            </a:endParaRP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Read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the size of matrix a and  b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3. Read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.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=0;i&lt;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m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 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  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for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(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j=0;j&lt;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n;j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++)    </a:t>
            </a: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    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 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 scanf(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"%d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"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, &amp;</a:t>
            </a:r>
            <a:r>
              <a:rPr lang="en-IN" noProof="0" dirty="0" smtClean="0">
                <a:solidFill>
                  <a:srgbClr val="000000"/>
                </a:solidFill>
                <a:latin typeface="inter-regular"/>
              </a:rPr>
              <a:t>a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[i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regular"/>
                <a:ea typeface="+mn-ea"/>
                <a:cs typeface="+mn-cs"/>
              </a:rPr>
              <a:t>][j]);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lvl="0">
              <a:defRPr/>
            </a:pPr>
            <a:r>
              <a:rPr lang="en-US" dirty="0" smtClean="0">
                <a:solidFill>
                  <a:srgbClr val="FF0000"/>
                </a:solidFill>
                <a:latin typeface="inherit"/>
              </a:rPr>
              <a:t>    5.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Find the transpose matrix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for(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for(j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 transpose[j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 =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arr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r>
              <a:rPr lang="en-US" dirty="0">
                <a:solidFill>
                  <a:srgbClr val="FF0000"/>
                </a:solidFill>
                <a:latin typeface="inherit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 }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}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6. Print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transpose[j][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79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// C PROGRAM TO FIND THE TRANSPOSE OF A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  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arr</a:t>
            </a:r>
            <a:r>
              <a:rPr lang="en-US" sz="1800" dirty="0"/>
              <a:t>[ROWS][COLS] = {{1, 2, 3}, {4, 5, 6}, {7, 8, 9}};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transpose[COLS][ROWS];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printf(</a:t>
            </a:r>
            <a:r>
              <a:rPr lang="en-US" sz="1800" dirty="0">
                <a:solidFill>
                  <a:srgbClr val="7030A0"/>
                </a:solidFill>
              </a:rPr>
              <a:t>"The original matrix is.."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for(</a:t>
            </a:r>
            <a:r>
              <a:rPr lang="en-US" sz="1800" dirty="0" err="1"/>
              <a:t>i</a:t>
            </a:r>
            <a:r>
              <a:rPr lang="en-US" sz="1800" dirty="0"/>
              <a:t>= 0;i&lt;</a:t>
            </a:r>
            <a:r>
              <a:rPr lang="en-US" sz="1800" dirty="0" err="1"/>
              <a:t>ROWS;i</a:t>
            </a:r>
            <a:r>
              <a:rPr lang="en-US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	printf("</a:t>
            </a:r>
            <a:r>
              <a:rPr lang="en-US" sz="1800" dirty="0">
                <a:solidFill>
                  <a:srgbClr val="7030A0"/>
                </a:solidFill>
              </a:rPr>
              <a:t>\n</a:t>
            </a:r>
            <a:r>
              <a:rPr lang="en-US" sz="18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for(j = 0; j &lt; COLS;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printf("</a:t>
            </a:r>
            <a:r>
              <a:rPr lang="en-US" sz="1800" dirty="0">
                <a:solidFill>
                  <a:srgbClr val="7030A0"/>
                </a:solidFill>
              </a:rPr>
              <a:t>%d\t</a:t>
            </a:r>
            <a:r>
              <a:rPr lang="en-US" sz="1800" dirty="0"/>
              <a:t>",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for(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ROWS;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for(j = 0; j &lt; COLS; </a:t>
            </a:r>
            <a:r>
              <a:rPr lang="en-US" sz="1800" dirty="0" err="1"/>
              <a:t>j++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FF0000"/>
                </a:solidFill>
              </a:rPr>
              <a:t>transpose[j][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 = </a:t>
            </a:r>
            <a:r>
              <a:rPr lang="en-US" sz="1800" dirty="0" err="1">
                <a:solidFill>
                  <a:srgbClr val="FF0000"/>
                </a:solidFill>
              </a:rPr>
              <a:t>arr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9436" y="0"/>
            <a:ext cx="575256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printf("</a:t>
            </a:r>
            <a:r>
              <a:rPr lang="en-US" dirty="0">
                <a:solidFill>
                  <a:srgbClr val="7030A0"/>
                </a:solidFill>
              </a:rPr>
              <a:t>\</a:t>
            </a:r>
            <a:r>
              <a:rPr lang="en-US" dirty="0" err="1">
                <a:solidFill>
                  <a:srgbClr val="7030A0"/>
                </a:solidFill>
              </a:rPr>
              <a:t>nTranspose</a:t>
            </a:r>
            <a:r>
              <a:rPr lang="en-US" dirty="0">
                <a:solidFill>
                  <a:srgbClr val="7030A0"/>
                </a:solidFill>
              </a:rPr>
              <a:t> of the matrix:\n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COLS;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for(j = 0; j &lt; ROWS;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printf("%d\t", transpose[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48617" y="3579125"/>
            <a:ext cx="5236192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original matrix is..</a:t>
            </a:r>
          </a:p>
          <a:p>
            <a:r>
              <a:rPr lang="en-US" dirty="0"/>
              <a:t>1       2       3</a:t>
            </a:r>
          </a:p>
          <a:p>
            <a:r>
              <a:rPr lang="en-US" dirty="0"/>
              <a:t>4       5       6</a:t>
            </a:r>
          </a:p>
          <a:p>
            <a:r>
              <a:rPr lang="en-US" dirty="0"/>
              <a:t>7       8       9</a:t>
            </a:r>
          </a:p>
          <a:p>
            <a:r>
              <a:rPr lang="en-US" dirty="0"/>
              <a:t>Transpose of the matrix:</a:t>
            </a:r>
          </a:p>
          <a:p>
            <a:r>
              <a:rPr lang="en-US" dirty="0"/>
              <a:t>1       4       7</a:t>
            </a:r>
          </a:p>
          <a:p>
            <a:r>
              <a:rPr lang="en-US" dirty="0"/>
              <a:t>2       5       8</a:t>
            </a:r>
          </a:p>
          <a:p>
            <a:r>
              <a:rPr lang="en-US" dirty="0"/>
              <a:t>3       6       9</a:t>
            </a:r>
          </a:p>
        </p:txBody>
      </p:sp>
    </p:spTree>
    <p:extLst>
      <p:ext uri="{BB962C8B-B14F-4D97-AF65-F5344CB8AC3E}">
        <p14:creationId xmlns:p14="http://schemas.microsoft.com/office/powerpoint/2010/main" val="16453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compute the </a:t>
            </a:r>
            <a:r>
              <a:rPr lang="en-US" sz="2800" b="1" dirty="0">
                <a:solidFill>
                  <a:srgbClr val="FF0000"/>
                </a:solidFill>
              </a:rPr>
              <a:t>sum of elements in each row of a 2D </a:t>
            </a:r>
            <a:r>
              <a:rPr lang="en-US" sz="2800" dirty="0">
                <a:solidFill>
                  <a:srgbClr val="FF0000"/>
                </a:solidFill>
              </a:rPr>
              <a:t>array </a:t>
            </a:r>
            <a:r>
              <a:rPr lang="en-US" sz="2800" dirty="0" smtClean="0">
                <a:solidFill>
                  <a:srgbClr val="FF0000"/>
                </a:solidFill>
              </a:rPr>
              <a:t>      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and </a:t>
            </a:r>
            <a:r>
              <a:rPr lang="en-US" sz="2800" dirty="0">
                <a:solidFill>
                  <a:srgbClr val="FF0000"/>
                </a:solidFill>
              </a:rPr>
              <a:t>print the 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6</a:t>
            </a:r>
          </a:p>
          <a:p>
            <a:pPr marL="457200" lvl="1" indent="0">
              <a:buNone/>
            </a:pPr>
            <a:r>
              <a:rPr lang="en-US" dirty="0"/>
              <a:t>15</a:t>
            </a:r>
          </a:p>
          <a:p>
            <a:pPr marL="457200" lvl="1" indent="0">
              <a:buNone/>
            </a:pPr>
            <a:r>
              <a:rPr lang="en-US" dirty="0"/>
              <a:t>24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6</a:t>
            </a:r>
          </a:p>
          <a:p>
            <a:pPr marL="457200" lvl="1" indent="0">
              <a:buNone/>
            </a:pPr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957179" y="949861"/>
            <a:ext cx="6098344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Row sum  can be calculated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 for(</a:t>
            </a:r>
            <a:r>
              <a:rPr lang="en-US" dirty="0" err="1" smtClean="0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= 0;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for(j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+=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arr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}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printf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("%d\n",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row_sum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}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Medium"/>
              </a:rPr>
              <a:t> 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 Print the 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786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3928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//PROGRAM TO COMPUTE THE </a:t>
            </a:r>
            <a:r>
              <a:rPr lang="en-US" sz="2000" b="1" dirty="0" smtClean="0">
                <a:solidFill>
                  <a:srgbClr val="FF0000"/>
                </a:solidFill>
              </a:rPr>
              <a:t>SUM OF ELEMENTS IN EACH ROW </a:t>
            </a:r>
            <a:r>
              <a:rPr lang="en-US" sz="2000" dirty="0" smtClean="0">
                <a:solidFill>
                  <a:srgbClr val="FF0000"/>
                </a:solidFill>
              </a:rPr>
              <a:t>OF A 2D ARRAY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[ROWS][COLS] = { {1, 2, 3}, {4, 5, 6}, {7, 8, 9}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</a:t>
            </a:r>
            <a:r>
              <a:rPr lang="en-US" sz="2000" dirty="0" err="1"/>
              <a:t>row_sum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printf("</a:t>
            </a:r>
            <a:r>
              <a:rPr lang="en-US" sz="2000" dirty="0">
                <a:solidFill>
                  <a:srgbClr val="7030A0"/>
                </a:solidFill>
              </a:rPr>
              <a:t>Row sums:\n</a:t>
            </a:r>
            <a:r>
              <a:rPr lang="en-US" sz="20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dirty="0" err="1"/>
              <a:t>row_sum</a:t>
            </a:r>
            <a:r>
              <a:rPr lang="en-US" sz="20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for(j = 0; j &lt; COLS;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row_sum</a:t>
            </a:r>
            <a:r>
              <a:rPr lang="en-US" sz="2000" dirty="0"/>
              <a:t> +=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printf("</a:t>
            </a:r>
            <a:r>
              <a:rPr lang="en-US" sz="2000" dirty="0">
                <a:solidFill>
                  <a:srgbClr val="7030A0"/>
                </a:solidFill>
              </a:rPr>
              <a:t>%d\n</a:t>
            </a:r>
            <a:r>
              <a:rPr lang="en-US" sz="2000" dirty="0"/>
              <a:t>", </a:t>
            </a:r>
            <a:r>
              <a:rPr lang="en-US" sz="2000" dirty="0" err="1"/>
              <a:t>row_sum</a:t>
            </a:r>
            <a:r>
              <a:rPr lang="en-US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compute the </a:t>
            </a:r>
            <a:r>
              <a:rPr lang="en-US" sz="2800" b="1" dirty="0">
                <a:solidFill>
                  <a:srgbClr val="FF0000"/>
                </a:solidFill>
              </a:rPr>
              <a:t>sum of elements in each column </a:t>
            </a:r>
            <a:r>
              <a:rPr lang="en-US" sz="2800" dirty="0">
                <a:solidFill>
                  <a:srgbClr val="FF0000"/>
                </a:solidFill>
              </a:rPr>
              <a:t>of a 2D array and print the result..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12 15 18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8 12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957179" y="949861"/>
            <a:ext cx="6098344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LOGIC</a:t>
            </a:r>
          </a:p>
          <a:p>
            <a:pPr marL="661988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Declare a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2D arrays a[ROWS][COLS] </a:t>
            </a:r>
          </a:p>
          <a:p>
            <a:pPr marL="319088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2. Read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the elements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original matrix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anklin Gothic Medium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Col sum  can be calculated as..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   for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(j = 0; j &lt; cols;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j++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colSum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[j] = 0;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= 0;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 &lt; rows;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++) {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colSum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[j] += matrix[</a:t>
            </a:r>
            <a:r>
              <a:rPr lang="en-US" dirty="0" err="1">
                <a:solidFill>
                  <a:srgbClr val="FF0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][j];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</a:t>
            </a:r>
            <a:r>
              <a:rPr lang="en-US" dirty="0">
                <a:solidFill>
                  <a:srgbClr val="FF0000"/>
                </a:solidFill>
                <a:latin typeface="inherit"/>
              </a:rPr>
              <a:t>}</a:t>
            </a:r>
          </a:p>
          <a:p>
            <a:pPr lvl="0">
              <a:defRPr/>
            </a:pPr>
            <a:r>
              <a:rPr lang="en-US" dirty="0">
                <a:solidFill>
                  <a:srgbClr val="FF0000"/>
                </a:solidFill>
                <a:latin typeface="inherit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inherit"/>
              </a:rPr>
              <a:t>  }</a:t>
            </a:r>
            <a:r>
              <a:rPr lang="en-US" dirty="0" smtClean="0">
                <a:solidFill>
                  <a:srgbClr val="002060"/>
                </a:solidFill>
                <a:latin typeface="Franklin Gothic Medium"/>
              </a:rPr>
              <a:t>  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  <a:latin typeface="Franklin Gothic Medium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Medium"/>
              </a:rPr>
              <a:t>  4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. Print the sum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7553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6439435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//</a:t>
            </a:r>
            <a:r>
              <a:rPr lang="en-US" sz="2000" dirty="0">
                <a:solidFill>
                  <a:srgbClr val="FF0000"/>
                </a:solidFill>
              </a:rPr>
              <a:t> program to compute the </a:t>
            </a:r>
            <a:r>
              <a:rPr lang="en-US" sz="2000" b="1" dirty="0">
                <a:solidFill>
                  <a:srgbClr val="FF0000"/>
                </a:solidFill>
              </a:rPr>
              <a:t>sum of elements in each column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rows, cols, </a:t>
            </a:r>
            <a:r>
              <a:rPr lang="en-US" sz="2000" dirty="0" err="1" smtClean="0"/>
              <a:t>i</a:t>
            </a:r>
            <a:r>
              <a:rPr lang="en-US" sz="2000" dirty="0" smtClean="0"/>
              <a:t>,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matrix[10][10], </a:t>
            </a:r>
            <a:r>
              <a:rPr lang="en-US" sz="2000" dirty="0" err="1" smtClean="0"/>
              <a:t>colSum</a:t>
            </a:r>
            <a:r>
              <a:rPr lang="en-US" sz="2000" dirty="0" smtClean="0"/>
              <a:t>[10];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printf("</a:t>
            </a:r>
            <a:r>
              <a:rPr lang="en-US" sz="2000" dirty="0" smtClean="0">
                <a:solidFill>
                  <a:srgbClr val="7030A0"/>
                </a:solidFill>
              </a:rPr>
              <a:t>Enter the number of rows (max 10): </a:t>
            </a:r>
            <a:r>
              <a:rPr lang="en-US" sz="20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&amp;rows);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printf("</a:t>
            </a:r>
            <a:r>
              <a:rPr lang="en-US" sz="2000" dirty="0" smtClean="0">
                <a:solidFill>
                  <a:srgbClr val="7030A0"/>
                </a:solidFill>
              </a:rPr>
              <a:t>Enter the number of columns (max 10): </a:t>
            </a:r>
            <a:r>
              <a:rPr lang="en-US" sz="20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&amp;cols);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printf("</a:t>
            </a:r>
            <a:r>
              <a:rPr lang="en-US" sz="2000" dirty="0" smtClean="0">
                <a:solidFill>
                  <a:srgbClr val="7030A0"/>
                </a:solidFill>
              </a:rPr>
              <a:t>Enter the elements of the matrix:\n</a:t>
            </a:r>
            <a:r>
              <a:rPr lang="en-US" sz="20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// Read matrix elements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for (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rows; </a:t>
            </a:r>
            <a:r>
              <a:rPr lang="en-US" sz="2000" dirty="0" err="1" smtClean="0"/>
              <a:t>i</a:t>
            </a:r>
            <a:r>
              <a:rPr lang="en-US" sz="2000" dirty="0" smtClean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  for (j = 0; j &lt; cols; </a:t>
            </a:r>
            <a:r>
              <a:rPr lang="en-US" sz="2000" dirty="0" err="1" smtClean="0"/>
              <a:t>j++</a:t>
            </a:r>
            <a:r>
              <a:rPr lang="en-US" sz="2000" dirty="0" smtClean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scanf</a:t>
            </a:r>
            <a:r>
              <a:rPr lang="en-US" sz="2000" dirty="0" smtClean="0"/>
              <a:t>("%d", &amp;matrix[</a:t>
            </a:r>
            <a:r>
              <a:rPr lang="en-US" sz="2000" dirty="0" err="1" smtClean="0"/>
              <a:t>i</a:t>
            </a:r>
            <a:r>
              <a:rPr lang="en-US" sz="2000" dirty="0" smtClean="0"/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439435" y="45703"/>
            <a:ext cx="5604681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// Calculate column sums</a:t>
            </a:r>
          </a:p>
          <a:p>
            <a:r>
              <a:rPr lang="en-US" dirty="0"/>
              <a:t>  for (j = 0; j &lt; cols;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colSum</a:t>
            </a:r>
            <a:r>
              <a:rPr lang="en-US" dirty="0"/>
              <a:t>[j] = 0;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rows;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</a:t>
            </a:r>
            <a:r>
              <a:rPr lang="en-US" dirty="0" err="1"/>
              <a:t>colSum</a:t>
            </a:r>
            <a:r>
              <a:rPr lang="en-US" dirty="0"/>
              <a:t>[j] += matrix[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  // Print column sums</a:t>
            </a:r>
          </a:p>
          <a:p>
            <a:r>
              <a:rPr lang="en-US" dirty="0"/>
              <a:t>  printf("Column sums:\n");</a:t>
            </a:r>
          </a:p>
          <a:p>
            <a:r>
              <a:rPr lang="en-US" dirty="0"/>
              <a:t>  for (j = 0; j &lt; cols;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printf("%d ", </a:t>
            </a:r>
            <a:r>
              <a:rPr lang="en-US" dirty="0" err="1"/>
              <a:t>colSum</a:t>
            </a:r>
            <a:r>
              <a:rPr lang="en-US" dirty="0"/>
              <a:t>[j]);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printf("\n");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7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9"/>
            <a:ext cx="12039600" cy="6046631"/>
          </a:xfrm>
        </p:spPr>
        <p:txBody>
          <a:bodyPr>
            <a:noAutofit/>
          </a:bodyPr>
          <a:lstStyle/>
          <a:p>
            <a:pPr marL="0" indent="0">
              <a:spcBef>
                <a:spcPts val="105"/>
              </a:spcBef>
              <a:buNone/>
              <a:tabLst>
                <a:tab pos="354965" algn="l"/>
                <a:tab pos="35560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en-US" sz="20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2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D  Array organizes the data in the form or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ROWS and COLUMNS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Declaration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2d array: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data_type array_name[rows][columns];  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1600" b="1" dirty="0">
                <a:solidFill>
                  <a:schemeClr val="tx1"/>
                </a:solidFill>
                <a:latin typeface="Times New Roman"/>
                <a:cs typeface="Times New Roman"/>
              </a:rPr>
              <a:t>Ex&gt;</a:t>
            </a:r>
          </a:p>
          <a:p>
            <a:pPr marL="0" indent="0">
              <a:buNone/>
              <a:tabLst>
                <a:tab pos="1115695" algn="l"/>
                <a:tab pos="1116330" algn="l"/>
              </a:tabLst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 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int </a:t>
            </a:r>
            <a:r>
              <a:rPr lang="en-US" sz="24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a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[3][4];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indent="0">
              <a:buNone/>
              <a:tabLst>
                <a:tab pos="354965" algn="l"/>
                <a:tab pos="355600" algn="l"/>
                <a:tab pos="2218055" algn="l"/>
                <a:tab pos="2594610" algn="l"/>
              </a:tabLst>
            </a:pPr>
            <a:r>
              <a:rPr lang="en-US"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int (</a:t>
            </a:r>
            <a:r>
              <a:rPr lang="en-US" sz="2400" b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dataType</a:t>
            </a:r>
            <a:r>
              <a:rPr lang="en-US" sz="2400" b="1" spc="-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	specifies</a:t>
            </a:r>
            <a:r>
              <a:rPr lang="en-US" sz="2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type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element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each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slot</a:t>
            </a:r>
          </a:p>
          <a:p>
            <a:pPr marL="287338" lvl="1" indent="0">
              <a:buNone/>
              <a:tabLst>
                <a:tab pos="354965" algn="l"/>
                <a:tab pos="355600" algn="l"/>
                <a:tab pos="304292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   a</a:t>
            </a: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(array_name)</a:t>
            </a:r>
            <a:r>
              <a:rPr lang="en-US" b="1" spc="45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name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of</a:t>
            </a:r>
            <a:r>
              <a:rPr lang="en-US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array</a:t>
            </a:r>
          </a:p>
          <a:p>
            <a:pPr marL="287338" lvl="1" indent="0">
              <a:spcBef>
                <a:spcPts val="5"/>
              </a:spcBef>
              <a:buNone/>
              <a:tabLst>
                <a:tab pos="354965" algn="l"/>
                <a:tab pos="355600" algn="l"/>
                <a:tab pos="1525905" algn="l"/>
              </a:tabLst>
            </a:pPr>
            <a:r>
              <a:rPr lang="en-US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[</a:t>
            </a:r>
            <a:r>
              <a:rPr lang="en-US" b="1" spc="-5" dirty="0">
                <a:solidFill>
                  <a:schemeClr val="tx1"/>
                </a:solidFill>
                <a:latin typeface="Times New Roman"/>
                <a:cs typeface="Times New Roman"/>
              </a:rPr>
              <a:t>3](rows)	</a:t>
            </a:r>
            <a:r>
              <a:rPr lang="en-US" spc="5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spc="4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number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rows</a:t>
            </a:r>
          </a:p>
          <a:p>
            <a:pPr marL="287338" lvl="1" indent="0">
              <a:buNone/>
              <a:tabLst>
                <a:tab pos="354965" algn="l"/>
                <a:tab pos="355600" algn="l"/>
                <a:tab pos="1480185" algn="l"/>
                <a:tab pos="1918970" algn="l"/>
              </a:tabLst>
            </a:pPr>
            <a:r>
              <a:rPr lang="en-U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[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4](cols)	</a:t>
            </a:r>
            <a:r>
              <a:rPr lang="en-US" dirty="0" smtClean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specifies</a:t>
            </a:r>
            <a:r>
              <a:rPr lang="en-US" spc="-4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number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Times New Roman"/>
                <a:cs typeface="Times New Roman"/>
              </a:rPr>
              <a:t>columns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2395"/>
              </a:lnSpc>
              <a:buNone/>
              <a:tabLst>
                <a:tab pos="1115695" algn="l"/>
                <a:tab pos="111633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Initialization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two dimensional arrays</a:t>
            </a:r>
          </a:p>
          <a:p>
            <a:pPr marL="417830" indent="-405765">
              <a:lnSpc>
                <a:spcPts val="2395"/>
              </a:lnSpc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array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may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be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initialized</a:t>
            </a:r>
            <a:r>
              <a:rPr lang="en-US"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at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the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time</a:t>
            </a:r>
            <a:r>
              <a:rPr lang="en-US"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declaration: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927100"/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int</a:t>
            </a:r>
            <a:r>
              <a:rPr lang="en-US" sz="1800" b="1" spc="-3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a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[3][4]</a:t>
            </a:r>
            <a:r>
              <a:rPr lang="en-US" sz="1800" b="1" spc="-3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=</a:t>
            </a:r>
            <a:r>
              <a:rPr lang="en-US" sz="1800" b="1" spc="-1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</a:t>
            </a:r>
            <a:r>
              <a:rPr lang="en-US" sz="1800" b="1" spc="-55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{10,11,12,13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}, </a:t>
            </a:r>
            <a:r>
              <a:rPr lang="en-US" sz="1800" b="1" spc="-4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{14,15,16,17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}, </a:t>
            </a:r>
            <a:r>
              <a:rPr lang="en-US" sz="1800" b="1" spc="-40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{18,19,20,21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cs typeface="Calibri"/>
              </a:rPr>
              <a:t>}};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7F139F3-63BE-5B82-B9D5-4BB6F142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51722"/>
              </p:ext>
            </p:extLst>
          </p:nvPr>
        </p:nvGraphicFramePr>
        <p:xfrm>
          <a:off x="7162800" y="4390163"/>
          <a:ext cx="4876800" cy="2163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36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28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48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6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045"/>
                        </a:lnSpc>
                      </a:pPr>
                      <a:r>
                        <a:rPr lang="en-IN"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ol0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ts val="3045"/>
                        </a:lnSpc>
                      </a:pPr>
                      <a:r>
                        <a:rPr lang="en-IN"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ol1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3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col2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19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[0][0]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[0][1]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ts val="3745"/>
                        </a:lnSpc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       </a:t>
                      </a:r>
                      <a:r>
                        <a:rPr sz="1800" dirty="0" smtClean="0">
                          <a:latin typeface="Calibri"/>
                          <a:cs typeface="Calibri"/>
                        </a:rPr>
                        <a:t>[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0][2]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495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[1][1]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0525" algn="ctr">
                        <a:lnSpc>
                          <a:spcPts val="374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[1][2]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023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Row2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[2][0]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[2][1]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0525" algn="ctr">
                        <a:lnSpc>
                          <a:spcPts val="37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[2][2]</a:t>
                      </a:r>
                    </a:p>
                  </a:txBody>
                  <a:tcPr marL="0" marR="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Two dimensional arrays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) Write a </a:t>
            </a:r>
            <a:r>
              <a:rPr lang="en-US" sz="2800" dirty="0" smtClean="0">
                <a:solidFill>
                  <a:srgbClr val="FF0000"/>
                </a:solidFill>
              </a:rPr>
              <a:t>C program that </a:t>
            </a:r>
            <a:r>
              <a:rPr lang="en-US" sz="2800" dirty="0">
                <a:solidFill>
                  <a:srgbClr val="FF0000"/>
                </a:solidFill>
              </a:rPr>
              <a:t>takes in a 2D array of integers and </a:t>
            </a:r>
            <a:r>
              <a:rPr lang="en-US" sz="2800" b="1" dirty="0">
                <a:solidFill>
                  <a:srgbClr val="FF0000"/>
                </a:solidFill>
              </a:rPr>
              <a:t>returns the sum of all the elements</a:t>
            </a:r>
            <a:r>
              <a:rPr lang="en-US" sz="2800" dirty="0">
                <a:solidFill>
                  <a:srgbClr val="FF0000"/>
                </a:solidFill>
              </a:rPr>
              <a:t> in the array.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arr = </a:t>
            </a:r>
            <a:r>
              <a:rPr lang="en-US" dirty="0" smtClean="0"/>
              <a:t>{{1</a:t>
            </a:r>
            <a:r>
              <a:rPr lang="en-US" dirty="0"/>
              <a:t>, 2, </a:t>
            </a:r>
            <a:r>
              <a:rPr lang="en-US" dirty="0" smtClean="0"/>
              <a:t>3},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    {4</a:t>
            </a:r>
            <a:r>
              <a:rPr lang="en-US" dirty="0"/>
              <a:t>, 5, </a:t>
            </a:r>
            <a:r>
              <a:rPr lang="en-US" dirty="0" smtClean="0"/>
              <a:t>6},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    {7</a:t>
            </a:r>
            <a:r>
              <a:rPr lang="en-US" dirty="0"/>
              <a:t>, 8, </a:t>
            </a:r>
            <a:r>
              <a:rPr lang="en-US" dirty="0" smtClean="0"/>
              <a:t>9}}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418163" y="667305"/>
            <a:ext cx="6746544" cy="594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FF0000"/>
                </a:solidFill>
                <a:latin typeface="16"/>
              </a:rPr>
              <a:t>LOGIC</a:t>
            </a:r>
            <a:endParaRPr lang="en-US" altLang="en-US" sz="2000" dirty="0">
              <a:solidFill>
                <a:srgbClr val="FF0000"/>
              </a:solidFill>
              <a:latin typeface="16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Declare a function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sum_of_array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</a:t>
            </a:r>
            <a:endParaRPr lang="en-US" altLang="en-US" sz="2000" dirty="0" smtClean="0">
              <a:solidFill>
                <a:srgbClr val="374151"/>
              </a:solidFill>
              <a:latin typeface="16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 smtClean="0">
                <a:solidFill>
                  <a:srgbClr val="374151"/>
                </a:solidFill>
                <a:latin typeface="16"/>
              </a:rPr>
              <a:t>Declare 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a variable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initialize it to 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Iterate through each element of the array using nested for loops: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The outer loop iterates through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each row of the array.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The inner loop iterates through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each column of the current row.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At each element, add the element to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Return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total_sum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In the main function, declare the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arr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2D </a:t>
            </a:r>
            <a:r>
              <a:rPr lang="en-US" altLang="en-US" sz="2000" dirty="0" smtClean="0">
                <a:solidFill>
                  <a:srgbClr val="374151"/>
                </a:solidFill>
                <a:latin typeface="16"/>
              </a:rPr>
              <a:t>array</a:t>
            </a:r>
            <a:endParaRPr lang="en-US" altLang="en-US" sz="2000" dirty="0">
              <a:solidFill>
                <a:srgbClr val="374151"/>
              </a:solidFill>
              <a:latin typeface="16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Declare variables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rows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cols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and set them to the appropriate values.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Call the </a:t>
            </a:r>
            <a:r>
              <a:rPr lang="en-US" altLang="en-US" sz="2000" b="1" dirty="0" err="1">
                <a:solidFill>
                  <a:srgbClr val="374151"/>
                </a:solidFill>
                <a:latin typeface="16"/>
              </a:rPr>
              <a:t>sum_of_array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function with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arr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,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rows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, and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cols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as parameters.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Store the returned value in a variable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result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Print out the </a:t>
            </a:r>
            <a:r>
              <a:rPr lang="en-US" altLang="en-US" sz="2000" b="1" dirty="0">
                <a:solidFill>
                  <a:srgbClr val="374151"/>
                </a:solidFill>
                <a:latin typeface="16"/>
              </a:rPr>
              <a:t>result</a:t>
            </a:r>
            <a:r>
              <a:rPr lang="en-US" altLang="en-US" sz="2000" dirty="0">
                <a:solidFill>
                  <a:srgbClr val="374151"/>
                </a:solidFill>
                <a:latin typeface="16"/>
              </a:rPr>
              <a:t> variable.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16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//THE SUM OF ALL THE ELEMENTS</a:t>
            </a:r>
            <a:r>
              <a:rPr lang="en-US" sz="2000" dirty="0" smtClean="0">
                <a:solidFill>
                  <a:srgbClr val="FF0000"/>
                </a:solidFill>
              </a:rPr>
              <a:t> IN THE 2D ARRAY.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sum_of_array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arr[][3],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rows,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cols)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total_sum</a:t>
            </a:r>
            <a:r>
              <a:rPr lang="en-US" sz="20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for(</a:t>
            </a:r>
            <a:r>
              <a:rPr lang="en-US" sz="2000" dirty="0" err="1"/>
              <a:t>int</a:t>
            </a:r>
            <a:r>
              <a:rPr lang="en-US" sz="2000" dirty="0"/>
              <a:t> j = 0; j &lt; cols;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total_sum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total_sum</a:t>
            </a:r>
            <a:r>
              <a:rPr lang="en-US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</a:t>
            </a:r>
            <a:r>
              <a:rPr lang="en-US" sz="2000" dirty="0" smtClean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[3][3] = </a:t>
            </a:r>
            <a:r>
              <a:rPr lang="en-US" sz="2000" dirty="0" smtClean="0"/>
              <a:t>{  </a:t>
            </a:r>
            <a:r>
              <a:rPr lang="en-US" sz="2000" dirty="0"/>
              <a:t>{1, 2, 3</a:t>
            </a:r>
            <a:r>
              <a:rPr lang="en-US" sz="2000" dirty="0" smtClean="0"/>
              <a:t>},    </a:t>
            </a:r>
            <a:r>
              <a:rPr lang="en-US" sz="2000" dirty="0"/>
              <a:t>{4, 5, 6</a:t>
            </a:r>
            <a:r>
              <a:rPr lang="en-US" sz="2000" dirty="0" smtClean="0"/>
              <a:t>},     </a:t>
            </a:r>
            <a:r>
              <a:rPr lang="en-US" sz="2000" dirty="0"/>
              <a:t>{7, 8, 9</a:t>
            </a:r>
            <a:r>
              <a:rPr lang="en-US" sz="2000" dirty="0" smtClean="0"/>
              <a:t>}    </a:t>
            </a:r>
            <a:r>
              <a:rPr lang="en-US" sz="20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rows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cols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result = </a:t>
            </a:r>
            <a:r>
              <a:rPr lang="en-US" sz="2000" dirty="0" err="1">
                <a:solidFill>
                  <a:srgbClr val="FF0000"/>
                </a:solidFill>
              </a:rPr>
              <a:t>sum_of_array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, rows, cols);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printf("The sum of all the </a:t>
            </a:r>
            <a:r>
              <a:rPr lang="en-US" sz="2000" dirty="0" smtClean="0"/>
              <a:t>elements  </a:t>
            </a:r>
            <a:r>
              <a:rPr lang="en-US" sz="2000" dirty="0"/>
              <a:t>%d\n", result);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25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compute the </a:t>
            </a:r>
            <a:r>
              <a:rPr lang="en-US" sz="2800" b="1" dirty="0">
                <a:solidFill>
                  <a:srgbClr val="7030A0"/>
                </a:solidFill>
              </a:rPr>
              <a:t>sum of elements above the diagonal of a </a:t>
            </a:r>
            <a:r>
              <a:rPr lang="en-US" sz="2800" b="1" dirty="0" smtClean="0">
                <a:solidFill>
                  <a:srgbClr val="7030A0"/>
                </a:solidFill>
              </a:rPr>
              <a:t>   </a:t>
            </a:r>
            <a:br>
              <a:rPr lang="en-US" sz="2800" b="1" dirty="0" smtClean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     square </a:t>
            </a:r>
            <a:r>
              <a:rPr lang="en-US" sz="2800" b="1" dirty="0">
                <a:solidFill>
                  <a:srgbClr val="7030A0"/>
                </a:solidFill>
              </a:rPr>
              <a:t>2D array </a:t>
            </a:r>
            <a:r>
              <a:rPr lang="en-US" sz="2800" dirty="0">
                <a:solidFill>
                  <a:srgbClr val="FF0000"/>
                </a:solidFill>
              </a:rPr>
              <a:t>and print the result.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12192000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Input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{{1, 2, 3}, {4, 5, 6}, {7, 8, 9}}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Sum of elements above the diagonal: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/>
              <a:t>{{2, 4}, {6, 8}}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/>
              <a:t>Sum of elements above the diagonal: 0</a:t>
            </a:r>
          </a:p>
        </p:txBody>
      </p:sp>
    </p:spTree>
    <p:extLst>
      <p:ext uri="{BB962C8B-B14F-4D97-AF65-F5344CB8AC3E}">
        <p14:creationId xmlns:p14="http://schemas.microsoft.com/office/powerpoint/2010/main" val="1286664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//PROGRAM TO COMPUTE THE SUM OF ELEMENTS ABOVE THE DIAGONAL OF A SQUARE 2D ARRAY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[ROWS][COLS] = { {1, 2, 3}, {4, 5, 6}, {7, 8, 9}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for(j = i+1; j &lt; COLS;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C00000"/>
                </a:solidFill>
              </a:rPr>
              <a:t>sum += </a:t>
            </a:r>
            <a:r>
              <a:rPr lang="en-US" sz="2000" dirty="0" err="1">
                <a:solidFill>
                  <a:srgbClr val="C00000"/>
                </a:solidFill>
              </a:rPr>
              <a:t>arr</a:t>
            </a:r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printf("</a:t>
            </a:r>
            <a:r>
              <a:rPr lang="en-US" sz="2000" dirty="0">
                <a:solidFill>
                  <a:srgbClr val="7030A0"/>
                </a:solidFill>
              </a:rPr>
              <a:t>Sum of elements above the diagonal: %d</a:t>
            </a:r>
            <a:r>
              <a:rPr lang="en-US" sz="2000" dirty="0"/>
              <a:t>", sum);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check if a given </a:t>
            </a:r>
            <a:r>
              <a:rPr lang="en-US" sz="2800" b="1" dirty="0">
                <a:solidFill>
                  <a:srgbClr val="FF0000"/>
                </a:solidFill>
              </a:rPr>
              <a:t>2D array is symmetric or not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5622878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2, 3}, {2, 4, 5}, {3, 5, 6}}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given 2D array is symmetric.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{{1, 2}, {3, 4}}</a:t>
            </a:r>
          </a:p>
          <a:p>
            <a:pPr marL="457200" lvl="1" indent="0">
              <a:buNone/>
            </a:pPr>
            <a:r>
              <a:rPr lang="en-US" dirty="0"/>
              <a:t>Output:</a:t>
            </a:r>
          </a:p>
          <a:p>
            <a:pPr marL="457200" lvl="1" indent="0">
              <a:buNone/>
            </a:pPr>
            <a:r>
              <a:rPr lang="en-US" dirty="0"/>
              <a:t>The given 2D array is not symmetric.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55642" y="811369"/>
            <a:ext cx="49632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 smtClean="0">
                <a:solidFill>
                  <a:srgbClr val="374151"/>
                </a:solidFill>
                <a:latin typeface="Söhne"/>
              </a:rPr>
              <a:t>A </a:t>
            </a:r>
            <a:r>
              <a:rPr lang="en-US" sz="2400" dirty="0">
                <a:solidFill>
                  <a:srgbClr val="7030A0"/>
                </a:solidFill>
                <a:latin typeface="Söhne"/>
              </a:rPr>
              <a:t>symmetric array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is one that is equal to its </a:t>
            </a:r>
            <a:r>
              <a:rPr lang="en-US" sz="2400" dirty="0" smtClean="0">
                <a:solidFill>
                  <a:srgbClr val="374151"/>
                </a:solidFill>
                <a:latin typeface="Söhne"/>
              </a:rPr>
              <a:t>transpose of a given matrix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/>
              <a:t>1 2 3</a:t>
            </a:r>
          </a:p>
          <a:p>
            <a:r>
              <a:rPr lang="en-US" sz="2400" dirty="0"/>
              <a:t>2 4 5</a:t>
            </a:r>
          </a:p>
          <a:p>
            <a:r>
              <a:rPr lang="en-US" sz="2400" dirty="0"/>
              <a:t>3 5 </a:t>
            </a:r>
            <a:r>
              <a:rPr lang="en-US" sz="2400" dirty="0" smtClean="0"/>
              <a:t>6</a:t>
            </a:r>
          </a:p>
          <a:p>
            <a:endParaRPr lang="en-US" sz="2400" dirty="0"/>
          </a:p>
          <a:p>
            <a:r>
              <a:rPr lang="en-US" sz="2400" dirty="0"/>
              <a:t>its transpose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/>
              <a:t>1 2 3</a:t>
            </a:r>
          </a:p>
          <a:p>
            <a:r>
              <a:rPr lang="en-US" sz="2400" dirty="0"/>
              <a:t>2 4 5</a:t>
            </a:r>
          </a:p>
          <a:p>
            <a:r>
              <a:rPr lang="en-US" sz="2400" dirty="0"/>
              <a:t>3 5 6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16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//PROGRAM TO CHECK IF A GIVEN 2D ARRAY IS SYMMETRIC OR NOT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[ROWS][COLS] = { {1, 2, 3}, {2, 4, 5}, {3, 5, 6}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flag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for(j = 0; j &lt; COLS;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         if(</a:t>
            </a:r>
            <a:r>
              <a:rPr lang="en-US" sz="2000" b="1" dirty="0" err="1"/>
              <a:t>arr</a:t>
            </a:r>
            <a:r>
              <a:rPr lang="en-US" sz="2000" b="1" dirty="0"/>
              <a:t>[</a:t>
            </a:r>
            <a:r>
              <a:rPr lang="en-US" sz="2000" b="1" dirty="0" err="1"/>
              <a:t>i</a:t>
            </a:r>
            <a:r>
              <a:rPr lang="en-US" sz="2000" b="1" dirty="0"/>
              <a:t>][j] != </a:t>
            </a:r>
            <a:r>
              <a:rPr lang="en-US" sz="2000" b="1" dirty="0" err="1"/>
              <a:t>arr</a:t>
            </a:r>
            <a:r>
              <a:rPr lang="en-US" sz="2000" b="1" dirty="0"/>
              <a:t>[j][</a:t>
            </a:r>
            <a:r>
              <a:rPr lang="en-US" sz="2000" b="1" dirty="0" err="1"/>
              <a:t>i</a:t>
            </a:r>
            <a:r>
              <a:rPr lang="en-US" sz="2000" b="1" dirty="0"/>
              <a:t>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flag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if(flag ==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if(flag == 1) {</a:t>
            </a:r>
          </a:p>
          <a:p>
            <a:r>
              <a:rPr lang="en-US" dirty="0"/>
              <a:t>      printf("</a:t>
            </a:r>
            <a:r>
              <a:rPr lang="en-US" dirty="0">
                <a:solidFill>
                  <a:srgbClr val="7030A0"/>
                </a:solidFill>
              </a:rPr>
              <a:t>The given 2D array is symmetric."</a:t>
            </a:r>
            <a:r>
              <a:rPr lang="en-US" dirty="0"/>
              <a:t>);</a:t>
            </a:r>
          </a:p>
          <a:p>
            <a:r>
              <a:rPr lang="en-US" dirty="0"/>
              <a:t>   } else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{</a:t>
            </a:r>
            <a:endParaRPr lang="en-US" dirty="0"/>
          </a:p>
          <a:p>
            <a:r>
              <a:rPr lang="en-US" dirty="0"/>
              <a:t>      printf("</a:t>
            </a:r>
            <a:r>
              <a:rPr lang="en-US" dirty="0">
                <a:solidFill>
                  <a:srgbClr val="7030A0"/>
                </a:solidFill>
              </a:rPr>
              <a:t>The given 2D array is not symmetric.</a:t>
            </a:r>
            <a:r>
              <a:rPr lang="en-US" dirty="0"/>
              <a:t>");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43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Program to sort the rows of a 2D array in ascending order:.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5622878" cy="57600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err="1" smtClean="0"/>
              <a:t>arr</a:t>
            </a:r>
            <a:r>
              <a:rPr lang="en-US" dirty="0" smtClean="0"/>
              <a:t>[3</a:t>
            </a:r>
            <a:r>
              <a:rPr lang="en-US" dirty="0"/>
              <a:t>][3] = {{3, 2, 1}, {6, 5, 4}, {9, 8, 7}};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The sorted array is:</a:t>
            </a:r>
          </a:p>
          <a:p>
            <a:pPr marL="457200" lvl="1" indent="0">
              <a:buNone/>
            </a:pPr>
            <a:r>
              <a:rPr lang="en-US" dirty="0"/>
              <a:t>1 2 3 </a:t>
            </a:r>
          </a:p>
          <a:p>
            <a:pPr marL="457200" lvl="1" indent="0">
              <a:buNone/>
            </a:pPr>
            <a:r>
              <a:rPr lang="en-US" dirty="0"/>
              <a:t>4 5 6 </a:t>
            </a:r>
          </a:p>
          <a:p>
            <a:pPr marL="457200" lvl="1" indent="0">
              <a:buNone/>
            </a:pPr>
            <a:r>
              <a:rPr lang="en-US" dirty="0"/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727381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//Program </a:t>
            </a:r>
            <a:r>
              <a:rPr lang="en-US" sz="2000" dirty="0">
                <a:solidFill>
                  <a:srgbClr val="FF0000"/>
                </a:solidFill>
              </a:rPr>
              <a:t>to sort the rows of a 2D array in ascending order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[3][3] = {{3, 2, 1}, {6, 5, 4}, {9, 8, 7}};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3;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for (</a:t>
            </a:r>
            <a:r>
              <a:rPr lang="en-US" sz="2000" dirty="0" err="1"/>
              <a:t>int</a:t>
            </a:r>
            <a:r>
              <a:rPr lang="en-US" sz="2000" dirty="0"/>
              <a:t> j = 0; j &lt; 2;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for (</a:t>
            </a:r>
            <a:r>
              <a:rPr lang="en-US" sz="2000" dirty="0" err="1"/>
              <a:t>int</a:t>
            </a:r>
            <a:r>
              <a:rPr lang="en-US" sz="2000" dirty="0"/>
              <a:t> k = j + 1; k &lt; 3;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if (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&gt;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][k])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   temp 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 =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][k] =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printf("</a:t>
            </a:r>
            <a:r>
              <a:rPr lang="en-US" dirty="0">
                <a:solidFill>
                  <a:srgbClr val="7030A0"/>
                </a:solidFill>
              </a:rPr>
              <a:t>The sorted array is:\n</a:t>
            </a:r>
            <a:r>
              <a:rPr lang="en-US" dirty="0"/>
              <a:t>");</a:t>
            </a:r>
          </a:p>
          <a:p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printf("%d ",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082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C program to arrange </a:t>
            </a:r>
            <a:r>
              <a:rPr lang="en-US" sz="2800" b="1" dirty="0">
                <a:solidFill>
                  <a:srgbClr val="FF0000"/>
                </a:solidFill>
              </a:rPr>
              <a:t>row elements in ascending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861"/>
            <a:ext cx="5622878" cy="576003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Matrix[ROW][COL] =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{ { </a:t>
            </a:r>
            <a:r>
              <a:rPr lang="en-US" dirty="0"/>
              <a:t>3, 2, 1 },</a:t>
            </a:r>
          </a:p>
          <a:p>
            <a:pPr marL="457200" lvl="1" indent="0">
              <a:buNone/>
            </a:pPr>
            <a:r>
              <a:rPr lang="en-US" dirty="0"/>
              <a:t>        { 5, 4, 6 },</a:t>
            </a:r>
          </a:p>
          <a:p>
            <a:pPr marL="457200" lvl="1" indent="0">
              <a:buNone/>
            </a:pPr>
            <a:r>
              <a:rPr lang="en-US" dirty="0"/>
              <a:t>        { 9, 8, 7 </a:t>
            </a:r>
            <a:r>
              <a:rPr lang="en-US" dirty="0" smtClean="0"/>
              <a:t>}   </a:t>
            </a:r>
            <a:r>
              <a:rPr lang="en-US" dirty="0"/>
              <a:t>};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OUTPUT:</a:t>
            </a:r>
          </a:p>
          <a:p>
            <a:pPr marL="457200" lvl="1" indent="0">
              <a:buNone/>
            </a:pPr>
            <a:r>
              <a:rPr lang="en-US" dirty="0" smtClean="0"/>
              <a:t>Matrix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3 2 1</a:t>
            </a:r>
          </a:p>
          <a:p>
            <a:pPr marL="457200" lvl="1" indent="0">
              <a:buNone/>
            </a:pPr>
            <a:r>
              <a:rPr lang="en-US" dirty="0"/>
              <a:t> 5 4 6</a:t>
            </a:r>
          </a:p>
          <a:p>
            <a:pPr marL="457200" lvl="1" indent="0">
              <a:buNone/>
            </a:pPr>
            <a:r>
              <a:rPr lang="en-US" dirty="0"/>
              <a:t> 9 8 </a:t>
            </a:r>
            <a:r>
              <a:rPr lang="en-US" dirty="0" smtClean="0"/>
              <a:t>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Matrix after sorting row elements:</a:t>
            </a:r>
          </a:p>
          <a:p>
            <a:pPr marL="457200" lvl="1" indent="0">
              <a:buNone/>
            </a:pPr>
            <a:r>
              <a:rPr lang="en-US" dirty="0"/>
              <a:t> 1 2 3</a:t>
            </a:r>
          </a:p>
          <a:p>
            <a:pPr marL="457200" lvl="1" indent="0">
              <a:buNone/>
            </a:pPr>
            <a:r>
              <a:rPr lang="en-US" dirty="0"/>
              <a:t> 4 5 6</a:t>
            </a:r>
          </a:p>
          <a:p>
            <a:pPr marL="457200" lvl="1" indent="0">
              <a:buNone/>
            </a:pPr>
            <a:r>
              <a:rPr lang="en-US" dirty="0"/>
              <a:t> 7 8 9</a:t>
            </a:r>
          </a:p>
        </p:txBody>
      </p:sp>
    </p:spTree>
    <p:extLst>
      <p:ext uri="{BB962C8B-B14F-4D97-AF65-F5344CB8AC3E}">
        <p14:creationId xmlns:p14="http://schemas.microsoft.com/office/powerpoint/2010/main" val="311615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// C PROGRAM TO ARRANGE ROW ELEMENTS IN ASCENDING ORDER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ROW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Matrix[ROW][COL]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{ 3, 2, 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{ 5, 4, 6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{ 9, 8, 7 </a:t>
            </a:r>
            <a:r>
              <a:rPr lang="en-US" sz="2000" dirty="0" smtClean="0"/>
              <a:t>}    </a:t>
            </a:r>
            <a:r>
              <a:rPr lang="en-US" sz="20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k,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printf("</a:t>
            </a:r>
            <a:r>
              <a:rPr lang="en-US" sz="2000" dirty="0">
                <a:solidFill>
                  <a:srgbClr val="7030A0"/>
                </a:solidFill>
              </a:rPr>
              <a:t>Matrix:\n");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ROW;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for (j = 0; j &lt; COL; ++j)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printf("</a:t>
            </a:r>
            <a:r>
              <a:rPr lang="en-US" sz="2000" dirty="0">
                <a:solidFill>
                  <a:srgbClr val="7030A0"/>
                </a:solidFill>
              </a:rPr>
              <a:t> %d</a:t>
            </a:r>
            <a:r>
              <a:rPr lang="en-US" sz="2000" dirty="0"/>
              <a:t>", Matrix[</a:t>
            </a:r>
            <a:r>
              <a:rPr lang="en-US" sz="2000" dirty="0" err="1"/>
              <a:t>i</a:t>
            </a:r>
            <a:r>
              <a:rPr lang="en-US" sz="2000" dirty="0"/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printf("\n");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// Arrange rows elements in ascending order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for (j = 0; j &lt; COL; ++j) {</a:t>
            </a:r>
          </a:p>
          <a:p>
            <a:r>
              <a:rPr lang="en-US" dirty="0"/>
              <a:t>            for (k = (j + 1); k &lt; COL; ++k) {</a:t>
            </a:r>
          </a:p>
          <a:p>
            <a:r>
              <a:rPr lang="en-US" dirty="0"/>
              <a:t>                if (Matrix[</a:t>
            </a:r>
            <a:r>
              <a:rPr lang="en-US" dirty="0" err="1"/>
              <a:t>i</a:t>
            </a:r>
            <a:r>
              <a:rPr lang="en-US" dirty="0"/>
              <a:t>][j] &gt; Matrix[</a:t>
            </a:r>
            <a:r>
              <a:rPr lang="en-US" dirty="0" err="1"/>
              <a:t>i</a:t>
            </a:r>
            <a:r>
              <a:rPr lang="en-US" dirty="0"/>
              <a:t>][k]) {</a:t>
            </a:r>
          </a:p>
          <a:p>
            <a:r>
              <a:rPr lang="en-US" dirty="0"/>
              <a:t>                    temp = Matrix[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  <a:p>
            <a:r>
              <a:rPr lang="en-US" dirty="0"/>
              <a:t>                    Matrix[</a:t>
            </a:r>
            <a:r>
              <a:rPr lang="en-US" dirty="0" err="1"/>
              <a:t>i</a:t>
            </a:r>
            <a:r>
              <a:rPr lang="en-US" dirty="0"/>
              <a:t>][j] = Matrix[</a:t>
            </a:r>
            <a:r>
              <a:rPr lang="en-US" dirty="0" err="1"/>
              <a:t>i</a:t>
            </a:r>
            <a:r>
              <a:rPr lang="en-US" dirty="0"/>
              <a:t>][k];</a:t>
            </a:r>
          </a:p>
          <a:p>
            <a:r>
              <a:rPr lang="en-US" dirty="0"/>
              <a:t>                    Matrix[</a:t>
            </a:r>
            <a:r>
              <a:rPr lang="en-US" dirty="0" err="1"/>
              <a:t>i</a:t>
            </a:r>
            <a:r>
              <a:rPr lang="en-US" dirty="0"/>
              <a:t>][k] = temp;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printf("</a:t>
            </a:r>
            <a:r>
              <a:rPr lang="en-US" dirty="0">
                <a:solidFill>
                  <a:srgbClr val="7030A0"/>
                </a:solidFill>
              </a:rPr>
              <a:t>Matrix after sorting row elements:\n</a:t>
            </a:r>
            <a:r>
              <a:rPr lang="en-US" dirty="0"/>
              <a:t>");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ROW;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for (j = 0; j &lt; COL; ++j)</a:t>
            </a:r>
          </a:p>
          <a:p>
            <a:r>
              <a:rPr lang="en-US" dirty="0"/>
              <a:t>            printf(" </a:t>
            </a:r>
            <a:r>
              <a:rPr lang="en-US" dirty="0">
                <a:solidFill>
                  <a:srgbClr val="7030A0"/>
                </a:solidFill>
              </a:rPr>
              <a:t>%d</a:t>
            </a:r>
            <a:r>
              <a:rPr lang="en-US" dirty="0"/>
              <a:t>", Matrix[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8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9"/>
            <a:ext cx="12192000" cy="6046631"/>
          </a:xfrm>
        </p:spPr>
        <p:txBody>
          <a:bodyPr>
            <a:noAutofit/>
          </a:bodyPr>
          <a:lstStyle/>
          <a:p>
            <a:pPr marL="0" indent="0">
              <a:spcBef>
                <a:spcPts val="595"/>
              </a:spcBef>
              <a:buNone/>
            </a:pPr>
            <a:endParaRPr lang="en-IN" b="1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595"/>
              </a:spcBef>
              <a:buNone/>
            </a:pPr>
            <a:r>
              <a:rPr lang="en-IN" b="1" dirty="0" smtClean="0">
                <a:solidFill>
                  <a:srgbClr val="7030A0"/>
                </a:solidFill>
              </a:rPr>
              <a:t>(i) Compile-time </a:t>
            </a:r>
            <a:r>
              <a:rPr lang="en-IN" b="1" dirty="0">
                <a:solidFill>
                  <a:srgbClr val="7030A0"/>
                </a:solidFill>
              </a:rPr>
              <a:t>initialization of 2-D array: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IN" dirty="0" smtClean="0">
                <a:solidFill>
                  <a:schemeClr val="tx1"/>
                </a:solidFill>
                <a:highlight>
                  <a:srgbClr val="FFFF00"/>
                </a:highlight>
              </a:rPr>
              <a:t>Initialize and assign values to the arrays when we declare array variable </a:t>
            </a:r>
            <a:r>
              <a:rPr lang="en-IN" dirty="0" smtClean="0">
                <a:solidFill>
                  <a:schemeClr val="tx1"/>
                </a:solidFill>
              </a:rPr>
              <a:t>is called compile time initialization</a:t>
            </a:r>
            <a:r>
              <a:rPr lang="en-IN" sz="2000" dirty="0" smtClean="0">
                <a:solidFill>
                  <a:schemeClr val="tx1"/>
                </a:solidFill>
              </a:rPr>
              <a:t>. </a:t>
            </a:r>
          </a:p>
          <a:p>
            <a:pPr marL="4445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x[2][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{{1, 3, 0}, {4, 5, 9</a:t>
            </a:r>
            <a:r>
              <a:rPr lang="en-IN" sz="2400" dirty="0" smtClean="0">
                <a:solidFill>
                  <a:schemeClr val="tx1"/>
                </a:solidFill>
              </a:rPr>
              <a:t>}};</a:t>
            </a:r>
          </a:p>
          <a:p>
            <a:pPr marL="1096962" lvl="3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 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{{1, 3, 0}, {4, 5, 9}};     </a:t>
            </a:r>
            <a:r>
              <a:rPr lang="en-IN" sz="2400" dirty="0" smtClean="0">
                <a:solidFill>
                  <a:schemeClr val="tx1"/>
                </a:solidFill>
              </a:rPr>
              <a:t>// </a:t>
            </a:r>
            <a:r>
              <a:rPr lang="en-IN" sz="2400" dirty="0" smtClean="0">
                <a:solidFill>
                  <a:srgbClr val="C00000"/>
                </a:solidFill>
              </a:rPr>
              <a:t>column size </a:t>
            </a:r>
            <a:r>
              <a:rPr lang="en-IN" sz="2400" dirty="0" smtClean="0"/>
              <a:t>is mandatory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           </a:t>
            </a:r>
            <a:endParaRPr lang="en-IN" sz="2400" dirty="0">
              <a:solidFill>
                <a:schemeClr val="tx1"/>
              </a:solidFill>
            </a:endParaRPr>
          </a:p>
          <a:p>
            <a:pPr marL="1096962" lvl="3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x[2][</a:t>
            </a:r>
            <a:r>
              <a:rPr lang="en-IN" sz="2400" dirty="0">
                <a:solidFill>
                  <a:srgbClr val="7030A0"/>
                </a:solidFill>
              </a:rPr>
              <a:t>3</a:t>
            </a:r>
            <a:r>
              <a:rPr lang="en-IN" sz="2400" dirty="0">
                <a:solidFill>
                  <a:schemeClr val="tx1"/>
                </a:solidFill>
              </a:rPr>
              <a:t>] = {1, 3, 0, 4, 5, 9};</a:t>
            </a:r>
          </a:p>
          <a:p>
            <a:pPr marL="639762" lvl="2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355600" marR="5080" indent="-342900">
              <a:lnSpc>
                <a:spcPct val="80000"/>
              </a:lnSpc>
              <a:spcBef>
                <a:spcPts val="484"/>
              </a:spcBef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While</a:t>
            </a:r>
            <a:r>
              <a:rPr lang="en-US" sz="2400" spc="-2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initializing</a:t>
            </a:r>
            <a:r>
              <a:rPr lang="en-US" sz="2400" spc="1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a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2-d</a:t>
            </a:r>
            <a:r>
              <a:rPr lang="en-US" sz="2400" spc="-20" dirty="0">
                <a:solidFill>
                  <a:schemeClr val="tx1"/>
                </a:solidFill>
                <a:cs typeface="Calibri"/>
              </a:rPr>
              <a:t> array</a:t>
            </a:r>
            <a:r>
              <a:rPr lang="en-US" sz="2400" spc="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it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is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necessary</a:t>
            </a:r>
            <a:r>
              <a:rPr lang="en-US" sz="2400" spc="2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15" dirty="0">
                <a:solidFill>
                  <a:srgbClr val="7030A0"/>
                </a:solidFill>
                <a:cs typeface="Calibri"/>
              </a:rPr>
              <a:t>to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 mention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 the</a:t>
            </a:r>
            <a:r>
              <a:rPr lang="en-US" sz="2400" spc="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column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dimension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. so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that</a:t>
            </a:r>
            <a:r>
              <a:rPr lang="en-US" sz="2400" spc="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compiler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automatically</a:t>
            </a:r>
            <a:r>
              <a:rPr lang="en-US" sz="2400" spc="3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arrange</a:t>
            </a:r>
            <a:r>
              <a:rPr lang="en-US" sz="2400" spc="-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the</a:t>
            </a:r>
            <a:r>
              <a:rPr lang="en-US" sz="2400" spc="1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elements</a:t>
            </a:r>
            <a:r>
              <a:rPr lang="en-US" sz="2400" spc="25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in </a:t>
            </a:r>
            <a:r>
              <a:rPr lang="en-US" sz="2400" spc="-20" dirty="0">
                <a:solidFill>
                  <a:srgbClr val="FF0000"/>
                </a:solidFill>
                <a:cs typeface="Calibri"/>
              </a:rPr>
              <a:t>rows </a:t>
            </a:r>
            <a:r>
              <a:rPr lang="en-US" sz="2400" spc="-4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0000"/>
                </a:solidFill>
                <a:cs typeface="Calibri"/>
              </a:rPr>
              <a:t>and</a:t>
            </a:r>
            <a:r>
              <a:rPr lang="en-US" sz="2400" spc="-20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columns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.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355600" indent="-342900"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en-US" sz="2400" spc="-15" dirty="0">
                <a:solidFill>
                  <a:srgbClr val="7030A0"/>
                </a:solidFill>
                <a:cs typeface="Calibri"/>
              </a:rPr>
              <a:t>Row</a:t>
            </a:r>
            <a:r>
              <a:rPr lang="en-US" sz="2400" spc="-45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dimension</a:t>
            </a:r>
            <a:r>
              <a:rPr lang="en-US" sz="2400" spc="-10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is </a:t>
            </a:r>
            <a:r>
              <a:rPr lang="en-US" sz="2400" spc="-5" dirty="0">
                <a:solidFill>
                  <a:srgbClr val="7030A0"/>
                </a:solidFill>
                <a:cs typeface="Calibri"/>
              </a:rPr>
              <a:t>optional.</a:t>
            </a:r>
          </a:p>
          <a:p>
            <a:pPr marL="355600" indent="-342900">
              <a:buFont typeface="Wingdings"/>
              <a:buChar char=""/>
              <a:tabLst>
                <a:tab pos="355600" algn="l"/>
              </a:tabLst>
            </a:pP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12700">
              <a:tabLst>
                <a:tab pos="355600" algn="l"/>
              </a:tabLst>
            </a:pPr>
            <a:endParaRPr lang="en-US" sz="2400" dirty="0">
              <a:solidFill>
                <a:schemeClr val="tx1"/>
              </a:solidFill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Two dimensional arrays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078269" cy="6960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 Q) Write a C program for spiral </a:t>
            </a:r>
            <a:r>
              <a:rPr lang="en-US" sz="4000" b="1" dirty="0">
                <a:solidFill>
                  <a:srgbClr val="C00000"/>
                </a:solidFill>
              </a:rPr>
              <a:t>array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68" y="883929"/>
            <a:ext cx="12077131" cy="196845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spiral array </a:t>
            </a:r>
            <a:r>
              <a:rPr lang="en-US" dirty="0"/>
              <a:t>is a two-dimensional array (i.e., a matrix) in which the </a:t>
            </a:r>
            <a:r>
              <a:rPr lang="en-US" dirty="0">
                <a:solidFill>
                  <a:srgbClr val="C00000"/>
                </a:solidFill>
              </a:rPr>
              <a:t>elements are arranged in a spiral pattern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spiral pattern starts from the top left corner of the array and </a:t>
            </a:r>
            <a:r>
              <a:rPr lang="en-US" dirty="0">
                <a:solidFill>
                  <a:srgbClr val="C00000"/>
                </a:solidFill>
              </a:rPr>
              <a:t>moves in a clockwise direction until all the elements in the array are filled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7630" y="3086120"/>
            <a:ext cx="3421039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/>
              <a:t> 1  </a:t>
            </a:r>
            <a:r>
              <a:rPr lang="en-US" sz="3200" dirty="0" smtClean="0"/>
              <a:t>  2    3    </a:t>
            </a:r>
            <a:r>
              <a:rPr lang="en-US" sz="3200" dirty="0"/>
              <a:t>4  </a:t>
            </a:r>
            <a:r>
              <a:rPr lang="en-US" sz="3200" dirty="0" smtClean="0"/>
              <a:t>   5</a:t>
            </a:r>
            <a:endParaRPr lang="en-US" sz="3200" dirty="0"/>
          </a:p>
          <a:p>
            <a:r>
              <a:rPr lang="en-US" sz="3200" dirty="0"/>
              <a:t>16 </a:t>
            </a:r>
            <a:r>
              <a:rPr lang="en-US" sz="3200" dirty="0" smtClean="0"/>
              <a:t> 17  18  19   </a:t>
            </a:r>
            <a:r>
              <a:rPr lang="en-US" sz="3200" dirty="0"/>
              <a:t>6</a:t>
            </a:r>
          </a:p>
          <a:p>
            <a:r>
              <a:rPr lang="en-US" sz="3200" dirty="0"/>
              <a:t>15 </a:t>
            </a:r>
            <a:r>
              <a:rPr lang="en-US" sz="3200" dirty="0" smtClean="0"/>
              <a:t> 24  25  20   </a:t>
            </a:r>
            <a:r>
              <a:rPr lang="en-US" sz="3200" dirty="0"/>
              <a:t>7</a:t>
            </a:r>
          </a:p>
          <a:p>
            <a:r>
              <a:rPr lang="en-US" sz="3200" dirty="0"/>
              <a:t>14 </a:t>
            </a:r>
            <a:r>
              <a:rPr lang="en-US" sz="3200" dirty="0" smtClean="0"/>
              <a:t> 23  </a:t>
            </a:r>
            <a:r>
              <a:rPr lang="en-US" sz="3200" dirty="0"/>
              <a:t>22 </a:t>
            </a:r>
            <a:r>
              <a:rPr lang="en-US" sz="3200" dirty="0" smtClean="0"/>
              <a:t> 21   8</a:t>
            </a:r>
            <a:endParaRPr lang="en-US" sz="3200" dirty="0"/>
          </a:p>
          <a:p>
            <a:r>
              <a:rPr lang="en-US" sz="3200" dirty="0"/>
              <a:t>13 </a:t>
            </a:r>
            <a:r>
              <a:rPr lang="en-US" sz="3200" dirty="0" smtClean="0"/>
              <a:t> 12  11  10   </a:t>
            </a:r>
            <a:r>
              <a:rPr lang="en-US" sz="3200" dirty="0"/>
              <a:t>9</a:t>
            </a:r>
          </a:p>
        </p:txBody>
      </p:sp>
      <p:sp>
        <p:nvSpPr>
          <p:cNvPr id="5" name="Rectangle 4"/>
          <p:cNvSpPr/>
          <p:nvPr/>
        </p:nvSpPr>
        <p:spPr>
          <a:xfrm>
            <a:off x="427630" y="5973886"/>
            <a:ext cx="2291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5x5 spiral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413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078269" cy="6960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 Q) Write a C program for spiral </a:t>
            </a:r>
            <a:r>
              <a:rPr lang="en-US" sz="4000" b="1" dirty="0">
                <a:solidFill>
                  <a:srgbClr val="C00000"/>
                </a:solidFill>
              </a:rPr>
              <a:t>array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19" y="781618"/>
            <a:ext cx="5262349" cy="580347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#define N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a[N][N], </a:t>
            </a:r>
            <a:r>
              <a:rPr lang="en-US" sz="1600" dirty="0" err="1"/>
              <a:t>i</a:t>
            </a:r>
            <a:r>
              <a:rPr lang="en-US" sz="1600" dirty="0"/>
              <a:t>, j, k=1, c1=0, c2=N-1, r1=0, r2=N-1;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/>
              <a:t>while (k &lt;= N*N)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for (</a:t>
            </a:r>
            <a:r>
              <a:rPr lang="en-US" sz="1600" dirty="0" err="1"/>
              <a:t>i</a:t>
            </a:r>
            <a:r>
              <a:rPr lang="en-US" sz="1600" dirty="0"/>
              <a:t>=c1; </a:t>
            </a:r>
            <a:r>
              <a:rPr lang="en-US" sz="1600" dirty="0" err="1"/>
              <a:t>i</a:t>
            </a:r>
            <a:r>
              <a:rPr lang="en-US" sz="1600" dirty="0"/>
              <a:t>&lt;=c2;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    a[r1][</a:t>
            </a:r>
            <a:r>
              <a:rPr lang="en-US" sz="1600" dirty="0" err="1"/>
              <a:t>i</a:t>
            </a:r>
            <a:r>
              <a:rPr lang="en-US" sz="1600" dirty="0"/>
              <a:t>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for (</a:t>
            </a:r>
            <a:r>
              <a:rPr lang="en-US" sz="1600" dirty="0" err="1"/>
              <a:t>i</a:t>
            </a:r>
            <a:r>
              <a:rPr lang="en-US" sz="1600" dirty="0"/>
              <a:t>=r1+1; </a:t>
            </a:r>
            <a:r>
              <a:rPr lang="en-US" sz="1600" dirty="0" err="1"/>
              <a:t>i</a:t>
            </a:r>
            <a:r>
              <a:rPr lang="en-US" sz="1600" dirty="0"/>
              <a:t>&lt;=r2;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    a[</a:t>
            </a:r>
            <a:r>
              <a:rPr lang="en-US" sz="1600" dirty="0" err="1"/>
              <a:t>i</a:t>
            </a:r>
            <a:r>
              <a:rPr lang="en-US" sz="1600" dirty="0"/>
              <a:t>][c2]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for (</a:t>
            </a:r>
            <a:r>
              <a:rPr lang="en-US" sz="1600" dirty="0" err="1"/>
              <a:t>i</a:t>
            </a:r>
            <a:r>
              <a:rPr lang="en-US" sz="1600" dirty="0"/>
              <a:t>=c2-1; </a:t>
            </a:r>
            <a:r>
              <a:rPr lang="en-US" sz="1600" dirty="0" err="1"/>
              <a:t>i</a:t>
            </a:r>
            <a:r>
              <a:rPr lang="en-US" sz="1600" dirty="0"/>
              <a:t>&gt;=c1; </a:t>
            </a:r>
            <a:r>
              <a:rPr lang="en-US" sz="1600" dirty="0" err="1"/>
              <a:t>i</a:t>
            </a:r>
            <a:r>
              <a:rPr lang="en-US" sz="1600" dirty="0"/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    a[r2][</a:t>
            </a:r>
            <a:r>
              <a:rPr lang="en-US" sz="1600" dirty="0" err="1"/>
              <a:t>i</a:t>
            </a:r>
            <a:r>
              <a:rPr lang="en-US" sz="1600" dirty="0"/>
              <a:t>] = 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01520" y="781618"/>
            <a:ext cx="6096000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=r2-1; </a:t>
            </a:r>
            <a:r>
              <a:rPr lang="en-US" dirty="0" err="1"/>
              <a:t>i</a:t>
            </a:r>
            <a:r>
              <a:rPr lang="en-US" dirty="0"/>
              <a:t>&gt;=r1+1; </a:t>
            </a:r>
            <a:r>
              <a:rPr lang="en-US" dirty="0" err="1"/>
              <a:t>i</a:t>
            </a:r>
            <a:r>
              <a:rPr lang="en-US" dirty="0"/>
              <a:t>--)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][c1] = k++;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c1++;</a:t>
            </a:r>
          </a:p>
          <a:p>
            <a:r>
              <a:rPr lang="en-US" dirty="0"/>
              <a:t>        c2--;</a:t>
            </a:r>
          </a:p>
          <a:p>
            <a:r>
              <a:rPr lang="en-US" dirty="0"/>
              <a:t>        r1++;</a:t>
            </a:r>
          </a:p>
          <a:p>
            <a:r>
              <a:rPr lang="en-US" dirty="0"/>
              <a:t>        r2--;</a:t>
            </a:r>
          </a:p>
          <a:p>
            <a:r>
              <a:rPr lang="en-US" dirty="0"/>
              <a:t>    }    </a:t>
            </a:r>
            <a:endParaRPr lang="en-US" dirty="0" smtClean="0"/>
          </a:p>
          <a:p>
            <a:r>
              <a:rPr lang="en-US" dirty="0" smtClean="0"/>
              <a:t>printf</a:t>
            </a:r>
            <a:r>
              <a:rPr lang="en-US" dirty="0"/>
              <a:t>("Spiral array:\n");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 (j=0; j&lt;N;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printf("%d\t", 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88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5521"/>
            <a:ext cx="12192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 smtClean="0">
                <a:solidFill>
                  <a:srgbClr val="A40020"/>
                </a:solidFill>
                <a:latin typeface="Times New Roman"/>
                <a:cs typeface="Times New Roman"/>
              </a:rPr>
              <a:t>  </a:t>
            </a:r>
            <a:r>
              <a:rPr sz="4000" spc="-5" dirty="0" smtClean="0">
                <a:solidFill>
                  <a:srgbClr val="A40020"/>
                </a:solidFill>
                <a:latin typeface="Times New Roman"/>
                <a:cs typeface="Times New Roman"/>
              </a:rPr>
              <a:t>3</a:t>
            </a:r>
            <a:r>
              <a:rPr sz="4000" spc="-5" dirty="0">
                <a:solidFill>
                  <a:srgbClr val="A40020"/>
                </a:solidFill>
                <a:latin typeface="Times New Roman"/>
                <a:cs typeface="Times New Roman"/>
              </a:rPr>
              <a:t>.</a:t>
            </a:r>
            <a:r>
              <a:rPr sz="4000" spc="-5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A40020"/>
                </a:solidFill>
                <a:latin typeface="Times New Roman"/>
                <a:cs typeface="Times New Roman"/>
              </a:rPr>
              <a:t>Multidimensional</a:t>
            </a:r>
            <a:r>
              <a:rPr sz="4000" spc="-4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A40020"/>
                </a:solidFill>
                <a:latin typeface="Times New Roman"/>
                <a:cs typeface="Times New Roman"/>
              </a:rPr>
              <a:t>array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977240"/>
            <a:ext cx="6355307" cy="321947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Calibri"/>
                <a:cs typeface="Calibri"/>
              </a:rPr>
              <a:t>An </a:t>
            </a:r>
            <a:r>
              <a:rPr lang="en-US" sz="2400" dirty="0" smtClean="0">
                <a:solidFill>
                  <a:srgbClr val="7030A0"/>
                </a:solidFill>
                <a:latin typeface="Calibri"/>
                <a:cs typeface="Calibri"/>
              </a:rPr>
              <a:t>array of </a:t>
            </a:r>
            <a:r>
              <a:rPr sz="2400" spc="-15" dirty="0" smtClean="0">
                <a:solidFill>
                  <a:srgbClr val="7030A0"/>
                </a:solidFill>
                <a:latin typeface="Calibri"/>
                <a:cs typeface="Calibri"/>
              </a:rPr>
              <a:t>three</a:t>
            </a:r>
            <a:r>
              <a:rPr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 or</a:t>
            </a:r>
            <a:r>
              <a:rPr sz="2400" spc="-25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7030A0"/>
                </a:solidFill>
                <a:latin typeface="Calibri"/>
                <a:cs typeface="Calibri"/>
              </a:rPr>
              <a:t>more</a:t>
            </a:r>
            <a:r>
              <a:rPr sz="2400" spc="-15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dimensions</a:t>
            </a:r>
            <a:r>
              <a:rPr lang="en-US" sz="2400" spc="-5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latin typeface="Calibri"/>
                <a:cs typeface="Calibri"/>
              </a:rPr>
              <a:t>is called multidimensional array</a:t>
            </a:r>
          </a:p>
          <a:p>
            <a:pPr marL="469900" indent="-457200">
              <a:spcBef>
                <a:spcPts val="86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Array declarations should understand from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right-to-left</a:t>
            </a:r>
          </a:p>
          <a:p>
            <a:pPr marL="127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int a[10][3][2];</a:t>
            </a:r>
          </a:p>
          <a:p>
            <a:pPr marL="12700">
              <a:spcBef>
                <a:spcPts val="86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“an </a:t>
            </a:r>
            <a:r>
              <a:rPr lang="en-US" sz="2400" dirty="0">
                <a:solidFill>
                  <a:srgbClr val="7030A0"/>
                </a:solidFill>
                <a:cs typeface="Calibri"/>
              </a:rPr>
              <a:t>array of ten arrays </a:t>
            </a:r>
            <a:r>
              <a:rPr lang="en-US" sz="2400" dirty="0">
                <a:cs typeface="Calibri"/>
              </a:rPr>
              <a:t>of three arrays of two </a:t>
            </a:r>
            <a:r>
              <a:rPr lang="en-US" sz="2400" dirty="0" err="1">
                <a:cs typeface="Calibri"/>
              </a:rPr>
              <a:t>ints</a:t>
            </a:r>
            <a:r>
              <a:rPr lang="en-US" sz="2400" dirty="0">
                <a:cs typeface="Calibri"/>
              </a:rPr>
              <a:t>”</a:t>
            </a:r>
          </a:p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 b="1" dirty="0">
              <a:latin typeface="Calibri"/>
              <a:cs typeface="Calibri"/>
            </a:endParaRPr>
          </a:p>
        </p:txBody>
      </p:sp>
      <p:pic>
        <p:nvPicPr>
          <p:cNvPr id="2050" name="Picture 2" descr="https://media.geeksforgeeks.org/wp-content/uploads/3D-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25" y="621702"/>
            <a:ext cx="5526686" cy="27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24821" y="3569413"/>
            <a:ext cx="314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dirty="0">
                <a:solidFill>
                  <a:srgbClr val="273239"/>
                </a:solidFill>
                <a:latin typeface="urw-din"/>
              </a:rPr>
              <a:t>A Three-Dimensional Array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445827" y="4135594"/>
            <a:ext cx="8303260" cy="6033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Syntax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977522" y="4959741"/>
            <a:ext cx="9035952" cy="430887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4">
              <a:spcBef>
                <a:spcPts val="5"/>
              </a:spcBef>
            </a:pPr>
            <a:r>
              <a:rPr lang="en-US" sz="2800" dirty="0" smtClean="0">
                <a:solidFill>
                  <a:srgbClr val="FFFF00"/>
                </a:solidFill>
                <a:latin typeface="Arial MT"/>
                <a:cs typeface="Arial MT"/>
              </a:rPr>
              <a:t>d</a:t>
            </a:r>
            <a:r>
              <a:rPr sz="2800" dirty="0" smtClean="0">
                <a:solidFill>
                  <a:srgbClr val="FFFF00"/>
                </a:solidFill>
                <a:latin typeface="Arial MT"/>
                <a:cs typeface="Arial MT"/>
              </a:rPr>
              <a:t>ata</a:t>
            </a:r>
            <a:r>
              <a:rPr lang="en-US" sz="2800" spc="-15" dirty="0" smtClean="0">
                <a:solidFill>
                  <a:srgbClr val="FFFF00"/>
                </a:solidFill>
                <a:latin typeface="Arial MT"/>
                <a:cs typeface="Arial MT"/>
              </a:rPr>
              <a:t>_</a:t>
            </a:r>
            <a:r>
              <a:rPr sz="2800" spc="-5" dirty="0" smtClean="0">
                <a:solidFill>
                  <a:srgbClr val="FFFF00"/>
                </a:solidFill>
                <a:latin typeface="Arial MT"/>
                <a:cs typeface="Arial MT"/>
              </a:rPr>
              <a:t>type</a:t>
            </a:r>
            <a:r>
              <a:rPr sz="2800" spc="5" dirty="0" smtClean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2800" spc="-5" dirty="0" err="1" smtClean="0">
                <a:solidFill>
                  <a:srgbClr val="FFFF00"/>
                </a:solidFill>
                <a:latin typeface="Arial MT"/>
                <a:cs typeface="Arial MT"/>
              </a:rPr>
              <a:t>array_name</a:t>
            </a:r>
            <a:r>
              <a:rPr sz="2800" spc="-5" dirty="0" smtClean="0">
                <a:solidFill>
                  <a:srgbClr val="FFFF00"/>
                </a:solidFill>
                <a:latin typeface="Arial MT"/>
                <a:cs typeface="Arial MT"/>
              </a:rPr>
              <a:t>[size1][size2]..[</a:t>
            </a:r>
            <a:r>
              <a:rPr sz="2800" spc="-5" dirty="0" err="1" smtClean="0">
                <a:solidFill>
                  <a:srgbClr val="FFFF00"/>
                </a:solidFill>
                <a:latin typeface="Arial MT"/>
                <a:cs typeface="Arial MT"/>
              </a:rPr>
              <a:t>sizen</a:t>
            </a:r>
            <a:r>
              <a:rPr sz="2800" spc="-5" dirty="0" smtClean="0">
                <a:solidFill>
                  <a:srgbClr val="FFFF00"/>
                </a:solidFill>
                <a:latin typeface="Arial MT"/>
                <a:cs typeface="Arial MT"/>
              </a:rPr>
              <a:t>];</a:t>
            </a:r>
            <a:endParaRPr sz="2800" dirty="0">
              <a:solidFill>
                <a:srgbClr val="FFFF00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271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1" y="2209801"/>
            <a:ext cx="2700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5" dirty="0"/>
              <a:t>int</a:t>
            </a:r>
            <a:r>
              <a:rPr sz="3200" spc="-40" dirty="0"/>
              <a:t> </a:t>
            </a:r>
            <a:r>
              <a:rPr sz="3200" dirty="0"/>
              <a:t>arr[3][</a:t>
            </a:r>
            <a:r>
              <a:rPr lang="en-US" sz="3200" dirty="0"/>
              <a:t>3</a:t>
            </a:r>
            <a:r>
              <a:rPr sz="3200" dirty="0"/>
              <a:t>][</a:t>
            </a:r>
            <a:r>
              <a:rPr lang="en-US" sz="3200" dirty="0"/>
              <a:t>3</a:t>
            </a:r>
            <a:r>
              <a:rPr sz="3200" dirty="0"/>
              <a:t>]</a:t>
            </a:r>
            <a:r>
              <a:rPr sz="3200" spc="-5" dirty="0"/>
              <a:t> </a:t>
            </a:r>
            <a:r>
              <a:rPr lang="en-US" sz="3200" spc="-5" dirty="0"/>
              <a:t>;</a:t>
            </a:r>
            <a:endParaRPr sz="32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30" y="253766"/>
            <a:ext cx="5417820" cy="4864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73932" y="1998219"/>
            <a:ext cx="309880" cy="385445"/>
          </a:xfrm>
          <a:custGeom>
            <a:avLst/>
            <a:gdLst/>
            <a:ahLst/>
            <a:cxnLst/>
            <a:rect l="l" t="t" r="r" b="b"/>
            <a:pathLst>
              <a:path w="309880" h="385444">
                <a:moveTo>
                  <a:pt x="52547" y="55555"/>
                </a:moveTo>
                <a:lnTo>
                  <a:pt x="42611" y="63516"/>
                </a:lnTo>
                <a:lnTo>
                  <a:pt x="299847" y="384937"/>
                </a:lnTo>
                <a:lnTo>
                  <a:pt x="309752" y="377063"/>
                </a:lnTo>
                <a:lnTo>
                  <a:pt x="52547" y="55555"/>
                </a:lnTo>
                <a:close/>
              </a:path>
              <a:path w="309880" h="385444">
                <a:moveTo>
                  <a:pt x="0" y="0"/>
                </a:moveTo>
                <a:lnTo>
                  <a:pt x="17906" y="83312"/>
                </a:lnTo>
                <a:lnTo>
                  <a:pt x="42611" y="63516"/>
                </a:lnTo>
                <a:lnTo>
                  <a:pt x="34670" y="53594"/>
                </a:lnTo>
                <a:lnTo>
                  <a:pt x="44576" y="45592"/>
                </a:lnTo>
                <a:lnTo>
                  <a:pt x="64980" y="45592"/>
                </a:lnTo>
                <a:lnTo>
                  <a:pt x="77343" y="35687"/>
                </a:lnTo>
                <a:lnTo>
                  <a:pt x="0" y="0"/>
                </a:lnTo>
                <a:close/>
              </a:path>
              <a:path w="309880" h="385444">
                <a:moveTo>
                  <a:pt x="44576" y="45592"/>
                </a:moveTo>
                <a:lnTo>
                  <a:pt x="34670" y="53594"/>
                </a:lnTo>
                <a:lnTo>
                  <a:pt x="42611" y="63516"/>
                </a:lnTo>
                <a:lnTo>
                  <a:pt x="52547" y="55555"/>
                </a:lnTo>
                <a:lnTo>
                  <a:pt x="44576" y="45592"/>
                </a:lnTo>
                <a:close/>
              </a:path>
              <a:path w="309880" h="385444">
                <a:moveTo>
                  <a:pt x="64980" y="45592"/>
                </a:moveTo>
                <a:lnTo>
                  <a:pt x="44576" y="45592"/>
                </a:lnTo>
                <a:lnTo>
                  <a:pt x="52547" y="55555"/>
                </a:lnTo>
                <a:lnTo>
                  <a:pt x="64980" y="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3473" y="1730121"/>
            <a:ext cx="55086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2070100" algn="l"/>
              </a:tabLst>
            </a:pPr>
            <a:r>
              <a:rPr sz="2000" dirty="0">
                <a:latin typeface="Arial MT"/>
                <a:cs typeface="Arial MT"/>
              </a:rPr>
              <a:t>array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three	</a:t>
            </a:r>
            <a:r>
              <a:rPr sz="3000" baseline="2777" dirty="0">
                <a:latin typeface="Arial MT"/>
                <a:cs typeface="Arial MT"/>
              </a:rPr>
              <a:t>Array</a:t>
            </a:r>
            <a:r>
              <a:rPr sz="3000" spc="-60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of</a:t>
            </a:r>
            <a:r>
              <a:rPr sz="3000" spc="-44" baseline="2777" dirty="0">
                <a:latin typeface="Arial MT"/>
                <a:cs typeface="Arial MT"/>
              </a:rPr>
              <a:t> </a:t>
            </a:r>
            <a:r>
              <a:rPr lang="en-US" sz="3000" baseline="2777" dirty="0">
                <a:latin typeface="Arial MT"/>
                <a:cs typeface="Arial MT"/>
              </a:rPr>
              <a:t>3</a:t>
            </a:r>
            <a:r>
              <a:rPr sz="3000" spc="-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rows</a:t>
            </a:r>
            <a:r>
              <a:rPr sz="3000" spc="-52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and</a:t>
            </a:r>
            <a:r>
              <a:rPr sz="3000" spc="-30" baseline="2777" dirty="0">
                <a:latin typeface="Arial MT"/>
                <a:cs typeface="Arial MT"/>
              </a:rPr>
              <a:t> </a:t>
            </a:r>
            <a:r>
              <a:rPr lang="en-US" sz="3000" baseline="2777" dirty="0">
                <a:latin typeface="Arial MT"/>
                <a:cs typeface="Arial MT"/>
              </a:rPr>
              <a:t>3</a:t>
            </a:r>
            <a:r>
              <a:rPr sz="3000" spc="-37" baseline="2777" dirty="0">
                <a:latin typeface="Arial MT"/>
                <a:cs typeface="Arial MT"/>
              </a:rPr>
              <a:t> </a:t>
            </a:r>
            <a:r>
              <a:rPr sz="3000" baseline="2777" dirty="0">
                <a:latin typeface="Arial MT"/>
                <a:cs typeface="Arial MT"/>
              </a:rPr>
              <a:t>columns </a:t>
            </a:r>
            <a:r>
              <a:rPr sz="3000" spc="-810" baseline="277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arrays</a:t>
            </a:r>
          </a:p>
        </p:txBody>
      </p:sp>
      <p:sp>
        <p:nvSpPr>
          <p:cNvPr id="8" name="object 8"/>
          <p:cNvSpPr/>
          <p:nvPr/>
        </p:nvSpPr>
        <p:spPr>
          <a:xfrm>
            <a:off x="4607688" y="1922018"/>
            <a:ext cx="391795" cy="385445"/>
          </a:xfrm>
          <a:custGeom>
            <a:avLst/>
            <a:gdLst/>
            <a:ahLst/>
            <a:cxnLst/>
            <a:rect l="l" t="t" r="r" b="b"/>
            <a:pathLst>
              <a:path w="391794" h="385444">
                <a:moveTo>
                  <a:pt x="391541" y="379476"/>
                </a:moveTo>
                <a:lnTo>
                  <a:pt x="333895" y="148577"/>
                </a:lnTo>
                <a:lnTo>
                  <a:pt x="364744" y="140843"/>
                </a:lnTo>
                <a:lnTo>
                  <a:pt x="360807" y="136271"/>
                </a:lnTo>
                <a:lnTo>
                  <a:pt x="313397" y="81051"/>
                </a:lnTo>
                <a:lnTo>
                  <a:pt x="336092" y="58356"/>
                </a:lnTo>
                <a:lnTo>
                  <a:pt x="358521" y="80772"/>
                </a:lnTo>
                <a:lnTo>
                  <a:pt x="371983" y="40386"/>
                </a:lnTo>
                <a:lnTo>
                  <a:pt x="385445" y="0"/>
                </a:lnTo>
                <a:lnTo>
                  <a:pt x="304673" y="26924"/>
                </a:lnTo>
                <a:lnTo>
                  <a:pt x="327088" y="49352"/>
                </a:lnTo>
                <a:lnTo>
                  <a:pt x="0" y="376555"/>
                </a:lnTo>
                <a:lnTo>
                  <a:pt x="8890" y="385445"/>
                </a:lnTo>
                <a:lnTo>
                  <a:pt x="306654" y="87782"/>
                </a:lnTo>
                <a:lnTo>
                  <a:pt x="290703" y="159385"/>
                </a:lnTo>
                <a:lnTo>
                  <a:pt x="321589" y="151650"/>
                </a:lnTo>
                <a:lnTo>
                  <a:pt x="379222" y="382524"/>
                </a:lnTo>
                <a:lnTo>
                  <a:pt x="391541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05162" y="5355029"/>
            <a:ext cx="111345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latin typeface="urw-din"/>
              </a:rPr>
              <a:t> Initialization in a Three-Dimensional array is the same as that of Two-dimensional arrays. </a:t>
            </a:r>
            <a:endParaRPr lang="en-US" sz="2000" dirty="0" smtClean="0">
              <a:solidFill>
                <a:srgbClr val="273239"/>
              </a:solidFill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000" dirty="0">
                <a:solidFill>
                  <a:srgbClr val="273239"/>
                </a:solidFill>
                <a:latin typeface="urw-din"/>
              </a:rPr>
              <a:t>difference is as the number of dimensions increases so the number of nested braces will also increase.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205162" y="951834"/>
            <a:ext cx="45875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Declaration of  Three-Dimensional Array</a:t>
            </a:r>
            <a:endParaRPr lang="en-IN" dirty="0"/>
          </a:p>
        </p:txBody>
      </p:sp>
      <p:pic>
        <p:nvPicPr>
          <p:cNvPr id="3074" name="Picture 2" descr="https://media.geeksforgeeks.org/wp-content/uploads/3D-arr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44" y="2209801"/>
            <a:ext cx="4604295" cy="305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1945" y="3535019"/>
            <a:ext cx="6217456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int x[3][3</a:t>
            </a: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][3] </a:t>
            </a: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=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{{</a:t>
            </a: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111,112,113</a:t>
            </a: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}, {121,122,123}, {131,132,133</a:t>
            </a: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}}, </a:t>
            </a:r>
            <a:endParaRPr lang="en-US" sz="1600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{{</a:t>
            </a: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211,212,213}, {221,222,223}, {231,232,233</a:t>
            </a: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}}, </a:t>
            </a:r>
            <a:endParaRPr lang="en-US" sz="1600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{{</a:t>
            </a: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311,312,313}, {321,322,323}, {331,332,333</a:t>
            </a:r>
            <a:r>
              <a:rPr lang="en-US" sz="1600" b="1" dirty="0" smtClean="0">
                <a:solidFill>
                  <a:srgbClr val="273239"/>
                </a:solidFill>
                <a:latin typeface="Consolas" panose="020B0609020204030204" pitchFamily="49" charset="0"/>
              </a:rPr>
              <a:t>}}, </a:t>
            </a:r>
            <a:endParaRPr lang="en-US" sz="1600" b="1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};</a:t>
            </a:r>
            <a:r>
              <a:rPr lang="en-US" sz="1000" b="1" dirty="0"/>
              <a:t> </a:t>
            </a:r>
            <a:endParaRPr lang="en-US" sz="2400" b="1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230" y="2944705"/>
            <a:ext cx="4113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Initializing Three-Dimensional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8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96382" cy="968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Accessing </a:t>
            </a:r>
            <a:r>
              <a:rPr lang="en-US" dirty="0"/>
              <a:t>3D array elements: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56" y="968991"/>
            <a:ext cx="6326874" cy="57320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{{ 1  2  3 } , { 4, 5, 6}, {7 ,8, 9</a:t>
            </a:r>
            <a:r>
              <a:rPr lang="en-US" dirty="0" smtClean="0">
                <a:solidFill>
                  <a:srgbClr val="FF0000"/>
                </a:solidFill>
              </a:rPr>
              <a:t>}},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{{10,11,12} , {13,14,15}, {17,18,19</a:t>
            </a:r>
            <a:r>
              <a:rPr lang="en-US" dirty="0" smtClean="0">
                <a:solidFill>
                  <a:srgbClr val="7030A0"/>
                </a:solidFill>
              </a:rPr>
              <a:t>}},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{{20,21,22} , {23,24,25},{26,27,28</a:t>
            </a:r>
            <a:r>
              <a:rPr lang="en-US" dirty="0" smtClean="0">
                <a:solidFill>
                  <a:srgbClr val="7030A0"/>
                </a:solidFill>
              </a:rPr>
              <a:t>}</a:t>
            </a:r>
            <a:r>
              <a:rPr lang="en-US" dirty="0" smtClean="0"/>
              <a:t>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a[0][0][0]=1  a[0][1][0]=4 a[0][2][0]=7</a:t>
            </a:r>
          </a:p>
          <a:p>
            <a:pPr marL="0" indent="0">
              <a:buNone/>
            </a:pPr>
            <a:r>
              <a:rPr lang="en-US" dirty="0"/>
              <a:t>a[0][0][1]=2  a[0][1][1]=5 a[0][2][1]=8</a:t>
            </a:r>
          </a:p>
          <a:p>
            <a:pPr marL="0" indent="0">
              <a:buNone/>
            </a:pPr>
            <a:r>
              <a:rPr lang="en-US" dirty="0"/>
              <a:t>a[0][0][2]=3  a[0][1][2]=5 a[0][2][2]=</a:t>
            </a:r>
            <a:r>
              <a:rPr lang="en-US" dirty="0" smtClean="0"/>
              <a:t>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][j][k] =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ith</a:t>
            </a:r>
            <a:r>
              <a:rPr lang="en-US" dirty="0" smtClean="0">
                <a:sym typeface="Wingdings" panose="05000000000000000000" pitchFamily="2" charset="2"/>
              </a:rPr>
              <a:t> array </a:t>
            </a:r>
            <a:r>
              <a:rPr lang="en-US" dirty="0" err="1" smtClean="0">
                <a:sym typeface="Wingdings" panose="05000000000000000000" pitchFamily="2" charset="2"/>
              </a:rPr>
              <a:t>jth</a:t>
            </a:r>
            <a:r>
              <a:rPr lang="en-US" dirty="0" smtClean="0">
                <a:sym typeface="Wingdings" panose="05000000000000000000" pitchFamily="2" charset="2"/>
              </a:rPr>
              <a:t> row k </a:t>
            </a:r>
            <a:r>
              <a:rPr lang="en-US" dirty="0" err="1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column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367284" y="2129054"/>
            <a:ext cx="428539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23602" y="1951212"/>
            <a:ext cx="33618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Array1 with 3 rows and 3 columns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02545" y="2538487"/>
            <a:ext cx="3450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23603" y="2294684"/>
            <a:ext cx="339239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Array2 with 3 rows and 3 columns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73466" y="2936548"/>
            <a:ext cx="34501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98579" y="2692745"/>
            <a:ext cx="33923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Array3 with 3 rows and 3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4275"/>
          </a:xfrm>
        </p:spPr>
        <p:txBody>
          <a:bodyPr/>
          <a:lstStyle/>
          <a:p>
            <a:r>
              <a:rPr lang="en-US" dirty="0" smtClean="0"/>
              <a:t>Reading and displaying 3D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859808"/>
            <a:ext cx="5718412" cy="586853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//Reading the 3D Array elements</a:t>
            </a:r>
          </a:p>
          <a:p>
            <a:pPr marL="0" indent="0">
              <a:buNone/>
            </a:pPr>
            <a:r>
              <a:rPr lang="en-US" sz="2400" dirty="0"/>
              <a:t>printf("</a:t>
            </a:r>
            <a:r>
              <a:rPr lang="en-US" sz="2400" dirty="0">
                <a:solidFill>
                  <a:srgbClr val="7030A0"/>
                </a:solidFill>
              </a:rPr>
              <a:t>Enter the elements of 3d array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for(</a:t>
            </a:r>
            <a:r>
              <a:rPr lang="en-US" sz="2400" dirty="0" err="1"/>
              <a:t>i</a:t>
            </a:r>
            <a:r>
              <a:rPr lang="en-US" sz="2400" dirty="0"/>
              <a:t>=0;i&lt;2;i++)</a:t>
            </a:r>
          </a:p>
          <a:p>
            <a:pPr marL="0" indent="0">
              <a:buNone/>
            </a:pPr>
            <a:r>
              <a:rPr lang="en-US" sz="2400" dirty="0"/>
              <a:t> for(j=0;j&lt;3;j++)</a:t>
            </a:r>
          </a:p>
          <a:p>
            <a:pPr marL="0" indent="0">
              <a:buNone/>
            </a:pPr>
            <a:r>
              <a:rPr lang="en-US" sz="2400" dirty="0"/>
              <a:t>  for(k=0;k&lt;3;k++)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scanf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"%</a:t>
            </a:r>
            <a:r>
              <a:rPr lang="en-US" sz="2400" dirty="0" err="1">
                <a:solidFill>
                  <a:srgbClr val="7030A0"/>
                </a:solidFill>
              </a:rPr>
              <a:t>d"</a:t>
            </a:r>
            <a:r>
              <a:rPr lang="en-US" sz="2400" dirty="0" err="1"/>
              <a:t>,&amp;a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][j][k]);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813946" y="1972690"/>
            <a:ext cx="6378054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//Displaying the 3D Array elements</a:t>
            </a:r>
          </a:p>
          <a:p>
            <a:r>
              <a:rPr lang="en-US" sz="2000" dirty="0"/>
              <a:t>printf(" </a:t>
            </a:r>
            <a:r>
              <a:rPr lang="en-US" sz="2000" dirty="0">
                <a:solidFill>
                  <a:srgbClr val="7030A0"/>
                </a:solidFill>
              </a:rPr>
              <a:t>the elements of 3d array</a:t>
            </a:r>
            <a:r>
              <a:rPr lang="en-US" sz="2000" dirty="0"/>
              <a:t>");</a:t>
            </a:r>
          </a:p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=0;i&lt;2;i++)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for(j=0;j&lt;3;j++)</a:t>
            </a:r>
          </a:p>
          <a:p>
            <a:r>
              <a:rPr lang="en-US" sz="2000" dirty="0"/>
              <a:t>  {</a:t>
            </a:r>
          </a:p>
          <a:p>
            <a:r>
              <a:rPr lang="en-US" sz="2000" dirty="0"/>
              <a:t>  for(k=0;k&lt;3;k++)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smtClean="0"/>
              <a:t>printf(</a:t>
            </a:r>
            <a:r>
              <a:rPr lang="en-US" sz="2000" dirty="0" smtClean="0">
                <a:solidFill>
                  <a:srgbClr val="7030A0"/>
                </a:solidFill>
              </a:rPr>
              <a:t>"%</a:t>
            </a:r>
            <a:r>
              <a:rPr lang="en-US" sz="2000" dirty="0" err="1" smtClean="0">
                <a:solidFill>
                  <a:srgbClr val="7030A0"/>
                </a:solidFill>
              </a:rPr>
              <a:t>d"</a:t>
            </a:r>
            <a:r>
              <a:rPr lang="en-US" sz="2000" dirty="0" err="1" smtClean="0"/>
              <a:t>,a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/>
              <a:t>][j][k]);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 printf("\n");</a:t>
            </a:r>
          </a:p>
          <a:p>
            <a:r>
              <a:rPr lang="en-US" sz="2000" dirty="0"/>
              <a:t>   }</a:t>
            </a:r>
          </a:p>
          <a:p>
            <a:r>
              <a:rPr lang="en-US" sz="2000" dirty="0"/>
              <a:t>  printf("\n");</a:t>
            </a:r>
          </a:p>
          <a:p>
            <a:r>
              <a:rPr lang="en-US" sz="20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709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</a:t>
            </a:r>
            <a:r>
              <a:rPr lang="en-US" sz="2800" dirty="0" smtClean="0">
                <a:solidFill>
                  <a:srgbClr val="FF0000"/>
                </a:solidFill>
              </a:rPr>
              <a:t>read and display the elements of 3D array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790225"/>
            <a:ext cx="5773003" cy="604663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INPUT:</a:t>
            </a:r>
          </a:p>
          <a:p>
            <a:pPr marL="457200" lvl="1" indent="0">
              <a:buNone/>
            </a:pPr>
            <a:r>
              <a:rPr lang="en-US" dirty="0" smtClean="0"/>
              <a:t>Enter </a:t>
            </a:r>
            <a:r>
              <a:rPr lang="en-US" dirty="0"/>
              <a:t>2 x 3 x 3 array elements:</a:t>
            </a:r>
          </a:p>
          <a:p>
            <a:pPr marL="457200" lvl="1" indent="0">
              <a:buNone/>
            </a:pPr>
            <a:r>
              <a:rPr lang="en-US" dirty="0"/>
              <a:t>1       2       3</a:t>
            </a:r>
          </a:p>
          <a:p>
            <a:pPr marL="457200" lvl="1" indent="0">
              <a:buNone/>
            </a:pPr>
            <a:r>
              <a:rPr lang="en-US" dirty="0"/>
              <a:t>4       5       6</a:t>
            </a:r>
          </a:p>
          <a:p>
            <a:pPr marL="457200" lvl="1" indent="0">
              <a:buNone/>
            </a:pPr>
            <a:r>
              <a:rPr lang="en-US" dirty="0"/>
              <a:t>7       8       9</a:t>
            </a:r>
          </a:p>
          <a:p>
            <a:pPr marL="457200" lvl="1" indent="0">
              <a:buNone/>
            </a:pPr>
            <a:r>
              <a:rPr lang="en-US" dirty="0"/>
              <a:t>10      11      12</a:t>
            </a:r>
          </a:p>
          <a:p>
            <a:pPr marL="457200" lvl="1" indent="0">
              <a:buNone/>
            </a:pPr>
            <a:r>
              <a:rPr lang="en-US" dirty="0"/>
              <a:t>13      14      15</a:t>
            </a:r>
          </a:p>
          <a:p>
            <a:pPr marL="457200" lvl="1" indent="0">
              <a:buNone/>
            </a:pPr>
            <a:r>
              <a:rPr lang="en-US" dirty="0"/>
              <a:t>16      17      18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dirty="0" smtClean="0"/>
              <a:t>Array </a:t>
            </a:r>
            <a:r>
              <a:rPr lang="en-US" dirty="0"/>
              <a:t>elements are:</a:t>
            </a:r>
          </a:p>
          <a:p>
            <a:pPr marL="457200" lvl="1" indent="0">
              <a:buNone/>
            </a:pPr>
            <a:r>
              <a:rPr lang="en-US" dirty="0"/>
              <a:t>1 2 3</a:t>
            </a:r>
          </a:p>
          <a:p>
            <a:pPr marL="457200" lvl="1" indent="0">
              <a:buNone/>
            </a:pPr>
            <a:r>
              <a:rPr lang="en-US" dirty="0"/>
              <a:t>4 5 6</a:t>
            </a:r>
          </a:p>
          <a:p>
            <a:pPr marL="457200" lvl="1" indent="0">
              <a:buNone/>
            </a:pPr>
            <a:r>
              <a:rPr lang="en-US" dirty="0"/>
              <a:t>7 8 9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10 11 12</a:t>
            </a:r>
          </a:p>
          <a:p>
            <a:pPr marL="457200" lvl="1" indent="0">
              <a:buNone/>
            </a:pPr>
            <a:r>
              <a:rPr lang="en-US" dirty="0"/>
              <a:t>13 14 15</a:t>
            </a:r>
          </a:p>
          <a:p>
            <a:pPr marL="457200" lvl="1" indent="0">
              <a:buNone/>
            </a:pPr>
            <a:r>
              <a:rPr lang="en-US" dirty="0"/>
              <a:t>16 17 18</a:t>
            </a:r>
          </a:p>
        </p:txBody>
      </p:sp>
    </p:spTree>
    <p:extLst>
      <p:ext uri="{BB962C8B-B14F-4D97-AF65-F5344CB8AC3E}">
        <p14:creationId xmlns:p14="http://schemas.microsoft.com/office/powerpoint/2010/main" val="318851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//</a:t>
            </a:r>
            <a:r>
              <a:rPr lang="en-US" sz="2000" dirty="0">
                <a:solidFill>
                  <a:srgbClr val="FF0000"/>
                </a:solidFill>
              </a:rPr>
              <a:t> program to read and display the elements of 3D array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DEPTH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[DEPTH][ROWS][COLS];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printf("</a:t>
            </a:r>
            <a:r>
              <a:rPr lang="en-US" sz="2000" dirty="0">
                <a:solidFill>
                  <a:srgbClr val="7030A0"/>
                </a:solidFill>
              </a:rPr>
              <a:t>Enter %d x %d x %d array elements:\n</a:t>
            </a:r>
            <a:r>
              <a:rPr lang="en-US" sz="2000" dirty="0"/>
              <a:t>", DEPTH,ROWS,COLS);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for(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&lt;DEPTH;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for(j=0; j&lt;ROWS;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for(k=0; k&lt;COLS; k++)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scanf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7030A0"/>
                </a:solidFill>
              </a:rPr>
              <a:t>%d</a:t>
            </a:r>
            <a:r>
              <a:rPr lang="en-US" sz="2000" dirty="0"/>
              <a:t>", &amp;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][j][k]);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printf("</a:t>
            </a:r>
            <a:r>
              <a:rPr lang="en-US" dirty="0">
                <a:solidFill>
                  <a:srgbClr val="7030A0"/>
                </a:solidFill>
              </a:rPr>
              <a:t>Array elements are:\n</a:t>
            </a:r>
            <a:r>
              <a:rPr lang="en-US" dirty="0"/>
              <a:t>");</a:t>
            </a:r>
          </a:p>
          <a:p>
            <a:r>
              <a:rPr lang="en-US" dirty="0"/>
              <a:t>  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&lt;DEPTH;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for(j=0; j&lt;ROWS;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for(k=0; k&lt;COLS; k++)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printf("</a:t>
            </a:r>
            <a:r>
              <a:rPr lang="en-US" dirty="0">
                <a:solidFill>
                  <a:srgbClr val="7030A0"/>
                </a:solidFill>
              </a:rPr>
              <a:t>%d</a:t>
            </a:r>
            <a:r>
              <a:rPr lang="en-US" dirty="0"/>
              <a:t> ",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][j][k]);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printf("\n");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4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find the </a:t>
            </a:r>
            <a:r>
              <a:rPr lang="en-US" sz="2800" b="1" dirty="0">
                <a:solidFill>
                  <a:srgbClr val="FF0000"/>
                </a:solidFill>
              </a:rPr>
              <a:t>sum of all the elements in a given 3D </a:t>
            </a:r>
            <a:r>
              <a:rPr lang="en-US" sz="2800" b="1" dirty="0" smtClean="0">
                <a:solidFill>
                  <a:srgbClr val="FF0000"/>
                </a:solidFill>
              </a:rPr>
              <a:t>array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811369"/>
            <a:ext cx="6646459" cy="576003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Input: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{{</a:t>
            </a:r>
            <a:r>
              <a:rPr lang="en-US" dirty="0">
                <a:solidFill>
                  <a:srgbClr val="7030A0"/>
                </a:solidFill>
              </a:rPr>
              <a:t>1, 2, 3}, {4, 5, 6}, {7, 8, 9</a:t>
            </a:r>
            <a:r>
              <a:rPr lang="en-US" dirty="0" smtClean="0">
                <a:solidFill>
                  <a:srgbClr val="7030A0"/>
                </a:solidFill>
              </a:rPr>
              <a:t>}},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{{</a:t>
            </a:r>
            <a:r>
              <a:rPr lang="en-US" dirty="0">
                <a:solidFill>
                  <a:srgbClr val="7030A0"/>
                </a:solidFill>
              </a:rPr>
              <a:t>10, 11, 12}, {13, 14, 15}, {16, 17, 18}}, </a:t>
            </a:r>
            <a:r>
              <a:rPr lang="en-US" dirty="0" smtClean="0">
                <a:solidFill>
                  <a:srgbClr val="7030A0"/>
                </a:solidFill>
              </a:rPr>
              <a:t>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{{</a:t>
            </a:r>
            <a:r>
              <a:rPr lang="en-US" dirty="0">
                <a:solidFill>
                  <a:srgbClr val="7030A0"/>
                </a:solidFill>
              </a:rPr>
              <a:t>19, 20, 21}, {22, 23, 24}, {25, 26, 27</a:t>
            </a:r>
            <a:r>
              <a:rPr lang="en-US" dirty="0" smtClean="0">
                <a:solidFill>
                  <a:srgbClr val="7030A0"/>
                </a:solidFill>
              </a:rPr>
              <a:t>}}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sum of all elements in the 3D array is: 378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{{{1, 2}, {3, 4}}, {{5, 6}, {7, 8}}}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Output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sum of all elements in the 3D array is: 36</a:t>
            </a:r>
          </a:p>
        </p:txBody>
      </p:sp>
    </p:spTree>
    <p:extLst>
      <p:ext uri="{BB962C8B-B14F-4D97-AF65-F5344CB8AC3E}">
        <p14:creationId xmlns:p14="http://schemas.microsoft.com/office/powerpoint/2010/main" val="34460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6182436" cy="68580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//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PROGRAM TO FIND THE SUM OF ALL THE ELEMENTS IN A GIVEN 3D ARRAY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ROWS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COLS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#define DEPTH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[DEPTH][</a:t>
            </a:r>
            <a:r>
              <a:rPr lang="en-US" sz="2000" dirty="0"/>
              <a:t>COLS</a:t>
            </a:r>
            <a:r>
              <a:rPr lang="en-US" sz="2000" dirty="0" smtClean="0"/>
              <a:t>][ROWS] </a:t>
            </a:r>
            <a:r>
              <a:rPr lang="en-US" sz="2000" dirty="0"/>
              <a:t>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{{1, 2, 3}, {4, 5, 6}, {7, 8, 9}},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{{10, 11, 12}, {13, 14, 15}, {16, 17, 18}},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{{19, 20, 21}, {22, 23, 24}, {25, 26, 27}}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j, k,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smtClean="0"/>
              <a:t>DEPTH</a:t>
            </a:r>
            <a:r>
              <a:rPr lang="en-US" sz="2000" dirty="0" smtClean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for(j = 0; j &lt; </a:t>
            </a:r>
            <a:r>
              <a:rPr lang="en-US" sz="2000" dirty="0" smtClean="0"/>
              <a:t>ROWS</a:t>
            </a:r>
            <a:r>
              <a:rPr lang="en-US" sz="2000" dirty="0" smtClean="0"/>
              <a:t>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for(k = 0; </a:t>
            </a:r>
            <a:r>
              <a:rPr lang="en-US" sz="2000"/>
              <a:t>k </a:t>
            </a:r>
            <a:r>
              <a:rPr lang="en-US" sz="2000" smtClean="0"/>
              <a:t>&lt;COLS; </a:t>
            </a:r>
            <a:r>
              <a:rPr lang="en-US" sz="2000" dirty="0"/>
              <a:t>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C00000"/>
                </a:solidFill>
              </a:rPr>
              <a:t>sum += </a:t>
            </a:r>
            <a:r>
              <a:rPr lang="en-US" sz="2000" dirty="0" err="1">
                <a:solidFill>
                  <a:srgbClr val="C00000"/>
                </a:solidFill>
              </a:rPr>
              <a:t>arr</a:t>
            </a:r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dirty="0">
                <a:solidFill>
                  <a:srgbClr val="C00000"/>
                </a:solidFill>
              </a:rPr>
              <a:t>][j][k];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2437" y="0"/>
            <a:ext cx="600956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printf("</a:t>
            </a:r>
            <a:r>
              <a:rPr lang="en-US" dirty="0">
                <a:solidFill>
                  <a:srgbClr val="7030A0"/>
                </a:solidFill>
              </a:rPr>
              <a:t>The sum of all elements in the 3D array is: %d</a:t>
            </a:r>
            <a:r>
              <a:rPr lang="en-US" dirty="0"/>
              <a:t>", sum);</a:t>
            </a:r>
          </a:p>
          <a:p>
            <a:endParaRPr lang="en-US" dirty="0"/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6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167" y="1021250"/>
            <a:ext cx="5665630" cy="1335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 access an element of a 2D  array, you need to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specify both the  row and the column</a:t>
            </a:r>
            <a:r>
              <a:rPr lang="en-US" sz="2400" spc="-5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cs typeface="Calibri"/>
              </a:rPr>
              <a:t>:</a:t>
            </a:r>
            <a:endParaRPr lang="en-US" sz="2400" dirty="0">
              <a:solidFill>
                <a:srgbClr val="FF0000"/>
              </a:solidFill>
              <a:highlight>
                <a:srgbClr val="FFFF00"/>
              </a:highlight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121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Accessing </a:t>
            </a:r>
            <a:r>
              <a:rPr lang="en-US" sz="3600" b="1" dirty="0">
                <a:solidFill>
                  <a:srgbClr val="FF0000"/>
                </a:solidFill>
              </a:rPr>
              <a:t>2D array </a:t>
            </a:r>
            <a:r>
              <a:rPr lang="en-US" sz="3600" b="1" dirty="0" smtClean="0">
                <a:solidFill>
                  <a:srgbClr val="FF0000"/>
                </a:solidFill>
              </a:rPr>
              <a:t>elements: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79361" y="2356834"/>
            <a:ext cx="4304763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400" spc="-5" dirty="0">
                <a:cs typeface="Courier New" panose="02070309020205020404" pitchFamily="49" charset="0"/>
              </a:rPr>
              <a:t>nums</a:t>
            </a:r>
            <a:r>
              <a:rPr sz="2400" spc="-5" dirty="0">
                <a:highlight>
                  <a:srgbClr val="FFFF00"/>
                </a:highlight>
                <a:cs typeface="Courier New" panose="02070309020205020404" pitchFamily="49" charset="0"/>
              </a:rPr>
              <a:t>[0][0]</a:t>
            </a:r>
            <a:r>
              <a:rPr sz="2400" spc="-40" dirty="0">
                <a:highlight>
                  <a:srgbClr val="FFFF00"/>
                </a:highlight>
                <a:cs typeface="Courier New" panose="02070309020205020404" pitchFamily="49" charset="0"/>
              </a:rPr>
              <a:t> </a:t>
            </a:r>
            <a:r>
              <a:rPr sz="2400" dirty="0">
                <a:cs typeface="Courier New" panose="02070309020205020404" pitchFamily="49" charset="0"/>
              </a:rPr>
              <a:t>=</a:t>
            </a:r>
            <a:r>
              <a:rPr sz="2400" spc="-30" dirty="0">
                <a:cs typeface="Courier New" panose="02070309020205020404" pitchFamily="49" charset="0"/>
              </a:rPr>
              <a:t> </a:t>
            </a:r>
            <a:r>
              <a:rPr sz="2400" spc="-5" dirty="0">
                <a:cs typeface="Courier New" panose="02070309020205020404" pitchFamily="49" charset="0"/>
              </a:rPr>
              <a:t>16;</a:t>
            </a:r>
            <a:endParaRPr sz="2400" dirty="0">
              <a:cs typeface="Courier New" panose="02070309020205020404" pitchFamily="49" charset="0"/>
            </a:endParaRPr>
          </a:p>
          <a:p>
            <a:pPr marL="12700">
              <a:lnSpc>
                <a:spcPct val="150000"/>
              </a:lnSpc>
            </a:pPr>
            <a:r>
              <a:rPr sz="2400" spc="-5" dirty="0">
                <a:cs typeface="Courier New" panose="02070309020205020404" pitchFamily="49" charset="0"/>
              </a:rPr>
              <a:t>printf(</a:t>
            </a:r>
            <a:r>
              <a:rPr sz="2400" spc="-5" dirty="0">
                <a:solidFill>
                  <a:srgbClr val="002060"/>
                </a:solidFill>
                <a:cs typeface="Courier New" panose="02070309020205020404" pitchFamily="49" charset="0"/>
              </a:rPr>
              <a:t>"%d"</a:t>
            </a:r>
            <a:r>
              <a:rPr sz="2400" spc="-5" dirty="0">
                <a:cs typeface="Courier New" panose="02070309020205020404" pitchFamily="49" charset="0"/>
              </a:rPr>
              <a:t>,</a:t>
            </a:r>
            <a:r>
              <a:rPr sz="2400" spc="-50" dirty="0">
                <a:cs typeface="Courier New" panose="02070309020205020404" pitchFamily="49" charset="0"/>
              </a:rPr>
              <a:t> </a:t>
            </a:r>
            <a:r>
              <a:rPr sz="2400" spc="-5" dirty="0">
                <a:cs typeface="Courier New" panose="02070309020205020404" pitchFamily="49" charset="0"/>
              </a:rPr>
              <a:t>nums[1][2]);</a:t>
            </a:r>
            <a:endParaRPr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721217"/>
            <a:ext cx="6096000" cy="59400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dirty="0" smtClean="0"/>
              <a:t>//</a:t>
            </a:r>
            <a:r>
              <a:rPr lang="en-US" sz="2000" dirty="0">
                <a:solidFill>
                  <a:srgbClr val="7030A0"/>
                </a:solidFill>
              </a:rPr>
              <a:t> Accessing 2D array elements</a:t>
            </a:r>
            <a:endParaRPr lang="en-US" sz="2000" dirty="0" smtClean="0"/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 smtClean="0"/>
              <a:t>int </a:t>
            </a:r>
            <a:r>
              <a:rPr lang="en-US" sz="2000" dirty="0"/>
              <a:t>main() 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 int arr[3][4] = { {1, 2, 3, 4}, {5, 6, 7, 8}, {9, 10, 11, 12} };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// Accessing elements using array indices</a:t>
            </a:r>
          </a:p>
          <a:p>
            <a:r>
              <a:rPr lang="en-US" sz="2000" dirty="0"/>
              <a:t>   printf("</a:t>
            </a:r>
            <a:r>
              <a:rPr lang="en-US" sz="2000" dirty="0">
                <a:solidFill>
                  <a:srgbClr val="7030A0"/>
                </a:solidFill>
              </a:rPr>
              <a:t>arr[0][0] = %d\n</a:t>
            </a:r>
            <a:r>
              <a:rPr lang="en-US" sz="2000" dirty="0"/>
              <a:t>", arr[0][0]);</a:t>
            </a:r>
          </a:p>
          <a:p>
            <a:r>
              <a:rPr lang="en-US" sz="2000" dirty="0"/>
              <a:t>   printf("</a:t>
            </a:r>
            <a:r>
              <a:rPr lang="en-US" sz="2000" dirty="0" smtClean="0">
                <a:solidFill>
                  <a:srgbClr val="7030A0"/>
                </a:solidFill>
              </a:rPr>
              <a:t>arr[0][1]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</a:t>
            </a:r>
            <a:r>
              <a:rPr lang="en-US" sz="2000" dirty="0" smtClean="0"/>
              <a:t>arr[0][1]);</a:t>
            </a:r>
            <a:endParaRPr lang="en-US" sz="2000" dirty="0"/>
          </a:p>
          <a:p>
            <a:r>
              <a:rPr lang="en-US" sz="2000" dirty="0"/>
              <a:t>   printf("</a:t>
            </a:r>
            <a:r>
              <a:rPr lang="en-US" sz="2000" dirty="0" smtClean="0">
                <a:solidFill>
                  <a:srgbClr val="7030A0"/>
                </a:solidFill>
              </a:rPr>
              <a:t>arr[0][2]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</a:t>
            </a:r>
            <a:r>
              <a:rPr lang="en-US" sz="2000" dirty="0" smtClean="0"/>
              <a:t>arr[0][2]);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7030A0"/>
                </a:solidFill>
              </a:rPr>
              <a:t>arr[0</a:t>
            </a:r>
            <a:r>
              <a:rPr lang="en-US" sz="2000" dirty="0" smtClean="0">
                <a:solidFill>
                  <a:srgbClr val="7030A0"/>
                </a:solidFill>
              </a:rPr>
              <a:t>][3]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arr[0</a:t>
            </a:r>
            <a:r>
              <a:rPr lang="en-US" sz="2000" dirty="0" smtClean="0"/>
              <a:t>][3]);</a:t>
            </a:r>
          </a:p>
          <a:p>
            <a:endParaRPr lang="en-US" sz="2000" dirty="0"/>
          </a:p>
          <a:p>
            <a:r>
              <a:rPr lang="en-US" sz="2000" dirty="0"/>
              <a:t>   printf("</a:t>
            </a:r>
            <a:r>
              <a:rPr lang="en-US" sz="2000" dirty="0" smtClean="0">
                <a:solidFill>
                  <a:srgbClr val="7030A0"/>
                </a:solidFill>
              </a:rPr>
              <a:t>arr[1][0]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</a:t>
            </a:r>
            <a:r>
              <a:rPr lang="en-US" sz="2000" dirty="0" smtClean="0"/>
              <a:t>arr[1][0]);</a:t>
            </a:r>
            <a:endParaRPr lang="en-US" sz="2000" dirty="0"/>
          </a:p>
          <a:p>
            <a:r>
              <a:rPr lang="en-US" sz="2000" dirty="0"/>
              <a:t>   printf("</a:t>
            </a:r>
            <a:r>
              <a:rPr lang="en-US" sz="2000" dirty="0" smtClean="0">
                <a:solidFill>
                  <a:srgbClr val="7030A0"/>
                </a:solidFill>
              </a:rPr>
              <a:t>arr[1][1]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</a:t>
            </a:r>
            <a:r>
              <a:rPr lang="en-US" sz="2000" dirty="0" smtClean="0"/>
              <a:t>arr[1][1]);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7030A0"/>
                </a:solidFill>
              </a:rPr>
              <a:t>arr[1</a:t>
            </a:r>
            <a:r>
              <a:rPr lang="en-US" sz="2000" dirty="0" smtClean="0">
                <a:solidFill>
                  <a:srgbClr val="7030A0"/>
                </a:solidFill>
              </a:rPr>
              <a:t>][2]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arr[1</a:t>
            </a:r>
            <a:r>
              <a:rPr lang="en-US" sz="2000" dirty="0" smtClean="0"/>
              <a:t>][2]);</a:t>
            </a:r>
            <a:endParaRPr lang="en-US" sz="2000" dirty="0"/>
          </a:p>
          <a:p>
            <a:r>
              <a:rPr lang="en-US" sz="2000" dirty="0"/>
              <a:t>   printf("</a:t>
            </a:r>
            <a:r>
              <a:rPr lang="en-US" sz="2000" dirty="0">
                <a:solidFill>
                  <a:srgbClr val="7030A0"/>
                </a:solidFill>
              </a:rPr>
              <a:t>arr[1</a:t>
            </a:r>
            <a:r>
              <a:rPr lang="en-US" sz="2000" dirty="0" smtClean="0">
                <a:solidFill>
                  <a:srgbClr val="7030A0"/>
                </a:solidFill>
              </a:rPr>
              <a:t>][3] </a:t>
            </a:r>
            <a:r>
              <a:rPr lang="en-US" sz="2000" dirty="0">
                <a:solidFill>
                  <a:srgbClr val="7030A0"/>
                </a:solidFill>
              </a:rPr>
              <a:t>= %d\n</a:t>
            </a:r>
            <a:r>
              <a:rPr lang="en-US" sz="2000" dirty="0"/>
              <a:t>", arr[1</a:t>
            </a:r>
            <a:r>
              <a:rPr lang="en-US" sz="2000" dirty="0" smtClean="0"/>
              <a:t>][3]);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return 0;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9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977" y="953037"/>
            <a:ext cx="11372045" cy="6046631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/>
              <a:t>INPUT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a[3][3]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{{1</a:t>
            </a:r>
            <a:r>
              <a:rPr lang="en-US" b="1" dirty="0">
                <a:solidFill>
                  <a:srgbClr val="FF0000"/>
                </a:solidFill>
              </a:rPr>
              <a:t>, 2, </a:t>
            </a:r>
            <a:r>
              <a:rPr lang="en-US" b="1" dirty="0" smtClean="0">
                <a:solidFill>
                  <a:srgbClr val="FF0000"/>
                </a:solidFill>
              </a:rPr>
              <a:t>3},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, 5, </a:t>
            </a:r>
            <a:r>
              <a:rPr lang="en-US" b="1" dirty="0" smtClean="0">
                <a:solidFill>
                  <a:srgbClr val="FF0000"/>
                </a:solidFill>
              </a:rPr>
              <a:t>6},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en-US" b="1" dirty="0">
                <a:solidFill>
                  <a:srgbClr val="FF0000"/>
                </a:solidFill>
              </a:rPr>
              <a:t>, 8, </a:t>
            </a:r>
            <a:r>
              <a:rPr lang="en-US" b="1" dirty="0" smtClean="0">
                <a:solidFill>
                  <a:srgbClr val="FF0000"/>
                </a:solidFill>
              </a:rPr>
              <a:t>9}}</a:t>
            </a:r>
          </a:p>
          <a:p>
            <a:pPr marL="457200" lvl="1" indent="0">
              <a:spcBef>
                <a:spcPts val="595"/>
              </a:spcBef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smtClean="0">
                <a:solidFill>
                  <a:srgbClr val="FF0000"/>
                </a:solidFill>
              </a:rPr>
              <a:t>OUTPUT:</a:t>
            </a:r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/>
              <a:t>sum= 45</a:t>
            </a:r>
          </a:p>
          <a:p>
            <a:pPr marL="457200" lvl="1" indent="0">
              <a:spcBef>
                <a:spcPts val="595"/>
              </a:spcBef>
              <a:buNone/>
            </a:pPr>
            <a:endParaRPr lang="en-US" b="1" dirty="0"/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/>
              <a:t>LOGIC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 smtClean="0"/>
              <a:t>Read the array with 3 rows and 3 cols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 smtClean="0"/>
              <a:t>Read the elements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 smtClean="0"/>
              <a:t>Let sum=0</a:t>
            </a:r>
          </a:p>
          <a:p>
            <a:pPr marL="914400" lvl="1" indent="-457200">
              <a:spcBef>
                <a:spcPts val="595"/>
              </a:spcBef>
              <a:buAutoNum type="arabicPeriod"/>
            </a:pPr>
            <a:r>
              <a:rPr lang="en-US" b="1" dirty="0" smtClean="0"/>
              <a:t> loop for rows and </a:t>
            </a:r>
            <a:r>
              <a:rPr lang="en-US" b="1" dirty="0" err="1" smtClean="0"/>
              <a:t>colums</a:t>
            </a:r>
            <a:endParaRPr lang="en-US" b="1" dirty="0" smtClean="0"/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/>
              <a:t>     sum=</a:t>
            </a:r>
            <a:r>
              <a:rPr lang="en-US" b="1" dirty="0" err="1" smtClean="0"/>
              <a:t>sum+a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b="1" dirty="0" smtClean="0"/>
              <a:t>5. </a:t>
            </a:r>
            <a:r>
              <a:rPr lang="en-US" b="1" dirty="0" err="1" smtClean="0"/>
              <a:t>Disp</a:t>
            </a:r>
            <a:r>
              <a:rPr lang="en-US" b="1" dirty="0" smtClean="0"/>
              <a:t> sum</a:t>
            </a:r>
            <a:endParaRPr lang="en-US" b="1" dirty="0"/>
          </a:p>
          <a:p>
            <a:pPr marL="457200" lvl="1" indent="0">
              <a:spcBef>
                <a:spcPts val="595"/>
              </a:spcBef>
              <a:buNone/>
            </a:pPr>
            <a:endParaRPr lang="en-US" b="1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Q) write a c program to read a 2Darray and return the </a:t>
            </a:r>
            <a:r>
              <a:rPr lang="en-US" sz="2800" b="1" dirty="0" smtClean="0">
                <a:solidFill>
                  <a:srgbClr val="FF0000"/>
                </a:solidFill>
              </a:rPr>
              <a:t>sum of all the elements </a:t>
            </a:r>
            <a:r>
              <a:rPr lang="en-US" sz="2800" b="1" dirty="0">
                <a:solidFill>
                  <a:srgbClr val="FF0000"/>
                </a:solidFill>
              </a:rPr>
              <a:t>in the </a:t>
            </a:r>
            <a:r>
              <a:rPr lang="en-US" sz="2800" b="1" dirty="0" smtClean="0">
                <a:solidFill>
                  <a:srgbClr val="FF0000"/>
                </a:solidFill>
              </a:rPr>
              <a:t>2d array</a:t>
            </a:r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5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78795"/>
            <a:ext cx="12192000" cy="6046631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/>
              <a:t>&gt;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 smtClean="0"/>
              <a:t>int </a:t>
            </a:r>
            <a:r>
              <a:rPr lang="en-US" dirty="0"/>
              <a:t>main()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int </a:t>
            </a:r>
            <a:r>
              <a:rPr lang="en-US" dirty="0">
                <a:solidFill>
                  <a:srgbClr val="FF0000"/>
                </a:solidFill>
              </a:rPr>
              <a:t>arr[3][3] = {{1, 2, 3}, {4, 5, 6}, {7, 8, 9}};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 smtClean="0"/>
              <a:t>int </a:t>
            </a:r>
            <a:r>
              <a:rPr lang="en-US" dirty="0"/>
              <a:t>rows = 3, cols = 3, total_sum = 0;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for (int i = 0; i &lt; rows; i++)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for (int j = 0; j &lt; cols; j++) {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total_sum += arr[i][j];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    }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}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printf(</a:t>
            </a:r>
            <a:r>
              <a:rPr lang="en-US" dirty="0">
                <a:solidFill>
                  <a:srgbClr val="FF0000"/>
                </a:solidFill>
              </a:rPr>
              <a:t>"The sum of all the elements in the array is %d\n"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total_sum</a:t>
            </a:r>
            <a:r>
              <a:rPr lang="en-US" dirty="0"/>
              <a:t>);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    return 0;</a:t>
            </a:r>
          </a:p>
          <a:p>
            <a:pPr marL="457200" lvl="1" indent="0">
              <a:spcBef>
                <a:spcPts val="595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Q) write a c program to return the </a:t>
            </a:r>
            <a:r>
              <a:rPr lang="en-US" sz="2800" b="1" dirty="0">
                <a:solidFill>
                  <a:srgbClr val="FF0000"/>
                </a:solidFill>
              </a:rPr>
              <a:t>sum of all the elements in the 2d array.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8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1368"/>
            <a:ext cx="6310648" cy="6046631"/>
          </a:xfrm>
          <a:noFill/>
        </p:spPr>
        <p:txBody>
          <a:bodyPr>
            <a:normAutofit/>
          </a:bodyPr>
          <a:lstStyle/>
          <a:p>
            <a:pPr marL="44450" indent="0">
              <a:buNone/>
            </a:pPr>
            <a:endParaRPr lang="en-US" sz="2400" b="1" dirty="0" smtClean="0"/>
          </a:p>
          <a:p>
            <a:pPr marL="4445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ii</a:t>
            </a:r>
            <a:r>
              <a:rPr lang="en-US" sz="2400" b="1" dirty="0">
                <a:solidFill>
                  <a:srgbClr val="7030A0"/>
                </a:solidFill>
              </a:rPr>
              <a:t>) RUNTIME initialization of 2-D array: </a:t>
            </a:r>
            <a:r>
              <a:rPr lang="en-US" sz="2400" dirty="0">
                <a:solidFill>
                  <a:srgbClr val="7030A0"/>
                </a:solidFill>
              </a:rPr>
              <a:t> 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44450" indent="0">
              <a:buNone/>
            </a:pPr>
            <a:endParaRPr lang="en-US" sz="2400" dirty="0" smtClean="0"/>
          </a:p>
          <a:p>
            <a:pPr marL="38735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Assigning </a:t>
            </a:r>
            <a:r>
              <a:rPr lang="en-US" sz="2400" dirty="0"/>
              <a:t>array values </a:t>
            </a:r>
            <a:r>
              <a:rPr lang="en-US" sz="2400" dirty="0">
                <a:solidFill>
                  <a:srgbClr val="FF0000"/>
                </a:solidFill>
              </a:rPr>
              <a:t>during execution of the program</a:t>
            </a:r>
            <a:r>
              <a:rPr lang="en-US" sz="2400" dirty="0"/>
              <a:t> is called runtime initialization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501650" lvl="1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for(i=0</a:t>
            </a:r>
            <a:r>
              <a:rPr lang="en-US" dirty="0">
                <a:solidFill>
                  <a:srgbClr val="7030A0"/>
                </a:solidFill>
              </a:rPr>
              <a:t>; </a:t>
            </a:r>
            <a:r>
              <a:rPr lang="en-US" dirty="0" smtClean="0">
                <a:solidFill>
                  <a:srgbClr val="7030A0"/>
                </a:solidFill>
              </a:rPr>
              <a:t>i&lt;</a:t>
            </a:r>
            <a:r>
              <a:rPr lang="en-US" dirty="0" err="1" smtClean="0">
                <a:solidFill>
                  <a:srgbClr val="7030A0"/>
                </a:solidFill>
              </a:rPr>
              <a:t>row_size</a:t>
            </a:r>
            <a:r>
              <a:rPr lang="en-US" dirty="0">
                <a:solidFill>
                  <a:srgbClr val="7030A0"/>
                </a:solidFill>
              </a:rPr>
              <a:t>; i++) </a:t>
            </a:r>
            <a:r>
              <a:rPr lang="en-US" dirty="0" smtClean="0">
                <a:solidFill>
                  <a:srgbClr val="FF0000"/>
                </a:solidFill>
              </a:rPr>
              <a:t>// reads rows</a:t>
            </a:r>
            <a:endParaRPr lang="en-US" dirty="0">
              <a:solidFill>
                <a:srgbClr val="FF0000"/>
              </a:solidFill>
            </a:endParaRP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{      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</a:t>
            </a:r>
            <a:r>
              <a:rPr lang="en-US" dirty="0" smtClean="0">
                <a:solidFill>
                  <a:srgbClr val="7030A0"/>
                </a:solidFill>
              </a:rPr>
              <a:t>for(j=0;j&lt;</a:t>
            </a:r>
            <a:r>
              <a:rPr lang="en-US" dirty="0" err="1" smtClean="0">
                <a:solidFill>
                  <a:srgbClr val="7030A0"/>
                </a:solidFill>
              </a:rPr>
              <a:t>columnsize;j</a:t>
            </a:r>
            <a:r>
              <a:rPr lang="en-US" dirty="0">
                <a:solidFill>
                  <a:srgbClr val="7030A0"/>
                </a:solidFill>
              </a:rPr>
              <a:t>++) </a:t>
            </a:r>
            <a:r>
              <a:rPr lang="en-US" dirty="0" smtClean="0">
                <a:solidFill>
                  <a:srgbClr val="FF0000"/>
                </a:solidFill>
              </a:rPr>
              <a:t>//reads columns</a:t>
            </a:r>
            <a:endParaRPr lang="en-US" dirty="0">
              <a:solidFill>
                <a:srgbClr val="FF0000"/>
              </a:solidFill>
            </a:endParaRP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   {                  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smtClean="0">
                <a:solidFill>
                  <a:srgbClr val="7030A0"/>
                </a:solidFill>
                <a:highlight>
                  <a:srgbClr val="FFFF00"/>
                </a:highlight>
              </a:rPr>
              <a:t>scanf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("%d",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&amp;x[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][j]);</a:t>
            </a: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   </a:t>
            </a:r>
            <a:r>
              <a:rPr lang="en-US" dirty="0" smtClean="0">
                <a:solidFill>
                  <a:srgbClr val="7030A0"/>
                </a:solidFill>
              </a:rPr>
              <a:t>}</a:t>
            </a:r>
            <a:endParaRPr lang="en-US" dirty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} </a:t>
            </a:r>
          </a:p>
          <a:p>
            <a:endParaRPr lang="en-US" sz="24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1369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TWO DIMENSIONAL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1308" y="1526359"/>
            <a:ext cx="549069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01650" lvl="1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//EX. Reading a 3 x 3 array</a:t>
            </a:r>
          </a:p>
          <a:p>
            <a:pPr marL="501650" lvl="1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for(i=0</a:t>
            </a:r>
            <a:r>
              <a:rPr lang="en-US" sz="2000" dirty="0">
                <a:solidFill>
                  <a:srgbClr val="7030A0"/>
                </a:solidFill>
              </a:rPr>
              <a:t>; </a:t>
            </a:r>
            <a:r>
              <a:rPr lang="en-US" sz="2000" dirty="0" smtClean="0">
                <a:solidFill>
                  <a:srgbClr val="7030A0"/>
                </a:solidFill>
              </a:rPr>
              <a:t>i&lt;3; </a:t>
            </a:r>
            <a:r>
              <a:rPr lang="en-US" sz="2000" dirty="0">
                <a:solidFill>
                  <a:srgbClr val="7030A0"/>
                </a:solidFill>
              </a:rPr>
              <a:t>i++) 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{      </a:t>
            </a:r>
            <a:endParaRPr lang="en-US" sz="2000" dirty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 smtClean="0">
                <a:solidFill>
                  <a:srgbClr val="7030A0"/>
                </a:solidFill>
              </a:rPr>
              <a:t>for(j=0;j&lt;</a:t>
            </a: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dirty="0" smtClean="0">
                <a:solidFill>
                  <a:srgbClr val="7030A0"/>
                </a:solidFill>
              </a:rPr>
              <a:t>;j++)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      {                  </a:t>
            </a:r>
            <a:endParaRPr lang="en-US" sz="2000" dirty="0">
              <a:solidFill>
                <a:srgbClr val="7030A0"/>
              </a:solidFill>
            </a:endParaRP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    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scanf("%d",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&amp;x[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][j]);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 }</a:t>
            </a:r>
          </a:p>
          <a:p>
            <a:pPr marL="50165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593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69" y="1008062"/>
            <a:ext cx="5412346" cy="5392738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a[0][0]: 56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a[0][1]: 10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a[0][2]: 30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a[1][0]: 34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a[1][1]: 21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a[1][2]: 34  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a[2][0]: 45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a[2][1]: 56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Enter a[2][2]: 78   </a:t>
            </a:r>
          </a:p>
          <a:p>
            <a:pPr marL="44450" indent="0">
              <a:buNone/>
            </a:pPr>
            <a:endParaRPr lang="pt-BR" sz="1800" dirty="0"/>
          </a:p>
          <a:p>
            <a:pPr marL="44450" indent="0">
              <a:buNone/>
            </a:pPr>
            <a:r>
              <a:rPr lang="pt-BR" sz="1800" dirty="0" smtClean="0">
                <a:solidFill>
                  <a:schemeClr val="tx1"/>
                </a:solidFill>
              </a:rPr>
              <a:t>printing </a:t>
            </a:r>
            <a:r>
              <a:rPr lang="pt-BR" sz="1800" dirty="0">
                <a:solidFill>
                  <a:schemeClr val="tx1"/>
                </a:solidFill>
              </a:rPr>
              <a:t>the elements </a:t>
            </a:r>
            <a:r>
              <a:rPr lang="pt-BR" sz="1800" dirty="0" smtClean="0">
                <a:solidFill>
                  <a:schemeClr val="tx1"/>
                </a:solidFill>
              </a:rPr>
              <a:t>.... </a:t>
            </a:r>
            <a:endParaRPr lang="pt-BR" sz="1800" dirty="0">
              <a:solidFill>
                <a:schemeClr val="tx1"/>
              </a:solidFill>
            </a:endParaRP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56      10      30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34      21      34  </a:t>
            </a:r>
          </a:p>
          <a:p>
            <a:pPr marL="44450" indent="0">
              <a:buNone/>
            </a:pPr>
            <a:r>
              <a:rPr lang="pt-BR" sz="1800" dirty="0">
                <a:solidFill>
                  <a:schemeClr val="tx1"/>
                </a:solidFill>
              </a:rPr>
              <a:t>45      56      78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62"/>
          </a:xfrm>
        </p:spPr>
        <p:txBody>
          <a:bodyPr/>
          <a:lstStyle/>
          <a:p>
            <a:pPr marL="44450" indent="0">
              <a:buNone/>
            </a:pPr>
            <a:r>
              <a:rPr lang="en-US" sz="2400" b="0" i="0" cap="none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Write a program in C to </a:t>
            </a:r>
            <a:r>
              <a:rPr lang="en-US" sz="2400" b="0" i="0" cap="none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read and display the elements of 2d array </a:t>
            </a:r>
            <a:r>
              <a:rPr lang="en-US" sz="2400" b="0" i="0" cap="none" dirty="0">
                <a:solidFill>
                  <a:schemeClr val="accent5">
                    <a:lumMod val="75000"/>
                  </a:schemeClr>
                </a:solidFill>
                <a:effectLst/>
                <a:latin typeface="Helvetica" panose="020B0604020202020204" pitchFamily="34" charset="0"/>
              </a:rPr>
              <a:t>of  3 ROWS and 3 columns</a:t>
            </a:r>
            <a:endParaRPr lang="en-US" sz="2400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2C20E7-66D9-6134-C222-E563819B5218}"/>
              </a:ext>
            </a:extLst>
          </p:cNvPr>
          <p:cNvSpPr txBox="1"/>
          <p:nvPr/>
        </p:nvSpPr>
        <p:spPr>
          <a:xfrm>
            <a:off x="5663484" y="1008062"/>
            <a:ext cx="6528516" cy="550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19088" lvl="1" indent="0">
              <a:buNone/>
            </a:pPr>
            <a:r>
              <a:rPr lang="en-US" dirty="0">
                <a:solidFill>
                  <a:schemeClr val="tx1"/>
                </a:solidFill>
              </a:rPr>
              <a:t>LOGIC</a:t>
            </a:r>
          </a:p>
          <a:p>
            <a:pPr marL="31908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19088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1. </a:t>
            </a:r>
            <a:r>
              <a:rPr lang="en-US" sz="1800" dirty="0">
                <a:solidFill>
                  <a:srgbClr val="0070C0"/>
                </a:solidFill>
              </a:rPr>
              <a:t>Declare a</a:t>
            </a:r>
            <a:r>
              <a:rPr lang="en-US" dirty="0">
                <a:solidFill>
                  <a:srgbClr val="0070C0"/>
                </a:solidFill>
              </a:rPr>
              <a:t> 2d array with 3 rows and 3 cols: 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rgbClr val="FF0000"/>
                </a:solidFill>
              </a:rPr>
              <a:t>Read the elements in corresponding row and column.</a:t>
            </a:r>
          </a:p>
          <a:p>
            <a:pPr algn="just"/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         for(i=0;i&lt;</a:t>
            </a:r>
            <a:r>
              <a:rPr lang="en-IN" sz="1600" i="0" dirty="0" err="1" smtClean="0">
                <a:solidFill>
                  <a:srgbClr val="000000"/>
                </a:solidFill>
                <a:effectLst/>
                <a:latin typeface="inter-regular"/>
              </a:rPr>
              <a:t>m;i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++)</a:t>
            </a:r>
          </a:p>
          <a:p>
            <a:pPr lvl="1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  for(j=0;j&lt;</a:t>
            </a:r>
            <a:r>
              <a:rPr lang="en-IN" sz="1600" i="0" dirty="0" err="1" smtClean="0">
                <a:solidFill>
                  <a:srgbClr val="000000"/>
                </a:solidFill>
                <a:effectLst/>
                <a:latin typeface="inter-regular"/>
              </a:rPr>
              <a:t>n;j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++)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  </a:t>
            </a:r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{</a:t>
            </a:r>
            <a:endParaRPr lang="en-IN" sz="160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2" algn="just"/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        scanf("%</a:t>
            </a:r>
            <a:r>
              <a:rPr lang="en-IN" sz="1600" i="0" dirty="0" err="1" smtClean="0">
                <a:solidFill>
                  <a:srgbClr val="000000"/>
                </a:solidFill>
                <a:effectLst/>
                <a:latin typeface="inter-regular"/>
              </a:rPr>
              <a:t>d",&amp;a</a:t>
            </a:r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[i</a:t>
            </a:r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][j]);</a:t>
            </a:r>
          </a:p>
          <a:p>
            <a:pPr lvl="2" algn="just"/>
            <a:r>
              <a:rPr lang="en-IN" sz="1600" i="0" dirty="0">
                <a:solidFill>
                  <a:srgbClr val="000000"/>
                </a:solidFill>
                <a:effectLst/>
                <a:latin typeface="inter-regular"/>
              </a:rPr>
              <a:t>    </a:t>
            </a:r>
            <a:r>
              <a:rPr lang="en-IN" sz="1600" i="0" dirty="0" smtClean="0">
                <a:solidFill>
                  <a:srgbClr val="000000"/>
                </a:solidFill>
                <a:effectLst/>
                <a:latin typeface="inter-regular"/>
              </a:rPr>
              <a:t>      }</a:t>
            </a:r>
          </a:p>
          <a:p>
            <a:pPr lvl="1" algn="just"/>
            <a:r>
              <a:rPr lang="en-IN" sz="1600" dirty="0" smtClean="0">
                <a:solidFill>
                  <a:srgbClr val="000000"/>
                </a:solidFill>
                <a:latin typeface="inter-regular"/>
              </a:rPr>
              <a:t>         }</a:t>
            </a:r>
            <a:endParaRPr lang="en-IN" sz="1600" i="0" dirty="0">
              <a:solidFill>
                <a:srgbClr val="000000"/>
              </a:solidFill>
              <a:effectLst/>
              <a:latin typeface="inter-regular"/>
            </a:endParaRPr>
          </a:p>
          <a:p>
            <a:r>
              <a:rPr lang="en-IN" dirty="0">
                <a:solidFill>
                  <a:srgbClr val="333333"/>
                </a:solidFill>
                <a:latin typeface="inherit"/>
              </a:rPr>
              <a:t>      </a:t>
            </a:r>
            <a:r>
              <a:rPr lang="en-IN" dirty="0" smtClean="0">
                <a:solidFill>
                  <a:srgbClr val="333333"/>
                </a:solidFill>
                <a:latin typeface="inherit"/>
              </a:rPr>
              <a:t>3. </a:t>
            </a:r>
            <a:r>
              <a:rPr lang="en-US" sz="1800" cap="none" dirty="0">
                <a:solidFill>
                  <a:srgbClr val="7030A0"/>
                </a:solidFill>
              </a:rPr>
              <a:t>Print the elements of 2d array </a:t>
            </a:r>
            <a:endParaRPr lang="en-US" sz="1800" cap="none" dirty="0" smtClean="0">
              <a:solidFill>
                <a:srgbClr val="7030A0"/>
              </a:solidFill>
            </a:endParaRPr>
          </a:p>
          <a:p>
            <a:pPr lvl="1" algn="just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IN" sz="1600" dirty="0" smtClean="0">
                <a:solidFill>
                  <a:srgbClr val="000000"/>
                </a:solidFill>
                <a:latin typeface="inter-regular"/>
              </a:rPr>
              <a:t>for(j=0;i&lt;</a:t>
            </a:r>
            <a:r>
              <a:rPr lang="en-IN" sz="1600" dirty="0" err="1" smtClean="0">
                <a:solidFill>
                  <a:srgbClr val="000000"/>
                </a:solidFill>
                <a:latin typeface="inter-regular"/>
              </a:rPr>
              <a:t>m;i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++)</a:t>
            </a:r>
          </a:p>
          <a:p>
            <a:pPr lvl="1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{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for(j=0;j&lt;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n;j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++)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{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  </a:t>
            </a:r>
            <a:r>
              <a:rPr lang="en-IN" sz="1600" dirty="0" err="1" smtClean="0">
                <a:solidFill>
                  <a:srgbClr val="000000"/>
                </a:solidFill>
                <a:latin typeface="inter-regular"/>
              </a:rPr>
              <a:t>printff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("%d\</a:t>
            </a:r>
            <a:r>
              <a:rPr lang="en-IN" sz="1600" dirty="0" err="1">
                <a:solidFill>
                  <a:srgbClr val="000000"/>
                </a:solidFill>
                <a:latin typeface="inter-regular"/>
              </a:rPr>
              <a:t>t",a</a:t>
            </a:r>
            <a:r>
              <a:rPr lang="en-IN" sz="1600" dirty="0">
                <a:solidFill>
                  <a:srgbClr val="000000"/>
                </a:solidFill>
                <a:latin typeface="inter-regular"/>
              </a:rPr>
              <a:t>[i][j]);</a:t>
            </a:r>
          </a:p>
          <a:p>
            <a:pPr lvl="2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 }</a:t>
            </a:r>
          </a:p>
          <a:p>
            <a:pPr lvl="1"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     }</a:t>
            </a:r>
            <a:endParaRPr lang="en-US" sz="1800" cap="none" dirty="0"/>
          </a:p>
          <a:p>
            <a:endParaRPr lang="en-US" sz="1800" cap="none" dirty="0"/>
          </a:p>
          <a:p>
            <a:pPr marL="319088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1" y="0"/>
            <a:ext cx="6800045" cy="6768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19380" rIns="0" bIns="0" rtlCol="0">
            <a:spAutoFit/>
          </a:bodyPr>
          <a:lstStyle/>
          <a:p>
            <a:pPr lvl="1" algn="just"/>
            <a:r>
              <a:rPr lang="en-IN" b="0" i="0" dirty="0" smtClean="0">
                <a:solidFill>
                  <a:srgbClr val="FF0000"/>
                </a:solidFill>
                <a:effectLst/>
                <a:latin typeface="inter-regular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inter-regular"/>
              </a:rPr>
              <a:t>Program in C to read and display the elements of 2d array </a:t>
            </a:r>
            <a:endParaRPr lang="en-IN" b="0" i="0" dirty="0" smtClean="0">
              <a:solidFill>
                <a:srgbClr val="FF0000"/>
              </a:solidFill>
              <a:effectLst/>
              <a:latin typeface="inter-regular"/>
            </a:endParaRPr>
          </a:p>
          <a:p>
            <a:pPr lvl="1" algn="just"/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&gt;  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/>
            <a:r>
              <a:rPr lang="en-IN" b="1" dirty="0" err="1" smtClean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main ()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 err="1" smtClean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a[3][3],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; 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(i=0;i&lt;3;i++)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{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(j=0;j&lt;3;j++)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"Enter a[%d][%d]: 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i,j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);            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scanf(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d"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,&amp;a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][j]);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"\n printing the elements ....\n"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); 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(i=0;i&lt;3;i++)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{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"\n"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1" i="0" dirty="0" smtClean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(j=0;j&lt;3;j++)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{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inter-regular"/>
              </a:rPr>
              <a:t>"%d\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inter-regular"/>
              </a:rPr>
              <a:t>t"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,a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][j]);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    }    </a:t>
            </a: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lvl="1"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return 0;</a:t>
            </a:r>
            <a:endParaRPr lang="en-IN" b="0" i="0" dirty="0" smtClean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IN" b="0" i="0" dirty="0" smtClean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03076" y="-1"/>
            <a:ext cx="5288924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a[0][0]:10</a:t>
            </a:r>
          </a:p>
          <a:p>
            <a:r>
              <a:rPr lang="en-US" dirty="0"/>
              <a:t>Enter a[0][1]:20</a:t>
            </a:r>
          </a:p>
          <a:p>
            <a:r>
              <a:rPr lang="en-US" dirty="0"/>
              <a:t>Enter a[0][2]:30</a:t>
            </a:r>
          </a:p>
          <a:p>
            <a:r>
              <a:rPr lang="en-US" dirty="0"/>
              <a:t>Enter a[1][0]:40</a:t>
            </a:r>
          </a:p>
          <a:p>
            <a:r>
              <a:rPr lang="en-US" dirty="0"/>
              <a:t>Enter a[1][1]:50</a:t>
            </a:r>
          </a:p>
          <a:p>
            <a:r>
              <a:rPr lang="en-US" dirty="0"/>
              <a:t>Enter a[1][2]:60</a:t>
            </a:r>
          </a:p>
          <a:p>
            <a:r>
              <a:rPr lang="en-US" dirty="0"/>
              <a:t>Enter a[2][0]:70</a:t>
            </a:r>
          </a:p>
          <a:p>
            <a:r>
              <a:rPr lang="en-US" dirty="0"/>
              <a:t>Enter a[2][1]:80</a:t>
            </a:r>
          </a:p>
          <a:p>
            <a:r>
              <a:rPr lang="en-US" dirty="0"/>
              <a:t>Enter a[2][2]:90</a:t>
            </a:r>
          </a:p>
          <a:p>
            <a:endParaRPr lang="en-US" dirty="0"/>
          </a:p>
          <a:p>
            <a:r>
              <a:rPr lang="en-US" dirty="0" smtClean="0"/>
              <a:t>printing </a:t>
            </a:r>
            <a:r>
              <a:rPr lang="en-US" dirty="0"/>
              <a:t>the </a:t>
            </a:r>
            <a:r>
              <a:rPr lang="en-US" dirty="0" smtClean="0"/>
              <a:t>element of a....</a:t>
            </a:r>
            <a:endParaRPr lang="en-US" dirty="0"/>
          </a:p>
          <a:p>
            <a:r>
              <a:rPr lang="en-US" dirty="0"/>
              <a:t>10      20      30</a:t>
            </a:r>
          </a:p>
          <a:p>
            <a:r>
              <a:rPr lang="en-US" dirty="0"/>
              <a:t>40      50      60</a:t>
            </a:r>
          </a:p>
          <a:p>
            <a:r>
              <a:rPr lang="en-US" dirty="0"/>
              <a:t>70      80      90</a:t>
            </a:r>
          </a:p>
        </p:txBody>
      </p:sp>
    </p:spTree>
    <p:extLst>
      <p:ext uri="{BB962C8B-B14F-4D97-AF65-F5344CB8AC3E}">
        <p14:creationId xmlns:p14="http://schemas.microsoft.com/office/powerpoint/2010/main" val="16711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5135</Words>
  <Application>Microsoft Office PowerPoint</Application>
  <PresentationFormat>Widescreen</PresentationFormat>
  <Paragraphs>948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16</vt:lpstr>
      <vt:lpstr>Arial</vt:lpstr>
      <vt:lpstr>Arial MT</vt:lpstr>
      <vt:lpstr>Calibri</vt:lpstr>
      <vt:lpstr>Calibri Light</vt:lpstr>
      <vt:lpstr>Consolas</vt:lpstr>
      <vt:lpstr>Courier New</vt:lpstr>
      <vt:lpstr>Franklin Gothic Medium</vt:lpstr>
      <vt:lpstr>Helvetica</vt:lpstr>
      <vt:lpstr>inherit</vt:lpstr>
      <vt:lpstr>inter-regular</vt:lpstr>
      <vt:lpstr>Söhne</vt:lpstr>
      <vt:lpstr>Times New Roman</vt:lpstr>
      <vt:lpstr>urw-din</vt:lpstr>
      <vt:lpstr>Wingdings</vt:lpstr>
      <vt:lpstr>Office Theme</vt:lpstr>
      <vt:lpstr>Two dimensional arrays</vt:lpstr>
      <vt:lpstr>Two dimensional arrays</vt:lpstr>
      <vt:lpstr>Two dimensional arrays</vt:lpstr>
      <vt:lpstr> Accessing 2D array elements:</vt:lpstr>
      <vt:lpstr>Q) write a c program to read a 2Darray and return the sum of all the elements in the 2d array.</vt:lpstr>
      <vt:lpstr>Q) write a c program to return the sum of all the elements in the 2d array.</vt:lpstr>
      <vt:lpstr>TWO DIMENSIONAL ARRAYS</vt:lpstr>
      <vt:lpstr>Write a program in C to read and display the elements of 2d array of  3 ROWS and 3 columns</vt:lpstr>
      <vt:lpstr>PowerPoint Presentation</vt:lpstr>
      <vt:lpstr>Q) Write a program in C to add TWO MATRICES using 2D arrays</vt:lpstr>
      <vt:lpstr>PowerPoint Presentation</vt:lpstr>
      <vt:lpstr>Q) Write a C program to multiply TWO matrices</vt:lpstr>
      <vt:lpstr>PowerPoint Presentation</vt:lpstr>
      <vt:lpstr>Q) Write a C program to find the transpose of a matrix.</vt:lpstr>
      <vt:lpstr>PowerPoint Presentation</vt:lpstr>
      <vt:lpstr>Q) Write a C program to compute the sum of elements in each row of a 2D array             and print the result.</vt:lpstr>
      <vt:lpstr>PowerPoint Presentation</vt:lpstr>
      <vt:lpstr>Q) Write a C program to compute the sum of elements in each column of a 2D array and print the result..</vt:lpstr>
      <vt:lpstr>PowerPoint Presentation</vt:lpstr>
      <vt:lpstr> Q) Write a C program that takes in a 2D array of integers and returns the sum of all the elements in the array. </vt:lpstr>
      <vt:lpstr>PowerPoint Presentation</vt:lpstr>
      <vt:lpstr>Q) Write a C program to compute the sum of elements above the diagonal of a           square 2D array and print the result.</vt:lpstr>
      <vt:lpstr>PowerPoint Presentation</vt:lpstr>
      <vt:lpstr>Q) Write a C program to check if a given 2D array is symmetric or not.</vt:lpstr>
      <vt:lpstr>PowerPoint Presentation</vt:lpstr>
      <vt:lpstr>Q) Program to sort the rows of a 2D array in ascending order:.</vt:lpstr>
      <vt:lpstr>PowerPoint Presentation</vt:lpstr>
      <vt:lpstr>Q) C program to arrange row elements in ascending order</vt:lpstr>
      <vt:lpstr>PowerPoint Presentation</vt:lpstr>
      <vt:lpstr> Q) Write a C program for spiral array</vt:lpstr>
      <vt:lpstr> Q) Write a C program for spiral array</vt:lpstr>
      <vt:lpstr>  3. Multidimensional array</vt:lpstr>
      <vt:lpstr>int arr[3][3][3] ;</vt:lpstr>
      <vt:lpstr> Accessing 3D array elements: </vt:lpstr>
      <vt:lpstr>Reading and displaying 3D Array elements</vt:lpstr>
      <vt:lpstr>Q) Write a C program to read and display the elements of 3D array</vt:lpstr>
      <vt:lpstr>PowerPoint Presentation</vt:lpstr>
      <vt:lpstr>Q) Write a C program to find the sum of all the elements in a given 3D array.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ARRAYS</dc:title>
  <dc:creator>Natisha Chaudhary</dc:creator>
  <cp:lastModifiedBy>Natisha Chaudhary</cp:lastModifiedBy>
  <cp:revision>65</cp:revision>
  <dcterms:created xsi:type="dcterms:W3CDTF">2023-02-28T16:35:06Z</dcterms:created>
  <dcterms:modified xsi:type="dcterms:W3CDTF">2023-03-23T07:14:23Z</dcterms:modified>
</cp:coreProperties>
</file>