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60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3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7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1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7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0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7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1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1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1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8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8D53-84E2-426B-AA91-F75DB43109C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3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78D53-84E2-426B-AA91-F75DB43109C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1A5FF-0926-43BA-B247-E8A1F913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11370"/>
            <a:ext cx="6838682" cy="5445125"/>
          </a:xfrm>
        </p:spPr>
        <p:txBody>
          <a:bodyPr>
            <a:normAutofit/>
          </a:bodyPr>
          <a:lstStyle/>
          <a:p>
            <a:pPr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  <a:defRPr/>
            </a:pPr>
            <a:r>
              <a:rPr lang="en-US" sz="22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process of </a:t>
            </a:r>
            <a:r>
              <a:rPr lang="en-US" sz="22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calling a function itself </a:t>
            </a:r>
            <a:r>
              <a:rPr lang="en-US" sz="22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called</a:t>
            </a:r>
            <a:r>
              <a:rPr lang="en-US" sz="22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2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en-US" sz="2200" b="1" dirty="0">
                <a:solidFill>
                  <a:srgbClr val="202124"/>
                </a:solidFill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Recursion</a:t>
            </a:r>
            <a:endParaRPr lang="en-US" sz="2200" b="1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solidFill>
                  <a:srgbClr val="333333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Any function which calls itself is called </a:t>
            </a:r>
            <a:r>
              <a:rPr lang="en-US" sz="2200" b="1" dirty="0">
                <a:solidFill>
                  <a:srgbClr val="0000FF"/>
                </a:solidFill>
                <a:highlight>
                  <a:srgbClr val="FFFF00"/>
                </a:highlight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recursive function</a:t>
            </a:r>
            <a:r>
              <a:rPr lang="en-US" sz="2200" dirty="0">
                <a:solidFill>
                  <a:srgbClr val="333333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, and such function calls are called recursive calls</a:t>
            </a:r>
            <a:r>
              <a:rPr lang="en-US" dirty="0" smtClean="0">
                <a:solidFill>
                  <a:srgbClr val="333333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Recursion continues until some condition is met to prevent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6038"/>
            <a:ext cx="12192000" cy="765332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b="1" dirty="0" smtClean="0"/>
              <a:t>RECURSION</a:t>
            </a:r>
            <a:endParaRPr lang="en-US" b="1" dirty="0"/>
          </a:p>
        </p:txBody>
      </p:sp>
      <p:pic>
        <p:nvPicPr>
          <p:cNvPr id="8909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958" y="811370"/>
            <a:ext cx="4009623" cy="5539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9057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TextBox 5"/>
          <p:cNvSpPr txBox="1">
            <a:spLocks noChangeArrowheads="1"/>
          </p:cNvSpPr>
          <p:nvPr/>
        </p:nvSpPr>
        <p:spPr bwMode="auto">
          <a:xfrm>
            <a:off x="61913" y="931103"/>
            <a:ext cx="117729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</a:pP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 Create a  C program to calculate the </a:t>
            </a:r>
            <a:r>
              <a:rPr lang="en-US" altLang="en-US" sz="2800" b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factorial of given number </a:t>
            </a: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using the recursion. </a:t>
            </a:r>
          </a:p>
          <a:p>
            <a:pPr>
              <a:buSzPct val="95000"/>
            </a:pPr>
            <a:endParaRPr lang="en-US" alt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 INPUT: </a:t>
            </a:r>
          </a:p>
          <a:p>
            <a:pPr>
              <a:buSzPct val="95000"/>
            </a:pP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		Enter the number for factorial: 5</a:t>
            </a:r>
          </a:p>
          <a:p>
            <a:pPr>
              <a:buSzPct val="95000"/>
            </a:pP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OUTPUT: </a:t>
            </a:r>
          </a:p>
          <a:p>
            <a:pPr>
              <a:buSzPct val="95000"/>
            </a:pP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	        The factorial of given number is: 120</a:t>
            </a:r>
          </a:p>
          <a:p>
            <a:pPr lvl="2">
              <a:buSzPct val="95000"/>
            </a:pPr>
            <a:endParaRPr lang="en-US" altLang="en-US" sz="28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endParaRPr lang="en-US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000" y="4724400"/>
            <a:ext cx="5440363" cy="19383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C00FF"/>
                </a:solidFill>
              </a:rPr>
              <a:t>LOGIC: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Read a;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Declare a </a:t>
            </a:r>
            <a:r>
              <a:rPr lang="en-US" sz="2400" dirty="0">
                <a:solidFill>
                  <a:srgbClr val="0000FF"/>
                </a:solidFill>
              </a:rPr>
              <a:t>recursive function </a:t>
            </a:r>
            <a:r>
              <a:rPr lang="en-US" sz="2400" dirty="0"/>
              <a:t>fact()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Define </a:t>
            </a:r>
            <a:r>
              <a:rPr lang="en-US" sz="2400" dirty="0">
                <a:solidFill>
                  <a:srgbClr val="0000FF"/>
                </a:solidFill>
              </a:rPr>
              <a:t>fact() </a:t>
            </a:r>
            <a:r>
              <a:rPr lang="en-US" sz="2400" dirty="0"/>
              <a:t>to recursively call fact()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Call </a:t>
            </a:r>
            <a:r>
              <a:rPr lang="en-US" sz="2400" dirty="0">
                <a:solidFill>
                  <a:srgbClr val="0000FF"/>
                </a:solidFill>
              </a:rPr>
              <a:t>fact() in main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46038"/>
            <a:ext cx="12192000" cy="765332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b="1" dirty="0" smtClean="0"/>
              <a:t>RECURSION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143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-RECURSION: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2192000" cy="76006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0000"/>
                </a:solidFill>
                <a:ea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ea typeface="Times New Roman" panose="02020603050405020304" pitchFamily="18" charset="0"/>
              </a:rPr>
              <a:t>//PROGRAM FOR FINDING  THE FACTORIAL OF GIVEN NUMBER USING FUNCTION</a:t>
            </a:r>
            <a:endParaRPr lang="en-US" sz="2000" dirty="0">
              <a:solidFill>
                <a:srgbClr val="FF0000"/>
              </a:solidFill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#include &lt;stdio.h&gt;</a:t>
            </a: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fact (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int n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); </a:t>
            </a: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  //function declaration  and n is the formal parameter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2E8B57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main() 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400" b="1" dirty="0">
                <a:solidFill>
                  <a:srgbClr val="2E8B57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n,f</a:t>
            </a: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; 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  printf(</a:t>
            </a:r>
            <a:r>
              <a:rPr lang="en-US" sz="2400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"Enter the number "</a:t>
            </a: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  scanf(</a:t>
            </a:r>
            <a:r>
              <a:rPr lang="en-US" sz="2400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"%d"</a:t>
            </a: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,&amp;n); 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f = fact(n);  </a:t>
            </a:r>
            <a:endParaRPr lang="en-US" sz="2400" dirty="0">
              <a:solidFill>
                <a:srgbClr val="FF0000"/>
              </a:solidFill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  printf(</a:t>
            </a:r>
            <a:r>
              <a:rPr lang="en-US" sz="2400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"factorial = %</a:t>
            </a:r>
            <a:r>
              <a:rPr lang="en-US" sz="2400" dirty="0" err="1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d"</a:t>
            </a:r>
            <a:r>
              <a:rPr lang="en-US" sz="2400" dirty="0" err="1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,f</a:t>
            </a: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fact(</a:t>
            </a:r>
            <a:r>
              <a:rPr lang="en-US" sz="2400" b="1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n)  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    if(n==</a:t>
            </a:r>
            <a:r>
              <a:rPr lang="en-US" sz="2400" dirty="0" smtClean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0 || </a:t>
            </a: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n==1)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      return 1;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400" dirty="0">
                <a:solidFill>
                  <a:srgbClr val="FF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400" b="1" dirty="0">
                <a:solidFill>
                  <a:srgbClr val="FF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solidFill>
                  <a:srgbClr val="FF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n*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fact(n-1);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24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} 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8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TextBox 5"/>
          <p:cNvSpPr txBox="1">
            <a:spLocks noChangeArrowheads="1"/>
          </p:cNvSpPr>
          <p:nvPr/>
        </p:nvSpPr>
        <p:spPr bwMode="auto">
          <a:xfrm>
            <a:off x="0" y="811369"/>
            <a:ext cx="121920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  C program to calculate the </a:t>
            </a:r>
            <a:r>
              <a:rPr lang="en-US" altLang="en-US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 of </a:t>
            </a:r>
            <a:r>
              <a:rPr lang="en-US" altLang="en-US" sz="28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Natural </a:t>
            </a:r>
            <a:r>
              <a:rPr lang="en-US" altLang="en-US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Numbers 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using the recursion. </a:t>
            </a:r>
          </a:p>
          <a:p>
            <a:pPr>
              <a:buSzPct val="95000"/>
            </a:pPr>
            <a:endParaRPr lang="en-US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INPUT: </a:t>
            </a: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en-US" alt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n : </a:t>
            </a:r>
            <a:r>
              <a:rPr lang="en-US" altLang="en-US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pPr>
              <a:buSzPct val="95000"/>
            </a:pPr>
            <a:endParaRPr lang="en-US" alt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endParaRPr lang="en-US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OUTPUT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	           </a:t>
            </a:r>
            <a:endParaRPr lang="en-US" alt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sum of Natural Numbers : </a:t>
            </a:r>
            <a:r>
              <a:rPr lang="en-US" altLang="en-US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8600" y="2060620"/>
            <a:ext cx="5613400" cy="19383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C00FF"/>
                </a:solidFill>
              </a:rPr>
              <a:t>LOGIC: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Read a;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Declare a </a:t>
            </a:r>
            <a:r>
              <a:rPr lang="en-US" sz="2400" dirty="0">
                <a:solidFill>
                  <a:srgbClr val="0000FF"/>
                </a:solidFill>
              </a:rPr>
              <a:t>recursive function </a:t>
            </a:r>
            <a:r>
              <a:rPr lang="en-US" sz="2400" dirty="0"/>
              <a:t>sum()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Define </a:t>
            </a:r>
            <a:r>
              <a:rPr lang="en-US" sz="2400" dirty="0">
                <a:solidFill>
                  <a:srgbClr val="0000FF"/>
                </a:solidFill>
              </a:rPr>
              <a:t>sum() </a:t>
            </a:r>
            <a:r>
              <a:rPr lang="en-US" sz="2400" dirty="0"/>
              <a:t>to recursively call sum()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Call </a:t>
            </a:r>
            <a:r>
              <a:rPr lang="en-US" sz="2400" dirty="0">
                <a:solidFill>
                  <a:srgbClr val="0000FF"/>
                </a:solidFill>
              </a:rPr>
              <a:t>sum() </a:t>
            </a:r>
            <a:r>
              <a:rPr lang="en-US" sz="2400" dirty="0"/>
              <a:t>in main()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46038"/>
            <a:ext cx="12192000" cy="765332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b="1" dirty="0" smtClean="0"/>
              <a:t>RECURSION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104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-RECURSION: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0591800" cy="75831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//program to find the </a:t>
            </a:r>
            <a:r>
              <a:rPr lang="en-US" sz="2400" dirty="0">
                <a:solidFill>
                  <a:srgbClr val="C00000"/>
                </a:solidFill>
                <a:ea typeface="Times New Roman" panose="02020603050405020304" pitchFamily="18" charset="0"/>
              </a:rPr>
              <a:t>sum</a:t>
            </a:r>
            <a:r>
              <a:rPr lang="en-US" sz="2400" dirty="0">
                <a:solidFill>
                  <a:srgbClr val="C00000"/>
                </a:solidFill>
                <a:ea typeface="Calibri" panose="020F0502020204030204" pitchFamily="34" charset="0"/>
              </a:rPr>
              <a:t> of Natural Numbers </a:t>
            </a:r>
            <a:r>
              <a:rPr lang="en-US" sz="2400" dirty="0">
                <a:solidFill>
                  <a:srgbClr val="25265E"/>
                </a:solidFill>
                <a:ea typeface="Calibri" panose="020F0502020204030204" pitchFamily="34" charset="0"/>
              </a:rPr>
              <a:t>Using </a:t>
            </a:r>
            <a:r>
              <a:rPr lang="en-US" sz="2400" b="1" dirty="0">
                <a:solidFill>
                  <a:srgbClr val="25265E"/>
                </a:solidFill>
                <a:ea typeface="Calibri" panose="020F0502020204030204" pitchFamily="34" charset="0"/>
              </a:rPr>
              <a:t>Recursion</a:t>
            </a:r>
            <a:endParaRPr lang="en-US" sz="2400" b="1" dirty="0"/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sum(int n);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 {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int number, result;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printf(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"Enter a positive integer: "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scanf("%d", &amp;number);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 = sum(number);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printf(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"sum = %d"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result);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0;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sum(int n)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if (n != 0)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n + </a:t>
            </a:r>
            <a:r>
              <a:rPr lang="en-US" sz="2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sum(n-1)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  </a:t>
            </a:r>
            <a:r>
              <a:rPr lang="en-US" sz="2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sum() function calls itself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n;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3188" name="Picture 3" descr="Calculation of sum of natural number using recu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1" r="1881"/>
          <a:stretch>
            <a:fillRect/>
          </a:stretch>
        </p:blipFill>
        <p:spPr bwMode="auto">
          <a:xfrm>
            <a:off x="8991600" y="0"/>
            <a:ext cx="3200400" cy="738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92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extBox 5"/>
          <p:cNvSpPr txBox="1">
            <a:spLocks noChangeArrowheads="1"/>
          </p:cNvSpPr>
          <p:nvPr/>
        </p:nvSpPr>
        <p:spPr bwMode="auto">
          <a:xfrm>
            <a:off x="152400" y="1214438"/>
            <a:ext cx="118491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Create a  C program to calculate the </a:t>
            </a:r>
            <a:r>
              <a:rPr lang="en-US" altLang="en-US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FIBONACCI SERIES  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using the recursion. </a:t>
            </a:r>
          </a:p>
          <a:p>
            <a:pPr>
              <a:buSzPct val="95000"/>
            </a:pPr>
            <a:endParaRPr lang="en-US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INPUT: </a:t>
            </a: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en-US" alt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n : </a:t>
            </a:r>
            <a:r>
              <a:rPr lang="en-US" altLang="en-US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  <a:p>
            <a:pPr>
              <a:buSzPct val="95000"/>
            </a:pPr>
            <a:endParaRPr lang="en-US" alt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OUTPUT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	           </a:t>
            </a:r>
            <a:endParaRPr lang="en-US" alt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Fibonacci series is  : </a:t>
            </a:r>
            <a:r>
              <a:rPr lang="en-US" altLang="en-US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0 1  1  2  3  5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9574" y="2230101"/>
            <a:ext cx="5631926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C00FF"/>
                </a:solidFill>
              </a:rPr>
              <a:t>LOGIC: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Read n;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Declare a </a:t>
            </a:r>
            <a:r>
              <a:rPr lang="en-US" sz="2400" dirty="0">
                <a:solidFill>
                  <a:srgbClr val="0000FF"/>
                </a:solidFill>
              </a:rPr>
              <a:t>recursive function </a:t>
            </a:r>
            <a:r>
              <a:rPr lang="en-US" sz="2400" dirty="0"/>
              <a:t>fib()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Define </a:t>
            </a:r>
            <a:r>
              <a:rPr lang="en-US" sz="2400" dirty="0" smtClean="0">
                <a:solidFill>
                  <a:srgbClr val="0000FF"/>
                </a:solidFill>
              </a:rPr>
              <a:t>fib(n) </a:t>
            </a:r>
            <a:r>
              <a:rPr lang="en-US" sz="2400" dirty="0"/>
              <a:t>to recursively call </a:t>
            </a:r>
            <a:r>
              <a:rPr lang="en-US" sz="2400" dirty="0" smtClean="0"/>
              <a:t>n*fin(n-1)</a:t>
            </a:r>
            <a:endParaRPr lang="en-US" sz="2400" dirty="0"/>
          </a:p>
          <a:p>
            <a:pPr marL="342900" indent="-342900">
              <a:buFontTx/>
              <a:buAutoNum type="arabicPeriod"/>
              <a:defRPr/>
            </a:pPr>
            <a:r>
              <a:rPr lang="en-US" sz="2400" dirty="0"/>
              <a:t>Call </a:t>
            </a:r>
            <a:r>
              <a:rPr lang="en-US" sz="2400" dirty="0">
                <a:solidFill>
                  <a:srgbClr val="0000FF"/>
                </a:solidFill>
              </a:rPr>
              <a:t>fib() </a:t>
            </a:r>
            <a:r>
              <a:rPr lang="en-US" sz="2400" dirty="0"/>
              <a:t>in main()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46038"/>
            <a:ext cx="12192000" cy="765332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b="1" dirty="0" smtClean="0"/>
              <a:t>RECURSION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83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-RECURSION: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58" y="0"/>
            <a:ext cx="12166242" cy="7171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3333FF"/>
                </a:solidFill>
              </a:rPr>
              <a:t>//PROGRAM FOR FIBONACCI SERIES</a:t>
            </a:r>
          </a:p>
          <a:p>
            <a:pPr>
              <a:defRPr/>
            </a:pPr>
            <a:r>
              <a:rPr lang="en-US" sz="2000" dirty="0"/>
              <a:t>#include&lt;</a:t>
            </a:r>
            <a:r>
              <a:rPr lang="en-US" sz="2000" dirty="0" err="1"/>
              <a:t>stdio.h</a:t>
            </a:r>
            <a:r>
              <a:rPr lang="en-US" sz="2000" dirty="0"/>
              <a:t>&gt;    </a:t>
            </a:r>
          </a:p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void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f</a:t>
            </a:r>
            <a:r>
              <a:rPr lang="en-US" sz="2000" dirty="0" smtClean="0">
                <a:solidFill>
                  <a:srgbClr val="FF0000"/>
                </a:solidFill>
              </a:rPr>
              <a:t>ib(</a:t>
            </a:r>
            <a:r>
              <a:rPr lang="en-US" sz="2000" b="1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 n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</a:t>
            </a:r>
            <a:r>
              <a:rPr lang="en-US" sz="2000" dirty="0" smtClean="0"/>
              <a:t>{</a:t>
            </a:r>
            <a:r>
              <a:rPr lang="en-US" sz="2000" dirty="0"/>
              <a:t>    </a:t>
            </a:r>
          </a:p>
          <a:p>
            <a:pPr>
              <a:defRPr/>
            </a:pPr>
            <a:r>
              <a:rPr lang="en-US" sz="2000" dirty="0"/>
              <a:t>    </a:t>
            </a:r>
            <a:r>
              <a:rPr lang="en-US" sz="2000" b="1" dirty="0"/>
              <a:t> </a:t>
            </a:r>
            <a:r>
              <a:rPr lang="en-US" sz="2000" dirty="0"/>
              <a:t> </a:t>
            </a:r>
            <a:r>
              <a:rPr lang="en-US" sz="2000" b="1" dirty="0"/>
              <a:t>int</a:t>
            </a:r>
            <a:r>
              <a:rPr lang="en-US" sz="2000" dirty="0"/>
              <a:t> n1=0,n2=1,n3;    </a:t>
            </a:r>
          </a:p>
          <a:p>
            <a:pPr>
              <a:defRPr/>
            </a:pPr>
            <a:r>
              <a:rPr lang="en-US" sz="2000" dirty="0"/>
              <a:t>    </a:t>
            </a:r>
            <a:r>
              <a:rPr lang="en-US" sz="2000" dirty="0" smtClean="0"/>
              <a:t>  </a:t>
            </a:r>
            <a:r>
              <a:rPr lang="en-US" sz="2000" b="1" dirty="0" smtClean="0"/>
              <a:t>if</a:t>
            </a:r>
            <a:r>
              <a:rPr lang="en-US" sz="2000" dirty="0" smtClean="0"/>
              <a:t>(n&gt;0)</a:t>
            </a:r>
          </a:p>
          <a:p>
            <a:pPr>
              <a:defRPr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/>
              <a:t>{</a:t>
            </a:r>
            <a:r>
              <a:rPr lang="en-US" sz="2000" dirty="0"/>
              <a:t>    </a:t>
            </a:r>
          </a:p>
          <a:p>
            <a:pPr>
              <a:defRPr/>
            </a:pPr>
            <a:r>
              <a:rPr lang="en-US" sz="2000" dirty="0"/>
              <a:t>         n3 = n1 + n2;    </a:t>
            </a:r>
          </a:p>
          <a:p>
            <a:pPr>
              <a:defRPr/>
            </a:pPr>
            <a:r>
              <a:rPr lang="en-US" sz="2000" dirty="0"/>
              <a:t>         n1 = n2;    </a:t>
            </a:r>
          </a:p>
          <a:p>
            <a:pPr>
              <a:defRPr/>
            </a:pPr>
            <a:r>
              <a:rPr lang="en-US" sz="2000" dirty="0"/>
              <a:t>         n2 = n3;    </a:t>
            </a:r>
          </a:p>
          <a:p>
            <a:pPr>
              <a:defRPr/>
            </a:pPr>
            <a:r>
              <a:rPr lang="en-US" sz="2000" dirty="0"/>
              <a:t>         printf("</a:t>
            </a:r>
            <a:r>
              <a:rPr lang="en-US" sz="2000" dirty="0">
                <a:solidFill>
                  <a:srgbClr val="3333FF"/>
                </a:solidFill>
              </a:rPr>
              <a:t>%d </a:t>
            </a:r>
            <a:r>
              <a:rPr lang="en-US" sz="2000" dirty="0"/>
              <a:t>",n3);    </a:t>
            </a:r>
          </a:p>
          <a:p>
            <a:pPr>
              <a:defRPr/>
            </a:pPr>
            <a:r>
              <a:rPr lang="en-US" sz="2000" dirty="0"/>
              <a:t>         </a:t>
            </a:r>
            <a:r>
              <a:rPr lang="en-US" sz="2000" b="1" dirty="0" smtClean="0">
                <a:solidFill>
                  <a:srgbClr val="FF0000"/>
                </a:solidFill>
              </a:rPr>
              <a:t>f</a:t>
            </a:r>
            <a:r>
              <a:rPr lang="en-US" sz="2000" b="1" dirty="0" smtClean="0">
                <a:solidFill>
                  <a:srgbClr val="FF0000"/>
                </a:solidFill>
              </a:rPr>
              <a:t>ib(n-1</a:t>
            </a:r>
            <a:r>
              <a:rPr lang="en-US" sz="2000" b="1" dirty="0">
                <a:solidFill>
                  <a:srgbClr val="FF0000"/>
                </a:solidFill>
              </a:rPr>
              <a:t>);   </a:t>
            </a:r>
            <a:r>
              <a:rPr lang="en-US" sz="2000" b="1" dirty="0"/>
              <a:t> </a:t>
            </a:r>
          </a:p>
          <a:p>
            <a:pPr>
              <a:defRPr/>
            </a:pPr>
            <a:r>
              <a:rPr lang="en-US" sz="2000" dirty="0"/>
              <a:t>    }    </a:t>
            </a:r>
          </a:p>
          <a:p>
            <a:pPr>
              <a:defRPr/>
            </a:pPr>
            <a:r>
              <a:rPr lang="en-US" sz="2000" dirty="0"/>
              <a:t>}    </a:t>
            </a:r>
          </a:p>
          <a:p>
            <a:pPr>
              <a:defRPr/>
            </a:pPr>
            <a:r>
              <a:rPr lang="en-US" sz="2000" b="1" dirty="0"/>
              <a:t>int</a:t>
            </a:r>
            <a:r>
              <a:rPr lang="en-US" sz="2000" dirty="0"/>
              <a:t> main(){    </a:t>
            </a:r>
          </a:p>
          <a:p>
            <a:pPr>
              <a:defRPr/>
            </a:pPr>
            <a:r>
              <a:rPr lang="en-US" sz="2000" dirty="0"/>
              <a:t>    </a:t>
            </a:r>
            <a:r>
              <a:rPr lang="en-US" sz="2000" b="1" dirty="0"/>
              <a:t>int</a:t>
            </a:r>
            <a:r>
              <a:rPr lang="en-US" sz="2000" dirty="0"/>
              <a:t> n;    </a:t>
            </a:r>
          </a:p>
          <a:p>
            <a:pPr>
              <a:defRPr/>
            </a:pPr>
            <a:r>
              <a:rPr lang="en-US" sz="2000" dirty="0"/>
              <a:t>    printf(</a:t>
            </a:r>
            <a:r>
              <a:rPr lang="en-US" sz="2000" dirty="0">
                <a:solidFill>
                  <a:srgbClr val="3333FF"/>
                </a:solidFill>
              </a:rPr>
              <a:t>"Enter the number of elements: "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3333FF"/>
                </a:solidFill>
              </a:rPr>
              <a:t>;</a:t>
            </a:r>
            <a:r>
              <a:rPr lang="en-US" sz="2000" dirty="0"/>
              <a:t>    </a:t>
            </a:r>
          </a:p>
          <a:p>
            <a:pPr>
              <a:defRPr/>
            </a:pPr>
            <a:r>
              <a:rPr lang="en-US" sz="2000" dirty="0"/>
              <a:t>    scanf("</a:t>
            </a:r>
            <a:r>
              <a:rPr lang="en-US" sz="2000" dirty="0">
                <a:solidFill>
                  <a:srgbClr val="3333FF"/>
                </a:solidFill>
              </a:rPr>
              <a:t>%</a:t>
            </a:r>
            <a:r>
              <a:rPr lang="en-US" sz="2000" dirty="0" smtClean="0">
                <a:solidFill>
                  <a:srgbClr val="3333FF"/>
                </a:solidFill>
              </a:rPr>
              <a:t>d </a:t>
            </a:r>
            <a:r>
              <a:rPr lang="en-US" sz="2000" dirty="0" smtClean="0"/>
              <a:t>",&amp;</a:t>
            </a:r>
            <a:r>
              <a:rPr lang="en-US" sz="2000" dirty="0"/>
              <a:t>n);    </a:t>
            </a:r>
          </a:p>
          <a:p>
            <a:pPr>
              <a:defRPr/>
            </a:pPr>
            <a:r>
              <a:rPr lang="en-US" sz="2000" dirty="0"/>
              <a:t>    printf(</a:t>
            </a:r>
            <a:r>
              <a:rPr lang="en-US" sz="2000" dirty="0">
                <a:solidFill>
                  <a:srgbClr val="3608B8"/>
                </a:solidFill>
              </a:rPr>
              <a:t>"</a:t>
            </a:r>
            <a:r>
              <a:rPr lang="en-US" sz="2000" dirty="0">
                <a:solidFill>
                  <a:srgbClr val="3333FF"/>
                </a:solidFill>
              </a:rPr>
              <a:t>Fibonacci Series: "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3333FF"/>
                </a:solidFill>
              </a:rPr>
              <a:t>;</a:t>
            </a:r>
            <a:r>
              <a:rPr lang="en-US" sz="2000" dirty="0"/>
              <a:t>    </a:t>
            </a:r>
          </a:p>
          <a:p>
            <a:pPr>
              <a:defRPr/>
            </a:pPr>
            <a:r>
              <a:rPr lang="en-US" sz="2000" dirty="0"/>
              <a:t>    printf("</a:t>
            </a:r>
            <a:r>
              <a:rPr lang="en-US" sz="2000" dirty="0">
                <a:solidFill>
                  <a:srgbClr val="3333FF"/>
                </a:solidFill>
              </a:rPr>
              <a:t>%d %d </a:t>
            </a:r>
            <a:r>
              <a:rPr lang="en-US" sz="2000" dirty="0"/>
              <a:t>",0,1);    </a:t>
            </a:r>
          </a:p>
          <a:p>
            <a:pPr>
              <a:defRPr/>
            </a:pPr>
            <a:r>
              <a:rPr lang="en-US" sz="2000" dirty="0"/>
              <a:t>    </a:t>
            </a:r>
            <a:r>
              <a:rPr lang="en-US" sz="2000" b="1" dirty="0" smtClean="0">
                <a:solidFill>
                  <a:srgbClr val="FF0000"/>
                </a:solidFill>
              </a:rPr>
              <a:t>fib</a:t>
            </a:r>
            <a:r>
              <a:rPr lang="en-US" sz="2000" b="1" dirty="0" smtClean="0">
                <a:solidFill>
                  <a:srgbClr val="FF0000"/>
                </a:solidFill>
              </a:rPr>
              <a:t>(n-2);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7030A0"/>
                </a:solidFill>
              </a:rPr>
              <a:t>//</a:t>
            </a:r>
            <a:r>
              <a:rPr lang="en-US" sz="2000" dirty="0">
                <a:solidFill>
                  <a:srgbClr val="7030A0"/>
                </a:solidFill>
              </a:rPr>
              <a:t>n-2 because 2 numbers are already printed </a:t>
            </a:r>
            <a:r>
              <a:rPr lang="en-US" sz="2000" dirty="0"/>
              <a:t>   </a:t>
            </a:r>
          </a:p>
          <a:p>
            <a:pPr>
              <a:defRPr/>
            </a:pPr>
            <a:r>
              <a:rPr lang="en-US" sz="2000" dirty="0"/>
              <a:t>  </a:t>
            </a:r>
            <a:r>
              <a:rPr lang="en-US" sz="2000" b="1" dirty="0"/>
              <a:t>return</a:t>
            </a:r>
            <a:r>
              <a:rPr lang="en-US" sz="2000" dirty="0"/>
              <a:t> 0;  </a:t>
            </a:r>
          </a:p>
          <a:p>
            <a:pPr>
              <a:defRPr/>
            </a:pPr>
            <a:r>
              <a:rPr lang="en-US" sz="2000" dirty="0"/>
              <a:t> }   </a:t>
            </a:r>
          </a:p>
        </p:txBody>
      </p:sp>
    </p:spTree>
    <p:extLst>
      <p:ext uri="{BB962C8B-B14F-4D97-AF65-F5344CB8AC3E}">
        <p14:creationId xmlns:p14="http://schemas.microsoft.com/office/powerpoint/2010/main" val="287893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8448" y="734097"/>
            <a:ext cx="11963400" cy="5333999"/>
          </a:xfrm>
        </p:spPr>
        <p:txBody>
          <a:bodyPr>
            <a:no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Recursive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 are very useful to solve many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mathematical problems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such as calculating the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factorial of a number, generating Fibonacci series,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638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solve such problems which are </a:t>
            </a:r>
            <a:r>
              <a:rPr lang="en-US" sz="1800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naturally recursive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4638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124"/>
                </a:solidFill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 unnecessary calling of function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4638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800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Extremely useful when </a:t>
            </a:r>
            <a:r>
              <a:rPr lang="en-US" sz="1800" dirty="0">
                <a:solidFill>
                  <a:srgbClr val="202124"/>
                </a:solidFill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applying the same solution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4638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800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Recursion 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 the length of code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4638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 is very useful in solving the 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structure problem</a:t>
            </a:r>
            <a:endParaRPr lang="en-US" sz="18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 2" panose="05020102010507070707" pitchFamily="18" charset="2"/>
              <a:buNone/>
              <a:defRPr/>
            </a:pP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Disadvantages of recursion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Recursive functions are generally </a:t>
            </a: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slower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than non-recursive function.</a:t>
            </a:r>
            <a:endParaRPr lang="en-US" sz="2400" dirty="0">
              <a:solidFill>
                <a:srgbClr val="20212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may require a </a:t>
            </a: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lot of memory space 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hold intermediate results on the system stacks.</a:t>
            </a:r>
            <a:endParaRPr lang="en-US" sz="2400" dirty="0">
              <a:solidFill>
                <a:srgbClr val="20212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 to analyze 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understand the code.</a:t>
            </a:r>
            <a:endParaRPr lang="en-US" sz="2400" dirty="0">
              <a:solidFill>
                <a:srgbClr val="20212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not more efficient in terms of space and time complexity</a:t>
            </a:r>
            <a:endParaRPr lang="en-US" sz="2400" dirty="0">
              <a:solidFill>
                <a:srgbClr val="20212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34096"/>
          </a:xfrm>
        </p:spPr>
        <p:txBody>
          <a:bodyPr/>
          <a:lstStyle/>
          <a:p>
            <a:pPr>
              <a:defRPr/>
            </a:pPr>
            <a:r>
              <a:rPr lang="en-US" dirty="0"/>
              <a:t>RECURSION- A</a:t>
            </a:r>
            <a:r>
              <a:rPr lang="en-US" dirty="0" smtClean="0"/>
              <a:t>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0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394</Words>
  <Application>Microsoft Office PowerPoint</Application>
  <PresentationFormat>Widescreen</PresentationFormat>
  <Paragraphs>123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MS PGothic</vt:lpstr>
      <vt:lpstr>Arial</vt:lpstr>
      <vt:lpstr>Calibri</vt:lpstr>
      <vt:lpstr>Calibri Light</vt:lpstr>
      <vt:lpstr>inter-regular</vt:lpstr>
      <vt:lpstr>Times New Roman</vt:lpstr>
      <vt:lpstr>Wingdings</vt:lpstr>
      <vt:lpstr>Wingdings 2</vt:lpstr>
      <vt:lpstr>Office Theme</vt:lpstr>
      <vt:lpstr>RECURSION</vt:lpstr>
      <vt:lpstr>RECURSION</vt:lpstr>
      <vt:lpstr>Example -RECURSION:</vt:lpstr>
      <vt:lpstr>RECURSION</vt:lpstr>
      <vt:lpstr>Example -RECURSION:</vt:lpstr>
      <vt:lpstr>RECURSION</vt:lpstr>
      <vt:lpstr>Example -RECURSION:</vt:lpstr>
      <vt:lpstr>RECURSION- ADVANTAGES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RECURSION:</dc:title>
  <dc:creator>Natisha Chaudhary</dc:creator>
  <cp:lastModifiedBy>Natisha Chaudhary</cp:lastModifiedBy>
  <cp:revision>8</cp:revision>
  <dcterms:created xsi:type="dcterms:W3CDTF">2023-02-19T15:40:14Z</dcterms:created>
  <dcterms:modified xsi:type="dcterms:W3CDTF">2023-03-24T03:50:17Z</dcterms:modified>
</cp:coreProperties>
</file>