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</p:sldMasterIdLst>
  <p:notesMasterIdLst>
    <p:notesMasterId r:id="rId36"/>
  </p:notesMasterIdLst>
  <p:sldIdLst>
    <p:sldId id="298" r:id="rId3"/>
    <p:sldId id="308" r:id="rId4"/>
    <p:sldId id="616" r:id="rId5"/>
    <p:sldId id="301" r:id="rId6"/>
    <p:sldId id="302" r:id="rId7"/>
    <p:sldId id="303" r:id="rId8"/>
    <p:sldId id="304" r:id="rId9"/>
    <p:sldId id="305" r:id="rId10"/>
    <p:sldId id="617" r:id="rId11"/>
    <p:sldId id="297" r:id="rId12"/>
    <p:sldId id="618" r:id="rId13"/>
    <p:sldId id="627" r:id="rId14"/>
    <p:sldId id="313" r:id="rId15"/>
    <p:sldId id="314" r:id="rId16"/>
    <p:sldId id="610" r:id="rId17"/>
    <p:sldId id="611" r:id="rId18"/>
    <p:sldId id="612" r:id="rId19"/>
    <p:sldId id="625" r:id="rId20"/>
    <p:sldId id="626" r:id="rId21"/>
    <p:sldId id="613" r:id="rId22"/>
    <p:sldId id="614" r:id="rId23"/>
    <p:sldId id="296" r:id="rId24"/>
    <p:sldId id="336" r:id="rId25"/>
    <p:sldId id="339" r:id="rId26"/>
    <p:sldId id="315" r:id="rId27"/>
    <p:sldId id="620" r:id="rId28"/>
    <p:sldId id="621" r:id="rId29"/>
    <p:sldId id="317" r:id="rId30"/>
    <p:sldId id="623" r:id="rId31"/>
    <p:sldId id="320" r:id="rId32"/>
    <p:sldId id="321" r:id="rId33"/>
    <p:sldId id="624" r:id="rId34"/>
    <p:sldId id="323" r:id="rId35"/>
  </p:sldIdLst>
  <p:sldSz cx="6858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02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61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5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53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74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0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Nunito Sans Light" pitchFamily="2" charset="0"/>
              </a:rPr>
              <a:t>Why \n is given within double quotes?</a:t>
            </a:r>
            <a:endParaRPr lang="en-US" sz="1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Otherwise machine would think \n as a variable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Nunito Sans SemiBold" pitchFamily="2" charset="0"/>
              </a:rPr>
              <a:t>Can you write in one line?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err="1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abcd</a:t>
            </a:r>
            <a:r>
              <a:rPr lang="en-US" sz="1800" dirty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</a:t>
            </a:r>
            <a:r>
              <a:rPr lang="en-US" sz="1800" dirty="0" err="1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ndefh</a:t>
            </a:r>
            <a:r>
              <a:rPr lang="en-US" sz="1800" dirty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endParaRPr lang="en-US" sz="1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6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41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7E791-9271-485A-94D3-DEF752A2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89585-0775-4B28-BECF-CA0C7170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58843-B8D7-4B9E-A3EA-2C4470EF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77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900F-8B5B-46E1-ADDC-31469502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D759-9042-45C9-B233-1F7D1E1F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7428E-5EFB-43AC-A16F-93D3CAD8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30E53-65D2-4445-9736-C8DE1966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CFAC-B856-412B-9CB8-014414F3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B2575-35DA-4FAB-9079-11EB05D1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20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C89B-9F36-4208-9A1B-42754324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336F9-3F92-4288-A23F-366997159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14228-1163-472C-9197-76FF4DC27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62FBF-8954-45E3-821C-13A67D16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42D8E-BDE9-4082-94C8-BC7ABE3F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5859C-FFA7-420F-AE67-B7D2F86C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6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0BC2-D68E-4764-A8C0-1FAF89F1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BA344-9C37-4F5F-8FB8-EC6094B2E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3D569-7787-4509-998E-F6576892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7624-792D-406C-84D7-D6891DC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1D5F-5932-4835-8371-24DCDC0F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5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992F7-BA45-4AA7-B3C3-C5D7325ED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ECEAD-262F-4AB9-BE06-9534D10A2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7DBA-5855-4887-BB1A-58DA29C7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8F56-6828-4F6C-8647-1C3C495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1F34-A41C-4C34-AFAD-C39BECC4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8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6C06-3DE6-43BD-ADF5-FEE40F031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10CA9-3B09-43F5-87E1-F1C9DBD63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0DC4-3C6C-4B92-80ED-4905E550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F62B-F934-4548-9F04-808FBE03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FD61-F26E-4C56-8F50-516F9746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08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1" y="114300"/>
            <a:ext cx="548640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11" y="1200150"/>
            <a:ext cx="2743200" cy="3429000"/>
          </a:xfrm>
        </p:spPr>
        <p:txBody>
          <a:bodyPr>
            <a:normAutofit/>
          </a:bodyPr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200150"/>
            <a:ext cx="2743200" cy="3429000"/>
          </a:xfrm>
        </p:spPr>
        <p:txBody>
          <a:bodyPr>
            <a:normAutofit/>
          </a:bodyPr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1/16/2023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03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6C06-3DE6-43BD-ADF5-FEE40F031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10CA9-3B09-43F5-87E1-F1C9DBD63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0DC4-3C6C-4B92-80ED-4905E550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F62B-F934-4548-9F04-808FBE03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FD61-F26E-4C56-8F50-516F9746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3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358A-DE6C-424E-87FF-07DD2D83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E9EB-48D0-44A4-931A-0DF62E03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21399-C536-472B-AAF8-C79F14BD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0FF5A-575E-4ACA-B4CD-6D8EF541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4ED8-2FEA-4253-86D6-5A20CD20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2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313A-3C81-4732-B1EB-8092A387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4277-DA20-4D94-B2CB-46ECF1FF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8C12-1E9C-45BD-8CE1-91624B85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2955-42A2-4146-AE0D-C13A8210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1436-25FE-4823-8923-AD8430B1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58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8409-58D1-487B-A4A2-614F5E42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3F45-129A-4D84-B0D7-FEA981B67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B3090-46B6-4549-9AD6-DF11D71E7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7BB92-1EB9-4E7E-ADEB-657664FD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3DC27-5B97-4AEF-B0CF-C31B2026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37811-E40B-497F-88F0-409E69B2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5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BFC6-28AF-46CA-A676-DCEEE9EA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31D17-32D7-42F6-9F2E-099FBB1C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EA008-E762-434F-AAD3-66AD4D578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B1731-85F7-4D0E-B349-0984BA9A2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EE81C-C78D-4B38-9349-7753E5B51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512BD-2692-40FD-9FBC-B5EFF320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AE254-EDEA-46C1-B412-6D17E979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9ED6B-952E-4A95-A17B-F7AC90A5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3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1ECB-EB8F-48FE-B850-8AB38FF5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15F9C-45F7-4B26-BDD8-B9DC8090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54159-D54B-4929-836A-BA5C1477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066C6-A76F-48BE-A345-83D4F5B3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6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75" r:id="rId3"/>
  </p:sldLayoutIdLst>
  <p:hf sldNum="0" hdr="0" ftr="0" dt="0"/>
  <p:txStyles>
    <p:titleStyle>
      <a:lvl1pPr algn="ctr" defTabSz="685799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79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4" indent="-214313" algn="l" defTabSz="68579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9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799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79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1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49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1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99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9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99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1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1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F5703-058D-4604-BD8A-FE035ECC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B09D8-041D-4166-AFDF-E8BB01CF2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C227-D9F4-4487-B67C-CCF00364D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2CD9-9722-4DD0-8FE1-9F711119342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F26D-69B9-4702-8C09-812160825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BC88-9448-4042-B079-A8C04066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0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90303" y="302247"/>
            <a:ext cx="634809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Variables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36777" y="1043095"/>
            <a:ext cx="447104" cy="32497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TextBox 7"/>
          <p:cNvSpPr txBox="1"/>
          <p:nvPr/>
        </p:nvSpPr>
        <p:spPr>
          <a:xfrm>
            <a:off x="234975" y="1043095"/>
            <a:ext cx="5612434" cy="3792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75" dirty="0"/>
              <a:t>A Variable is a </a:t>
            </a:r>
            <a:r>
              <a:rPr lang="en-US" sz="1575" b="1" dirty="0"/>
              <a:t>name</a:t>
            </a:r>
            <a:r>
              <a:rPr lang="en-US" sz="1575" dirty="0"/>
              <a:t> given to the </a:t>
            </a:r>
            <a:r>
              <a:rPr lang="en-US" sz="1575" b="1" dirty="0">
                <a:solidFill>
                  <a:srgbClr val="FF0000"/>
                </a:solidFill>
              </a:rPr>
              <a:t>memory location</a:t>
            </a:r>
            <a:r>
              <a:rPr lang="en-US" sz="1575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It is used to store data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Its value can be changed, and it can be reused many times</a:t>
            </a:r>
            <a:r>
              <a:rPr lang="en-US" dirty="0"/>
              <a:t>.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575" dirty="0"/>
          </a:p>
          <a:p>
            <a:pPr>
              <a:lnSpc>
                <a:spcPct val="150000"/>
              </a:lnSpc>
            </a:pPr>
            <a:r>
              <a:rPr lang="en-US" sz="1575" dirty="0"/>
              <a:t>Syntax: </a:t>
            </a:r>
            <a:r>
              <a:rPr lang="en-IN" dirty="0"/>
              <a:t>type </a:t>
            </a:r>
            <a:r>
              <a:rPr lang="en-IN" dirty="0" err="1"/>
              <a:t>variable_name</a:t>
            </a:r>
            <a:r>
              <a:rPr lang="en-IN" dirty="0"/>
              <a:t>;  </a:t>
            </a:r>
          </a:p>
          <a:p>
            <a:pPr>
              <a:lnSpc>
                <a:spcPct val="150000"/>
              </a:lnSpc>
            </a:pPr>
            <a:endParaRPr lang="en-US" sz="1575" dirty="0"/>
          </a:p>
          <a:p>
            <a:pPr>
              <a:lnSpc>
                <a:spcPct val="150000"/>
              </a:lnSpc>
            </a:pPr>
            <a:r>
              <a:rPr lang="en-US" sz="1575" dirty="0" err="1"/>
              <a:t>Eg</a:t>
            </a:r>
            <a:r>
              <a:rPr lang="en-US" sz="1575" dirty="0"/>
              <a:t> : int </a:t>
            </a:r>
            <a:r>
              <a:rPr lang="en-US" sz="1575" b="1" dirty="0"/>
              <a:t>a</a:t>
            </a:r>
            <a:r>
              <a:rPr lang="en-US" sz="1575" dirty="0"/>
              <a:t>; </a:t>
            </a:r>
          </a:p>
          <a:p>
            <a:pPr lvl="1">
              <a:lnSpc>
                <a:spcPct val="150000"/>
              </a:lnSpc>
            </a:pPr>
            <a:r>
              <a:rPr lang="en-US" sz="1575" dirty="0"/>
              <a:t>float b;  </a:t>
            </a:r>
          </a:p>
          <a:p>
            <a:pPr lvl="1">
              <a:lnSpc>
                <a:spcPct val="150000"/>
              </a:lnSpc>
            </a:pPr>
            <a:r>
              <a:rPr lang="en-US" sz="1575" dirty="0"/>
              <a:t>char c; </a:t>
            </a:r>
          </a:p>
          <a:p>
            <a:pPr>
              <a:lnSpc>
                <a:spcPct val="150000"/>
              </a:lnSpc>
            </a:pPr>
            <a:endParaRPr lang="en-US" sz="1575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1A7705-A031-4D1B-8B88-C786B44F0D0B}"/>
              </a:ext>
            </a:extLst>
          </p:cNvPr>
          <p:cNvGraphicFramePr>
            <a:graphicFrameLocks noGrp="1"/>
          </p:cNvGraphicFramePr>
          <p:nvPr/>
        </p:nvGraphicFramePr>
        <p:xfrm>
          <a:off x="5293024" y="2401040"/>
          <a:ext cx="764321" cy="1059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321">
                  <a:extLst>
                    <a:ext uri="{9D8B030D-6E8A-4147-A177-3AD203B41FA5}">
                      <a16:colId xmlns:a16="http://schemas.microsoft.com/office/drawing/2014/main" val="1732181365"/>
                    </a:ext>
                  </a:extLst>
                </a:gridCol>
              </a:tblGrid>
              <a:tr h="224393"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206014"/>
                  </a:ext>
                </a:extLst>
              </a:tr>
              <a:tr h="209735"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81696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87129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660766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688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3CDE7C-02EF-45AA-9007-6177365A9A2D}"/>
              </a:ext>
            </a:extLst>
          </p:cNvPr>
          <p:cNvSpPr txBox="1"/>
          <p:nvPr/>
        </p:nvSpPr>
        <p:spPr>
          <a:xfrm>
            <a:off x="4752871" y="2442943"/>
            <a:ext cx="47552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DF84B-4231-40D6-9F97-8A4CC93D03C3}"/>
              </a:ext>
            </a:extLst>
          </p:cNvPr>
          <p:cNvSpPr txBox="1"/>
          <p:nvPr/>
        </p:nvSpPr>
        <p:spPr>
          <a:xfrm>
            <a:off x="4752871" y="2528668"/>
            <a:ext cx="56124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01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DBC4F-96F4-454A-B476-1AC37809E829}"/>
              </a:ext>
            </a:extLst>
          </p:cNvPr>
          <p:cNvSpPr txBox="1"/>
          <p:nvPr/>
        </p:nvSpPr>
        <p:spPr>
          <a:xfrm>
            <a:off x="4915162" y="2614393"/>
            <a:ext cx="4846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01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EF019-7452-4958-B9E4-4D7C643BA8D3}"/>
              </a:ext>
            </a:extLst>
          </p:cNvPr>
          <p:cNvSpPr txBox="1"/>
          <p:nvPr/>
        </p:nvSpPr>
        <p:spPr>
          <a:xfrm>
            <a:off x="4752871" y="2650692"/>
            <a:ext cx="47552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1001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E8FA2-9B10-4C6E-852E-8BDC2CD84DD1}"/>
              </a:ext>
            </a:extLst>
          </p:cNvPr>
          <p:cNvSpPr txBox="1"/>
          <p:nvPr/>
        </p:nvSpPr>
        <p:spPr>
          <a:xfrm>
            <a:off x="4720555" y="2858441"/>
            <a:ext cx="47552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1002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9EE20-222D-45FB-A378-D0E77E6A084C}"/>
              </a:ext>
            </a:extLst>
          </p:cNvPr>
          <p:cNvSpPr txBox="1"/>
          <p:nvPr/>
        </p:nvSpPr>
        <p:spPr>
          <a:xfrm>
            <a:off x="4688239" y="3066190"/>
            <a:ext cx="50783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1003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700FD-9503-43FB-ACE7-E825F12828E9}"/>
              </a:ext>
            </a:extLst>
          </p:cNvPr>
          <p:cNvSpPr/>
          <p:nvPr/>
        </p:nvSpPr>
        <p:spPr>
          <a:xfrm>
            <a:off x="5293024" y="2401040"/>
            <a:ext cx="764321" cy="441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CBCAA-A119-433C-916F-69E7AC183E64}"/>
              </a:ext>
            </a:extLst>
          </p:cNvPr>
          <p:cNvSpPr txBox="1"/>
          <p:nvPr/>
        </p:nvSpPr>
        <p:spPr>
          <a:xfrm>
            <a:off x="4684692" y="3269539"/>
            <a:ext cx="50783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1004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61A74-E0A5-4498-8BDA-B6E18610940E}"/>
              </a:ext>
            </a:extLst>
          </p:cNvPr>
          <p:cNvSpPr txBox="1"/>
          <p:nvPr/>
        </p:nvSpPr>
        <p:spPr>
          <a:xfrm>
            <a:off x="5088570" y="3588588"/>
            <a:ext cx="142320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RAM Visualization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D7778-21D4-493E-B3FC-D742F0D8586A}"/>
              </a:ext>
            </a:extLst>
          </p:cNvPr>
          <p:cNvSpPr txBox="1"/>
          <p:nvPr/>
        </p:nvSpPr>
        <p:spPr>
          <a:xfrm>
            <a:off x="6077453" y="2384170"/>
            <a:ext cx="36094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5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8533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0115"/>
            <a:ext cx="5333484" cy="342989"/>
          </a:xfrm>
          <a:prstGeom prst="rect">
            <a:avLst/>
          </a:prstGeom>
        </p:spPr>
        <p:txBody>
          <a:bodyPr vert="horz" lIns="68586" tIns="34293" rIns="68586" bIns="34293" rtlCol="0" anchor="b">
            <a:noAutofit/>
          </a:bodyPr>
          <a:lstStyle/>
          <a:p>
            <a:r>
              <a:rPr lang="en-US" b="1" dirty="0"/>
              <a:t>Character Set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73" y="765701"/>
            <a:ext cx="6130934" cy="4716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character denotes any alphabet, digit or special symbol used to represent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6447B-8CBC-8AA5-43B0-D6D06A52B4B2}"/>
              </a:ext>
            </a:extLst>
          </p:cNvPr>
          <p:cNvSpPr txBox="1"/>
          <p:nvPr/>
        </p:nvSpPr>
        <p:spPr>
          <a:xfrm>
            <a:off x="-1" y="1521384"/>
            <a:ext cx="67826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s-ES" sz="1600" dirty="0"/>
              <a:t> 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Alphabets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- </a:t>
            </a:r>
            <a:r>
              <a:rPr lang="es-ES" sz="1600" dirty="0"/>
              <a:t>A, B, ….., Y, Z a, b, ……, y, 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s-ES" sz="1600" dirty="0"/>
              <a:t> 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Digits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- </a:t>
            </a:r>
            <a:r>
              <a:rPr lang="es-ES" sz="1600" dirty="0"/>
              <a:t>0, 1, 2, 3, 4, 5, 6, 7, 8, 9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Special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symbols - </a:t>
            </a:r>
            <a:r>
              <a:rPr lang="es-ES" sz="1600" dirty="0"/>
              <a:t>~ ‘ ! @ # % ^ &amp; * ( ) _ - + = | \ { }[ ] : ; " ‘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600" dirty="0"/>
              <a:t>                                      &lt; &gt; , . ? 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16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0" y="89416"/>
            <a:ext cx="634809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Constants and Literals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16681" y="600972"/>
            <a:ext cx="447104" cy="32497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TextBox 9"/>
          <p:cNvSpPr txBox="1"/>
          <p:nvPr/>
        </p:nvSpPr>
        <p:spPr>
          <a:xfrm>
            <a:off x="77560" y="683087"/>
            <a:ext cx="6664884" cy="266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If you want to create a variable whose value cannot be changed, then you can use the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US" sz="1600" dirty="0"/>
              <a:t> keyword to create a constant value variable.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 variables which have type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US" sz="1600" dirty="0"/>
              <a:t>, cannot be changed by the program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                                const int marks 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575" dirty="0"/>
          </a:p>
          <a:p>
            <a:endParaRPr lang="en-US" sz="1575" dirty="0"/>
          </a:p>
        </p:txBody>
      </p:sp>
    </p:spTree>
    <p:extLst>
      <p:ext uri="{BB962C8B-B14F-4D97-AF65-F5344CB8AC3E}">
        <p14:creationId xmlns:p14="http://schemas.microsoft.com/office/powerpoint/2010/main" val="306974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C35598-3F90-3A97-23D2-45A529D2D8AB}"/>
              </a:ext>
            </a:extLst>
          </p:cNvPr>
          <p:cNvSpPr/>
          <p:nvPr/>
        </p:nvSpPr>
        <p:spPr>
          <a:xfrm>
            <a:off x="89542" y="185892"/>
            <a:ext cx="5333484" cy="342989"/>
          </a:xfrm>
          <a:prstGeom prst="rect">
            <a:avLst/>
          </a:prstGeom>
        </p:spPr>
        <p:txBody>
          <a:bodyPr vert="horz" lIns="68586" tIns="34293" rIns="68586" bIns="34293" rtlCol="0" anchor="b">
            <a:noAutofit/>
          </a:bodyPr>
          <a:lstStyle/>
          <a:p>
            <a:r>
              <a:rPr lang="en-US" sz="2250" b="1" dirty="0"/>
              <a:t>Literals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D7184-51D5-6889-73CB-938A77AA01BF}"/>
              </a:ext>
            </a:extLst>
          </p:cNvPr>
          <p:cNvSpPr txBox="1"/>
          <p:nvPr/>
        </p:nvSpPr>
        <p:spPr>
          <a:xfrm>
            <a:off x="103402" y="831401"/>
            <a:ext cx="6651195" cy="1657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1" indent="-171451">
              <a:lnSpc>
                <a:spcPct val="90000"/>
              </a:lnSpc>
              <a:spcBef>
                <a:spcPts val="1013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575" dirty="0"/>
              <a:t>If we want to use some data value in a C program, we can also directly use a value, instead of creating a variable to store the value. </a:t>
            </a:r>
          </a:p>
          <a:p>
            <a:pPr marL="171451" indent="-171451">
              <a:lnSpc>
                <a:spcPct val="90000"/>
              </a:lnSpc>
              <a:spcBef>
                <a:spcPts val="1013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575" dirty="0"/>
              <a:t>When we use a value directly in C program without creating a variable, it is known as a Literal</a:t>
            </a:r>
          </a:p>
          <a:p>
            <a:pPr marL="171451" indent="-171451">
              <a:lnSpc>
                <a:spcPct val="90000"/>
              </a:lnSpc>
              <a:spcBef>
                <a:spcPts val="1013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1575" dirty="0"/>
              <a:t>A literal is used when we want to use a </a:t>
            </a:r>
            <a:r>
              <a:rPr lang="en-US" sz="1575" b="1" dirty="0"/>
              <a:t>fixed valu</a:t>
            </a:r>
            <a:r>
              <a:rPr lang="en-US" sz="1575" dirty="0"/>
              <a:t>e in the program, hence literals are also called Constants.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E225D-9F57-A5EF-04F8-D3FE9D4D25A2}"/>
              </a:ext>
            </a:extLst>
          </p:cNvPr>
          <p:cNvSpPr txBox="1"/>
          <p:nvPr/>
        </p:nvSpPr>
        <p:spPr>
          <a:xfrm>
            <a:off x="299223" y="2571750"/>
            <a:ext cx="6266227" cy="1921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13"/>
              </a:spcBef>
              <a:buClr>
                <a:schemeClr val="accent1">
                  <a:lumMod val="75000"/>
                </a:schemeClr>
              </a:buClr>
            </a:pPr>
            <a:r>
              <a:rPr lang="en-US" sz="1575" dirty="0">
                <a:solidFill>
                  <a:schemeClr val="accent6">
                    <a:lumMod val="75000"/>
                  </a:schemeClr>
                </a:solidFill>
              </a:rPr>
              <a:t>literals types</a:t>
            </a:r>
          </a:p>
          <a:p>
            <a:pPr marL="285750" indent="-285750">
              <a:lnSpc>
                <a:spcPct val="90000"/>
              </a:lnSpc>
              <a:spcBef>
                <a:spcPts val="1013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Integer Literal                    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marL="285750" indent="-285750">
              <a:lnSpc>
                <a:spcPct val="90000"/>
              </a:lnSpc>
              <a:spcBef>
                <a:spcPts val="1013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Character Literal                        ‘A’</a:t>
            </a:r>
          </a:p>
          <a:p>
            <a:pPr marL="285750" indent="-285750">
              <a:lnSpc>
                <a:spcPct val="90000"/>
              </a:lnSpc>
              <a:spcBef>
                <a:spcPts val="1013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Floating-point Literal         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55.8</a:t>
            </a:r>
          </a:p>
          <a:p>
            <a:pPr marL="285750" indent="-285750">
              <a:lnSpc>
                <a:spcPct val="90000"/>
              </a:lnSpc>
              <a:spcBef>
                <a:spcPts val="1013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String Literals                           “ABCD”</a:t>
            </a:r>
          </a:p>
          <a:p>
            <a:pPr marL="285750" indent="-285750">
              <a:lnSpc>
                <a:spcPct val="90000"/>
              </a:lnSpc>
              <a:spcBef>
                <a:spcPts val="1013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Escape Sequences                    \n \t 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5062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393807" y="1205910"/>
            <a:ext cx="621704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5" dirty="0">
                <a:latin typeface="Nunito Sans" panose="00000500000000000000" pitchFamily="2" charset="0"/>
              </a:rPr>
              <a:t>Number of keywords in C….?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9985" y="2217242"/>
            <a:ext cx="1345240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dirty="0">
                <a:latin typeface="Nunito Sans Light" pitchFamily="2" charset="0"/>
              </a:rPr>
              <a:t>32 keywords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02" y="1763089"/>
            <a:ext cx="1345240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dirty="0">
                <a:latin typeface="Nunito Sans Light" pitchFamily="2" charset="0"/>
              </a:rPr>
              <a:t>34 keywords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62923" y="2654534"/>
            <a:ext cx="1345240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dirty="0">
                <a:latin typeface="Nunito Sans Light" pitchFamily="2" charset="0"/>
              </a:rPr>
              <a:t>28 keywords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61947" y="3111968"/>
            <a:ext cx="1345240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dirty="0">
                <a:latin typeface="Nunito Sans Light" pitchFamily="2" charset="0"/>
              </a:rPr>
              <a:t>22 keywords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63C1F-BEBC-BFA4-9658-610B5005A37A}"/>
              </a:ext>
            </a:extLst>
          </p:cNvPr>
          <p:cNvSpPr txBox="1"/>
          <p:nvPr/>
        </p:nvSpPr>
        <p:spPr>
          <a:xfrm>
            <a:off x="393807" y="492223"/>
            <a:ext cx="5936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keyword is a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reserved word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You cannot use it as a variable name, constant name, etc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157D3-1C04-4E6E-314E-5B85775AC0B7}"/>
              </a:ext>
            </a:extLst>
          </p:cNvPr>
          <p:cNvSpPr txBox="1"/>
          <p:nvPr/>
        </p:nvSpPr>
        <p:spPr>
          <a:xfrm>
            <a:off x="116099" y="10424"/>
            <a:ext cx="634809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Keywords:</a:t>
            </a:r>
          </a:p>
        </p:txBody>
      </p:sp>
    </p:spTree>
    <p:extLst>
      <p:ext uri="{BB962C8B-B14F-4D97-AF65-F5344CB8AC3E}">
        <p14:creationId xmlns:p14="http://schemas.microsoft.com/office/powerpoint/2010/main" val="9306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13" grpId="1"/>
      <p:bldP spid="17" grpId="0"/>
      <p:bldP spid="17" grpId="1"/>
      <p:bldP spid="18" grpId="0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298059" y="985838"/>
            <a:ext cx="621704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25" dirty="0">
                <a:latin typeface="Nunito Sans" panose="00000500000000000000" pitchFamily="2" charset="0"/>
              </a:rPr>
              <a:t>				   32 Keywords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8719" y="1500187"/>
          <a:ext cx="4500564" cy="2528888"/>
        </p:xfrm>
        <a:graphic>
          <a:graphicData uri="http://schemas.openxmlformats.org/drawingml/2006/table">
            <a:tbl>
              <a:tblPr firstRow="1" firstCol="1" lastCol="1" bandRow="1" bandCol="1">
                <a:tableStyleId>{D7AC3CCA-C797-4891-BE02-D94E43425B78}</a:tableStyleId>
              </a:tblPr>
              <a:tblGrid>
                <a:gridCol w="112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11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auto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case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char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1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const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continue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default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do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1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double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else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enum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extern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1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float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for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goto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if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1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long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register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return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1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short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signed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sizeof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static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1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struct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switch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typedef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union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11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unsigned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void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volatile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while</a:t>
                      </a:r>
                    </a:p>
                  </a:txBody>
                  <a:tcPr marL="51435" marR="51435" marT="25718" marB="25718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74083" y="78642"/>
            <a:ext cx="634809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Data Types in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36777" y="530630"/>
            <a:ext cx="447104" cy="32497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B82D3F-EC42-630F-FE89-9FD7887CDD61}"/>
              </a:ext>
            </a:extLst>
          </p:cNvPr>
          <p:cNvGrpSpPr/>
          <p:nvPr/>
        </p:nvGrpSpPr>
        <p:grpSpPr>
          <a:xfrm>
            <a:off x="764572" y="1573359"/>
            <a:ext cx="4237057" cy="2230739"/>
            <a:chOff x="523333" y="1181476"/>
            <a:chExt cx="4237057" cy="2230739"/>
          </a:xfrm>
        </p:grpSpPr>
        <p:sp>
          <p:nvSpPr>
            <p:cNvPr id="6" name="TextBox 5"/>
            <p:cNvSpPr txBox="1"/>
            <p:nvPr/>
          </p:nvSpPr>
          <p:spPr>
            <a:xfrm>
              <a:off x="523333" y="1181476"/>
              <a:ext cx="4237057" cy="223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/>
                <a:t>Whole numbers             int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Decimal numbers          float, double 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Character                        char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String                              char name[20] 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8188ED7A-DB58-4DFF-92A6-7F0635B62EF3}"/>
                </a:ext>
              </a:extLst>
            </p:cNvPr>
            <p:cNvSpPr/>
            <p:nvPr/>
          </p:nvSpPr>
          <p:spPr>
            <a:xfrm>
              <a:off x="2229259" y="1541863"/>
              <a:ext cx="464413" cy="9111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248CD523-EB57-472A-968A-924065AE4193}"/>
                </a:ext>
              </a:extLst>
            </p:cNvPr>
            <p:cNvSpPr/>
            <p:nvPr/>
          </p:nvSpPr>
          <p:spPr>
            <a:xfrm>
              <a:off x="2279501" y="2085400"/>
              <a:ext cx="464413" cy="9111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1315AB-F84C-477E-90F9-7BA103504312}"/>
                </a:ext>
              </a:extLst>
            </p:cNvPr>
            <p:cNvSpPr/>
            <p:nvPr/>
          </p:nvSpPr>
          <p:spPr>
            <a:xfrm>
              <a:off x="2209159" y="2633311"/>
              <a:ext cx="464413" cy="9111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DD012596-15A5-47F0-A5A2-20954D775112}"/>
                </a:ext>
              </a:extLst>
            </p:cNvPr>
            <p:cNvSpPr/>
            <p:nvPr/>
          </p:nvSpPr>
          <p:spPr>
            <a:xfrm>
              <a:off x="2128771" y="3206992"/>
              <a:ext cx="464413" cy="9111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3FDFC33-0DC8-226E-35FE-69D0B5005D83}"/>
              </a:ext>
            </a:extLst>
          </p:cNvPr>
          <p:cNvSpPr txBox="1">
            <a:spLocks/>
          </p:cNvSpPr>
          <p:nvPr/>
        </p:nvSpPr>
        <p:spPr>
          <a:xfrm>
            <a:off x="74083" y="481679"/>
            <a:ext cx="6702251" cy="147241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9C01C">
                  <a:lumMod val="75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700" dirty="0">
                <a:solidFill>
                  <a:srgbClr val="333333"/>
                </a:solidFill>
                <a:latin typeface="inter-regular"/>
              </a:rPr>
              <a:t>Datatype defines the </a:t>
            </a:r>
            <a:r>
              <a:rPr lang="en-US" sz="1700" b="1" dirty="0">
                <a:solidFill>
                  <a:srgbClr val="333333"/>
                </a:solidFill>
                <a:latin typeface="inter-regular"/>
              </a:rPr>
              <a:t>type of data being used. </a:t>
            </a:r>
          </a:p>
          <a:p>
            <a:pPr marR="0" lvl="0" algn="just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9C01C">
                  <a:lumMod val="75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700" dirty="0">
                <a:solidFill>
                  <a:srgbClr val="333333"/>
                </a:solidFill>
                <a:latin typeface="inter-regular"/>
              </a:rPr>
              <a:t>Whenever we define a variable, we have to </a:t>
            </a:r>
            <a:r>
              <a:rPr lang="en-US" sz="1700" dirty="0">
                <a:solidFill>
                  <a:srgbClr val="FF0000"/>
                </a:solidFill>
                <a:latin typeface="inter-regular"/>
              </a:rPr>
              <a:t>specify the type of the dat</a:t>
            </a:r>
            <a:r>
              <a:rPr lang="en-US" sz="1700" dirty="0">
                <a:solidFill>
                  <a:srgbClr val="333333"/>
                </a:solidFill>
                <a:latin typeface="inter-regular"/>
              </a:rPr>
              <a:t>a, so that the compiler knows what type of data to expect.</a:t>
            </a:r>
          </a:p>
        </p:txBody>
      </p:sp>
    </p:spTree>
    <p:extLst>
      <p:ext uri="{BB962C8B-B14F-4D97-AF65-F5344CB8AC3E}">
        <p14:creationId xmlns:p14="http://schemas.microsoft.com/office/powerpoint/2010/main" val="101622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3202" y="924057"/>
            <a:ext cx="65394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400" b="1" dirty="0" err="1">
                <a:solidFill>
                  <a:prstClr val="black"/>
                </a:solidFill>
                <a:latin typeface="Nunito Sans Light" pitchFamily="2" charset="0"/>
              </a:rPr>
              <a:t>S.No</a:t>
            </a:r>
            <a:r>
              <a:rPr lang="en-US" sz="1400" b="1" dirty="0">
                <a:solidFill>
                  <a:prstClr val="black"/>
                </a:solidFill>
                <a:latin typeface="Nunito Sans Light" pitchFamily="2" charset="0"/>
              </a:rPr>
              <a:t>	Data types	             	Range                                      Storage size	 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Nunito Sans Light" pitchFamily="2" charset="0"/>
              </a:rPr>
              <a:t>1.	</a:t>
            </a:r>
            <a:r>
              <a:rPr lang="en-US" sz="1400" b="1" dirty="0">
                <a:solidFill>
                  <a:prstClr val="black"/>
                </a:solidFill>
                <a:latin typeface="Nunito Sans Light" pitchFamily="2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Nunito Sans Light" pitchFamily="2" charset="0"/>
              </a:rPr>
              <a:t>		</a:t>
            </a:r>
            <a:r>
              <a:rPr lang="en-US" sz="1400" b="1" dirty="0">
                <a:solidFill>
                  <a:prstClr val="black"/>
                </a:solidFill>
                <a:latin typeface="Nunito Sans Light" pitchFamily="2" charset="0"/>
              </a:rPr>
              <a:t> -128 to 127	     	1		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latin typeface="Nunito Sans Light" pitchFamily="2" charset="0"/>
              </a:rPr>
              <a:t>2.	int	                  - 32,768 to 32,767 	                   2 / 4		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latin typeface="Nunito Sans Light" pitchFamily="2" charset="0"/>
              </a:rPr>
              <a:t>3.	float	                  -3.4e38 to +3.4e38	                    4		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latin typeface="Nunito Sans Light" pitchFamily="2" charset="0"/>
              </a:rPr>
              <a:t>4.	double	                     -1.7e308 to +1.7e308   	8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0" y="311427"/>
            <a:ext cx="634809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Primary Data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36777" y="882327"/>
            <a:ext cx="447104" cy="32497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FF525-9D3D-067F-7F92-2471B4C6AAEF}"/>
              </a:ext>
            </a:extLst>
          </p:cNvPr>
          <p:cNvSpPr txBox="1"/>
          <p:nvPr/>
        </p:nvSpPr>
        <p:spPr>
          <a:xfrm>
            <a:off x="243201" y="3553008"/>
            <a:ext cx="6539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eg.</a:t>
            </a:r>
            <a:r>
              <a:rPr lang="en-US" sz="18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-&gt; int a = </a:t>
            </a:r>
            <a:r>
              <a:rPr lang="en-US" sz="18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5550</a:t>
            </a:r>
            <a:r>
              <a:rPr lang="en-US" sz="18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;    </a:t>
            </a:r>
            <a:r>
              <a:rPr lang="en-US" sz="1800" b="1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loat</a:t>
            </a:r>
            <a:r>
              <a:rPr lang="en-US" sz="18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a = </a:t>
            </a:r>
            <a:r>
              <a:rPr lang="en-US" sz="18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0.05</a:t>
            </a:r>
            <a:r>
              <a:rPr lang="en-US" sz="18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;     double a = </a:t>
            </a:r>
            <a:r>
              <a:rPr lang="en-US" sz="18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10.09</a:t>
            </a:r>
            <a:r>
              <a:rPr lang="en-US" sz="18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;   char b = 'A’;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size for different data types depends on the compiler and processor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7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2AB3564-54B7-67CE-FD21-1022B1641B2D}"/>
              </a:ext>
            </a:extLst>
          </p:cNvPr>
          <p:cNvGrpSpPr/>
          <p:nvPr/>
        </p:nvGrpSpPr>
        <p:grpSpPr>
          <a:xfrm>
            <a:off x="1615751" y="681469"/>
            <a:ext cx="3604437" cy="1890281"/>
            <a:chOff x="1753376" y="1364802"/>
            <a:chExt cx="3604437" cy="1890281"/>
          </a:xfrm>
        </p:grpSpPr>
        <p:sp>
          <p:nvSpPr>
            <p:cNvPr id="9" name="Rectangle 8"/>
            <p:cNvSpPr/>
            <p:nvPr/>
          </p:nvSpPr>
          <p:spPr>
            <a:xfrm>
              <a:off x="2628271" y="1364802"/>
              <a:ext cx="1340110" cy="438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2250" b="1" dirty="0">
                  <a:solidFill>
                    <a:srgbClr val="000000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Modifiers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273266" y="1762352"/>
              <a:ext cx="628650" cy="35361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658904" y="1762352"/>
              <a:ext cx="627755" cy="35361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753376" y="2115968"/>
              <a:ext cx="1270990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575" b="1" dirty="0">
                  <a:solidFill>
                    <a:srgbClr val="000000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Size modifier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86536" y="2133470"/>
              <a:ext cx="1298753" cy="3347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575" b="1" dirty="0">
                  <a:solidFill>
                    <a:srgbClr val="000000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Sign modifier</a:t>
              </a:r>
            </a:p>
          </p:txBody>
        </p:sp>
        <p:cxnSp>
          <p:nvCxnSpPr>
            <p:cNvPr id="16" name="Elbow Connector 15"/>
            <p:cNvCxnSpPr/>
            <p:nvPr/>
          </p:nvCxnSpPr>
          <p:spPr>
            <a:xfrm>
              <a:off x="2017395" y="2441365"/>
              <a:ext cx="433983" cy="317540"/>
            </a:xfrm>
            <a:prstGeom prst="bentConnector3">
              <a:avLst>
                <a:gd name="adj1" fmla="val -823"/>
              </a:avLst>
            </a:prstGeom>
            <a:ln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>
              <a:off x="2017395" y="2758905"/>
              <a:ext cx="433983" cy="317540"/>
            </a:xfrm>
            <a:prstGeom prst="bentConnector3">
              <a:avLst>
                <a:gd name="adj1" fmla="val -823"/>
              </a:avLst>
            </a:prstGeom>
            <a:ln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 Box 12"/>
            <p:cNvSpPr txBox="1"/>
            <p:nvPr/>
          </p:nvSpPr>
          <p:spPr>
            <a:xfrm>
              <a:off x="2492097" y="2612815"/>
              <a:ext cx="52129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0000"/>
                  </a:solidFill>
                </a:rPr>
                <a:t>Long</a:t>
              </a:r>
            </a:p>
          </p:txBody>
        </p:sp>
        <p:sp>
          <p:nvSpPr>
            <p:cNvPr id="21" name="Text Box 13"/>
            <p:cNvSpPr txBox="1"/>
            <p:nvPr/>
          </p:nvSpPr>
          <p:spPr>
            <a:xfrm>
              <a:off x="2492098" y="2955001"/>
              <a:ext cx="55335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0000"/>
                  </a:solidFill>
                </a:rPr>
                <a:t>short</a:t>
              </a:r>
            </a:p>
          </p:txBody>
        </p:sp>
        <p:cxnSp>
          <p:nvCxnSpPr>
            <p:cNvPr id="22" name="Elbow Connector 21"/>
            <p:cNvCxnSpPr/>
            <p:nvPr/>
          </p:nvCxnSpPr>
          <p:spPr>
            <a:xfrm>
              <a:off x="4189095" y="2427078"/>
              <a:ext cx="433983" cy="317540"/>
            </a:xfrm>
            <a:prstGeom prst="bentConnector3">
              <a:avLst>
                <a:gd name="adj1" fmla="val -823"/>
              </a:avLst>
            </a:prstGeom>
            <a:ln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>
              <a:off x="4189095" y="2744618"/>
              <a:ext cx="433983" cy="317540"/>
            </a:xfrm>
            <a:prstGeom prst="bentConnector3">
              <a:avLst>
                <a:gd name="adj1" fmla="val -823"/>
              </a:avLst>
            </a:prstGeom>
            <a:ln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 Box 7"/>
            <p:cNvSpPr txBox="1"/>
            <p:nvPr/>
          </p:nvSpPr>
          <p:spPr>
            <a:xfrm>
              <a:off x="4663798" y="2598528"/>
              <a:ext cx="65594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0000"/>
                  </a:solidFill>
                </a:rPr>
                <a:t>Signed</a:t>
              </a:r>
            </a:p>
          </p:txBody>
        </p:sp>
        <p:sp>
          <p:nvSpPr>
            <p:cNvPr id="25" name="Text Box 14"/>
            <p:cNvSpPr txBox="1"/>
            <p:nvPr/>
          </p:nvSpPr>
          <p:spPr>
            <a:xfrm>
              <a:off x="4512710" y="2940714"/>
              <a:ext cx="84510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dirty="0">
                  <a:solidFill>
                    <a:srgbClr val="000000"/>
                  </a:solidFill>
                </a:rPr>
                <a:t>Unsigned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5743FCB-D3D1-27CB-53A2-BF2B99B98FD6}"/>
              </a:ext>
            </a:extLst>
          </p:cNvPr>
          <p:cNvSpPr/>
          <p:nvPr/>
        </p:nvSpPr>
        <p:spPr>
          <a:xfrm>
            <a:off x="-11824" y="1"/>
            <a:ext cx="6859588" cy="57826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1218987"/>
            <a:r>
              <a:rPr lang="en-US" sz="2400" b="1" dirty="0">
                <a:solidFill>
                  <a:srgbClr val="000000"/>
                </a:solidFill>
                <a:latin typeface="Constantia"/>
              </a:rPr>
              <a:t> Data type Modifiers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F07E3F-538C-A542-A7BF-DCD713CA5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434"/>
              </p:ext>
            </p:extLst>
          </p:nvPr>
        </p:nvGraphicFramePr>
        <p:xfrm>
          <a:off x="1927363" y="3061789"/>
          <a:ext cx="3806786" cy="13106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0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393">
                  <a:extLst>
                    <a:ext uri="{9D8B030D-6E8A-4147-A177-3AD203B41FA5}">
                      <a16:colId xmlns:a16="http://schemas.microsoft.com/office/drawing/2014/main" val="951163761"/>
                    </a:ext>
                  </a:extLst>
                </a:gridCol>
              </a:tblGrid>
              <a:tr h="3227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signed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unsigned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5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Negative and Positive value represent by signed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Only Positive value represented by unsigned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13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43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4262C1-3997-CB44-829B-D44D699ED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41162"/>
              </p:ext>
            </p:extLst>
          </p:nvPr>
        </p:nvGraphicFramePr>
        <p:xfrm>
          <a:off x="89652" y="128506"/>
          <a:ext cx="6768348" cy="1364804"/>
        </p:xfrm>
        <a:graphic>
          <a:graphicData uri="http://schemas.openxmlformats.org/drawingml/2006/table">
            <a:tbl>
              <a:tblPr/>
              <a:tblGrid>
                <a:gridCol w="2256116">
                  <a:extLst>
                    <a:ext uri="{9D8B030D-6E8A-4147-A177-3AD203B41FA5}">
                      <a16:colId xmlns:a16="http://schemas.microsoft.com/office/drawing/2014/main" val="1483988722"/>
                    </a:ext>
                  </a:extLst>
                </a:gridCol>
                <a:gridCol w="1110865">
                  <a:extLst>
                    <a:ext uri="{9D8B030D-6E8A-4147-A177-3AD203B41FA5}">
                      <a16:colId xmlns:a16="http://schemas.microsoft.com/office/drawing/2014/main" val="3267232169"/>
                    </a:ext>
                  </a:extLst>
                </a:gridCol>
                <a:gridCol w="3401367">
                  <a:extLst>
                    <a:ext uri="{9D8B030D-6E8A-4147-A177-3AD203B41FA5}">
                      <a16:colId xmlns:a16="http://schemas.microsoft.com/office/drawing/2014/main" val="4117598578"/>
                    </a:ext>
                  </a:extLst>
                </a:gridCol>
              </a:tblGrid>
              <a:tr h="35364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Types</a:t>
                      </a:r>
                    </a:p>
                  </a:txBody>
                  <a:tcPr marL="105547" marR="105547" marT="105547" marB="105547">
                    <a:lnL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Memory Size</a:t>
                      </a:r>
                    </a:p>
                  </a:txBody>
                  <a:tcPr marL="105547" marR="105547" marT="105547" marB="105547">
                    <a:lnL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105547" marR="105547" marT="105547" marB="105547">
                    <a:lnL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42672"/>
                  </a:ext>
                </a:extLst>
              </a:tr>
              <a:tr h="28327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bold"/>
                        </a:rPr>
                        <a:t>char</a:t>
                      </a:r>
                      <a:endParaRPr lang="en-IN" sz="120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</a:rPr>
                        <a:t>1 byte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</a:rPr>
                        <a:t>−128 to 127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434"/>
                  </a:ext>
                </a:extLst>
              </a:tr>
              <a:tr h="28327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 char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 byte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−128 to 127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93009"/>
                  </a:ext>
                </a:extLst>
              </a:tr>
              <a:tr h="28327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char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 byte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255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497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3DCAD6-CCDD-6B87-E48F-D2C64B7B1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74328"/>
              </p:ext>
            </p:extLst>
          </p:nvPr>
        </p:nvGraphicFramePr>
        <p:xfrm>
          <a:off x="89652" y="1909990"/>
          <a:ext cx="6768348" cy="2912490"/>
        </p:xfrm>
        <a:graphic>
          <a:graphicData uri="http://schemas.openxmlformats.org/drawingml/2006/table">
            <a:tbl>
              <a:tblPr/>
              <a:tblGrid>
                <a:gridCol w="2256116">
                  <a:extLst>
                    <a:ext uri="{9D8B030D-6E8A-4147-A177-3AD203B41FA5}">
                      <a16:colId xmlns:a16="http://schemas.microsoft.com/office/drawing/2014/main" val="3927434167"/>
                    </a:ext>
                  </a:extLst>
                </a:gridCol>
                <a:gridCol w="1100817">
                  <a:extLst>
                    <a:ext uri="{9D8B030D-6E8A-4147-A177-3AD203B41FA5}">
                      <a16:colId xmlns:a16="http://schemas.microsoft.com/office/drawing/2014/main" val="3369955042"/>
                    </a:ext>
                  </a:extLst>
                </a:gridCol>
                <a:gridCol w="3411415">
                  <a:extLst>
                    <a:ext uri="{9D8B030D-6E8A-4147-A177-3AD203B41FA5}">
                      <a16:colId xmlns:a16="http://schemas.microsoft.com/office/drawing/2014/main" val="3480023082"/>
                    </a:ext>
                  </a:extLst>
                </a:gridCol>
              </a:tblGrid>
              <a:tr h="2939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bold"/>
                        </a:rPr>
                        <a:t>int</a:t>
                      </a:r>
                      <a:endParaRPr lang="en-IN" sz="120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</a:rPr>
                        <a:t>2 byte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</a:rPr>
                        <a:t>−32,768 to 32,767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851720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 int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−32,768 to 32,767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71223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int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65,535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719690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bold"/>
                        </a:rPr>
                        <a:t>short int (short)</a:t>
                      </a:r>
                      <a:endParaRPr lang="en-IN" sz="1200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</a:rPr>
                        <a:t>2 byte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</a:rPr>
                        <a:t>−32,768 to 32,767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476032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 short int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−32,768 to 32,767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76307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short int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65,535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82106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bold"/>
                        </a:rPr>
                        <a:t>long int</a:t>
                      </a:r>
                      <a:endParaRPr lang="en-IN" sz="120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</a:rPr>
                        <a:t>4 byte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</a:rPr>
                        <a:t>-2,147,483,648 to 2,147,483,647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612727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 long int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-2,147,483,648 to 2,147,483,647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037174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long int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4,294,967,295</a:t>
                      </a:r>
                    </a:p>
                  </a:txBody>
                  <a:tcPr marL="70365" marR="70365" marT="70365" marB="703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3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4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4262C1-3997-CB44-829B-D44D699ED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71488"/>
              </p:ext>
            </p:extLst>
          </p:nvPr>
        </p:nvGraphicFramePr>
        <p:xfrm>
          <a:off x="89652" y="540488"/>
          <a:ext cx="6768348" cy="1548785"/>
        </p:xfrm>
        <a:graphic>
          <a:graphicData uri="http://schemas.openxmlformats.org/drawingml/2006/table">
            <a:tbl>
              <a:tblPr/>
              <a:tblGrid>
                <a:gridCol w="2256116">
                  <a:extLst>
                    <a:ext uri="{9D8B030D-6E8A-4147-A177-3AD203B41FA5}">
                      <a16:colId xmlns:a16="http://schemas.microsoft.com/office/drawing/2014/main" val="1483988722"/>
                    </a:ext>
                  </a:extLst>
                </a:gridCol>
                <a:gridCol w="1110865">
                  <a:extLst>
                    <a:ext uri="{9D8B030D-6E8A-4147-A177-3AD203B41FA5}">
                      <a16:colId xmlns:a16="http://schemas.microsoft.com/office/drawing/2014/main" val="3267232169"/>
                    </a:ext>
                  </a:extLst>
                </a:gridCol>
                <a:gridCol w="3401367">
                  <a:extLst>
                    <a:ext uri="{9D8B030D-6E8A-4147-A177-3AD203B41FA5}">
                      <a16:colId xmlns:a16="http://schemas.microsoft.com/office/drawing/2014/main" val="4117598578"/>
                    </a:ext>
                  </a:extLst>
                </a:gridCol>
              </a:tblGrid>
              <a:tr h="35364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Types</a:t>
                      </a:r>
                    </a:p>
                  </a:txBody>
                  <a:tcPr marL="105547" marR="105547" marT="105547" marB="105547">
                    <a:lnL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Memory Size</a:t>
                      </a:r>
                    </a:p>
                  </a:txBody>
                  <a:tcPr marL="105547" marR="105547" marT="105547" marB="105547">
                    <a:lnL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105547" marR="105547" marT="105547" marB="105547">
                    <a:lnL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42672"/>
                  </a:ext>
                </a:extLst>
              </a:tr>
              <a:tr h="283277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ctr" fontAlgn="ctr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5143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1.175494e-38 to 3.402823e+38</a:t>
                      </a:r>
                    </a:p>
                    <a:p>
                      <a:pPr algn="ctr" fontAlgn="ctr"/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434"/>
                  </a:ext>
                </a:extLst>
              </a:tr>
              <a:tr h="283277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ctr" fontAlgn="ctr"/>
                      <a:r>
                        <a:rPr lang="en-US" dirty="0">
                          <a:effectLst/>
                        </a:rPr>
                        <a:t>Double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5143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2.225074e-308 to 1.797693e+308</a:t>
                      </a:r>
                    </a:p>
                    <a:p>
                      <a:pPr algn="ctr" fontAlgn="ctr"/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93009"/>
                  </a:ext>
                </a:extLst>
              </a:tr>
              <a:tr h="283277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ctr" fontAlgn="ctr"/>
                      <a:r>
                        <a:rPr lang="en-US" dirty="0">
                          <a:effectLst/>
                        </a:rPr>
                        <a:t>Long Double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ctr"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5143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3.362103e-4932 to 1.189731e+4932</a:t>
                      </a:r>
                    </a:p>
                    <a:p>
                      <a:pPr algn="ctr" fontAlgn="ctr"/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73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186" y="800674"/>
            <a:ext cx="663964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dirty="0" err="1">
                <a:latin typeface="Nunito Sans Light" pitchFamily="2" charset="0"/>
              </a:rPr>
              <a:t>int</a:t>
            </a:r>
            <a:r>
              <a:rPr lang="en-US" sz="1575" dirty="0">
                <a:latin typeface="Nunito Sans Light" pitchFamily="2" charset="0"/>
              </a:rPr>
              <a:t>  a;</a:t>
            </a:r>
          </a:p>
        </p:txBody>
      </p:sp>
      <p:sp>
        <p:nvSpPr>
          <p:cNvPr id="8" name="Rectangle 7"/>
          <p:cNvSpPr/>
          <p:nvPr/>
        </p:nvSpPr>
        <p:spPr>
          <a:xfrm>
            <a:off x="4336826" y="972266"/>
            <a:ext cx="857250" cy="5572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9" name="TextBox 8"/>
          <p:cNvSpPr txBox="1"/>
          <p:nvPr/>
        </p:nvSpPr>
        <p:spPr>
          <a:xfrm>
            <a:off x="4400269" y="166782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 Light" pitchFamily="2" charset="0"/>
              </a:rPr>
              <a:t>1000 </a:t>
            </a:r>
            <a:endParaRPr lang="en-IN" dirty="0">
              <a:latin typeface="Nunito Sans Light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5260" y="113538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unito Sans Light" pitchFamily="2" charset="0"/>
              </a:rPr>
              <a:t>10</a:t>
            </a:r>
            <a:endParaRPr lang="en-IN" dirty="0">
              <a:latin typeface="Nunito Sans Light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13005" y="585498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unito Sans Light" pitchFamily="2" charset="0"/>
              </a:rPr>
              <a:t>a</a:t>
            </a:r>
            <a:endParaRPr lang="en-IN" dirty="0">
              <a:latin typeface="Nunito Sans Ligh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191892" y="272405"/>
            <a:ext cx="313094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dirty="0">
                <a:latin typeface="Nunito Sans SemiBold" pitchFamily="2" charset="0"/>
              </a:rPr>
              <a:t>Variable  Declaration: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191892" y="1856671"/>
            <a:ext cx="313094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dirty="0">
                <a:latin typeface="Nunito Sans SemiBold" pitchFamily="2" charset="0"/>
              </a:rPr>
              <a:t>Variable  Initialization: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8010" y="2260768"/>
            <a:ext cx="10287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>
                <a:latin typeface="Nunito Sans Light" pitchFamily="2" charset="0"/>
              </a:rPr>
              <a:t>a = 10;</a:t>
            </a:r>
            <a:endParaRPr lang="en-IN" sz="1575" dirty="0">
              <a:latin typeface="Nunito Sans Light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1101" y="2037160"/>
            <a:ext cx="10287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>
                <a:latin typeface="Nunito Sans Light" pitchFamily="2" charset="0"/>
              </a:rPr>
              <a:t>2 bytes</a:t>
            </a:r>
            <a:endParaRPr lang="en-IN" sz="1575" dirty="0">
              <a:latin typeface="Nunito Sans Ligh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F795A-065B-8384-16AF-AF5B5B6B6E45}"/>
              </a:ext>
            </a:extLst>
          </p:cNvPr>
          <p:cNvSpPr txBox="1"/>
          <p:nvPr/>
        </p:nvSpPr>
        <p:spPr>
          <a:xfrm>
            <a:off x="441608" y="1356559"/>
            <a:ext cx="853119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dirty="0">
                <a:latin typeface="Nunito Sans Light" pitchFamily="2" charset="0"/>
              </a:rPr>
              <a:t>float  b;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889B1E-9EB5-4F6B-6CB1-F3D1DBFFFA33}"/>
              </a:ext>
            </a:extLst>
          </p:cNvPr>
          <p:cNvSpPr/>
          <p:nvPr/>
        </p:nvSpPr>
        <p:spPr>
          <a:xfrm>
            <a:off x="4106638" y="2908225"/>
            <a:ext cx="1500188" cy="5572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ABE1A-2100-3D00-56EE-C36AB93BADCB}"/>
              </a:ext>
            </a:extLst>
          </p:cNvPr>
          <p:cNvSpPr txBox="1"/>
          <p:nvPr/>
        </p:nvSpPr>
        <p:spPr>
          <a:xfrm>
            <a:off x="4546001" y="355116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 Light" pitchFamily="2" charset="0"/>
              </a:rPr>
              <a:t>2000 </a:t>
            </a:r>
            <a:endParaRPr lang="en-IN" dirty="0">
              <a:latin typeface="Nunito Sans Ligh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18C361-824E-7645-480A-A95C98C7A9F8}"/>
              </a:ext>
            </a:extLst>
          </p:cNvPr>
          <p:cNvSpPr/>
          <p:nvPr/>
        </p:nvSpPr>
        <p:spPr>
          <a:xfrm>
            <a:off x="4235225" y="30368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unito Sans Light" pitchFamily="2" charset="0"/>
              </a:rPr>
              <a:t>10.456000</a:t>
            </a:r>
            <a:endParaRPr lang="en-IN" dirty="0">
              <a:latin typeface="Nunito Sans Ligh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8039D-8765-41E6-7C4B-11E23C866452}"/>
              </a:ext>
            </a:extLst>
          </p:cNvPr>
          <p:cNvSpPr/>
          <p:nvPr/>
        </p:nvSpPr>
        <p:spPr>
          <a:xfrm>
            <a:off x="4749576" y="257929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unito Sans Light" pitchFamily="2" charset="0"/>
              </a:rPr>
              <a:t>b</a:t>
            </a:r>
            <a:endParaRPr lang="en-IN" dirty="0">
              <a:latin typeface="Nunito Sans Light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EAC776-AF8B-1F96-1D1E-E2AA3EB71F3C}"/>
              </a:ext>
            </a:extLst>
          </p:cNvPr>
          <p:cNvSpPr/>
          <p:nvPr/>
        </p:nvSpPr>
        <p:spPr>
          <a:xfrm>
            <a:off x="536186" y="2670071"/>
            <a:ext cx="1585913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>
                <a:latin typeface="Nunito Sans Light" pitchFamily="2" charset="0"/>
              </a:rPr>
              <a:t>b = 10.456;</a:t>
            </a:r>
            <a:endParaRPr lang="en-IN" sz="1575" dirty="0">
              <a:latin typeface="Nunito Sans Light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3AFE79-FCED-AB4E-AC74-F12A918C82CC}"/>
              </a:ext>
            </a:extLst>
          </p:cNvPr>
          <p:cNvSpPr/>
          <p:nvPr/>
        </p:nvSpPr>
        <p:spPr>
          <a:xfrm>
            <a:off x="4390289" y="3874723"/>
            <a:ext cx="10287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>
                <a:latin typeface="Nunito Sans Light" pitchFamily="2" charset="0"/>
              </a:rPr>
              <a:t>4 bytes</a:t>
            </a:r>
            <a:endParaRPr lang="en-IN" sz="1575" dirty="0">
              <a:latin typeface="Nunito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9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ldLvl="0" animBg="1"/>
      <p:bldP spid="9" grpId="0"/>
      <p:bldP spid="10" grpId="0"/>
      <p:bldP spid="11" grpId="0"/>
      <p:bldP spid="12" grpId="0"/>
      <p:bldP spid="13" grpId="0"/>
      <p:bldP spid="14" grpId="0"/>
      <p:bldP spid="16" grpId="0"/>
      <p:bldP spid="2" grpId="0"/>
      <p:bldP spid="3" grpId="0" bldLvl="0" animBg="1"/>
      <p:bldP spid="4" grpId="0"/>
      <p:bldP spid="6" grpId="0"/>
      <p:bldP spid="7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298059" y="985838"/>
            <a:ext cx="621704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5" dirty="0">
                <a:latin typeface="Nunito Sans" panose="00000500000000000000" pitchFamily="2" charset="0"/>
              </a:rPr>
              <a:t>How to calculate range?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0262" y="1628775"/>
            <a:ext cx="15840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Integer =&gt; 2 bytes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0262" y="2012026"/>
            <a:ext cx="15776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2 bytes =&gt; 16 bits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62" y="2657475"/>
          <a:ext cx="4157660" cy="300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200525" y="2657475"/>
          <a:ext cx="2494596" cy="300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5400000">
            <a:off x="42863" y="3171825"/>
            <a:ext cx="428625" cy="8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386138"/>
            <a:ext cx="7633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Sign bit</a:t>
            </a:r>
          </a:p>
        </p:txBody>
      </p:sp>
      <p:sp>
        <p:nvSpPr>
          <p:cNvPr id="16" name="Left Brace 15"/>
          <p:cNvSpPr/>
          <p:nvPr/>
        </p:nvSpPr>
        <p:spPr>
          <a:xfrm rot="16200000">
            <a:off x="3407569" y="107156"/>
            <a:ext cx="342900" cy="621506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7982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298059" y="985838"/>
            <a:ext cx="621704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5" dirty="0">
                <a:latin typeface="Nunito Sans" panose="00000500000000000000" pitchFamily="2" charset="0"/>
              </a:rPr>
              <a:t>How to calculate range?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0263" y="1628775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Nunito Sans Light" pitchFamily="2" charset="0"/>
              </a:rPr>
              <a:t>E.g</a:t>
            </a:r>
            <a:r>
              <a:rPr lang="en-US" sz="1350" dirty="0">
                <a:latin typeface="Nunito Sans Light" pitchFamily="2" charset="0"/>
              </a:rPr>
              <a:t>:  num = 5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0263" y="2012026"/>
            <a:ext cx="939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5  =&gt; 101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62" y="2658730"/>
          <a:ext cx="4157660" cy="300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200525" y="2658730"/>
          <a:ext cx="2494596" cy="300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8587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278159" y="2807047"/>
            <a:ext cx="385763" cy="8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956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2581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78343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06968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35593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21356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3237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78606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57625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92993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21618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07381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36006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64631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86512" y="26789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2862" y="3558843"/>
          <a:ext cx="4157660" cy="300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200525" y="3558843"/>
          <a:ext cx="2494596" cy="300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8587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278159" y="3707160"/>
            <a:ext cx="385763" cy="8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956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2581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8343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06968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35593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21356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43237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78606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57625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92993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21618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07381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36006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64631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86512" y="357901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587" y="3557588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00263" y="3083589"/>
            <a:ext cx="12955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Nunito Sans Light" pitchFamily="2" charset="0"/>
              </a:rPr>
              <a:t>E.g</a:t>
            </a:r>
            <a:r>
              <a:rPr lang="en-US" sz="1350" dirty="0">
                <a:latin typeface="Nunito Sans Light" pitchFamily="2" charset="0"/>
              </a:rPr>
              <a:t>:  num = -5 </a:t>
            </a:r>
          </a:p>
        </p:txBody>
      </p:sp>
    </p:spTree>
    <p:extLst>
      <p:ext uri="{BB962C8B-B14F-4D97-AF65-F5344CB8AC3E}">
        <p14:creationId xmlns:p14="http://schemas.microsoft.com/office/powerpoint/2010/main" val="248633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35" grpId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298059" y="985838"/>
            <a:ext cx="621704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5" dirty="0">
                <a:latin typeface="Nunito Sans" panose="00000500000000000000" pitchFamily="2" charset="0"/>
              </a:rPr>
              <a:t>How to calculate range?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62" y="1887205"/>
          <a:ext cx="4157660" cy="300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200525" y="1887205"/>
          <a:ext cx="2494596" cy="300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8587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278159" y="2035522"/>
            <a:ext cx="385763" cy="8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956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2581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78343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06968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35593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21356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3237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78606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57625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92993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21618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07381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36006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64631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86512" y="1907381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32182" y="2483514"/>
            <a:ext cx="17668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Decimal equivalent? 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862" y="3001630"/>
          <a:ext cx="4157660" cy="300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200525" y="3001630"/>
          <a:ext cx="2494596" cy="300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28587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278159" y="3149947"/>
            <a:ext cx="385763" cy="8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3956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92581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78343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06968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235593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21356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43237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78606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57625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92993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21618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07381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36006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64631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86512" y="302180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28850" y="3686175"/>
            <a:ext cx="17668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Decimal equivalent? </a:t>
            </a:r>
          </a:p>
        </p:txBody>
      </p:sp>
    </p:spTree>
    <p:extLst>
      <p:ext uri="{BB962C8B-B14F-4D97-AF65-F5344CB8AC3E}">
        <p14:creationId xmlns:p14="http://schemas.microsoft.com/office/powerpoint/2010/main" val="236682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54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3112" y="141095"/>
            <a:ext cx="634809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Input and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36777" y="741646"/>
            <a:ext cx="447104" cy="32497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786058" y="1848440"/>
            <a:ext cx="1004597" cy="5223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unito Sans" charset="0"/>
                <a:ea typeface="NSimSun" pitchFamily="49" charset="-122"/>
              </a:rPr>
              <a:t>Input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9255" y="2933405"/>
            <a:ext cx="1245700" cy="5223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unito Sans" charset="0"/>
                <a:ea typeface="NSimSun" pitchFamily="49" charset="-122"/>
              </a:rPr>
              <a:t>Compile time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51390" y="2933405"/>
            <a:ext cx="1245700" cy="5223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unito Sans" charset="0"/>
                <a:ea typeface="NSimSun" pitchFamily="49" charset="-122"/>
              </a:rPr>
              <a:t>Run time</a:t>
            </a:r>
          </a:p>
        </p:txBody>
      </p:sp>
      <p:cxnSp>
        <p:nvCxnSpPr>
          <p:cNvPr id="25" name="Straight Arrow Connector 24"/>
          <p:cNvCxnSpPr>
            <a:stCxn id="21" idx="2"/>
            <a:endCxn id="22" idx="0"/>
          </p:cNvCxnSpPr>
          <p:nvPr/>
        </p:nvCxnSpPr>
        <p:spPr>
          <a:xfrm rot="5400000">
            <a:off x="2323944" y="1968992"/>
            <a:ext cx="562574" cy="1366252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3" idx="0"/>
          </p:cNvCxnSpPr>
          <p:nvPr/>
        </p:nvCxnSpPr>
        <p:spPr>
          <a:xfrm rot="16200000" flipH="1">
            <a:off x="3650011" y="2009176"/>
            <a:ext cx="562574" cy="128588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11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0910" y="1848440"/>
            <a:ext cx="2531584" cy="473206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75" dirty="0">
                <a:latin typeface="Nunito Sans" charset="0"/>
              </a:rPr>
              <a:t>Scanf(“%d”, &amp;a);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35227" y="99090"/>
            <a:ext cx="634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anose="00000500000000000000" pitchFamily="2" charset="0"/>
              </a:rPr>
              <a:t>Syntax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265966" y="661257"/>
            <a:ext cx="447104" cy="32497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1" name="Rectangle 50"/>
          <p:cNvSpPr/>
          <p:nvPr/>
        </p:nvSpPr>
        <p:spPr>
          <a:xfrm>
            <a:off x="2625323" y="1687705"/>
            <a:ext cx="843861" cy="72331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52" name="TextBox 51"/>
          <p:cNvSpPr txBox="1"/>
          <p:nvPr/>
        </p:nvSpPr>
        <p:spPr>
          <a:xfrm>
            <a:off x="1620725" y="2567223"/>
            <a:ext cx="3053975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Nunito Sans" charset="0"/>
              </a:rPr>
              <a:t>Format Specifier</a:t>
            </a:r>
          </a:p>
          <a:p>
            <a:pPr algn="ctr"/>
            <a:endParaRPr lang="en-GB" sz="1406" dirty="0">
              <a:latin typeface="Nunito Sans" charset="0"/>
            </a:endParaRPr>
          </a:p>
          <a:p>
            <a:pPr algn="ctr"/>
            <a:r>
              <a:rPr lang="en-GB" sz="1406" dirty="0">
                <a:latin typeface="Nunito Sans" charset="0"/>
              </a:rPr>
              <a:t>????</a:t>
            </a:r>
          </a:p>
          <a:p>
            <a:endParaRPr lang="en-GB" sz="1406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0" y="89416"/>
            <a:ext cx="634809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Format Specifiers (Formatted IO)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206150" y="590920"/>
            <a:ext cx="447104" cy="32497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TextBox 9"/>
          <p:cNvSpPr txBox="1"/>
          <p:nvPr/>
        </p:nvSpPr>
        <p:spPr>
          <a:xfrm>
            <a:off x="206150" y="652935"/>
            <a:ext cx="6556391" cy="1509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75" dirty="0"/>
              <a:t>It is used to </a:t>
            </a:r>
            <a:r>
              <a:rPr lang="en-US" sz="1575" dirty="0">
                <a:solidFill>
                  <a:srgbClr val="C00000"/>
                </a:solidFill>
              </a:rPr>
              <a:t>format the input.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75" dirty="0"/>
              <a:t>It is used during input and output.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75" dirty="0"/>
              <a:t>It is a way to </a:t>
            </a:r>
            <a:r>
              <a:rPr lang="en-US" sz="1575" b="1" dirty="0"/>
              <a:t>tell the compiler what type of data is in a variable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75" dirty="0"/>
              <a:t>during taking  input  using </a:t>
            </a:r>
            <a:r>
              <a:rPr lang="en-US" sz="1575" b="1" dirty="0" err="1"/>
              <a:t>scanf</a:t>
            </a:r>
            <a:r>
              <a:rPr lang="en-US" sz="1575" b="1" dirty="0"/>
              <a:t>() </a:t>
            </a:r>
            <a:r>
              <a:rPr lang="en-US" sz="1575" dirty="0"/>
              <a:t>or printing  output </a:t>
            </a:r>
            <a:r>
              <a:rPr lang="en-US" sz="1575" b="1" dirty="0"/>
              <a:t>using </a:t>
            </a:r>
            <a:r>
              <a:rPr lang="en-US" sz="1575" b="1" dirty="0" err="1"/>
              <a:t>printf</a:t>
            </a:r>
            <a:r>
              <a:rPr lang="en-US" sz="1575" b="1" dirty="0"/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16252-D3C6-33B9-49F2-AAC5D5714434}"/>
              </a:ext>
            </a:extLst>
          </p:cNvPr>
          <p:cNvSpPr txBox="1"/>
          <p:nvPr/>
        </p:nvSpPr>
        <p:spPr>
          <a:xfrm>
            <a:off x="145859" y="2428371"/>
            <a:ext cx="2798308" cy="22557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6" dirty="0">
                <a:latin typeface="Nunito Sans" charset="0"/>
              </a:rPr>
              <a:t>int </a:t>
            </a:r>
            <a:r>
              <a:rPr lang="en-GB" sz="1406" dirty="0">
                <a:solidFill>
                  <a:srgbClr val="C00000"/>
                </a:solidFill>
                <a:latin typeface="Nunito Sans" charset="0"/>
              </a:rPr>
              <a:t>- %d </a:t>
            </a:r>
            <a:r>
              <a:rPr lang="en-GB" sz="1406" dirty="0">
                <a:latin typeface="Nunito Sans" charset="0"/>
              </a:rPr>
              <a:t>	       </a:t>
            </a:r>
            <a:r>
              <a:rPr lang="en-GB" sz="1406" dirty="0" err="1">
                <a:latin typeface="Nunito Sans" charset="0"/>
              </a:rPr>
              <a:t>scanf</a:t>
            </a:r>
            <a:r>
              <a:rPr lang="en-GB" sz="1406" dirty="0">
                <a:latin typeface="Nunito Sans" charset="0"/>
              </a:rPr>
              <a:t>(“%d”, &amp;a);</a:t>
            </a:r>
          </a:p>
          <a:p>
            <a:endParaRPr lang="en-GB" sz="1406" dirty="0">
              <a:latin typeface="Nunito Sans" charset="0"/>
            </a:endParaRPr>
          </a:p>
          <a:p>
            <a:r>
              <a:rPr lang="en-GB" sz="1406" dirty="0">
                <a:latin typeface="Nunito Sans" charset="0"/>
              </a:rPr>
              <a:t>Float - </a:t>
            </a:r>
            <a:r>
              <a:rPr lang="en-GB" sz="1406" dirty="0">
                <a:solidFill>
                  <a:srgbClr val="C00000"/>
                </a:solidFill>
                <a:latin typeface="Nunito Sans" charset="0"/>
              </a:rPr>
              <a:t>%f    </a:t>
            </a:r>
            <a:r>
              <a:rPr lang="en-GB" sz="1406" dirty="0">
                <a:latin typeface="Nunito Sans" charset="0"/>
              </a:rPr>
              <a:t>     </a:t>
            </a:r>
            <a:r>
              <a:rPr lang="en-GB" sz="1406" dirty="0" err="1">
                <a:latin typeface="Nunito Sans" charset="0"/>
              </a:rPr>
              <a:t>scanf</a:t>
            </a:r>
            <a:r>
              <a:rPr lang="en-GB" sz="1406" dirty="0">
                <a:latin typeface="Nunito Sans" charset="0"/>
              </a:rPr>
              <a:t>(“%f”, &amp;a);</a:t>
            </a:r>
          </a:p>
          <a:p>
            <a:endParaRPr lang="en-GB" sz="1406" dirty="0">
              <a:latin typeface="Nunito Sans" charset="0"/>
            </a:endParaRPr>
          </a:p>
          <a:p>
            <a:r>
              <a:rPr lang="en-GB" sz="1406" dirty="0">
                <a:latin typeface="Nunito Sans" charset="0"/>
              </a:rPr>
              <a:t>char - </a:t>
            </a:r>
            <a:r>
              <a:rPr lang="en-GB" sz="1406" dirty="0">
                <a:solidFill>
                  <a:srgbClr val="C00000"/>
                </a:solidFill>
                <a:latin typeface="Nunito Sans" charset="0"/>
              </a:rPr>
              <a:t>%c          </a:t>
            </a:r>
            <a:r>
              <a:rPr lang="en-GB" sz="1406" dirty="0" err="1">
                <a:latin typeface="Nunito Sans" charset="0"/>
              </a:rPr>
              <a:t>scanf</a:t>
            </a:r>
            <a:r>
              <a:rPr lang="en-GB" sz="1406" dirty="0">
                <a:latin typeface="Nunito Sans" charset="0"/>
              </a:rPr>
              <a:t>(“%c”, &amp;a);</a:t>
            </a:r>
          </a:p>
          <a:p>
            <a:endParaRPr lang="en-GB" sz="1406" dirty="0">
              <a:latin typeface="Nunito Sans" charset="0"/>
            </a:endParaRPr>
          </a:p>
          <a:p>
            <a:r>
              <a:rPr lang="en-GB" sz="1406" dirty="0">
                <a:latin typeface="Nunito Sans" charset="0"/>
              </a:rPr>
              <a:t>string -</a:t>
            </a:r>
            <a:r>
              <a:rPr lang="en-GB" sz="1406" dirty="0">
                <a:solidFill>
                  <a:srgbClr val="C00000"/>
                </a:solidFill>
                <a:latin typeface="Nunito Sans" charset="0"/>
              </a:rPr>
              <a:t> %s         </a:t>
            </a:r>
            <a:r>
              <a:rPr lang="en-GB" sz="1406" dirty="0" err="1">
                <a:latin typeface="Nunito Sans" charset="0"/>
              </a:rPr>
              <a:t>scanf</a:t>
            </a:r>
            <a:r>
              <a:rPr lang="en-GB" sz="1406" dirty="0">
                <a:latin typeface="Nunito Sans" charset="0"/>
              </a:rPr>
              <a:t>(“%s”, a);</a:t>
            </a:r>
          </a:p>
          <a:p>
            <a:endParaRPr lang="en-GB" sz="1406" dirty="0">
              <a:latin typeface="Nunito Sans" charset="0"/>
            </a:endParaRPr>
          </a:p>
          <a:p>
            <a:r>
              <a:rPr lang="en-GB" sz="1406" dirty="0">
                <a:latin typeface="Nunito Sans" charset="0"/>
              </a:rPr>
              <a:t>signed int </a:t>
            </a:r>
            <a:r>
              <a:rPr lang="en-GB" sz="1406" dirty="0">
                <a:solidFill>
                  <a:srgbClr val="C00000"/>
                </a:solidFill>
                <a:latin typeface="Nunito Sans" charset="0"/>
              </a:rPr>
              <a:t>     %d or %</a:t>
            </a:r>
            <a:r>
              <a:rPr lang="en-GB" sz="1406" dirty="0" err="1">
                <a:solidFill>
                  <a:srgbClr val="C00000"/>
                </a:solidFill>
                <a:latin typeface="Nunito Sans" charset="0"/>
              </a:rPr>
              <a:t>i</a:t>
            </a:r>
            <a:endParaRPr lang="en-GB" sz="1406" dirty="0">
              <a:solidFill>
                <a:srgbClr val="C00000"/>
              </a:solidFill>
              <a:latin typeface="Nunito Sans" charset="0"/>
            </a:endParaRPr>
          </a:p>
          <a:p>
            <a:r>
              <a:rPr lang="en-GB" sz="1406" dirty="0">
                <a:latin typeface="Nunito Sans" charset="0"/>
              </a:rPr>
              <a:t>unsigned int   </a:t>
            </a:r>
            <a:r>
              <a:rPr lang="en-GB" sz="1406" dirty="0">
                <a:solidFill>
                  <a:srgbClr val="C00000"/>
                </a:solidFill>
                <a:latin typeface="Nunito Sans" charset="0"/>
              </a:rPr>
              <a:t>%u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F89B4-5AF3-047F-E9A8-EA10DF993B26}"/>
              </a:ext>
            </a:extLst>
          </p:cNvPr>
          <p:cNvSpPr txBox="1"/>
          <p:nvPr/>
        </p:nvSpPr>
        <p:spPr>
          <a:xfrm>
            <a:off x="3145134" y="2480291"/>
            <a:ext cx="3712866" cy="16067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6" dirty="0">
                <a:latin typeface="Nunito Sans" charset="0"/>
              </a:rPr>
              <a:t>double </a:t>
            </a:r>
            <a:r>
              <a:rPr lang="en-GB" sz="1406" dirty="0">
                <a:solidFill>
                  <a:srgbClr val="C00000"/>
                </a:solidFill>
                <a:latin typeface="Nunito Sans" charset="0"/>
              </a:rPr>
              <a:t>- %</a:t>
            </a:r>
            <a:r>
              <a:rPr lang="en-GB" sz="1406" dirty="0" err="1">
                <a:solidFill>
                  <a:srgbClr val="C00000"/>
                </a:solidFill>
                <a:latin typeface="Nunito Sans" charset="0"/>
              </a:rPr>
              <a:t>lf</a:t>
            </a:r>
            <a:r>
              <a:rPr lang="en-GB" sz="1406" dirty="0">
                <a:solidFill>
                  <a:srgbClr val="C00000"/>
                </a:solidFill>
                <a:latin typeface="Nunito Sans" charset="0"/>
              </a:rPr>
              <a:t>           </a:t>
            </a:r>
            <a:r>
              <a:rPr lang="en-GB" sz="1406" dirty="0" err="1">
                <a:latin typeface="Nunito Sans" charset="0"/>
              </a:rPr>
              <a:t>scanf</a:t>
            </a:r>
            <a:r>
              <a:rPr lang="en-GB" sz="1406" dirty="0">
                <a:latin typeface="Nunito Sans" charset="0"/>
              </a:rPr>
              <a:t>(“%</a:t>
            </a:r>
            <a:r>
              <a:rPr lang="en-GB" sz="1406" dirty="0" err="1">
                <a:latin typeface="Nunito Sans" charset="0"/>
              </a:rPr>
              <a:t>lf</a:t>
            </a:r>
            <a:r>
              <a:rPr lang="en-GB" sz="1406" dirty="0">
                <a:latin typeface="Nunito Sans" charset="0"/>
              </a:rPr>
              <a:t>”, &amp;a);</a:t>
            </a:r>
          </a:p>
          <a:p>
            <a:endParaRPr lang="en-GB" sz="1406" dirty="0">
              <a:latin typeface="Nunito Sans" charset="0"/>
            </a:endParaRPr>
          </a:p>
          <a:p>
            <a:r>
              <a:rPr lang="en-GB" sz="1406" dirty="0">
                <a:latin typeface="Nunito Sans" charset="0"/>
              </a:rPr>
              <a:t>long double - </a:t>
            </a:r>
            <a:r>
              <a:rPr lang="en-GB" sz="1406" dirty="0">
                <a:solidFill>
                  <a:srgbClr val="C00000"/>
                </a:solidFill>
                <a:latin typeface="Nunito Sans" charset="0"/>
              </a:rPr>
              <a:t>%</a:t>
            </a:r>
            <a:r>
              <a:rPr lang="en-GB" sz="1406" dirty="0" err="1">
                <a:solidFill>
                  <a:srgbClr val="C00000"/>
                </a:solidFill>
                <a:latin typeface="Nunito Sans" charset="0"/>
              </a:rPr>
              <a:t>Lf</a:t>
            </a:r>
            <a:r>
              <a:rPr lang="en-GB" sz="1406" dirty="0">
                <a:solidFill>
                  <a:srgbClr val="C00000"/>
                </a:solidFill>
                <a:latin typeface="Nunito Sans" charset="0"/>
              </a:rPr>
              <a:t>  </a:t>
            </a:r>
            <a:r>
              <a:rPr lang="en-GB" sz="1406" dirty="0">
                <a:latin typeface="Nunito Sans" charset="0"/>
              </a:rPr>
              <a:t>   </a:t>
            </a:r>
            <a:r>
              <a:rPr lang="en-GB" sz="1406" dirty="0" err="1">
                <a:latin typeface="Nunito Sans" charset="0"/>
              </a:rPr>
              <a:t>scanf</a:t>
            </a:r>
            <a:r>
              <a:rPr lang="en-GB" sz="1406" dirty="0">
                <a:latin typeface="Nunito Sans" charset="0"/>
              </a:rPr>
              <a:t>(“%</a:t>
            </a:r>
            <a:r>
              <a:rPr lang="en-GB" sz="1406" dirty="0" err="1">
                <a:latin typeface="Nunito Sans" charset="0"/>
              </a:rPr>
              <a:t>Lf</a:t>
            </a:r>
            <a:r>
              <a:rPr lang="en-GB" sz="1406" dirty="0">
                <a:latin typeface="Nunito Sans" charset="0"/>
              </a:rPr>
              <a:t>”, &amp;a);</a:t>
            </a:r>
          </a:p>
          <a:p>
            <a:endParaRPr lang="en-GB" sz="1406" dirty="0">
              <a:latin typeface="Nunito Sans" charset="0"/>
            </a:endParaRPr>
          </a:p>
          <a:p>
            <a:r>
              <a:rPr lang="en-GB" sz="1406" dirty="0">
                <a:latin typeface="Nunito Sans" charset="0"/>
              </a:rPr>
              <a:t>long int - </a:t>
            </a:r>
            <a:r>
              <a:rPr lang="en-GB" sz="1406" dirty="0">
                <a:solidFill>
                  <a:srgbClr val="C00000"/>
                </a:solidFill>
                <a:latin typeface="Nunito Sans" charset="0"/>
              </a:rPr>
              <a:t>%</a:t>
            </a:r>
            <a:r>
              <a:rPr lang="en-GB" sz="1406" dirty="0" err="1">
                <a:solidFill>
                  <a:srgbClr val="C00000"/>
                </a:solidFill>
                <a:latin typeface="Nunito Sans" charset="0"/>
              </a:rPr>
              <a:t>ld</a:t>
            </a:r>
            <a:r>
              <a:rPr lang="en-GB" sz="1406" dirty="0">
                <a:solidFill>
                  <a:srgbClr val="C00000"/>
                </a:solidFill>
                <a:latin typeface="Nunito Sans" charset="0"/>
              </a:rPr>
              <a:t>            </a:t>
            </a:r>
            <a:r>
              <a:rPr lang="en-GB" sz="1406" dirty="0" err="1">
                <a:latin typeface="Nunito Sans" charset="0"/>
              </a:rPr>
              <a:t>scanf</a:t>
            </a:r>
            <a:r>
              <a:rPr lang="en-GB" sz="1406" dirty="0">
                <a:latin typeface="Nunito Sans" charset="0"/>
              </a:rPr>
              <a:t>(“%</a:t>
            </a:r>
            <a:r>
              <a:rPr lang="en-GB" sz="1406" dirty="0" err="1">
                <a:latin typeface="Nunito Sans" charset="0"/>
              </a:rPr>
              <a:t>ld</a:t>
            </a:r>
            <a:r>
              <a:rPr lang="en-GB" sz="1406" dirty="0">
                <a:latin typeface="Nunito Sans" charset="0"/>
              </a:rPr>
              <a:t>”, &amp;a);</a:t>
            </a:r>
          </a:p>
          <a:p>
            <a:endParaRPr lang="en-GB" sz="1406" dirty="0">
              <a:latin typeface="Nunito Sans" charset="0"/>
            </a:endParaRPr>
          </a:p>
          <a:p>
            <a:r>
              <a:rPr lang="en-GB" sz="1406" dirty="0">
                <a:latin typeface="Nunito Sans" charset="0"/>
              </a:rPr>
              <a:t>string -</a:t>
            </a:r>
            <a:r>
              <a:rPr lang="en-GB" sz="1406" dirty="0">
                <a:solidFill>
                  <a:srgbClr val="C00000"/>
                </a:solidFill>
                <a:latin typeface="Nunito Sans" charset="0"/>
              </a:rPr>
              <a:t> %s                  </a:t>
            </a:r>
            <a:r>
              <a:rPr lang="en-GB" sz="1406" dirty="0" err="1">
                <a:latin typeface="Nunito Sans" charset="0"/>
              </a:rPr>
              <a:t>scanf</a:t>
            </a:r>
            <a:r>
              <a:rPr lang="en-GB" sz="1406" dirty="0">
                <a:latin typeface="Nunito Sans" charset="0"/>
              </a:rPr>
              <a:t>(“%s”, a);</a:t>
            </a:r>
          </a:p>
        </p:txBody>
      </p:sp>
    </p:spTree>
    <p:extLst>
      <p:ext uri="{BB962C8B-B14F-4D97-AF65-F5344CB8AC3E}">
        <p14:creationId xmlns:p14="http://schemas.microsoft.com/office/powerpoint/2010/main" val="660516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0" y="149898"/>
            <a:ext cx="634809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Printing the 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36777" y="801937"/>
            <a:ext cx="447104" cy="32497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34314" y="883830"/>
            <a:ext cx="6509788" cy="16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dirty="0" err="1">
                <a:latin typeface="Nunito Sans" charset="0"/>
              </a:rPr>
              <a:t>printf</a:t>
            </a:r>
            <a:r>
              <a:rPr lang="en-GB" sz="1406" dirty="0">
                <a:latin typeface="Nunito Sans" charset="0"/>
              </a:rPr>
              <a:t>(“Hello”);</a:t>
            </a:r>
          </a:p>
          <a:p>
            <a:endParaRPr lang="en-GB" sz="1406" dirty="0">
              <a:latin typeface="Nunito Sans" charset="0"/>
            </a:endParaRPr>
          </a:p>
          <a:p>
            <a:endParaRPr lang="en-GB" sz="1406" dirty="0">
              <a:latin typeface="Nunito Sans" charset="0"/>
            </a:endParaRPr>
          </a:p>
          <a:p>
            <a:r>
              <a:rPr lang="en-GB" sz="1406" dirty="0" err="1">
                <a:latin typeface="Nunito Sans" charset="0"/>
              </a:rPr>
              <a:t>printf</a:t>
            </a:r>
            <a:r>
              <a:rPr lang="en-GB" sz="1406" dirty="0">
                <a:latin typeface="Nunito Sans" charset="0"/>
              </a:rPr>
              <a:t>(“%d”, a);</a:t>
            </a:r>
          </a:p>
          <a:p>
            <a:endParaRPr lang="en-GB" sz="1406" dirty="0">
              <a:latin typeface="Nunito Sans" charset="0"/>
            </a:endParaRPr>
          </a:p>
          <a:p>
            <a:endParaRPr lang="en-GB" sz="1406" dirty="0">
              <a:latin typeface="Nunito Sans" charset="0"/>
            </a:endParaRPr>
          </a:p>
          <a:p>
            <a:r>
              <a:rPr lang="en-GB" sz="1406" dirty="0" err="1">
                <a:latin typeface="Nunito Sans" charset="0"/>
              </a:rPr>
              <a:t>printf</a:t>
            </a:r>
            <a:r>
              <a:rPr lang="en-GB" sz="1406" dirty="0">
                <a:latin typeface="Nunito Sans" charset="0"/>
              </a:rPr>
              <a:t>(“The value of a is:%d”, a);</a:t>
            </a:r>
          </a:p>
        </p:txBody>
      </p:sp>
    </p:spTree>
    <p:extLst>
      <p:ext uri="{BB962C8B-B14F-4D97-AF65-F5344CB8AC3E}">
        <p14:creationId xmlns:p14="http://schemas.microsoft.com/office/powerpoint/2010/main" val="2121221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0" y="161701"/>
            <a:ext cx="6264183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Positioning cursor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145860" y="731598"/>
            <a:ext cx="447104" cy="32497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85725" y="829757"/>
            <a:ext cx="3029361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dirty="0">
                <a:latin typeface="Nunito Sans SemiBold" pitchFamily="2" charset="0"/>
              </a:rPr>
              <a:t>Positioning cursor to </a:t>
            </a:r>
            <a:r>
              <a:rPr lang="en-US" sz="1125" dirty="0">
                <a:solidFill>
                  <a:srgbClr val="C00000"/>
                </a:solidFill>
                <a:latin typeface="Nunito Sans SemiBold" pitchFamily="2" charset="0"/>
              </a:rPr>
              <a:t>next line</a:t>
            </a:r>
          </a:p>
          <a:p>
            <a:endParaRPr lang="en-US" sz="1125" dirty="0">
              <a:latin typeface="Nunito Sans Light" pitchFamily="2" charset="0"/>
            </a:endParaRPr>
          </a:p>
          <a:p>
            <a:pPr marL="514350" lvl="1" indent="-257175"/>
            <a:r>
              <a:rPr lang="en-US" sz="1125" dirty="0">
                <a:latin typeface="Nunito Sans Light" pitchFamily="2" charset="0"/>
              </a:rPr>
              <a:t>Print “</a:t>
            </a:r>
            <a:r>
              <a:rPr lang="en-US" sz="1125" b="1" dirty="0">
                <a:latin typeface="Nunito Sans Light" pitchFamily="2" charset="0"/>
              </a:rPr>
              <a:t>\n</a:t>
            </a:r>
            <a:r>
              <a:rPr lang="en-US" sz="1125" dirty="0">
                <a:latin typeface="Nunito Sans Light" pitchFamily="2" charset="0"/>
              </a:rPr>
              <a:t>”</a:t>
            </a:r>
          </a:p>
          <a:p>
            <a:pPr marL="257175" indent="-257175"/>
            <a:endParaRPr lang="en-US" sz="1125" dirty="0">
              <a:latin typeface="Nunito Sans Light" pitchFamily="2" charset="0"/>
            </a:endParaRPr>
          </a:p>
          <a:p>
            <a:pPr marL="514350" lvl="1" indent="-257175"/>
            <a:r>
              <a:rPr lang="en-US" sz="1125" dirty="0">
                <a:latin typeface="Nunito Sans Light" pitchFamily="2" charset="0"/>
              </a:rPr>
              <a:t>Pronounced as “</a:t>
            </a:r>
            <a:r>
              <a:rPr lang="en-US" sz="1125" b="1" dirty="0">
                <a:latin typeface="Nunito Sans Light" pitchFamily="2" charset="0"/>
              </a:rPr>
              <a:t>Backslash n</a:t>
            </a:r>
            <a:r>
              <a:rPr lang="en-US" sz="1125" dirty="0">
                <a:latin typeface="Nunito Sans Light" pitchFamily="2" charset="0"/>
              </a:rPr>
              <a:t>”</a:t>
            </a:r>
          </a:p>
          <a:p>
            <a:pPr marL="257175" indent="-257175"/>
            <a:endParaRPr lang="en-US" sz="1125" dirty="0">
              <a:latin typeface="Nunito Sans Light" pitchFamily="2" charset="0"/>
            </a:endParaRPr>
          </a:p>
          <a:p>
            <a:pPr marL="514350" lvl="1" indent="-257175"/>
            <a:r>
              <a:rPr lang="en-US" sz="1125" dirty="0">
                <a:latin typeface="Nunito Sans Light" pitchFamily="2" charset="0"/>
              </a:rPr>
              <a:t>Why \n is given within double quotes?</a:t>
            </a:r>
          </a:p>
          <a:p>
            <a:endParaRPr lang="en-US" sz="1125" dirty="0">
              <a:latin typeface="Nunito Sans Light" pitchFamily="2" charset="0"/>
            </a:endParaRPr>
          </a:p>
          <a:p>
            <a:endParaRPr lang="en-US" sz="1125" dirty="0">
              <a:latin typeface="Nunito Sans Light" pitchFamily="2" charset="0"/>
            </a:endParaRPr>
          </a:p>
          <a:p>
            <a:endParaRPr lang="en-US" sz="1125" dirty="0">
              <a:latin typeface="Nunito Sans Light" pitchFamily="2" charset="0"/>
            </a:endParaRPr>
          </a:p>
          <a:p>
            <a:endParaRPr lang="en-US" sz="1125" dirty="0">
              <a:latin typeface="Nunito Sans Ligh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3742914" y="875519"/>
            <a:ext cx="3029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125" dirty="0">
                <a:latin typeface="Nunito Sans SemiBold" pitchFamily="2" charset="0"/>
              </a:rPr>
              <a:t>Program to print “</a:t>
            </a:r>
            <a:r>
              <a:rPr lang="en-US" sz="1125" dirty="0" err="1">
                <a:latin typeface="Nunito Sans SemiBold" pitchFamily="2" charset="0"/>
              </a:rPr>
              <a:t>abcd</a:t>
            </a:r>
            <a:r>
              <a:rPr lang="en-US" sz="1125" dirty="0">
                <a:latin typeface="Nunito Sans SemiBold" pitchFamily="2" charset="0"/>
              </a:rPr>
              <a:t>” in first line and “</a:t>
            </a:r>
            <a:r>
              <a:rPr lang="en-US" sz="1125" dirty="0" err="1">
                <a:latin typeface="Nunito Sans SemiBold" pitchFamily="2" charset="0"/>
              </a:rPr>
              <a:t>defh</a:t>
            </a:r>
            <a:r>
              <a:rPr lang="en-US" sz="1125" dirty="0">
                <a:latin typeface="Nunito Sans SemiBold" pitchFamily="2" charset="0"/>
              </a:rPr>
              <a:t>” in second line</a:t>
            </a:r>
          </a:p>
          <a:p>
            <a:pPr lvl="0">
              <a:spcBef>
                <a:spcPct val="20000"/>
              </a:spcBef>
            </a:pPr>
            <a:endParaRPr lang="en-US" sz="1125" dirty="0">
              <a:latin typeface="Nunito Sans Light" pitchFamily="2" charset="0"/>
            </a:endParaRPr>
          </a:p>
          <a:p>
            <a:pPr marL="192881" indent="-192881">
              <a:spcBef>
                <a:spcPct val="20000"/>
              </a:spcBef>
            </a:pPr>
            <a:r>
              <a:rPr lang="en-US" sz="1125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	Print "</a:t>
            </a:r>
            <a:r>
              <a:rPr lang="en-US" sz="1125" dirty="0" err="1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abcd</a:t>
            </a:r>
            <a:r>
              <a:rPr lang="en-US" sz="1125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"</a:t>
            </a:r>
          </a:p>
          <a:p>
            <a:pPr marL="192881" indent="-192881">
              <a:spcBef>
                <a:spcPct val="20000"/>
              </a:spcBef>
            </a:pPr>
            <a:r>
              <a:rPr lang="en-US" sz="1125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	Print "\n"</a:t>
            </a:r>
          </a:p>
          <a:p>
            <a:pPr marL="192881" indent="-192881">
              <a:spcBef>
                <a:spcPct val="20000"/>
              </a:spcBef>
            </a:pPr>
            <a:r>
              <a:rPr lang="en-US" sz="1125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	Print "</a:t>
            </a:r>
            <a:r>
              <a:rPr lang="en-US" sz="1125" dirty="0" err="1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defh</a:t>
            </a:r>
            <a:r>
              <a:rPr lang="en-US" sz="1125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“</a:t>
            </a:r>
          </a:p>
          <a:p>
            <a:pPr marL="192881" indent="-192881">
              <a:spcBef>
                <a:spcPct val="20000"/>
              </a:spcBef>
            </a:pPr>
            <a:endParaRPr lang="en-US" sz="1125" dirty="0">
              <a:highlight>
                <a:srgbClr val="FFFFFF"/>
              </a:highlight>
              <a:latin typeface="Nunito Sans Light" pitchFamily="2" charset="0"/>
              <a:cs typeface="Consolas" pitchFamily="49" charset="0"/>
            </a:endParaRPr>
          </a:p>
          <a:p>
            <a:pPr marL="192881" indent="-192881">
              <a:spcBef>
                <a:spcPct val="20000"/>
              </a:spcBef>
            </a:pPr>
            <a:r>
              <a:rPr lang="en-US" sz="1125" dirty="0">
                <a:latin typeface="Nunito Sans SemiBold" pitchFamily="2" charset="0"/>
              </a:rPr>
              <a:t>Can you write in one line?</a:t>
            </a:r>
          </a:p>
          <a:p>
            <a:endParaRPr lang="en-US" sz="1125" dirty="0">
              <a:latin typeface="Nunito Sans Light" pitchFamily="2" charset="0"/>
            </a:endParaRPr>
          </a:p>
          <a:p>
            <a:endParaRPr lang="en-US" sz="1125" dirty="0">
              <a:latin typeface="Nunito Sans Light" pitchFamily="2" charset="0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386138" y="897920"/>
            <a:ext cx="0" cy="14232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6749E4D-F31B-8CAD-5D55-DF6B4E8E6CE4}"/>
              </a:ext>
            </a:extLst>
          </p:cNvPr>
          <p:cNvSpPr txBox="1"/>
          <p:nvPr/>
        </p:nvSpPr>
        <p:spPr>
          <a:xfrm>
            <a:off x="163187" y="3110728"/>
            <a:ext cx="302936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dirty="0">
                <a:latin typeface="Nunito Sans SemiBold" pitchFamily="2" charset="0"/>
              </a:rPr>
              <a:t>Positioning cursor </a:t>
            </a:r>
            <a:r>
              <a:rPr lang="en-US" sz="1125" b="1" dirty="0">
                <a:solidFill>
                  <a:srgbClr val="C00000"/>
                </a:solidFill>
                <a:latin typeface="Nunito Sans SemiBold" pitchFamily="2" charset="0"/>
              </a:rPr>
              <a:t>with spaces</a:t>
            </a:r>
          </a:p>
          <a:p>
            <a:endParaRPr lang="en-US" sz="1125" dirty="0">
              <a:latin typeface="Nunito Sans Light" pitchFamily="2" charset="0"/>
            </a:endParaRPr>
          </a:p>
          <a:p>
            <a:pPr marL="514350" lvl="1" indent="-257175"/>
            <a:r>
              <a:rPr lang="en-US" sz="1125" dirty="0">
                <a:latin typeface="Nunito Sans Light" pitchFamily="2" charset="0"/>
              </a:rPr>
              <a:t>Print “</a:t>
            </a:r>
            <a:r>
              <a:rPr lang="en-US" sz="1125" b="1" dirty="0">
                <a:latin typeface="Nunito Sans Light" pitchFamily="2" charset="0"/>
              </a:rPr>
              <a:t>\t</a:t>
            </a:r>
            <a:r>
              <a:rPr lang="en-US" sz="1125" dirty="0">
                <a:latin typeface="Nunito Sans Light" pitchFamily="2" charset="0"/>
              </a:rPr>
              <a:t>”</a:t>
            </a:r>
          </a:p>
          <a:p>
            <a:pPr marL="257175" indent="-257175"/>
            <a:endParaRPr lang="en-US" sz="1125" dirty="0">
              <a:latin typeface="Nunito Sans Light" pitchFamily="2" charset="0"/>
            </a:endParaRPr>
          </a:p>
          <a:p>
            <a:pPr marL="514350" lvl="1" indent="-257175"/>
            <a:r>
              <a:rPr lang="en-US" sz="1125" dirty="0">
                <a:latin typeface="Nunito Sans Light" pitchFamily="2" charset="0"/>
              </a:rPr>
              <a:t>Pronounced as “</a:t>
            </a:r>
            <a:r>
              <a:rPr lang="en-US" sz="1125" b="1" dirty="0">
                <a:latin typeface="Nunito Sans Light" pitchFamily="2" charset="0"/>
              </a:rPr>
              <a:t>Backslash tab</a:t>
            </a:r>
            <a:r>
              <a:rPr lang="en-US" sz="1125" dirty="0">
                <a:latin typeface="Nunito Sans Light" pitchFamily="2" charset="0"/>
              </a:rPr>
              <a:t>”</a:t>
            </a:r>
          </a:p>
          <a:p>
            <a:pPr marL="514350" lvl="1" indent="-257175"/>
            <a:endParaRPr lang="en-US" sz="1125" dirty="0">
              <a:latin typeface="Nunito Sans Light" pitchFamily="2" charset="0"/>
            </a:endParaRPr>
          </a:p>
          <a:p>
            <a:endParaRPr lang="en-US" sz="1125" dirty="0">
              <a:latin typeface="Nunito Sans Light" pitchFamily="2" charset="0"/>
            </a:endParaRPr>
          </a:p>
          <a:p>
            <a:endParaRPr lang="en-US" sz="1125" dirty="0">
              <a:latin typeface="Nunito Sans Light" pitchFamily="2" charset="0"/>
            </a:endParaRPr>
          </a:p>
          <a:p>
            <a:endParaRPr lang="en-US" sz="1125" dirty="0">
              <a:latin typeface="Nunito Sans Light" pitchFamily="2" charset="0"/>
            </a:endParaRPr>
          </a:p>
          <a:p>
            <a:endParaRPr lang="en-US" sz="1125" dirty="0">
              <a:latin typeface="Nunito Sans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AB3A7-4244-8B16-BF3B-39213D201ADB}"/>
              </a:ext>
            </a:extLst>
          </p:cNvPr>
          <p:cNvSpPr txBox="1"/>
          <p:nvPr/>
        </p:nvSpPr>
        <p:spPr>
          <a:xfrm>
            <a:off x="3592187" y="3121896"/>
            <a:ext cx="3029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125" dirty="0">
                <a:latin typeface="Nunito Sans SemiBold" pitchFamily="2" charset="0"/>
              </a:rPr>
              <a:t>Program to print “</a:t>
            </a:r>
            <a:r>
              <a:rPr lang="en-US" sz="1125" dirty="0" err="1">
                <a:latin typeface="Nunito Sans SemiBold" pitchFamily="2" charset="0"/>
              </a:rPr>
              <a:t>abcd</a:t>
            </a:r>
            <a:r>
              <a:rPr lang="en-US" sz="1125" dirty="0">
                <a:latin typeface="Nunito Sans SemiBold" pitchFamily="2" charset="0"/>
              </a:rPr>
              <a:t>” with tab  space “</a:t>
            </a:r>
            <a:r>
              <a:rPr lang="en-US" sz="1125" dirty="0" err="1">
                <a:latin typeface="Nunito Sans SemiBold" pitchFamily="2" charset="0"/>
              </a:rPr>
              <a:t>defh</a:t>
            </a:r>
            <a:r>
              <a:rPr lang="en-US" sz="1125" dirty="0">
                <a:latin typeface="Nunito Sans SemiBold" pitchFamily="2" charset="0"/>
              </a:rPr>
              <a:t>” </a:t>
            </a:r>
          </a:p>
          <a:p>
            <a:pPr lvl="0">
              <a:spcBef>
                <a:spcPct val="20000"/>
              </a:spcBef>
            </a:pPr>
            <a:endParaRPr lang="en-US" sz="1125" dirty="0">
              <a:latin typeface="Nunito Sans Light" pitchFamily="2" charset="0"/>
            </a:endParaRPr>
          </a:p>
          <a:p>
            <a:pPr marL="192881" indent="-192881">
              <a:spcBef>
                <a:spcPct val="20000"/>
              </a:spcBef>
            </a:pPr>
            <a:r>
              <a:rPr lang="en-US" sz="1125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	Print "</a:t>
            </a:r>
            <a:r>
              <a:rPr lang="en-US" sz="1125" dirty="0" err="1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abcd</a:t>
            </a:r>
            <a:r>
              <a:rPr lang="en-US" sz="1125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"</a:t>
            </a:r>
          </a:p>
          <a:p>
            <a:pPr marL="192881" indent="-192881">
              <a:spcBef>
                <a:spcPct val="20000"/>
              </a:spcBef>
            </a:pPr>
            <a:r>
              <a:rPr lang="en-US" sz="1125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	Print "\t"</a:t>
            </a:r>
          </a:p>
          <a:p>
            <a:pPr marL="192881" indent="-192881">
              <a:spcBef>
                <a:spcPct val="20000"/>
              </a:spcBef>
            </a:pPr>
            <a:r>
              <a:rPr lang="en-US" sz="1125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	Print "</a:t>
            </a:r>
            <a:r>
              <a:rPr lang="en-US" sz="1125" dirty="0" err="1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defh</a:t>
            </a:r>
            <a:r>
              <a:rPr lang="en-US" sz="1125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“</a:t>
            </a:r>
          </a:p>
          <a:p>
            <a:pPr marL="192881" indent="-192881">
              <a:spcBef>
                <a:spcPct val="20000"/>
              </a:spcBef>
            </a:pPr>
            <a:endParaRPr lang="en-US" sz="1125" dirty="0">
              <a:highlight>
                <a:srgbClr val="FFFFFF"/>
              </a:highlight>
              <a:latin typeface="Nunito Sans Light" pitchFamily="2" charset="0"/>
              <a:cs typeface="Consolas" pitchFamily="49" charset="0"/>
            </a:endParaRPr>
          </a:p>
          <a:p>
            <a:pPr marL="192881" indent="-192881">
              <a:spcBef>
                <a:spcPct val="20000"/>
              </a:spcBef>
            </a:pPr>
            <a:endParaRPr lang="en-US" sz="1125" dirty="0">
              <a:latin typeface="Nunito Sans SemiBold" pitchFamily="2" charset="0"/>
            </a:endParaRPr>
          </a:p>
          <a:p>
            <a:endParaRPr lang="en-US" sz="1125" dirty="0">
              <a:latin typeface="Nunito Sans Light" pitchFamily="2" charset="0"/>
            </a:endParaRPr>
          </a:p>
          <a:p>
            <a:endParaRPr lang="en-US" sz="1125" dirty="0">
              <a:latin typeface="Nunito Sans Light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6CF186-4BE4-7BB6-968F-D0AEC87DCC96}"/>
              </a:ext>
            </a:extLst>
          </p:cNvPr>
          <p:cNvCxnSpPr/>
          <p:nvPr/>
        </p:nvCxnSpPr>
        <p:spPr>
          <a:xfrm>
            <a:off x="3235411" y="2907584"/>
            <a:ext cx="0" cy="2057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2765" y="3986213"/>
            <a:ext cx="3988978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2765" y="4243388"/>
            <a:ext cx="3983447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6429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2765" y="900113"/>
            <a:ext cx="3988978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11572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4144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6716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(“%%”);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192881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0;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1859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24431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27003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295751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32146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34718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2765" y="3729038"/>
            <a:ext cx="3983447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4114800" y="642938"/>
            <a:ext cx="2743200" cy="385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8296" y="867383"/>
            <a:ext cx="290606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00562" y="1464591"/>
            <a:ext cx="2077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 SemiBold" pitchFamily="2" charset="0"/>
              </a:rPr>
              <a:t>Output:</a:t>
            </a:r>
          </a:p>
          <a:p>
            <a:endParaRPr lang="en-US" dirty="0">
              <a:latin typeface="Nunito Sans Light" pitchFamily="2" charset="0"/>
            </a:endParaRPr>
          </a:p>
          <a:p>
            <a:r>
              <a:rPr lang="en-US" dirty="0">
                <a:latin typeface="Nunito Sans Light" pitchFamily="2" charset="0"/>
              </a:rPr>
              <a:t>%</a:t>
            </a:r>
          </a:p>
          <a:p>
            <a:endParaRPr lang="en-US" dirty="0">
              <a:latin typeface="Nunito Sans Light" pitchFamily="2" charset="0"/>
            </a:endParaRPr>
          </a:p>
          <a:p>
            <a:r>
              <a:rPr lang="en-US" dirty="0">
                <a:latin typeface="Nunito Sans Light" pitchFamily="2" charset="0"/>
              </a:rPr>
              <a:t>Compile time error</a:t>
            </a:r>
          </a:p>
          <a:p>
            <a:endParaRPr lang="en-US" dirty="0">
              <a:latin typeface="Nunito Sans Light" pitchFamily="2" charset="0"/>
            </a:endParaRP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714500"/>
            <a:ext cx="385763" cy="361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6429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2765" y="900113"/>
            <a:ext cx="3988978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11572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4144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6716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192881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char y;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1859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x = -1;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24431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 = -2;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27003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d,%d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 x, y);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295751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0;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32146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4114800" y="642938"/>
            <a:ext cx="2743200" cy="385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8296" y="867383"/>
            <a:ext cx="290606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0562" y="1464591"/>
            <a:ext cx="18646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Nunito Sans SemiBold" pitchFamily="2" charset="0"/>
              </a:rPr>
              <a:t>Output:</a:t>
            </a:r>
          </a:p>
          <a:p>
            <a:endParaRPr lang="en-US" sz="1600" dirty="0">
              <a:latin typeface="Nunito Sans Light" pitchFamily="2" charset="0"/>
            </a:endParaRPr>
          </a:p>
          <a:p>
            <a:r>
              <a:rPr lang="en-US" sz="1600" dirty="0">
                <a:latin typeface="Nunito Sans Light" pitchFamily="2" charset="0"/>
              </a:rPr>
              <a:t>1,2</a:t>
            </a:r>
          </a:p>
          <a:p>
            <a:endParaRPr lang="en-US" sz="1600" dirty="0">
              <a:latin typeface="Nunito Sans Light" pitchFamily="2" charset="0"/>
            </a:endParaRPr>
          </a:p>
          <a:p>
            <a:r>
              <a:rPr lang="en-US" sz="1600" dirty="0">
                <a:latin typeface="Nunito Sans Light" pitchFamily="2" charset="0"/>
              </a:rPr>
              <a:t>-1,-2</a:t>
            </a:r>
          </a:p>
          <a:p>
            <a:endParaRPr lang="en-US" sz="1600" dirty="0">
              <a:latin typeface="Nunito Sans Light" pitchFamily="2" charset="0"/>
            </a:endParaRPr>
          </a:p>
          <a:p>
            <a:r>
              <a:rPr lang="en-US" sz="1600" dirty="0">
                <a:latin typeface="Nunito Sans Light" pitchFamily="2" charset="0"/>
              </a:rPr>
              <a:t>Compile time error</a:t>
            </a:r>
          </a:p>
          <a:p>
            <a:endParaRPr lang="en-US" sz="1600" dirty="0">
              <a:latin typeface="Nunito Sans Light" pitchFamily="2" charset="0"/>
            </a:endParaRPr>
          </a:p>
          <a:p>
            <a:r>
              <a:rPr lang="en-US" sz="1600" dirty="0">
                <a:latin typeface="Nunito Sans Light" pitchFamily="2" charset="0"/>
              </a:rPr>
              <a:t>Garbage value</a:t>
            </a:r>
          </a:p>
          <a:p>
            <a:endParaRPr lang="en-US" sz="1600" dirty="0">
              <a:latin typeface="Nunito Sans Light" pitchFamily="2" charset="0"/>
            </a:endParaRP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4912" y="2143125"/>
            <a:ext cx="385763" cy="361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33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1414463"/>
            <a:ext cx="2331087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dirty="0">
                <a:latin typeface="Nunito Sans Light" pitchFamily="2" charset="0"/>
              </a:rPr>
              <a:t>char  a = </a:t>
            </a:r>
            <a:r>
              <a:rPr lang="en-US" sz="1575" dirty="0">
                <a:solidFill>
                  <a:srgbClr val="FF0000"/>
                </a:solidFill>
                <a:latin typeface="Nunito Sans Light" pitchFamily="2" charset="0"/>
              </a:rPr>
              <a:t>‘s’</a:t>
            </a:r>
            <a:r>
              <a:rPr lang="en-US" sz="1575" dirty="0">
                <a:latin typeface="Nunito Sans Light" pitchFamily="2" charset="0"/>
              </a:rPr>
              <a:t>  // alphabets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298059" y="985838"/>
            <a:ext cx="313094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dirty="0">
                <a:latin typeface="Nunito Sans SemiBold" pitchFamily="2" charset="0"/>
              </a:rPr>
              <a:t>Variable  Declaration: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300038" y="2920376"/>
            <a:ext cx="313094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dirty="0">
                <a:latin typeface="Nunito Sans SemiBold" pitchFamily="2" charset="0"/>
              </a:rPr>
              <a:t>char 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5800" y="3306139"/>
            <a:ext cx="10287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>
                <a:latin typeface="Nunito Sans Light" pitchFamily="2" charset="0"/>
              </a:rPr>
              <a:t>1 byte</a:t>
            </a:r>
            <a:endParaRPr lang="en-IN" sz="1575" dirty="0">
              <a:latin typeface="Nunito Sans Light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3691902"/>
            <a:ext cx="4929188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>
                <a:latin typeface="Nunito Sans Light" pitchFamily="2" charset="0"/>
              </a:rPr>
              <a:t>S,  ?  and 3  -  anything in single quotes  is  stored as an character</a:t>
            </a:r>
            <a:endParaRPr lang="en-IN" sz="1575" dirty="0">
              <a:latin typeface="Nunito Sans Light" pitchFamily="2" charset="0"/>
            </a:endParaRPr>
          </a:p>
          <a:p>
            <a:endParaRPr lang="en-IN" sz="1575" dirty="0">
              <a:latin typeface="Nunito Sans Light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1805951"/>
            <a:ext cx="2808782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dirty="0">
                <a:latin typeface="Nunito Sans Light" pitchFamily="2" charset="0"/>
              </a:rPr>
              <a:t>char  a = </a:t>
            </a:r>
            <a:r>
              <a:rPr lang="en-US" sz="1575" dirty="0">
                <a:solidFill>
                  <a:srgbClr val="FF0000"/>
                </a:solidFill>
                <a:latin typeface="Nunito Sans Light" pitchFamily="2" charset="0"/>
              </a:rPr>
              <a:t>‘?’</a:t>
            </a:r>
            <a:r>
              <a:rPr lang="en-US" sz="1575" dirty="0">
                <a:latin typeface="Nunito Sans Light" pitchFamily="2" charset="0"/>
              </a:rPr>
              <a:t> // special symbols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2191714"/>
            <a:ext cx="2132315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dirty="0">
                <a:latin typeface="Nunito Sans Light" pitchFamily="2" charset="0"/>
              </a:rPr>
              <a:t>char  a = </a:t>
            </a:r>
            <a:r>
              <a:rPr lang="en-US" sz="1575" dirty="0">
                <a:solidFill>
                  <a:srgbClr val="FF0000"/>
                </a:solidFill>
                <a:latin typeface="Nunito Sans Light" pitchFamily="2" charset="0"/>
              </a:rPr>
              <a:t>‘3’ </a:t>
            </a:r>
            <a:r>
              <a:rPr lang="en-US" sz="1575" dirty="0">
                <a:latin typeface="Nunito Sans Light" pitchFamily="2" charset="0"/>
              </a:rPr>
              <a:t>// numeric</a:t>
            </a:r>
            <a:endParaRPr lang="en-US" sz="1575" dirty="0">
              <a:solidFill>
                <a:srgbClr val="FF0000"/>
              </a:solidFill>
              <a:latin typeface="Nunito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  <p:bldP spid="16" grpId="0"/>
      <p:bldP spid="17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2765" y="3986213"/>
            <a:ext cx="3988978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2765" y="4243388"/>
            <a:ext cx="3983447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6429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2765" y="900113"/>
            <a:ext cx="3988978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11572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4144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6716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signed float a;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192881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short float b;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1859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(“Modifiers”);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24431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0;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27003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295751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32146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34718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2765" y="3729038"/>
            <a:ext cx="3983447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4114800" y="642938"/>
            <a:ext cx="2869022" cy="385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8296" y="867383"/>
            <a:ext cx="290606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00562" y="1464591"/>
            <a:ext cx="20778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 SemiBold" pitchFamily="2" charset="0"/>
              </a:rPr>
              <a:t>Output:</a:t>
            </a:r>
          </a:p>
          <a:p>
            <a:endParaRPr lang="en-US" dirty="0">
              <a:latin typeface="Nunito Sans Light" pitchFamily="2" charset="0"/>
            </a:endParaRPr>
          </a:p>
          <a:p>
            <a:r>
              <a:rPr lang="en-US" dirty="0">
                <a:latin typeface="Nunito Sans Light" pitchFamily="2" charset="0"/>
              </a:rPr>
              <a:t>Modifiers</a:t>
            </a:r>
          </a:p>
          <a:p>
            <a:endParaRPr lang="en-US" dirty="0">
              <a:latin typeface="Nunito Sans Light" pitchFamily="2" charset="0"/>
            </a:endParaRPr>
          </a:p>
          <a:p>
            <a:r>
              <a:rPr lang="en-US" dirty="0">
                <a:latin typeface="Nunito Sans Light" pitchFamily="2" charset="0"/>
              </a:rPr>
              <a:t>No output</a:t>
            </a:r>
          </a:p>
          <a:p>
            <a:endParaRPr lang="en-US" dirty="0">
              <a:latin typeface="Nunito Sans Light" pitchFamily="2" charset="0"/>
            </a:endParaRPr>
          </a:p>
          <a:p>
            <a:r>
              <a:rPr lang="en-US" dirty="0">
                <a:latin typeface="Nunito Sans Light" pitchFamily="2" charset="0"/>
              </a:rPr>
              <a:t>Compile time error</a:t>
            </a:r>
          </a:p>
          <a:p>
            <a:endParaRPr lang="en-US" dirty="0">
              <a:latin typeface="Nunito Sans Light" pitchFamily="2" charset="0"/>
            </a:endParaRPr>
          </a:p>
          <a:p>
            <a:r>
              <a:rPr lang="en-US" dirty="0">
                <a:latin typeface="Nunito Sans Light" pitchFamily="2" charset="0"/>
              </a:rPr>
              <a:t>Garbage value</a:t>
            </a:r>
          </a:p>
          <a:p>
            <a:endParaRPr lang="en-US" dirty="0">
              <a:latin typeface="Nunito Sans Light" pitchFamily="2" charset="0"/>
            </a:endParaRP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6475" y="2571750"/>
            <a:ext cx="385763" cy="361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709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2765" y="3986213"/>
            <a:ext cx="3988978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2765" y="4243388"/>
            <a:ext cx="3983447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6429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6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2765" y="900113"/>
            <a:ext cx="3988978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25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11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11572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4144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25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6716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	   short double a;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192881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(“Size modifiers”);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1859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	   return 0;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24431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27003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295751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32146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34718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2765" y="3729038"/>
            <a:ext cx="3983447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4114800" y="642938"/>
            <a:ext cx="2869022" cy="385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2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8296" y="867383"/>
            <a:ext cx="290606" cy="500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00562" y="1464591"/>
            <a:ext cx="160332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SemiBold" pitchFamily="2" charset="0"/>
              </a:rPr>
              <a:t>Output:</a:t>
            </a:r>
          </a:p>
          <a:p>
            <a:endParaRPr lang="en-US" sz="1350" dirty="0">
              <a:latin typeface="Nunito Sans Light" pitchFamily="2" charset="0"/>
            </a:endParaRPr>
          </a:p>
          <a:p>
            <a:r>
              <a:rPr lang="en-US" sz="1350" dirty="0">
                <a:latin typeface="Nunito Sans Light" pitchFamily="2" charset="0"/>
              </a:rPr>
              <a:t>Size modifiers</a:t>
            </a:r>
          </a:p>
          <a:p>
            <a:endParaRPr lang="en-US" sz="1350" dirty="0">
              <a:latin typeface="Nunito Sans Light" pitchFamily="2" charset="0"/>
            </a:endParaRPr>
          </a:p>
          <a:p>
            <a:r>
              <a:rPr lang="en-US" sz="1350" dirty="0">
                <a:latin typeface="Nunito Sans Light" pitchFamily="2" charset="0"/>
              </a:rPr>
              <a:t>No output</a:t>
            </a:r>
          </a:p>
          <a:p>
            <a:endParaRPr lang="en-US" sz="1350" dirty="0">
              <a:latin typeface="Nunito Sans Light" pitchFamily="2" charset="0"/>
            </a:endParaRPr>
          </a:p>
          <a:p>
            <a:r>
              <a:rPr lang="en-US" sz="1350" dirty="0">
                <a:latin typeface="Nunito Sans Light" pitchFamily="2" charset="0"/>
              </a:rPr>
              <a:t>Compile time error</a:t>
            </a:r>
          </a:p>
          <a:p>
            <a:endParaRPr lang="en-US" sz="1350" dirty="0">
              <a:latin typeface="Nunito Sans Light" pitchFamily="2" charset="0"/>
            </a:endParaRPr>
          </a:p>
          <a:p>
            <a:r>
              <a:rPr lang="en-US" sz="1350" dirty="0">
                <a:latin typeface="Nunito Sans Light" pitchFamily="2" charset="0"/>
              </a:rPr>
              <a:t>Garbage value</a:t>
            </a:r>
          </a:p>
          <a:p>
            <a:endParaRPr lang="en-US" sz="1350" dirty="0">
              <a:latin typeface="Nunito Sans Light" pitchFamily="2" charset="0"/>
            </a:endParaRP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6475" y="2571750"/>
            <a:ext cx="385763" cy="361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52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2765" y="3986213"/>
            <a:ext cx="3988978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2765" y="4243388"/>
            <a:ext cx="3983447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6429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6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2765" y="900113"/>
            <a:ext cx="3988978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25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11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11572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4144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25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6716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	   signed double b;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192881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(“Sign modifiers”);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1859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	   return 0;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24431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27003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295751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32146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34718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2765" y="3729038"/>
            <a:ext cx="3983447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4114800" y="642938"/>
            <a:ext cx="2869022" cy="385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2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8296" y="867383"/>
            <a:ext cx="290606" cy="500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00562" y="1464591"/>
            <a:ext cx="160332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SemiBold" pitchFamily="2" charset="0"/>
              </a:rPr>
              <a:t>Output:</a:t>
            </a:r>
          </a:p>
          <a:p>
            <a:endParaRPr lang="en-US" sz="1350" dirty="0">
              <a:latin typeface="Nunito Sans Light" pitchFamily="2" charset="0"/>
            </a:endParaRPr>
          </a:p>
          <a:p>
            <a:r>
              <a:rPr lang="en-US" sz="1350" dirty="0">
                <a:latin typeface="Nunito Sans Light" pitchFamily="2" charset="0"/>
              </a:rPr>
              <a:t>Sign modifiers</a:t>
            </a:r>
          </a:p>
          <a:p>
            <a:endParaRPr lang="en-US" sz="1350" dirty="0">
              <a:latin typeface="Nunito Sans Light" pitchFamily="2" charset="0"/>
            </a:endParaRPr>
          </a:p>
          <a:p>
            <a:r>
              <a:rPr lang="en-US" sz="1350" dirty="0">
                <a:latin typeface="Nunito Sans Light" pitchFamily="2" charset="0"/>
              </a:rPr>
              <a:t>No output</a:t>
            </a:r>
          </a:p>
          <a:p>
            <a:endParaRPr lang="en-US" sz="1350" dirty="0">
              <a:latin typeface="Nunito Sans Light" pitchFamily="2" charset="0"/>
            </a:endParaRPr>
          </a:p>
          <a:p>
            <a:r>
              <a:rPr lang="en-US" sz="1350" dirty="0">
                <a:latin typeface="Nunito Sans Light" pitchFamily="2" charset="0"/>
              </a:rPr>
              <a:t>Compile time error</a:t>
            </a:r>
          </a:p>
          <a:p>
            <a:endParaRPr lang="en-US" sz="1350" dirty="0">
              <a:latin typeface="Nunito Sans Light" pitchFamily="2" charset="0"/>
            </a:endParaRPr>
          </a:p>
          <a:p>
            <a:r>
              <a:rPr lang="en-US" sz="1350" dirty="0">
                <a:latin typeface="Nunito Sans Light" pitchFamily="2" charset="0"/>
              </a:rPr>
              <a:t>Garbage value</a:t>
            </a:r>
          </a:p>
          <a:p>
            <a:endParaRPr lang="en-US" sz="1350" dirty="0">
              <a:latin typeface="Nunito Sans Light" pitchFamily="2" charset="0"/>
            </a:endParaRP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6475" y="2571750"/>
            <a:ext cx="385763" cy="361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43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2765" y="3986213"/>
            <a:ext cx="3988978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2765" y="4243388"/>
            <a:ext cx="3983447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6429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6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2765" y="900113"/>
            <a:ext cx="3988978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25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11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11572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4144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25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6716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	   long double b;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192881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(“Long double is possible”);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1859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	   return 0;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24431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270033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295751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3214688"/>
            <a:ext cx="3986213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3471863"/>
            <a:ext cx="3986213" cy="257175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2765" y="3729038"/>
            <a:ext cx="3983447" cy="25717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25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4114800" y="642938"/>
            <a:ext cx="2869022" cy="385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2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8296" y="867383"/>
            <a:ext cx="290606" cy="500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125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00563" y="1464591"/>
            <a:ext cx="198964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SemiBold" pitchFamily="2" charset="0"/>
              </a:rPr>
              <a:t>Output:</a:t>
            </a:r>
          </a:p>
          <a:p>
            <a:endParaRPr lang="en-US" sz="1350" dirty="0">
              <a:latin typeface="Nunito Sans Light" pitchFamily="2" charset="0"/>
            </a:endParaRPr>
          </a:p>
          <a:p>
            <a:r>
              <a:rPr lang="en-US" sz="1350" dirty="0">
                <a:latin typeface="Nunito Sans Light" pitchFamily="2" charset="0"/>
              </a:rPr>
              <a:t>Long double is possible</a:t>
            </a:r>
          </a:p>
          <a:p>
            <a:endParaRPr lang="en-US" sz="1350" dirty="0">
              <a:latin typeface="Nunito Sans Light" pitchFamily="2" charset="0"/>
            </a:endParaRPr>
          </a:p>
          <a:p>
            <a:r>
              <a:rPr lang="en-US" sz="1350" dirty="0">
                <a:latin typeface="Nunito Sans Light" pitchFamily="2" charset="0"/>
              </a:rPr>
              <a:t>No output</a:t>
            </a:r>
          </a:p>
          <a:p>
            <a:endParaRPr lang="en-US" sz="1350" dirty="0">
              <a:latin typeface="Nunito Sans Light" pitchFamily="2" charset="0"/>
            </a:endParaRPr>
          </a:p>
          <a:p>
            <a:r>
              <a:rPr lang="en-US" sz="1350" dirty="0">
                <a:latin typeface="Nunito Sans Light" pitchFamily="2" charset="0"/>
              </a:rPr>
              <a:t>Compile time error</a:t>
            </a:r>
          </a:p>
          <a:p>
            <a:endParaRPr lang="en-US" sz="1350" dirty="0">
              <a:latin typeface="Nunito Sans Light" pitchFamily="2" charset="0"/>
            </a:endParaRPr>
          </a:p>
          <a:p>
            <a:r>
              <a:rPr lang="en-US" sz="1350" dirty="0">
                <a:latin typeface="Nunito Sans Light" pitchFamily="2" charset="0"/>
              </a:rPr>
              <a:t>Garbage value</a:t>
            </a:r>
          </a:p>
          <a:p>
            <a:endParaRPr lang="en-US" sz="1350" dirty="0">
              <a:latin typeface="Nunito Sans Light" pitchFamily="2" charset="0"/>
            </a:endParaRP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6512" y="1738611"/>
            <a:ext cx="385763" cy="361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473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298059" y="985838"/>
            <a:ext cx="621704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5" dirty="0">
                <a:latin typeface="Nunito Sans" panose="00000500000000000000" pitchFamily="2" charset="0"/>
              </a:rPr>
              <a:t>How many are valid variables name..?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8737" y="1843088"/>
            <a:ext cx="1243013" cy="253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NUMBER</a:t>
            </a: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 _num</a:t>
            </a: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 93num</a:t>
            </a: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num93</a:t>
            </a: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 first.name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1800226"/>
            <a:ext cx="1585913" cy="211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 err="1">
                <a:latin typeface="Nunito Sans Light" pitchFamily="2" charset="0"/>
              </a:rPr>
              <a:t>first_name</a:t>
            </a:r>
            <a:endParaRPr lang="en-US" sz="1350" dirty="0">
              <a:latin typeface="Nunito Sans Light" pitchFamily="2" charset="0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last </a:t>
            </a:r>
            <a:r>
              <a:rPr lang="en-US" sz="1350" dirty="0" err="1">
                <a:latin typeface="Nunito Sans Light" pitchFamily="2" charset="0"/>
              </a:rPr>
              <a:t>nam</a:t>
            </a:r>
            <a:r>
              <a:rPr lang="en-US" sz="1350" dirty="0">
                <a:latin typeface="Nunito Sans Light" pitchFamily="2" charset="0"/>
              </a:rPr>
              <a:t>	</a:t>
            </a: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 </a:t>
            </a:r>
            <a:r>
              <a:rPr lang="en-US" sz="1350" dirty="0" err="1">
                <a:latin typeface="Nunito Sans Light" pitchFamily="2" charset="0"/>
              </a:rPr>
              <a:t>nUMBER</a:t>
            </a:r>
            <a:endParaRPr lang="en-US" sz="1350" dirty="0">
              <a:latin typeface="Nunito Sans Light" pitchFamily="2" charset="0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mid.name</a:t>
            </a: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 4321	</a:t>
            </a:r>
          </a:p>
        </p:txBody>
      </p:sp>
    </p:spTree>
    <p:extLst>
      <p:ext uri="{BB962C8B-B14F-4D97-AF65-F5344CB8AC3E}">
        <p14:creationId xmlns:p14="http://schemas.microsoft.com/office/powerpoint/2010/main" val="113214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4350" y="1645426"/>
            <a:ext cx="13716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/>
              <a:t>int</a:t>
            </a:r>
            <a:r>
              <a:rPr lang="en-US" sz="1575" b="1" dirty="0"/>
              <a:t>  </a:t>
            </a:r>
            <a:r>
              <a:rPr lang="en-US" sz="1575" b="1" dirty="0">
                <a:solidFill>
                  <a:srgbClr val="FF0000"/>
                </a:solidFill>
              </a:rPr>
              <a:t>num</a:t>
            </a:r>
            <a:r>
              <a:rPr lang="en-US" sz="1575" b="1" dirty="0"/>
              <a:t>;</a:t>
            </a:r>
            <a:endParaRPr lang="en-IN" sz="1575" b="1" dirty="0"/>
          </a:p>
        </p:txBody>
      </p:sp>
      <p:sp>
        <p:nvSpPr>
          <p:cNvPr id="6" name="Rectangle 5"/>
          <p:cNvSpPr/>
          <p:nvPr/>
        </p:nvSpPr>
        <p:spPr>
          <a:xfrm>
            <a:off x="514350" y="2014538"/>
            <a:ext cx="13716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/>
              <a:t>int</a:t>
            </a:r>
            <a:r>
              <a:rPr lang="en-US" sz="1575" b="1" dirty="0"/>
              <a:t>  </a:t>
            </a:r>
            <a:r>
              <a:rPr lang="en-US" sz="1575" b="1" dirty="0">
                <a:solidFill>
                  <a:srgbClr val="FF0000"/>
                </a:solidFill>
              </a:rPr>
              <a:t>NUM</a:t>
            </a:r>
            <a:r>
              <a:rPr lang="en-US" sz="1575" b="1" dirty="0"/>
              <a:t>;</a:t>
            </a:r>
            <a:endParaRPr lang="en-IN" sz="1575" b="1" dirty="0"/>
          </a:p>
        </p:txBody>
      </p:sp>
      <p:sp>
        <p:nvSpPr>
          <p:cNvPr id="8" name="Rectangle 7"/>
          <p:cNvSpPr/>
          <p:nvPr/>
        </p:nvSpPr>
        <p:spPr>
          <a:xfrm>
            <a:off x="514350" y="2357438"/>
            <a:ext cx="13716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/>
              <a:t>int</a:t>
            </a:r>
            <a:r>
              <a:rPr lang="en-US" sz="1575" b="1" dirty="0"/>
              <a:t>  </a:t>
            </a:r>
            <a:r>
              <a:rPr lang="en-US" sz="1575" b="1" dirty="0">
                <a:solidFill>
                  <a:srgbClr val="FF0000"/>
                </a:solidFill>
              </a:rPr>
              <a:t>Num </a:t>
            </a:r>
            <a:r>
              <a:rPr lang="en-US" sz="1575" b="1" dirty="0"/>
              <a:t>;</a:t>
            </a:r>
            <a:endParaRPr lang="en-IN" sz="1575" b="1" dirty="0"/>
          </a:p>
        </p:txBody>
      </p:sp>
      <p:sp>
        <p:nvSpPr>
          <p:cNvPr id="9" name="Rectangle 8"/>
          <p:cNvSpPr/>
          <p:nvPr/>
        </p:nvSpPr>
        <p:spPr>
          <a:xfrm>
            <a:off x="514350" y="3080240"/>
            <a:ext cx="30861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75" b="1" dirty="0"/>
              <a:t>num, Num, NUM</a:t>
            </a:r>
            <a:r>
              <a:rPr lang="en-IN" sz="1575" dirty="0"/>
              <a:t> - all three are different variable names.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800" y="1028700"/>
            <a:ext cx="180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unito Sans SemiBold" pitchFamily="2" charset="0"/>
              </a:rPr>
              <a:t>Rules:</a:t>
            </a:r>
            <a:endParaRPr lang="en-IN" b="1" dirty="0">
              <a:latin typeface="Nunito Sans SemiBol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14800" y="1607597"/>
            <a:ext cx="3043238" cy="2236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sz="1575" dirty="0">
                <a:solidFill>
                  <a:srgbClr val="000000"/>
                </a:solidFill>
              </a:rPr>
              <a:t>Lower case</a:t>
            </a: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sz="1575" dirty="0">
                <a:solidFill>
                  <a:srgbClr val="000000"/>
                </a:solidFill>
              </a:rPr>
              <a:t>Upper case</a:t>
            </a: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sz="1575" dirty="0">
                <a:solidFill>
                  <a:srgbClr val="000000"/>
                </a:solidFill>
              </a:rPr>
              <a:t>Lower and Upper case</a:t>
            </a:r>
          </a:p>
          <a:p>
            <a:pPr marL="257175" indent="-257175">
              <a:lnSpc>
                <a:spcPct val="150000"/>
              </a:lnSpc>
              <a:buAutoNum type="arabicPeriod"/>
            </a:pPr>
            <a:endParaRPr lang="en-US" sz="1575" dirty="0">
              <a:solidFill>
                <a:srgbClr val="000000"/>
              </a:solidFill>
            </a:endParaRPr>
          </a:p>
          <a:p>
            <a:pPr marL="257175" indent="-257175">
              <a:lnSpc>
                <a:spcPct val="150000"/>
              </a:lnSpc>
            </a:pPr>
            <a:r>
              <a:rPr lang="en-US" sz="1575" dirty="0">
                <a:solidFill>
                  <a:srgbClr val="000000"/>
                </a:solidFill>
              </a:rPr>
              <a:t>C Language is case sensitive</a:t>
            </a:r>
          </a:p>
          <a:p>
            <a:pPr marL="257175" indent="-257175">
              <a:lnSpc>
                <a:spcPct val="150000"/>
              </a:lnSpc>
              <a:buAutoNum type="arabicPeriod"/>
            </a:pPr>
            <a:endParaRPr lang="en-IN" sz="1575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4350" y="1028700"/>
            <a:ext cx="180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unito Sans SemiBold" pitchFamily="2" charset="0"/>
              </a:rPr>
              <a:t>Variable name:</a:t>
            </a:r>
            <a:endParaRPr lang="en-IN" b="1" dirty="0">
              <a:latin typeface="Nunito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2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4350" y="1028700"/>
            <a:ext cx="180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unito Sans SemiBold" pitchFamily="2" charset="0"/>
              </a:rPr>
              <a:t>Variable name:</a:t>
            </a:r>
            <a:endParaRPr lang="en-IN" b="1" dirty="0">
              <a:latin typeface="Nunito Sans SemiBol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075" y="1645426"/>
            <a:ext cx="13716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/>
              <a:t>int</a:t>
            </a:r>
            <a:r>
              <a:rPr lang="en-US" sz="1575" b="1" dirty="0"/>
              <a:t>  </a:t>
            </a:r>
            <a:r>
              <a:rPr lang="en-US" sz="1575" b="1" dirty="0">
                <a:solidFill>
                  <a:srgbClr val="FF0000"/>
                </a:solidFill>
              </a:rPr>
              <a:t>_num</a:t>
            </a:r>
            <a:r>
              <a:rPr lang="en-US" sz="1575" b="1" dirty="0"/>
              <a:t>;</a:t>
            </a:r>
            <a:endParaRPr lang="en-IN" sz="1575" b="1" dirty="0"/>
          </a:p>
        </p:txBody>
      </p:sp>
      <p:pic>
        <p:nvPicPr>
          <p:cNvPr id="14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912" y="1567160"/>
            <a:ext cx="385763" cy="36165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600075" y="2143125"/>
            <a:ext cx="13716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/>
              <a:t>int</a:t>
            </a:r>
            <a:r>
              <a:rPr lang="en-US" sz="1575" b="1" dirty="0"/>
              <a:t>  </a:t>
            </a:r>
            <a:r>
              <a:rPr lang="en-US" sz="1575" b="1" dirty="0">
                <a:solidFill>
                  <a:srgbClr val="FF0000"/>
                </a:solidFill>
              </a:rPr>
              <a:t>num_</a:t>
            </a:r>
            <a:r>
              <a:rPr lang="en-US" sz="1575" b="1" dirty="0"/>
              <a:t>;</a:t>
            </a:r>
            <a:endParaRPr lang="en-IN" sz="1575" b="1" dirty="0"/>
          </a:p>
        </p:txBody>
      </p:sp>
      <p:sp>
        <p:nvSpPr>
          <p:cNvPr id="17" name="Rectangle 16"/>
          <p:cNvSpPr/>
          <p:nvPr/>
        </p:nvSpPr>
        <p:spPr>
          <a:xfrm>
            <a:off x="600075" y="2645376"/>
            <a:ext cx="1971675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/>
              <a:t>int</a:t>
            </a:r>
            <a:r>
              <a:rPr lang="en-US" sz="1575" b="1" dirty="0"/>
              <a:t>  </a:t>
            </a:r>
            <a:r>
              <a:rPr lang="en-US" sz="1575" b="1" dirty="0">
                <a:solidFill>
                  <a:srgbClr val="FF0000"/>
                </a:solidFill>
              </a:rPr>
              <a:t>Num_ber </a:t>
            </a:r>
            <a:r>
              <a:rPr lang="en-US" sz="1575" b="1" dirty="0"/>
              <a:t>;</a:t>
            </a:r>
            <a:endParaRPr lang="en-IN" sz="1575" b="1" dirty="0"/>
          </a:p>
        </p:txBody>
      </p:sp>
      <p:sp>
        <p:nvSpPr>
          <p:cNvPr id="19" name="Rectangle 18"/>
          <p:cNvSpPr/>
          <p:nvPr/>
        </p:nvSpPr>
        <p:spPr>
          <a:xfrm>
            <a:off x="600075" y="3128963"/>
            <a:ext cx="2271713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/>
              <a:t>int</a:t>
            </a:r>
            <a:r>
              <a:rPr lang="en-US" sz="1575" b="1" dirty="0"/>
              <a:t>  </a:t>
            </a:r>
            <a:r>
              <a:rPr lang="en-US" sz="1575" b="1" dirty="0">
                <a:solidFill>
                  <a:srgbClr val="FF0000"/>
                </a:solidFill>
              </a:rPr>
              <a:t>Num.ber </a:t>
            </a:r>
            <a:r>
              <a:rPr lang="en-US" sz="1575" b="1" dirty="0"/>
              <a:t>;</a:t>
            </a:r>
            <a:endParaRPr lang="en-IN" sz="1575" b="1" dirty="0"/>
          </a:p>
        </p:txBody>
      </p:sp>
      <p:sp>
        <p:nvSpPr>
          <p:cNvPr id="20" name="Rectangle 19"/>
          <p:cNvSpPr/>
          <p:nvPr/>
        </p:nvSpPr>
        <p:spPr>
          <a:xfrm>
            <a:off x="600075" y="3673752"/>
            <a:ext cx="1971675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/>
              <a:t>int</a:t>
            </a:r>
            <a:r>
              <a:rPr lang="en-US" sz="1575" b="1" dirty="0"/>
              <a:t>  </a:t>
            </a:r>
            <a:r>
              <a:rPr lang="en-US" sz="1575" b="1" dirty="0">
                <a:solidFill>
                  <a:srgbClr val="FF0000"/>
                </a:solidFill>
              </a:rPr>
              <a:t>Num  </a:t>
            </a:r>
            <a:r>
              <a:rPr lang="en-US" sz="1575" b="1" dirty="0" err="1">
                <a:solidFill>
                  <a:srgbClr val="FF0000"/>
                </a:solidFill>
              </a:rPr>
              <a:t>ber</a:t>
            </a:r>
            <a:r>
              <a:rPr lang="en-US" sz="1575" b="1" dirty="0">
                <a:solidFill>
                  <a:srgbClr val="FF0000"/>
                </a:solidFill>
              </a:rPr>
              <a:t> </a:t>
            </a:r>
            <a:r>
              <a:rPr lang="en-US" sz="1575" b="1" dirty="0"/>
              <a:t>;</a:t>
            </a:r>
            <a:endParaRPr lang="en-IN" sz="1575" b="1" dirty="0"/>
          </a:p>
        </p:txBody>
      </p:sp>
      <p:pic>
        <p:nvPicPr>
          <p:cNvPr id="21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7362" y="3086100"/>
            <a:ext cx="471488" cy="456984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3514725" y="1487047"/>
            <a:ext cx="3257550" cy="2236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sz="1575" dirty="0">
                <a:solidFill>
                  <a:srgbClr val="000000"/>
                </a:solidFill>
              </a:rPr>
              <a:t>Underscore can be placed anywhere </a:t>
            </a: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sz="1575" dirty="0">
                <a:solidFill>
                  <a:srgbClr val="000000"/>
                </a:solidFill>
              </a:rPr>
              <a:t>Except Underscore no other special characters are allowed </a:t>
            </a:r>
          </a:p>
          <a:p>
            <a:pPr marL="257175" indent="-257175">
              <a:lnSpc>
                <a:spcPct val="150000"/>
              </a:lnSpc>
            </a:pPr>
            <a:r>
              <a:rPr lang="en-US" sz="1575" dirty="0">
                <a:solidFill>
                  <a:srgbClr val="000000"/>
                </a:solidFill>
              </a:rPr>
              <a:t>      (like dot, white space, etc.,)</a:t>
            </a:r>
          </a:p>
          <a:p>
            <a:pPr marL="257175" indent="-257175">
              <a:lnSpc>
                <a:spcPct val="150000"/>
              </a:lnSpc>
              <a:buAutoNum type="arabicPeriod"/>
            </a:pPr>
            <a:endParaRPr lang="en-IN" sz="1575" dirty="0">
              <a:solidFill>
                <a:srgbClr val="000000"/>
              </a:solidFill>
            </a:endParaRPr>
          </a:p>
        </p:txBody>
      </p:sp>
      <p:pic>
        <p:nvPicPr>
          <p:cNvPr id="27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912" y="2081511"/>
            <a:ext cx="385763" cy="361652"/>
          </a:xfrm>
          <a:prstGeom prst="rect">
            <a:avLst/>
          </a:prstGeom>
          <a:noFill/>
        </p:spPr>
      </p:pic>
      <p:pic>
        <p:nvPicPr>
          <p:cNvPr id="28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812" y="2571750"/>
            <a:ext cx="385763" cy="361652"/>
          </a:xfrm>
          <a:prstGeom prst="rect">
            <a:avLst/>
          </a:prstGeom>
          <a:noFill/>
        </p:spPr>
      </p:pic>
      <p:pic>
        <p:nvPicPr>
          <p:cNvPr id="30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7362" y="3657816"/>
            <a:ext cx="471488" cy="456984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4114800" y="1028700"/>
            <a:ext cx="180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unito Sans SemiBold" pitchFamily="2" charset="0"/>
              </a:rPr>
              <a:t>Rules:</a:t>
            </a:r>
            <a:endParaRPr lang="en-IN" b="1" dirty="0">
              <a:latin typeface="Nunito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0" grpId="0"/>
      <p:bldP spid="22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4350" y="1028700"/>
            <a:ext cx="180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unito Sans SemiBold" pitchFamily="2" charset="0"/>
              </a:rPr>
              <a:t>Variable name:</a:t>
            </a:r>
            <a:endParaRPr lang="en-IN" b="1" dirty="0">
              <a:latin typeface="Nunito Sans SemiBol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800" y="1028700"/>
            <a:ext cx="1800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unito Sans SemiBold" pitchFamily="2" charset="0"/>
              </a:rPr>
              <a:t>Rules:</a:t>
            </a:r>
            <a:endParaRPr lang="en-IN" b="1" dirty="0">
              <a:latin typeface="Nunito Sans SemiBol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0075" y="1645426"/>
            <a:ext cx="13716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/>
              <a:t>int</a:t>
            </a:r>
            <a:r>
              <a:rPr lang="en-US" sz="1575" b="1" dirty="0"/>
              <a:t>  </a:t>
            </a:r>
            <a:r>
              <a:rPr lang="en-US" sz="1575" b="1" dirty="0">
                <a:solidFill>
                  <a:srgbClr val="FF0000"/>
                </a:solidFill>
              </a:rPr>
              <a:t>9num</a:t>
            </a:r>
            <a:r>
              <a:rPr lang="en-US" sz="1575" b="1" dirty="0"/>
              <a:t>;</a:t>
            </a:r>
            <a:endParaRPr lang="en-IN" sz="1575" b="1" dirty="0"/>
          </a:p>
        </p:txBody>
      </p:sp>
      <p:sp>
        <p:nvSpPr>
          <p:cNvPr id="23" name="Rectangle 22"/>
          <p:cNvSpPr/>
          <p:nvPr/>
        </p:nvSpPr>
        <p:spPr>
          <a:xfrm>
            <a:off x="600075" y="2143125"/>
            <a:ext cx="13716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/>
              <a:t>int</a:t>
            </a:r>
            <a:r>
              <a:rPr lang="en-US" sz="1575" b="1" dirty="0"/>
              <a:t>  </a:t>
            </a:r>
            <a:r>
              <a:rPr lang="en-US" sz="1575" b="1" dirty="0">
                <a:solidFill>
                  <a:srgbClr val="FF0000"/>
                </a:solidFill>
              </a:rPr>
              <a:t>num9</a:t>
            </a:r>
            <a:r>
              <a:rPr lang="en-US" sz="1575" b="1" dirty="0"/>
              <a:t>;</a:t>
            </a:r>
            <a:endParaRPr lang="en-IN" sz="1575" b="1" dirty="0"/>
          </a:p>
        </p:txBody>
      </p:sp>
      <p:sp>
        <p:nvSpPr>
          <p:cNvPr id="24" name="Rectangle 23"/>
          <p:cNvSpPr/>
          <p:nvPr/>
        </p:nvSpPr>
        <p:spPr>
          <a:xfrm>
            <a:off x="600075" y="2700338"/>
            <a:ext cx="1371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/>
              <a:t>int  </a:t>
            </a:r>
            <a:r>
              <a:rPr lang="en-US" sz="1575" b="1" dirty="0">
                <a:solidFill>
                  <a:srgbClr val="FF0000"/>
                </a:solidFill>
              </a:rPr>
              <a:t>Num_7_is </a:t>
            </a:r>
            <a:r>
              <a:rPr lang="en-US" sz="1575" b="1" dirty="0"/>
              <a:t>;</a:t>
            </a:r>
            <a:endParaRPr lang="en-IN" sz="1575" b="1" dirty="0"/>
          </a:p>
        </p:txBody>
      </p:sp>
      <p:sp>
        <p:nvSpPr>
          <p:cNvPr id="25" name="Rectangle 24"/>
          <p:cNvSpPr/>
          <p:nvPr/>
        </p:nvSpPr>
        <p:spPr>
          <a:xfrm>
            <a:off x="642938" y="3263276"/>
            <a:ext cx="13716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75" dirty="0"/>
              <a:t>int</a:t>
            </a:r>
            <a:r>
              <a:rPr lang="en-US" sz="1575" b="1" dirty="0"/>
              <a:t>  </a:t>
            </a:r>
            <a:r>
              <a:rPr lang="en-US" sz="1575" b="1" dirty="0">
                <a:solidFill>
                  <a:srgbClr val="FF0000"/>
                </a:solidFill>
              </a:rPr>
              <a:t>float</a:t>
            </a:r>
            <a:r>
              <a:rPr lang="en-US" sz="1575" b="1" dirty="0"/>
              <a:t>;</a:t>
            </a:r>
            <a:endParaRPr lang="en-IN" sz="1575" b="1" dirty="0"/>
          </a:p>
        </p:txBody>
      </p:sp>
      <p:sp>
        <p:nvSpPr>
          <p:cNvPr id="26" name="Rectangle 25"/>
          <p:cNvSpPr/>
          <p:nvPr/>
        </p:nvSpPr>
        <p:spPr>
          <a:xfrm>
            <a:off x="3857625" y="1602120"/>
            <a:ext cx="2957513" cy="18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sz="1575" dirty="0"/>
              <a:t>First character should be alphabet or underscore</a:t>
            </a: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sz="1575" dirty="0"/>
              <a:t>Digits 0 – 9 are allowed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IN" sz="1575" dirty="0"/>
              <a:t>Variable name </a:t>
            </a:r>
            <a:r>
              <a:rPr lang="en-US" altLang="en-IN" sz="1575" dirty="0"/>
              <a:t>s</a:t>
            </a:r>
            <a:r>
              <a:rPr lang="en-IN" sz="1575" dirty="0"/>
              <a:t>hould not be a </a:t>
            </a:r>
            <a:r>
              <a:rPr lang="en-US" altLang="en-IN" sz="1575" dirty="0"/>
              <a:t>keyword</a:t>
            </a:r>
          </a:p>
        </p:txBody>
      </p:sp>
      <p:pic>
        <p:nvPicPr>
          <p:cNvPr id="29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7" y="1600416"/>
            <a:ext cx="471488" cy="456984"/>
          </a:xfrm>
          <a:prstGeom prst="rect">
            <a:avLst/>
          </a:prstGeom>
          <a:noFill/>
        </p:spPr>
      </p:pic>
      <p:pic>
        <p:nvPicPr>
          <p:cNvPr id="31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5912" y="2057400"/>
            <a:ext cx="385763" cy="361652"/>
          </a:xfrm>
          <a:prstGeom prst="rect">
            <a:avLst/>
          </a:prstGeom>
          <a:noFill/>
        </p:spPr>
      </p:pic>
      <p:pic>
        <p:nvPicPr>
          <p:cNvPr id="3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1675" y="2614613"/>
            <a:ext cx="385763" cy="361652"/>
          </a:xfrm>
          <a:prstGeom prst="rect">
            <a:avLst/>
          </a:prstGeom>
          <a:noFill/>
        </p:spPr>
      </p:pic>
      <p:pic>
        <p:nvPicPr>
          <p:cNvPr id="33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462" y="3186329"/>
            <a:ext cx="471488" cy="4569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929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  <p:bldP spid="25" grpId="0"/>
      <p:bldP spid="26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298059" y="985838"/>
            <a:ext cx="621704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5" dirty="0">
                <a:latin typeface="Nunito Sans" panose="00000500000000000000" pitchFamily="2" charset="0"/>
              </a:rPr>
              <a:t>How many are valid variables name..?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8737" y="1843088"/>
            <a:ext cx="1243013" cy="253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NUMBER</a:t>
            </a: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 _num</a:t>
            </a: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 93num</a:t>
            </a: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num93</a:t>
            </a: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 first.name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1800226"/>
            <a:ext cx="1585913" cy="211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 err="1">
                <a:latin typeface="Nunito Sans Light" pitchFamily="2" charset="0"/>
              </a:rPr>
              <a:t>first_name</a:t>
            </a:r>
            <a:endParaRPr lang="en-US" sz="1350" dirty="0">
              <a:latin typeface="Nunito Sans Light" pitchFamily="2" charset="0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last </a:t>
            </a:r>
            <a:r>
              <a:rPr lang="en-US" sz="1350" dirty="0" err="1">
                <a:latin typeface="Nunito Sans Light" pitchFamily="2" charset="0"/>
              </a:rPr>
              <a:t>nam</a:t>
            </a:r>
            <a:r>
              <a:rPr lang="en-US" sz="1350" dirty="0">
                <a:latin typeface="Nunito Sans Light" pitchFamily="2" charset="0"/>
              </a:rPr>
              <a:t>	</a:t>
            </a: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 </a:t>
            </a:r>
            <a:r>
              <a:rPr lang="en-US" sz="1350" dirty="0" err="1">
                <a:latin typeface="Nunito Sans Light" pitchFamily="2" charset="0"/>
              </a:rPr>
              <a:t>nUMBER</a:t>
            </a:r>
            <a:endParaRPr lang="en-US" sz="1350" dirty="0">
              <a:latin typeface="Nunito Sans Light" pitchFamily="2" charset="0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mid.name</a:t>
            </a: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350" dirty="0">
                <a:latin typeface="Nunito Sans Light" pitchFamily="2" charset="0"/>
              </a:rPr>
              <a:t> 4321	</a:t>
            </a:r>
          </a:p>
        </p:txBody>
      </p:sp>
      <p:pic>
        <p:nvPicPr>
          <p:cNvPr id="8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3162" y="1928812"/>
            <a:ext cx="300038" cy="281285"/>
          </a:xfrm>
          <a:prstGeom prst="rect">
            <a:avLst/>
          </a:prstGeom>
          <a:noFill/>
        </p:spPr>
      </p:pic>
      <p:pic>
        <p:nvPicPr>
          <p:cNvPr id="13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8850" y="2333328"/>
            <a:ext cx="300038" cy="281285"/>
          </a:xfrm>
          <a:prstGeom prst="rect">
            <a:avLst/>
          </a:prstGeom>
          <a:noFill/>
        </p:spPr>
      </p:pic>
      <p:pic>
        <p:nvPicPr>
          <p:cNvPr id="14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712" y="3147715"/>
            <a:ext cx="300038" cy="281285"/>
          </a:xfrm>
          <a:prstGeom prst="rect">
            <a:avLst/>
          </a:prstGeom>
          <a:noFill/>
        </p:spPr>
      </p:pic>
      <p:pic>
        <p:nvPicPr>
          <p:cNvPr id="15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2012" y="1885950"/>
            <a:ext cx="300038" cy="281285"/>
          </a:xfrm>
          <a:prstGeom prst="rect">
            <a:avLst/>
          </a:prstGeom>
          <a:noFill/>
        </p:spPr>
      </p:pic>
      <p:pic>
        <p:nvPicPr>
          <p:cNvPr id="1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6287" y="2700337"/>
            <a:ext cx="300038" cy="281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281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0" y="89416"/>
            <a:ext cx="634809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Identifiers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336777" y="671313"/>
            <a:ext cx="447104" cy="32497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TextBox 9"/>
          <p:cNvSpPr txBox="1"/>
          <p:nvPr/>
        </p:nvSpPr>
        <p:spPr>
          <a:xfrm>
            <a:off x="110532" y="833817"/>
            <a:ext cx="6574337" cy="360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75" dirty="0"/>
              <a:t>Name given to entities such as variables, functions, structures etc.</a:t>
            </a:r>
          </a:p>
          <a:p>
            <a:pPr>
              <a:lnSpc>
                <a:spcPct val="150000"/>
              </a:lnSpc>
            </a:pPr>
            <a:r>
              <a:rPr lang="en-US" sz="1575" dirty="0"/>
              <a:t>Example:   </a:t>
            </a:r>
            <a:r>
              <a:rPr lang="en-US" sz="1575" dirty="0" err="1"/>
              <a:t>int</a:t>
            </a:r>
            <a:r>
              <a:rPr lang="en-US" sz="1575" dirty="0"/>
              <a:t> </a:t>
            </a:r>
            <a:r>
              <a:rPr lang="en-US" sz="1575" dirty="0">
                <a:solidFill>
                  <a:srgbClr val="FF0000"/>
                </a:solidFill>
              </a:rPr>
              <a:t>sum</a:t>
            </a:r>
            <a:r>
              <a:rPr lang="en-US" sz="1575" dirty="0"/>
              <a:t>;  float </a:t>
            </a:r>
            <a:r>
              <a:rPr lang="en-US" sz="1575" dirty="0">
                <a:solidFill>
                  <a:srgbClr val="FF0000"/>
                </a:solidFill>
              </a:rPr>
              <a:t>marks</a:t>
            </a:r>
            <a:r>
              <a:rPr lang="en-US" sz="1575" dirty="0"/>
              <a:t>;  void </a:t>
            </a:r>
            <a:r>
              <a:rPr lang="en-US" sz="1575" dirty="0">
                <a:solidFill>
                  <a:srgbClr val="FF0000"/>
                </a:solidFill>
              </a:rPr>
              <a:t>swap</a:t>
            </a:r>
            <a:r>
              <a:rPr lang="en-US" sz="1575" dirty="0"/>
              <a:t>(</a:t>
            </a:r>
            <a:r>
              <a:rPr lang="en-US" sz="1575" dirty="0" err="1"/>
              <a:t>int</a:t>
            </a:r>
            <a:r>
              <a:rPr lang="en-US" sz="1575" dirty="0"/>
              <a:t> a, </a:t>
            </a:r>
            <a:r>
              <a:rPr lang="en-US" sz="1575" dirty="0" err="1"/>
              <a:t>int</a:t>
            </a:r>
            <a:r>
              <a:rPr lang="en-US" sz="1575" dirty="0"/>
              <a:t> b);</a:t>
            </a:r>
          </a:p>
          <a:p>
            <a:pPr lvl="1">
              <a:lnSpc>
                <a:spcPct val="150000"/>
              </a:lnSpc>
            </a:pPr>
            <a:r>
              <a:rPr lang="en-US" sz="1575" dirty="0"/>
              <a:t>sum, marks, swap - Identifiers</a:t>
            </a:r>
          </a:p>
          <a:p>
            <a:pPr lvl="1">
              <a:lnSpc>
                <a:spcPct val="150000"/>
              </a:lnSpc>
            </a:pPr>
            <a:r>
              <a:rPr lang="en-US" sz="1575" dirty="0"/>
              <a:t>int, float – Keywords</a:t>
            </a:r>
          </a:p>
          <a:p>
            <a:pPr>
              <a:lnSpc>
                <a:spcPct val="150000"/>
              </a:lnSpc>
            </a:pPr>
            <a:r>
              <a:rPr lang="en-US" sz="1575" dirty="0"/>
              <a:t>An identifier is a long sequence of letters(a-z &amp; A-Z) and numbers(0-9).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575" dirty="0"/>
              <a:t>No special character except underscore ( _ ) can be used as an identifier.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575" dirty="0"/>
              <a:t>Keyword should not be used as an identifier name.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575" dirty="0"/>
              <a:t>C is case sensitive. So using case is significant.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575" dirty="0"/>
              <a:t>First character of an identifier can be letter, underscore ( _ ) but not digit</a:t>
            </a:r>
          </a:p>
          <a:p>
            <a:endParaRPr lang="en-US" sz="1575" dirty="0"/>
          </a:p>
        </p:txBody>
      </p:sp>
    </p:spTree>
    <p:extLst>
      <p:ext uri="{BB962C8B-B14F-4D97-AF65-F5344CB8AC3E}">
        <p14:creationId xmlns:p14="http://schemas.microsoft.com/office/powerpoint/2010/main" val="242919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2005</Words>
  <Application>Microsoft Office PowerPoint</Application>
  <PresentationFormat>Custom</PresentationFormat>
  <Paragraphs>634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Constantia</vt:lpstr>
      <vt:lpstr>Courier New</vt:lpstr>
      <vt:lpstr>inter-bold</vt:lpstr>
      <vt:lpstr>inter-regular</vt:lpstr>
      <vt:lpstr>Nunito Sans</vt:lpstr>
      <vt:lpstr>Nunito Sans Light</vt:lpstr>
      <vt:lpstr>Nunito Sans SemiBold</vt:lpstr>
      <vt:lpstr>Times New Roman</vt:lpstr>
      <vt:lpstr>Times New Roman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naveench</cp:lastModifiedBy>
  <cp:revision>68</cp:revision>
  <dcterms:created xsi:type="dcterms:W3CDTF">2022-08-29T19:48:14Z</dcterms:created>
  <dcterms:modified xsi:type="dcterms:W3CDTF">2023-01-16T09:29:12Z</dcterms:modified>
</cp:coreProperties>
</file>