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sldIdLst>
    <p:sldId id="324" r:id="rId2"/>
    <p:sldId id="353" r:id="rId3"/>
    <p:sldId id="325" r:id="rId4"/>
    <p:sldId id="326" r:id="rId5"/>
    <p:sldId id="327" r:id="rId6"/>
    <p:sldId id="352" r:id="rId7"/>
    <p:sldId id="328" r:id="rId8"/>
    <p:sldId id="331" r:id="rId9"/>
    <p:sldId id="330" r:id="rId10"/>
    <p:sldId id="304" r:id="rId11"/>
    <p:sldId id="333" r:id="rId12"/>
    <p:sldId id="335" r:id="rId13"/>
    <p:sldId id="336" r:id="rId14"/>
    <p:sldId id="337" r:id="rId15"/>
    <p:sldId id="339" r:id="rId16"/>
    <p:sldId id="340" r:id="rId17"/>
    <p:sldId id="354" r:id="rId18"/>
    <p:sldId id="355" r:id="rId19"/>
    <p:sldId id="343" r:id="rId20"/>
    <p:sldId id="344" r:id="rId21"/>
    <p:sldId id="345" r:id="rId22"/>
    <p:sldId id="349" r:id="rId23"/>
    <p:sldId id="346" r:id="rId24"/>
    <p:sldId id="347" r:id="rId25"/>
    <p:sldId id="302" r:id="rId26"/>
    <p:sldId id="303" r:id="rId27"/>
    <p:sldId id="356" r:id="rId28"/>
    <p:sldId id="359" r:id="rId29"/>
    <p:sldId id="358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Nunito Sans" pitchFamily="2" charset="0"/>
      <p:regular r:id="rId36"/>
      <p:bold r:id="rId37"/>
      <p:italic r:id="rId38"/>
      <p:boldItalic r:id="rId39"/>
    </p:embeddedFont>
    <p:embeddedFont>
      <p:font typeface="Nunito Sans Light" pitchFamily="2" charset="0"/>
      <p:regular r:id="rId40"/>
      <p:italic r:id="rId41"/>
    </p:embeddedFont>
    <p:embeddedFont>
      <p:font typeface="Nunito Sans SemiBold" pitchFamily="2" charset="0"/>
      <p:bold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05136"/>
    <a:srgbClr val="303030"/>
    <a:srgbClr val="4A4A4A"/>
    <a:srgbClr val="3D3D3D"/>
    <a:srgbClr val="212121"/>
    <a:srgbClr val="131313"/>
    <a:srgbClr val="F69180"/>
    <a:srgbClr val="FBD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249" autoAdjust="0"/>
  </p:normalViewPr>
  <p:slideViewPr>
    <p:cSldViewPr>
      <p:cViewPr varScale="1">
        <p:scale>
          <a:sx n="72" d="100"/>
          <a:sy n="72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1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8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3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4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6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400" y="206914"/>
            <a:ext cx="932267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Operators and expressions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04800" y="87107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-15766" y="937736"/>
            <a:ext cx="897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An operator is a </a:t>
            </a:r>
            <a:r>
              <a:rPr lang="en-US" sz="2400" dirty="0">
                <a:solidFill>
                  <a:srgbClr val="FF0000"/>
                </a:solidFill>
              </a:rPr>
              <a:t>special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symbol</a:t>
            </a:r>
            <a:r>
              <a:rPr lang="en-US" sz="2400" dirty="0">
                <a:solidFill>
                  <a:srgbClr val="000000"/>
                </a:solidFill>
              </a:rPr>
              <a:t> that tells the compiler to perform certain </a:t>
            </a:r>
            <a:r>
              <a:rPr lang="en-US" sz="2400" dirty="0">
                <a:solidFill>
                  <a:srgbClr val="FF0000"/>
                </a:solidFill>
              </a:rPr>
              <a:t>mathematical</a:t>
            </a:r>
            <a:r>
              <a:rPr lang="en-US" sz="2400" dirty="0">
                <a:solidFill>
                  <a:srgbClr val="000000"/>
                </a:solidFill>
              </a:rPr>
              <a:t> or </a:t>
            </a:r>
            <a:r>
              <a:rPr lang="en-US" sz="2400" dirty="0">
                <a:solidFill>
                  <a:srgbClr val="FF0000"/>
                </a:solidFill>
              </a:rPr>
              <a:t>logical operations </a:t>
            </a:r>
            <a:r>
              <a:rPr lang="en-US" sz="2400" dirty="0"/>
              <a:t>or manipulations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795516"/>
            <a:ext cx="9144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Operators are used in program to manipulate data and variables.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operand</a:t>
            </a:r>
            <a:r>
              <a:rPr lang="en-US" sz="2400" dirty="0"/>
              <a:t> is a </a:t>
            </a:r>
            <a:r>
              <a:rPr lang="en-US" sz="2400" b="1" dirty="0"/>
              <a:t>value </a:t>
            </a:r>
            <a:r>
              <a:rPr lang="en-US" sz="2400" dirty="0"/>
              <a:t>on which any operator works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769" y="5182626"/>
            <a:ext cx="7124451" cy="52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000000"/>
                </a:solidFill>
              </a:rPr>
              <a:t>C Operators are classified into 7 categories of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built-in operators</a:t>
            </a: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588" y="3494094"/>
            <a:ext cx="832279" cy="52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000000"/>
                </a:solidFill>
              </a:rPr>
              <a:t>a  +  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271" y="3494094"/>
            <a:ext cx="2408929" cy="52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000000"/>
                </a:solidFill>
              </a:rPr>
              <a:t>a  and b -&gt; operands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24065" y="3968796"/>
            <a:ext cx="1615122" cy="52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000000"/>
                </a:solidFill>
              </a:rPr>
              <a:t>+ -&gt; operator</a:t>
            </a:r>
          </a:p>
        </p:txBody>
      </p:sp>
    </p:spTree>
    <p:extLst>
      <p:ext uri="{BB962C8B-B14F-4D97-AF65-F5344CB8AC3E}">
        <p14:creationId xmlns:p14="http://schemas.microsoft.com/office/powerpoint/2010/main" val="5541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879C2-489B-AC37-BD98-91220C24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28994"/>
              </p:ext>
            </p:extLst>
          </p:nvPr>
        </p:nvGraphicFramePr>
        <p:xfrm>
          <a:off x="1" y="1529242"/>
          <a:ext cx="9028556" cy="466597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3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90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575195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3944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99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&amp;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AND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Performs a </a:t>
                      </a:r>
                      <a:r>
                        <a:rPr lang="en-US" sz="1800" b="1" dirty="0"/>
                        <a:t>bitwise AND </a:t>
                      </a:r>
                      <a:r>
                        <a:rPr lang="en-US" sz="1800" dirty="0"/>
                        <a:t>operation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889434781"/>
                  </a:ext>
                </a:extLst>
              </a:tr>
              <a:tr h="554499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|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OR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Performs a </a:t>
                      </a:r>
                      <a:r>
                        <a:rPr lang="en-US" sz="1800" b="1" dirty="0"/>
                        <a:t>bitwise OR </a:t>
                      </a:r>
                      <a:r>
                        <a:rPr lang="en-US" sz="1800" dirty="0"/>
                        <a:t>operation 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1491608618"/>
                  </a:ext>
                </a:extLst>
              </a:tr>
              <a:tr h="7602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~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One's complement 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(NOT)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NOT operator "~" </a:t>
                      </a:r>
                      <a:r>
                        <a:rPr lang="en-US" sz="1800" b="1" dirty="0"/>
                        <a:t>inverts a bit pattern</a:t>
                      </a:r>
                      <a:r>
                        <a:rPr lang="en-US" sz="1800" dirty="0"/>
                        <a:t>; making every </a:t>
                      </a:r>
                      <a:r>
                        <a:rPr lang="en-US" sz="1800" b="1" dirty="0"/>
                        <a:t>"0" as "1</a:t>
                      </a:r>
                      <a:r>
                        <a:rPr lang="en-US" sz="1800" dirty="0"/>
                        <a:t>" and every </a:t>
                      </a:r>
                      <a:r>
                        <a:rPr lang="en-US" sz="1800" b="1" dirty="0"/>
                        <a:t>"1" as "0" 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4272318917"/>
                  </a:ext>
                </a:extLst>
              </a:tr>
              <a:tr h="554499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^</a:t>
                      </a:r>
                    </a:p>
                    <a:p>
                      <a:pPr algn="ctr"/>
                      <a:endParaRPr lang="en-US" sz="1800" b="1" dirty="0"/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Bitwise Exclusive OR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(XOR)</a:t>
                      </a:r>
                    </a:p>
                    <a:p>
                      <a:endParaRPr lang="en-US" sz="1800" dirty="0"/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 Performs a </a:t>
                      </a:r>
                      <a:r>
                        <a:rPr lang="en-US" sz="1800" b="1" dirty="0"/>
                        <a:t>bitwise exclusive OR </a:t>
                      </a:r>
                      <a:r>
                        <a:rPr lang="en-US" sz="1800" dirty="0"/>
                        <a:t>operation. 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554499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&gt;&gt;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Shift right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 a = 00010000 ;b = 2;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 b = 00000100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5544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&lt;&lt;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Shift left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00010000 ;b = 2;</a:t>
                      </a:r>
                    </a:p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&lt;&lt; b = 01000000;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8917-CAE3-26C6-089A-08A8EC114860}"/>
              </a:ext>
            </a:extLst>
          </p:cNvPr>
          <p:cNvSpPr txBox="1"/>
          <p:nvPr/>
        </p:nvSpPr>
        <p:spPr>
          <a:xfrm>
            <a:off x="256050" y="795949"/>
            <a:ext cx="8887949" cy="67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21" indent="-228621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101" b="1" dirty="0"/>
              <a:t>Perform</a:t>
            </a:r>
            <a:r>
              <a:rPr lang="en-US" sz="2101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101" b="1" dirty="0">
                <a:solidFill>
                  <a:srgbClr val="C00000"/>
                </a:solidFill>
              </a:rPr>
              <a:t>manipulations of data at the bit level</a:t>
            </a:r>
            <a:r>
              <a:rPr lang="en-US" sz="2101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sz="2101" dirty="0"/>
              <a:t>These operators also perform the </a:t>
            </a:r>
            <a:r>
              <a:rPr lang="en-US" sz="2101" b="1" dirty="0"/>
              <a:t>shifting of bits from right to left.</a:t>
            </a:r>
            <a:endParaRPr lang="en-US" sz="21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9C62C-39EA-F96C-460C-315E2B8F1116}"/>
              </a:ext>
            </a:extLst>
          </p:cNvPr>
          <p:cNvSpPr txBox="1"/>
          <p:nvPr/>
        </p:nvSpPr>
        <p:spPr>
          <a:xfrm>
            <a:off x="0" y="83296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iv)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16220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83296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iv) Bitwise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81000" y="7620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49469" y="910403"/>
            <a:ext cx="8791903" cy="52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 algn="just">
              <a:lnSpc>
                <a:spcPct val="150000"/>
              </a:lnSpc>
            </a:pPr>
            <a:r>
              <a:rPr lang="en-US" sz="2100" dirty="0"/>
              <a:t>To perform </a:t>
            </a:r>
            <a:r>
              <a:rPr lang="en-US" sz="2100" b="1" dirty="0"/>
              <a:t>bit-level operations.</a:t>
            </a:r>
            <a:endParaRPr lang="en-US" sz="21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5ED67B-EFC2-27DC-499A-81FFD0122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45747"/>
              </p:ext>
            </p:extLst>
          </p:nvPr>
        </p:nvGraphicFramePr>
        <p:xfrm>
          <a:off x="381000" y="1600200"/>
          <a:ext cx="5283655" cy="2314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3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a</a:t>
                      </a:r>
                    </a:p>
                  </a:txBody>
                  <a:tcPr marL="56405" marR="56405" marT="56405" marB="564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b</a:t>
                      </a:r>
                    </a:p>
                  </a:txBody>
                  <a:tcPr marL="56405" marR="56405" marT="56405" marB="5640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a &amp; b</a:t>
                      </a:r>
                    </a:p>
                  </a:txBody>
                  <a:tcPr marL="56405" marR="56405" marT="56405" marB="5640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a | b</a:t>
                      </a:r>
                    </a:p>
                  </a:txBody>
                  <a:tcPr marL="56405" marR="56405" marT="56405" marB="56405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a ^ b</a:t>
                      </a:r>
                    </a:p>
                  </a:txBody>
                  <a:tcPr marL="56405" marR="56405" marT="56405" marB="5640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/>
                        <a:t>1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/>
                        <a:t>0</a:t>
                      </a:r>
                    </a:p>
                  </a:txBody>
                  <a:tcPr marL="56405" marR="56405" marT="56405" marB="564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B47859-5CB3-BD6F-4C58-57FA801A7594}"/>
              </a:ext>
            </a:extLst>
          </p:cNvPr>
          <p:cNvSpPr txBox="1"/>
          <p:nvPr/>
        </p:nvSpPr>
        <p:spPr>
          <a:xfrm>
            <a:off x="838200" y="4611469"/>
            <a:ext cx="4658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a = 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  <a:sym typeface="Wingdings" panose="05000000000000000000" pitchFamily="2" charset="2"/>
              </a:rPr>
              <a:t>    a=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0110  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b = 4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  <a:sym typeface="Wingdings" panose="05000000000000000000" pitchFamily="2" charset="2"/>
              </a:rPr>
              <a:t>    b=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0100 </a:t>
            </a:r>
          </a:p>
          <a:p>
            <a:pPr algn="just"/>
            <a:r>
              <a:rPr lang="en-IN" b="1" dirty="0">
                <a:solidFill>
                  <a:srgbClr val="000000"/>
                </a:solidFill>
                <a:latin typeface="inter-regular"/>
              </a:rPr>
              <a:t>            </a:t>
            </a:r>
            <a:r>
              <a:rPr lang="en-IN" b="1" dirty="0" err="1">
                <a:solidFill>
                  <a:srgbClr val="000000"/>
                </a:solidFill>
                <a:latin typeface="inter-regular"/>
              </a:rPr>
              <a:t>a&amp;b</a:t>
            </a:r>
            <a:r>
              <a:rPr lang="en-IN" b="1" dirty="0">
                <a:solidFill>
                  <a:srgbClr val="000000"/>
                </a:solidFill>
                <a:latin typeface="inter-regular"/>
              </a:rPr>
              <a:t>=0100</a:t>
            </a:r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3688" y="53149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3688" y="56578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857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875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3688" y="12001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5430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8859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22288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5717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9146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575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004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39433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286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46291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3688" y="49720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5486401" y="857250"/>
            <a:ext cx="382536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1062" y="1156511"/>
            <a:ext cx="387475" cy="664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86501" y="1200151"/>
            <a:ext cx="1184503" cy="870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77" b="1" dirty="0"/>
              <a:t>x = 1 0 1 1</a:t>
            </a:r>
          </a:p>
          <a:p>
            <a:pPr>
              <a:lnSpc>
                <a:spcPct val="150000"/>
              </a:lnSpc>
            </a:pPr>
            <a:r>
              <a:rPr lang="en-US" sz="1777" b="1" dirty="0"/>
              <a:t>y = 0 1 1 1</a:t>
            </a:r>
            <a:endParaRPr lang="en-IN" sz="1777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86501" y="2102627"/>
            <a:ext cx="1071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04477" y="2073413"/>
            <a:ext cx="1410122" cy="870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77" b="1" dirty="0"/>
              <a:t>x | y = 1 1 1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28700" y="3600450"/>
            <a:ext cx="2628900" cy="3429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3688" y="53149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3688" y="56578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857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875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3688" y="12001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5430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8859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22288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5717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9146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575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004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39433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286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46291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3688" y="49720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5486401" y="857250"/>
            <a:ext cx="382536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1062" y="1156511"/>
            <a:ext cx="387475" cy="664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67400" y="2035970"/>
            <a:ext cx="1752600" cy="460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77" b="1" dirty="0"/>
              <a:t>x &amp; y =  0  0  1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6501" y="1200151"/>
            <a:ext cx="1184503" cy="870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77" b="1" dirty="0"/>
              <a:t>x = 1 0 1 1</a:t>
            </a:r>
          </a:p>
          <a:p>
            <a:pPr>
              <a:lnSpc>
                <a:spcPct val="150000"/>
              </a:lnSpc>
            </a:pPr>
            <a:r>
              <a:rPr lang="en-US" sz="1777" b="1" dirty="0"/>
              <a:t>y = 0 1 1 1</a:t>
            </a:r>
            <a:endParaRPr lang="en-IN" sz="1777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286501" y="2102627"/>
            <a:ext cx="1071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028700" y="3943350"/>
            <a:ext cx="2628900" cy="3429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3688" y="53149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3688" y="56578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857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875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3688" y="12001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5430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8859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22288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5717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9146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575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004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39433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286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46291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3688" y="49720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5486401" y="857250"/>
            <a:ext cx="382536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1062" y="1156511"/>
            <a:ext cx="387475" cy="664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6501" y="1200151"/>
            <a:ext cx="1184503" cy="8704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77" b="1" dirty="0"/>
              <a:t>x = 1 0 1 1</a:t>
            </a:r>
          </a:p>
          <a:p>
            <a:pPr>
              <a:lnSpc>
                <a:spcPct val="150000"/>
              </a:lnSpc>
            </a:pPr>
            <a:r>
              <a:rPr lang="en-US" sz="1777" b="1" dirty="0"/>
              <a:t>y = 0 1 1 1</a:t>
            </a:r>
            <a:endParaRPr lang="en-IN" sz="1777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286501" y="2102627"/>
            <a:ext cx="1071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00751" y="2093120"/>
            <a:ext cx="1466528" cy="460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77" b="1" dirty="0"/>
              <a:t>x ^ y = 1 1 0 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28700" y="4286250"/>
            <a:ext cx="2628900" cy="3429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3688" y="53149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3688" y="56578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857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875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3688" y="12001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5430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8859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22288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5717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9146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575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004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39433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286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46291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3688" y="49720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5486401" y="857250"/>
            <a:ext cx="382536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1062" y="1156511"/>
            <a:ext cx="387475" cy="664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6174" y="1714500"/>
            <a:ext cx="2030576" cy="880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Output: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56174" y="3030194"/>
            <a:ext cx="2030576" cy="464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How?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028700" y="4629150"/>
            <a:ext cx="2628900" cy="3429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3688" y="53149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3688" y="56578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857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875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3688" y="12001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5430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8859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22288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5717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9146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575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004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39433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286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46291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3688" y="49720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5486401" y="857250"/>
            <a:ext cx="382536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1062" y="1156511"/>
            <a:ext cx="387475" cy="664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6174" y="1714500"/>
            <a:ext cx="2030576" cy="880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Output: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56174" y="3030194"/>
            <a:ext cx="2030576" cy="464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How?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28700" y="4972050"/>
            <a:ext cx="2628900" cy="3429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03986" y="9144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04800" y="2159907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Syntax:</a:t>
            </a:r>
          </a:p>
          <a:p>
            <a:r>
              <a:rPr lang="en-IN" dirty="0">
                <a:highlight>
                  <a:srgbClr val="FFFF00"/>
                </a:highlight>
              </a:rPr>
              <a:t>Operand &lt;&lt; n  </a:t>
            </a:r>
          </a:p>
          <a:p>
            <a:pPr lvl="1"/>
            <a:r>
              <a:rPr lang="en-US" b="1" dirty="0"/>
              <a:t>Operand is an integer expression on which we apply the left-shift operation.</a:t>
            </a:r>
            <a:endParaRPr lang="en-US" dirty="0"/>
          </a:p>
          <a:p>
            <a:pPr lvl="1"/>
            <a:r>
              <a:rPr lang="en-US" b="1" dirty="0"/>
              <a:t>n is the number of bits to be shifted.</a:t>
            </a:r>
            <a:endParaRPr lang="en-US" dirty="0"/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4800" y="3467948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</a:t>
            </a:r>
            <a:r>
              <a:rPr lang="en-US" dirty="0"/>
              <a:t> a = 5;  </a:t>
            </a:r>
          </a:p>
          <a:p>
            <a:r>
              <a:rPr lang="en-US" dirty="0"/>
              <a:t>The binary representation of 'a' is given below:  </a:t>
            </a:r>
          </a:p>
          <a:p>
            <a:r>
              <a:rPr lang="en-US" dirty="0"/>
              <a:t>a = 0101  </a:t>
            </a:r>
          </a:p>
          <a:p>
            <a:r>
              <a:rPr lang="en-US" dirty="0"/>
              <a:t>If we want to left-shift the above representation by 2, then the statement would be:   </a:t>
            </a:r>
          </a:p>
          <a:p>
            <a:r>
              <a:rPr lang="en-US" dirty="0"/>
              <a:t>a &lt;&lt; 2;  </a:t>
            </a:r>
          </a:p>
          <a:p>
            <a:r>
              <a:rPr lang="en-US" dirty="0"/>
              <a:t>0101&lt;&lt;2 = 000101</a:t>
            </a:r>
            <a:r>
              <a:rPr lang="en-US" b="1" dirty="0"/>
              <a:t>00</a:t>
            </a:r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99EE2-1752-9ED9-34FA-A95105B9559F}"/>
              </a:ext>
            </a:extLst>
          </p:cNvPr>
          <p:cNvSpPr txBox="1"/>
          <p:nvPr/>
        </p:nvSpPr>
        <p:spPr>
          <a:xfrm>
            <a:off x="0" y="1143320"/>
            <a:ext cx="8590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Left-shift operator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is an operator that shifts the number of bits to the left-side.</a:t>
            </a:r>
          </a:p>
        </p:txBody>
      </p:sp>
    </p:spTree>
    <p:extLst>
      <p:ext uri="{BB962C8B-B14F-4D97-AF65-F5344CB8AC3E}">
        <p14:creationId xmlns:p14="http://schemas.microsoft.com/office/powerpoint/2010/main" val="294320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03986" y="9144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04800" y="2159907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Syntax:</a:t>
            </a:r>
          </a:p>
          <a:p>
            <a:r>
              <a:rPr lang="en-IN" dirty="0">
                <a:highlight>
                  <a:srgbClr val="FFFF00"/>
                </a:highlight>
              </a:rPr>
              <a:t>Operand &gt;&gt; n  </a:t>
            </a:r>
          </a:p>
          <a:p>
            <a:pPr lvl="1"/>
            <a:r>
              <a:rPr lang="en-US" b="1" dirty="0"/>
              <a:t>Operand is an integer expression on which we apply the right-shift operation.</a:t>
            </a:r>
            <a:endParaRPr lang="en-US" dirty="0"/>
          </a:p>
          <a:p>
            <a:pPr lvl="1"/>
            <a:r>
              <a:rPr lang="en-US" b="1" dirty="0"/>
              <a:t>n is the number of bits to be shifted.</a:t>
            </a:r>
            <a:endParaRPr lang="en-US" dirty="0"/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4800" y="3822825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int</a:t>
            </a:r>
            <a:r>
              <a:rPr lang="en-US" dirty="0"/>
              <a:t> a = 7;  </a:t>
            </a:r>
          </a:p>
          <a:p>
            <a:r>
              <a:rPr lang="en-US" dirty="0"/>
              <a:t>The binary representation of the above variable would be:  </a:t>
            </a:r>
          </a:p>
          <a:p>
            <a:r>
              <a:rPr lang="en-US" b="1" dirty="0"/>
              <a:t>a = 0111  </a:t>
            </a:r>
          </a:p>
          <a:p>
            <a:r>
              <a:rPr lang="en-US" dirty="0"/>
              <a:t>If we want to right-shift the above representation by 2, then the statement would be:  </a:t>
            </a:r>
          </a:p>
          <a:p>
            <a:r>
              <a:rPr lang="en-US" b="1" dirty="0"/>
              <a:t>a&gt;&gt;2;  </a:t>
            </a:r>
          </a:p>
          <a:p>
            <a:r>
              <a:rPr lang="en-US" b="1" dirty="0"/>
              <a:t>0000 01</a:t>
            </a:r>
            <a:r>
              <a:rPr lang="en-US" b="1" dirty="0">
                <a:solidFill>
                  <a:srgbClr val="C00000"/>
                </a:solidFill>
              </a:rPr>
              <a:t>11</a:t>
            </a:r>
            <a:r>
              <a:rPr lang="en-US" b="1" dirty="0"/>
              <a:t> </a:t>
            </a:r>
            <a:r>
              <a:rPr lang="en-US" dirty="0"/>
              <a:t>&gt;&gt; 2 = </a:t>
            </a:r>
            <a:r>
              <a:rPr lang="en-US" b="1" dirty="0"/>
              <a:t>0000 0001 </a:t>
            </a:r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99EE2-1752-9ED9-34FA-A95105B9559F}"/>
              </a:ext>
            </a:extLst>
          </p:cNvPr>
          <p:cNvSpPr txBox="1"/>
          <p:nvPr/>
        </p:nvSpPr>
        <p:spPr>
          <a:xfrm>
            <a:off x="0" y="1143320"/>
            <a:ext cx="8590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333333"/>
                </a:solidFill>
                <a:latin typeface="inter-bold"/>
              </a:rPr>
              <a:t>Right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-shift operator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is an operator that shifts the number of bits to the right-side.</a:t>
            </a:r>
          </a:p>
        </p:txBody>
      </p:sp>
    </p:spTree>
    <p:extLst>
      <p:ext uri="{BB962C8B-B14F-4D97-AF65-F5344CB8AC3E}">
        <p14:creationId xmlns:p14="http://schemas.microsoft.com/office/powerpoint/2010/main" val="30888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158412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Increment and Decrement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03986" y="9144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571500" y="2139996"/>
            <a:ext cx="514350" cy="52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 algn="just">
              <a:lnSpc>
                <a:spcPct val="150000"/>
              </a:lnSpc>
            </a:pPr>
            <a:r>
              <a:rPr lang="en-US" sz="2100" b="1" dirty="0">
                <a:solidFill>
                  <a:srgbClr val="C00000"/>
                </a:solidFill>
              </a:rPr>
              <a:t>++</a:t>
            </a:r>
            <a:r>
              <a:rPr lang="en-US" sz="2100" b="1" dirty="0"/>
              <a:t>  </a:t>
            </a:r>
            <a:endParaRPr lang="en-US" sz="2100" dirty="0"/>
          </a:p>
        </p:txBody>
      </p:sp>
      <p:sp>
        <p:nvSpPr>
          <p:cNvPr id="11" name="Rectangle 10"/>
          <p:cNvSpPr/>
          <p:nvPr/>
        </p:nvSpPr>
        <p:spPr>
          <a:xfrm>
            <a:off x="1143000" y="2159907"/>
            <a:ext cx="3771900" cy="52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 algn="just">
              <a:lnSpc>
                <a:spcPct val="150000"/>
              </a:lnSpc>
            </a:pPr>
            <a:r>
              <a:rPr lang="en-US" sz="2100" dirty="0"/>
              <a:t>Increment the value by 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" y="3217903"/>
            <a:ext cx="514350" cy="52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 algn="just">
              <a:lnSpc>
                <a:spcPct val="150000"/>
              </a:lnSpc>
            </a:pPr>
            <a:r>
              <a:rPr lang="en-US" sz="2100" b="1" dirty="0">
                <a:solidFill>
                  <a:srgbClr val="C00000"/>
                </a:solidFill>
              </a:rPr>
              <a:t>--  </a:t>
            </a:r>
            <a:endParaRPr lang="en-US" sz="21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3200401"/>
            <a:ext cx="3771900" cy="52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 algn="just">
              <a:lnSpc>
                <a:spcPct val="150000"/>
              </a:lnSpc>
            </a:pPr>
            <a:r>
              <a:rPr lang="en-US" sz="2100" dirty="0"/>
              <a:t>Decrement the value by 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99EE2-1752-9ED9-34FA-A95105B9559F}"/>
              </a:ext>
            </a:extLst>
          </p:cNvPr>
          <p:cNvSpPr txBox="1"/>
          <p:nvPr/>
        </p:nvSpPr>
        <p:spPr>
          <a:xfrm>
            <a:off x="0" y="1143320"/>
            <a:ext cx="8590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These are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unary oper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ators used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inter-regular"/>
              </a:rPr>
              <a:t>increment or decrement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value of an operand or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inter-regular"/>
              </a:rPr>
              <a:t>variable by one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 build="allAtOnce"/>
      <p:bldP spid="12" grpId="0" build="allAtOnce"/>
      <p:bldP spid="1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-6449" y="0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Operators and expressions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284560" y="840348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85724" y="974640"/>
            <a:ext cx="9058275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54" indent="-228554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100" dirty="0"/>
              <a:t>An </a:t>
            </a:r>
            <a:r>
              <a:rPr lang="en-US" sz="2100" dirty="0">
                <a:solidFill>
                  <a:srgbClr val="FF0000"/>
                </a:solidFill>
              </a:rPr>
              <a:t>expression</a:t>
            </a:r>
            <a:r>
              <a:rPr lang="en-US" sz="2100" dirty="0"/>
              <a:t> is a construct made up of </a:t>
            </a:r>
            <a:r>
              <a:rPr lang="en-US" sz="2100" b="1" dirty="0">
                <a:solidFill>
                  <a:srgbClr val="FF0000"/>
                </a:solidFill>
              </a:rPr>
              <a:t>variables, operators, constants </a:t>
            </a:r>
            <a:r>
              <a:rPr lang="en-US" sz="2100" b="1" dirty="0"/>
              <a:t>and function invocations</a:t>
            </a:r>
            <a:endParaRPr lang="en-US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A4DBC-2A2A-B7EF-1025-DB35EBCB457F}"/>
              </a:ext>
            </a:extLst>
          </p:cNvPr>
          <p:cNvSpPr txBox="1"/>
          <p:nvPr/>
        </p:nvSpPr>
        <p:spPr>
          <a:xfrm>
            <a:off x="909728" y="2011605"/>
            <a:ext cx="46705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/>
              <a:t>x = 9/2 + a-b;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92845-B85A-1621-ACDD-419D34419258}"/>
              </a:ext>
            </a:extLst>
          </p:cNvPr>
          <p:cNvSpPr txBox="1"/>
          <p:nvPr/>
        </p:nvSpPr>
        <p:spPr>
          <a:xfrm>
            <a:off x="575567" y="2853268"/>
            <a:ext cx="7770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#include &lt;stdio.h&gt;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int main() {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int a = 10;           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result = a*20; // expression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printf("result = %d \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n",result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return 0;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3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0" y="228600"/>
            <a:ext cx="82893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Nunito Sans" panose="00000500000000000000" pitchFamily="2" charset="0"/>
              </a:rPr>
              <a:t>What is the difference between </a:t>
            </a:r>
            <a:r>
              <a:rPr lang="en-US" sz="2700" b="1" dirty="0">
                <a:latin typeface="Nunito Sans" panose="00000500000000000000" pitchFamily="2" charset="0"/>
              </a:rPr>
              <a:t>++a</a:t>
            </a:r>
            <a:r>
              <a:rPr lang="en-US" sz="2700" dirty="0">
                <a:latin typeface="Nunito Sans" panose="00000500000000000000" pitchFamily="2" charset="0"/>
              </a:rPr>
              <a:t> and </a:t>
            </a:r>
            <a:r>
              <a:rPr lang="en-US" sz="2700" b="1" dirty="0">
                <a:latin typeface="Nunito Sans" panose="00000500000000000000" pitchFamily="2" charset="0"/>
              </a:rPr>
              <a:t>a++</a:t>
            </a:r>
            <a:r>
              <a:rPr lang="en-US" sz="2700" dirty="0">
                <a:latin typeface="Nunito Sans" panose="00000500000000000000" pitchFamily="2" charset="0"/>
              </a:rPr>
              <a:t>?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21324"/>
              </p:ext>
            </p:extLst>
          </p:nvPr>
        </p:nvGraphicFramePr>
        <p:xfrm>
          <a:off x="685800" y="990600"/>
          <a:ext cx="6286500" cy="1882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unito Sans SemiBold" pitchFamily="2" charset="0"/>
                        </a:rPr>
                        <a:t>++a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unito Sans SemiBold" pitchFamily="2" charset="0"/>
                        </a:rPr>
                        <a:t>a++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Nunito Sans Light" pitchFamily="2" charset="0"/>
                        </a:rPr>
                        <a:t>Pre - increment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Nunito Sans Light" pitchFamily="2" charset="0"/>
                        </a:rPr>
                        <a:t>Post - increment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ctr" defTabSz="73596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Nunito Sans Light" pitchFamily="2" charset="0"/>
                          <a:ea typeface="+mn-ea"/>
                          <a:cs typeface="+mn-cs"/>
                        </a:rPr>
                        <a:t>First increment by 1 </a:t>
                      </a:r>
                    </a:p>
                    <a:p>
                      <a:pPr marL="0" marR="0" lvl="0" indent="0" algn="ctr" defTabSz="73596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 Light" pitchFamily="2" charset="0"/>
                          <a:ea typeface="+mn-ea"/>
                          <a:cs typeface="+mn-cs"/>
                        </a:rPr>
                        <a:t>then, it returns the value</a:t>
                      </a:r>
                      <a:endParaRPr lang="en-US" sz="1800" dirty="0">
                        <a:latin typeface="Nunito Sans Light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Nunito Sans Light" pitchFamily="2" charset="0"/>
                        </a:rPr>
                        <a:t>First return the original value </a:t>
                      </a:r>
                      <a:r>
                        <a:rPr lang="en-US" sz="1800" dirty="0">
                          <a:latin typeface="Nunito Sans Light" pitchFamily="2" charset="0"/>
                        </a:rPr>
                        <a:t>then, it is incremented by 1.</a:t>
                      </a:r>
                    </a:p>
                    <a:p>
                      <a:pPr algn="ctr"/>
                      <a:endParaRPr lang="en-US" sz="1800" dirty="0">
                        <a:latin typeface="Nunito Sans Light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05000" y="431384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 Light" pitchFamily="2" charset="0"/>
              </a:rPr>
              <a:t>Similarly, --a and a--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FB6D6-84FF-226B-B106-D26791AC2D67}"/>
              </a:ext>
            </a:extLst>
          </p:cNvPr>
          <p:cNvSpPr txBox="1"/>
          <p:nvPr/>
        </p:nvSpPr>
        <p:spPr>
          <a:xfrm>
            <a:off x="685800" y="3266965"/>
            <a:ext cx="4631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Ex.</a:t>
            </a:r>
          </a:p>
          <a:p>
            <a:r>
              <a:rPr lang="en-IN" dirty="0">
                <a:solidFill>
                  <a:srgbClr val="000000"/>
                </a:solidFill>
                <a:latin typeface="inter-regular"/>
              </a:rPr>
              <a:t>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++a;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152400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Special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49036" y="7620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011016" y="1600200"/>
            <a:ext cx="6248400" cy="329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99" indent="-557199">
              <a:lnSpc>
                <a:spcPct val="200000"/>
              </a:lnSpc>
              <a:buFont typeface="+mj-lt"/>
              <a:buAutoNum type="arabicPeriod"/>
            </a:pPr>
            <a:r>
              <a:rPr lang="en-US" sz="2700" dirty="0" err="1"/>
              <a:t>Sizeof</a:t>
            </a:r>
            <a:r>
              <a:rPr lang="en-US" sz="2700" dirty="0"/>
              <a:t>()</a:t>
            </a:r>
          </a:p>
          <a:p>
            <a:pPr marL="557199" indent="-557199">
              <a:lnSpc>
                <a:spcPct val="200000"/>
              </a:lnSpc>
              <a:buFont typeface="+mj-lt"/>
              <a:buAutoNum type="arabicPeriod"/>
            </a:pPr>
            <a:r>
              <a:rPr lang="en-US" sz="2700" dirty="0"/>
              <a:t>&amp;</a:t>
            </a:r>
          </a:p>
          <a:p>
            <a:pPr marL="557199" indent="-557199">
              <a:lnSpc>
                <a:spcPct val="200000"/>
              </a:lnSpc>
              <a:buFont typeface="+mj-lt"/>
              <a:buAutoNum type="arabicPeriod"/>
            </a:pPr>
            <a:r>
              <a:rPr lang="en-US" sz="2700" dirty="0"/>
              <a:t>*</a:t>
            </a:r>
          </a:p>
          <a:p>
            <a:pPr marL="557199" indent="-557199">
              <a:lnSpc>
                <a:spcPct val="200000"/>
              </a:lnSpc>
              <a:buFont typeface="+mj-lt"/>
              <a:buAutoNum type="arabicPeriod"/>
            </a:pPr>
            <a:r>
              <a:rPr lang="en-US" sz="2700" dirty="0"/>
              <a:t>Ternary( ?</a:t>
            </a:r>
            <a:r>
              <a:rPr lang="en-US" sz="2700" dirty="0">
                <a:sym typeface="Wingdings" pitchFamily="2" charset="2"/>
              </a:rPr>
              <a:t> : )  (conditional operator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604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228600" y="461664"/>
            <a:ext cx="835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Ternary Operator or Conditional Operator</a:t>
            </a:r>
            <a:endParaRPr lang="en-US" sz="3375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49036" y="1390794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96636" y="1382642"/>
            <a:ext cx="8847364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99" indent="-557199"/>
            <a:r>
              <a:rPr lang="en-US" sz="2100" b="1" dirty="0"/>
              <a:t>Ternary Operator </a:t>
            </a:r>
            <a:r>
              <a:rPr lang="en-US" sz="2100" dirty="0"/>
              <a:t>is also known as </a:t>
            </a:r>
            <a:r>
              <a:rPr lang="en-US" sz="2100" b="1" dirty="0"/>
              <a:t>conditional operator</a:t>
            </a:r>
            <a:r>
              <a:rPr lang="en-US" sz="2100" dirty="0"/>
              <a:t>.  It works on three operands.</a:t>
            </a:r>
          </a:p>
          <a:p>
            <a:pPr marL="557199" indent="-557199"/>
            <a:r>
              <a:rPr lang="en-US" sz="2100" b="1" dirty="0"/>
              <a:t>Syntax:</a:t>
            </a:r>
          </a:p>
          <a:p>
            <a:pPr marL="557199" indent="-557199"/>
            <a:r>
              <a:rPr lang="en-US" sz="2100" b="1" dirty="0"/>
              <a:t>	</a:t>
            </a:r>
            <a:r>
              <a:rPr lang="en-IN" sz="2100" b="1" dirty="0"/>
              <a:t>condition </a:t>
            </a:r>
            <a:r>
              <a:rPr lang="en-IN" sz="2100" b="1" dirty="0">
                <a:solidFill>
                  <a:srgbClr val="FF0000"/>
                </a:solidFill>
              </a:rPr>
              <a:t>?</a:t>
            </a:r>
            <a:r>
              <a:rPr lang="en-IN" sz="2100" b="1" dirty="0"/>
              <a:t> statement1 :  statement2</a:t>
            </a:r>
          </a:p>
          <a:p>
            <a:pPr marL="342900" indent="-34290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question mark </a:t>
            </a:r>
            <a:r>
              <a:rPr lang="en-US" sz="2000" b="1" dirty="0"/>
              <a:t>?</a:t>
            </a:r>
            <a:r>
              <a:rPr lang="en-US" sz="2000" dirty="0"/>
              <a:t> in the syntax represents the if part.</a:t>
            </a:r>
          </a:p>
          <a:p>
            <a:pPr marL="342900" indent="-34290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condition returns either true or false, based on which it is decided whether Statement1(expression 1) will be executed or (expression 3)</a:t>
            </a:r>
          </a:p>
          <a:p>
            <a:pPr marL="342900" indent="-34290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US" sz="2000" dirty="0"/>
              <a:t>returns true then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expression 1 </a:t>
            </a:r>
            <a:r>
              <a:rPr lang="en-US" sz="2000" dirty="0"/>
              <a:t>is executed.</a:t>
            </a:r>
          </a:p>
          <a:p>
            <a:pPr marL="342900" indent="-34290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condition </a:t>
            </a:r>
            <a:r>
              <a:rPr lang="en-US" sz="2000" dirty="0"/>
              <a:t>returns false then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expression 2 </a:t>
            </a:r>
            <a:r>
              <a:rPr lang="en-US" sz="2000" dirty="0"/>
              <a:t>is executed</a:t>
            </a:r>
            <a:endParaRPr lang="en-IN" sz="2100" b="1" dirty="0"/>
          </a:p>
          <a:p>
            <a:pPr marL="557199" indent="-557199"/>
            <a:endParaRPr lang="en-IN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174C5-090B-4153-8135-FB1350CE09A6}"/>
              </a:ext>
            </a:extLst>
          </p:cNvPr>
          <p:cNvSpPr txBox="1"/>
          <p:nvPr/>
        </p:nvSpPr>
        <p:spPr>
          <a:xfrm>
            <a:off x="571500" y="5039121"/>
            <a:ext cx="8289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100" dirty="0" err="1">
                <a:solidFill>
                  <a:prstClr val="black"/>
                </a:solidFill>
                <a:latin typeface="Nunito Sans" pitchFamily="2" charset="0"/>
              </a:rPr>
              <a:t>E.g</a:t>
            </a:r>
            <a:r>
              <a:rPr lang="en-IN" sz="2100" dirty="0">
                <a:solidFill>
                  <a:prstClr val="black"/>
                </a:solidFill>
                <a:latin typeface="Nunito Sans" pitchFamily="2" charset="0"/>
              </a:rPr>
              <a:t>: 10 &lt; 20 ? </a:t>
            </a:r>
            <a:r>
              <a:rPr lang="en-IN" sz="2100" dirty="0" err="1">
                <a:solidFill>
                  <a:prstClr val="black"/>
                </a:solidFill>
                <a:latin typeface="Nunito Sans" pitchFamily="2" charset="0"/>
              </a:rPr>
              <a:t>printf</a:t>
            </a:r>
            <a:r>
              <a:rPr lang="en-IN" sz="2100" dirty="0">
                <a:solidFill>
                  <a:prstClr val="black"/>
                </a:solidFill>
                <a:latin typeface="Nunito Sans" pitchFamily="2" charset="0"/>
              </a:rPr>
              <a:t>(" True ") : </a:t>
            </a:r>
            <a:r>
              <a:rPr lang="en-IN" sz="2100" dirty="0" err="1">
                <a:solidFill>
                  <a:prstClr val="black"/>
                </a:solidFill>
                <a:latin typeface="Nunito Sans" pitchFamily="2" charset="0"/>
              </a:rPr>
              <a:t>printf</a:t>
            </a:r>
            <a:r>
              <a:rPr lang="en-IN" sz="2100" dirty="0">
                <a:solidFill>
                  <a:prstClr val="black"/>
                </a:solidFill>
                <a:latin typeface="Nunito Sans" pitchFamily="2" charset="0"/>
              </a:rPr>
              <a:t>(" False ");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95877" y="353150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Special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20148" y="1049589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399190" y="1177652"/>
            <a:ext cx="8758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99" indent="-557199">
              <a:buFont typeface="Arial" panose="020B0604020202020204" pitchFamily="34" charset="0"/>
              <a:buChar char="•"/>
            </a:pPr>
            <a:r>
              <a:rPr lang="en-US" sz="2100" b="1" dirty="0" err="1"/>
              <a:t>sizeof</a:t>
            </a:r>
            <a:r>
              <a:rPr lang="en-US" sz="2100" b="1" dirty="0"/>
              <a:t>() </a:t>
            </a:r>
            <a:r>
              <a:rPr lang="en-US" sz="2100" dirty="0"/>
              <a:t>operator will returns the </a:t>
            </a:r>
            <a:r>
              <a:rPr lang="en-US" sz="2100" b="1" dirty="0"/>
              <a:t>number of memory bytes</a:t>
            </a:r>
            <a:r>
              <a:rPr lang="en-US" sz="2100" dirty="0"/>
              <a:t> allocated for the  data (constant, variables, array, structure etc).</a:t>
            </a:r>
          </a:p>
          <a:p>
            <a:pPr marL="557199" indent="-557199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557199" indent="-557199">
              <a:buFont typeface="Arial" panose="020B0604020202020204" pitchFamily="34" charset="0"/>
              <a:buChar char="•"/>
            </a:pPr>
            <a:r>
              <a:rPr lang="en-US" sz="2100" dirty="0"/>
              <a:t>returns the size(length in bytes) of entity, for </a:t>
            </a:r>
            <a:r>
              <a:rPr lang="en-US" sz="2100" dirty="0" err="1"/>
              <a:t>eg.</a:t>
            </a:r>
            <a:r>
              <a:rPr lang="en-US" sz="2100" dirty="0"/>
              <a:t> a variable or an array, etc.</a:t>
            </a:r>
          </a:p>
          <a:p>
            <a:pPr marL="557199" indent="-557199">
              <a:buFont typeface="Arial" panose="020B0604020202020204" pitchFamily="34" charset="0"/>
              <a:buChar char="•"/>
            </a:pPr>
            <a:r>
              <a:rPr lang="en-US" sz="2100" b="1" dirty="0" err="1"/>
              <a:t>sizeof</a:t>
            </a:r>
            <a:r>
              <a:rPr lang="en-US" sz="2100" b="1" dirty="0"/>
              <a:t>(x) will return size of the variable x</a:t>
            </a:r>
          </a:p>
          <a:p>
            <a:pPr marL="557199" indent="-557199">
              <a:buFont typeface="Arial" panose="020B0604020202020204" pitchFamily="34" charset="0"/>
              <a:buChar char="•"/>
            </a:pPr>
            <a:endParaRPr lang="en-US" sz="2100" b="1" dirty="0"/>
          </a:p>
          <a:p>
            <a:pPr marL="557199" indent="-557199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3688" y="53149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3688" y="56578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857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875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3688" y="1200150"/>
            <a:ext cx="5318638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15430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8859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22288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5717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float b;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9146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double c;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575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char d;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004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 bytes”,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(a));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39433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 bytes”,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286250"/>
            <a:ext cx="5314950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 bytes”,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4629150"/>
            <a:ext cx="5314950" cy="3429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(“%d byte”,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(d));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3688" y="4972050"/>
            <a:ext cx="5311263" cy="3429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5486401" y="857250"/>
            <a:ext cx="382536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1062" y="1156511"/>
            <a:ext cx="387475" cy="664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4838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28"/>
            <a:ext cx="7114665" cy="571649"/>
          </a:xfrm>
          <a:prstGeom prst="rect">
            <a:avLst/>
          </a:prstGeom>
        </p:spPr>
        <p:txBody>
          <a:bodyPr vert="horz" lIns="91448" tIns="45724" rIns="91448" bIns="45724" rtlCol="0" anchor="b">
            <a:noAutofit/>
          </a:bodyPr>
          <a:lstStyle/>
          <a:p>
            <a:r>
              <a:rPr lang="en-US" sz="3001" b="1" dirty="0"/>
              <a:t>Special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879C2-489B-AC37-BD98-91220C24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06943"/>
              </p:ext>
            </p:extLst>
          </p:nvPr>
        </p:nvGraphicFramePr>
        <p:xfrm>
          <a:off x="0" y="762000"/>
          <a:ext cx="8282937" cy="343676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2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836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2760979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315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&amp;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</a:t>
                      </a:r>
                      <a:r>
                        <a:rPr lang="en-US" sz="2000" b="1" dirty="0"/>
                        <a:t>memory address </a:t>
                      </a:r>
                      <a:r>
                        <a:rPr lang="en-US" sz="2000" dirty="0"/>
                        <a:t>of the variable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&amp;x</a:t>
                      </a:r>
                      <a:r>
                        <a:rPr lang="en-US" sz="2000" dirty="0"/>
                        <a:t> will return address of the variable x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6059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The * operator returns the value stored at a memory address.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 = &amp;x (memory address of variable x)</a:t>
                      </a:r>
                    </a:p>
                    <a:p>
                      <a:pPr algn="l"/>
                      <a:r>
                        <a:rPr lang="en-US" sz="2000" dirty="0"/>
                        <a:t>*m will return the value stored at memory address m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31501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5" y="2628"/>
            <a:ext cx="7114665" cy="571649"/>
          </a:xfrm>
          <a:prstGeom prst="rect">
            <a:avLst/>
          </a:prstGeom>
        </p:spPr>
        <p:txBody>
          <a:bodyPr vert="horz" lIns="91448" tIns="45724" rIns="91448" bIns="45724" rtlCol="0" anchor="b">
            <a:noAutofit/>
          </a:bodyPr>
          <a:lstStyle/>
          <a:p>
            <a:r>
              <a:rPr lang="en-US" sz="3001" b="1" dirty="0"/>
              <a:t>Special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879C2-489B-AC37-BD98-91220C24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27611"/>
              </p:ext>
            </p:extLst>
          </p:nvPr>
        </p:nvGraphicFramePr>
        <p:xfrm>
          <a:off x="152400" y="762000"/>
          <a:ext cx="8991600" cy="483884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51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007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3150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Description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. (dot) operator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used to access individual elements </a:t>
                      </a:r>
                      <a:r>
                        <a:rPr lang="en-US" sz="2000" dirty="0"/>
                        <a:t>of a C structure or C union.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If emp is a structure with an element int age in it, then 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emp.age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/>
                        <a:t>will return the value of age.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516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-&gt; (arrow) </a:t>
                      </a:r>
                      <a:r>
                        <a:rPr lang="en-US" sz="2000" dirty="0"/>
                        <a:t>operator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access structure or union elements using a pointer to structure or union.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If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p is a pointer </a:t>
                      </a:r>
                      <a:r>
                        <a:rPr lang="en-US" sz="2000" dirty="0"/>
                        <a:t>to the emp structure, then we can access age element using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p-&gt;age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6059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[ ]</a:t>
                      </a:r>
                      <a:r>
                        <a:rPr lang="en-US" sz="2000" dirty="0"/>
                        <a:t> operator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access array elements using indexing</a:t>
                      </a:r>
                    </a:p>
                  </a:txBody>
                  <a:tcPr marL="71456" marR="71456" marT="71456" marB="714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if 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dirty="0"/>
                        <a:t>is an array, then we can access its values using 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arr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[index], </a:t>
                      </a:r>
                      <a:r>
                        <a:rPr lang="en-US" sz="2000" dirty="0"/>
                        <a:t>where index represents the array index starting from zero</a:t>
                      </a:r>
                    </a:p>
                  </a:txBody>
                  <a:tcPr marL="71456" marR="71456" marT="71456" marB="71456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5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400" y="290213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solidFill>
                  <a:srgbClr val="610B38"/>
                </a:solidFill>
                <a:effectLst/>
                <a:latin typeface="erdana"/>
              </a:rPr>
              <a:t>Precedence and associativity of Operators in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18261" y="102347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52400" y="1066800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99" indent="-557199">
              <a:buFont typeface="Wingdings" panose="05000000000000000000" pitchFamily="2" charset="2"/>
              <a:buChar char="§"/>
            </a:pPr>
            <a:r>
              <a:rPr lang="en-US" sz="2100" dirty="0"/>
              <a:t>The precedence of operator </a:t>
            </a:r>
            <a:r>
              <a:rPr lang="en-US" sz="2100" b="1" dirty="0"/>
              <a:t>species that which operator will be evaluated first and next. </a:t>
            </a:r>
          </a:p>
          <a:p>
            <a:pPr algn="ctr"/>
            <a:r>
              <a:rPr lang="en-IN" sz="2000" b="1" dirty="0"/>
              <a:t>int</a:t>
            </a:r>
            <a:r>
              <a:rPr lang="en-IN" sz="2000" dirty="0"/>
              <a:t> value=10+20*10; </a:t>
            </a:r>
          </a:p>
          <a:p>
            <a:pPr marL="557199" indent="-557199">
              <a:buFont typeface="Wingdings" panose="05000000000000000000" pitchFamily="2" charset="2"/>
              <a:buChar char="§"/>
            </a:pPr>
            <a:r>
              <a:rPr lang="en-US" sz="2100" dirty="0"/>
              <a:t>The value variable will contain 210 because * (multiplicative operator) is evaluated before + (additive operator).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60FA9-1ACF-7E81-9007-9349AC6F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3452545"/>
            <a:ext cx="4848225" cy="35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400" y="290213"/>
            <a:ext cx="835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solidFill>
                  <a:srgbClr val="610B38"/>
                </a:solidFill>
                <a:effectLst/>
                <a:latin typeface="erdana"/>
              </a:rPr>
              <a:t>Precedence of Operators in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18261" y="102347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52400" y="10668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99" indent="-557199">
              <a:buFont typeface="Wingdings" panose="05000000000000000000" pitchFamily="2" charset="2"/>
              <a:buChar char="§"/>
            </a:pPr>
            <a:r>
              <a:rPr lang="en-US" sz="2100" dirty="0"/>
              <a:t>The associativity specifies the </a:t>
            </a:r>
            <a:r>
              <a:rPr lang="en-US" sz="2100" b="1" dirty="0"/>
              <a:t>operator direction to be evaluated</a:t>
            </a:r>
            <a:r>
              <a:rPr lang="en-US" sz="2100" dirty="0"/>
              <a:t>; it may be </a:t>
            </a:r>
            <a:r>
              <a:rPr lang="en-US" sz="2100" b="1" dirty="0"/>
              <a:t>left to right </a:t>
            </a:r>
            <a:r>
              <a:rPr lang="en-US" sz="2100" dirty="0"/>
              <a:t>or </a:t>
            </a:r>
            <a:r>
              <a:rPr lang="en-US" sz="2100" b="1" dirty="0"/>
              <a:t>right to left</a:t>
            </a:r>
            <a:r>
              <a:rPr lang="en-US" sz="2100" dirty="0"/>
              <a:t>.</a:t>
            </a:r>
          </a:p>
          <a:p>
            <a:pPr marL="557199" indent="-557199">
              <a:buFont typeface="Wingdings" panose="05000000000000000000" pitchFamily="2" charset="2"/>
              <a:buChar char="§"/>
            </a:pPr>
            <a:r>
              <a:rPr lang="en-US" sz="2100" dirty="0"/>
              <a:t>‘*’ and ‘/’ have same precedence and their associativity is Left to Right.</a:t>
            </a:r>
          </a:p>
          <a:p>
            <a:pPr marL="557199" indent="-557199">
              <a:buFont typeface="Wingdings" panose="05000000000000000000" pitchFamily="2" charset="2"/>
              <a:buChar char="§"/>
            </a:pPr>
            <a:r>
              <a:rPr lang="en-US" sz="2100" dirty="0"/>
              <a:t>E.g. </a:t>
            </a:r>
            <a:r>
              <a:rPr lang="en-IN" dirty="0"/>
              <a:t>100 / 10 * 10</a:t>
            </a:r>
            <a:endParaRPr lang="en-US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7ACA7-E8CF-83CB-7BCD-F1519580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75" y="2504661"/>
            <a:ext cx="8367049" cy="41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18261" y="102347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EA0F91-73BB-8442-9B0D-C5A771AE7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37005"/>
              </p:ext>
            </p:extLst>
          </p:nvPr>
        </p:nvGraphicFramePr>
        <p:xfrm>
          <a:off x="152400" y="506711"/>
          <a:ext cx="8597138" cy="5894089"/>
        </p:xfrm>
        <a:graphic>
          <a:graphicData uri="http://schemas.openxmlformats.org/drawingml/2006/table">
            <a:tbl>
              <a:tblPr/>
              <a:tblGrid>
                <a:gridCol w="1229252">
                  <a:extLst>
                    <a:ext uri="{9D8B030D-6E8A-4147-A177-3AD203B41FA5}">
                      <a16:colId xmlns:a16="http://schemas.microsoft.com/office/drawing/2014/main" val="2896318558"/>
                    </a:ext>
                  </a:extLst>
                </a:gridCol>
                <a:gridCol w="1894948">
                  <a:extLst>
                    <a:ext uri="{9D8B030D-6E8A-4147-A177-3AD203B41FA5}">
                      <a16:colId xmlns:a16="http://schemas.microsoft.com/office/drawing/2014/main" val="3956390983"/>
                    </a:ext>
                  </a:extLst>
                </a:gridCol>
                <a:gridCol w="3016976">
                  <a:extLst>
                    <a:ext uri="{9D8B030D-6E8A-4147-A177-3AD203B41FA5}">
                      <a16:colId xmlns:a16="http://schemas.microsoft.com/office/drawing/2014/main" val="2238855354"/>
                    </a:ext>
                  </a:extLst>
                </a:gridCol>
                <a:gridCol w="2455962">
                  <a:extLst>
                    <a:ext uri="{9D8B030D-6E8A-4147-A177-3AD203B41FA5}">
                      <a16:colId xmlns:a16="http://schemas.microsoft.com/office/drawing/2014/main" val="2543282848"/>
                    </a:ext>
                  </a:extLst>
                </a:gridCol>
              </a:tblGrid>
              <a:tr h="3529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Precedence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045" marR="86045" marT="86045" marB="86045">
                    <a:lnL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86045" marR="86045" marT="86045" marB="86045">
                    <a:lnL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86045" marR="86045" marT="86045" marB="86045">
                    <a:lnL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Associativity</a:t>
                      </a:r>
                    </a:p>
                  </a:txBody>
                  <a:tcPr marL="86045" marR="86045" marT="86045" marB="86045">
                    <a:lnL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2903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Postfix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 [] -&gt; . ++ - -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593315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Unary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 - ! ~ ++ - - (type)* &amp; sizeof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Right to left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0402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Multiplicative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 / %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14660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Additive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 -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481155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Shift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&lt;&lt; &gt;&gt;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96334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Relational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 &lt;= &gt; &gt;=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95495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Equality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 !=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96172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AND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579316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XOR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41467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OR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63628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AND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&amp;&amp;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71925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OR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||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94590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13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Conditional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?: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Right to left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59528"/>
                  </a:ext>
                </a:extLst>
              </a:tr>
              <a:tr h="458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Assignment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 += -= *= /= %=&gt;&gt;= &lt;&lt;= &amp;= ^= |=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Right to left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930163"/>
                  </a:ext>
                </a:extLst>
              </a:tr>
              <a:tr h="291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</a:t>
                      </a:r>
                      <a:endParaRPr lang="en-IN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Comma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Left to right</a:t>
                      </a:r>
                    </a:p>
                  </a:txBody>
                  <a:tcPr marL="57363" marR="57363" marT="57363" marB="5736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4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9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152400" y="228600"/>
            <a:ext cx="82893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Nunito Sans" panose="00000500000000000000" pitchFamily="2" charset="0"/>
              </a:rPr>
              <a:t>7 Types of Operators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81000" y="1066800"/>
            <a:ext cx="7696200" cy="424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+mj-lt"/>
              <a:buAutoNum type="arabicParenR"/>
            </a:pPr>
            <a:r>
              <a:rPr lang="en-US" sz="2000" dirty="0">
                <a:latin typeface="+mj-lt"/>
              </a:rPr>
              <a:t>Arithmetic  Operators </a:t>
            </a:r>
          </a:p>
          <a:p>
            <a:pPr marL="342892" indent="-342892">
              <a:buFont typeface="+mj-lt"/>
              <a:buAutoNum type="arabicParenR"/>
            </a:pPr>
            <a:endParaRPr lang="en-US" sz="2000" dirty="0">
              <a:latin typeface="+mj-lt"/>
            </a:endParaRPr>
          </a:p>
          <a:p>
            <a:pPr marL="342892" indent="-342892">
              <a:buFont typeface="+mj-lt"/>
              <a:buAutoNum type="arabicParenR"/>
            </a:pPr>
            <a:r>
              <a:rPr lang="en-US" sz="2000" dirty="0">
                <a:latin typeface="+mj-lt"/>
              </a:rPr>
              <a:t>Relational Operators</a:t>
            </a:r>
          </a:p>
          <a:p>
            <a:pPr marL="342892" indent="-342892">
              <a:buFont typeface="+mj-lt"/>
              <a:buAutoNum type="arabicParenR"/>
            </a:pPr>
            <a:endParaRPr lang="en-US" sz="2000" dirty="0">
              <a:latin typeface="+mj-lt"/>
            </a:endParaRPr>
          </a:p>
          <a:p>
            <a:pPr marL="342892" indent="-342892">
              <a:buFont typeface="+mj-lt"/>
              <a:buAutoNum type="arabicParenR"/>
            </a:pPr>
            <a:r>
              <a:rPr lang="en-US" sz="2000" dirty="0">
                <a:latin typeface="+mj-lt"/>
              </a:rPr>
              <a:t>Assignment Operators</a:t>
            </a:r>
          </a:p>
          <a:p>
            <a:pPr marL="342892" indent="-342892">
              <a:buFont typeface="+mj-lt"/>
              <a:buAutoNum type="arabicParenR"/>
            </a:pPr>
            <a:endParaRPr lang="en-US" sz="2000" dirty="0">
              <a:latin typeface="+mj-lt"/>
            </a:endParaRPr>
          </a:p>
          <a:p>
            <a:pPr marL="342892" indent="-342892">
              <a:buFont typeface="+mj-lt"/>
              <a:buAutoNum type="arabicParenR"/>
            </a:pPr>
            <a:r>
              <a:rPr lang="en-US" sz="2000" dirty="0">
                <a:latin typeface="+mj-lt"/>
              </a:rPr>
              <a:t>Logical Operators</a:t>
            </a:r>
          </a:p>
          <a:p>
            <a:pPr marL="342892" indent="-342892">
              <a:buFont typeface="+mj-lt"/>
              <a:buAutoNum type="arabicParenR"/>
            </a:pPr>
            <a:endParaRPr lang="en-US" sz="2000" dirty="0">
              <a:latin typeface="+mj-lt"/>
            </a:endParaRPr>
          </a:p>
          <a:p>
            <a:pPr marL="342892" indent="-342892">
              <a:buFont typeface="+mj-lt"/>
              <a:buAutoNum type="arabicParenR"/>
            </a:pPr>
            <a:r>
              <a:rPr lang="en-US" sz="2000" dirty="0">
                <a:latin typeface="+mj-lt"/>
              </a:rPr>
              <a:t>Bitwise Operators</a:t>
            </a:r>
          </a:p>
          <a:p>
            <a:pPr marL="342892" indent="-342892">
              <a:buFont typeface="+mj-lt"/>
              <a:buAutoNum type="arabicParenR"/>
            </a:pPr>
            <a:endParaRPr lang="en-US" sz="2000" dirty="0">
              <a:latin typeface="+mj-lt"/>
            </a:endParaRPr>
          </a:p>
          <a:p>
            <a:pPr marL="342892" indent="-342892">
              <a:buFont typeface="+mj-lt"/>
              <a:buAutoNum type="arabicParenR"/>
            </a:pPr>
            <a:r>
              <a:rPr lang="en-US" sz="2000" dirty="0">
                <a:latin typeface="+mj-lt"/>
              </a:rPr>
              <a:t>Increment and Decrement Operators</a:t>
            </a:r>
          </a:p>
          <a:p>
            <a:pPr marL="342892" indent="-342892">
              <a:buFont typeface="+mj-lt"/>
              <a:buAutoNum type="arabicParenR"/>
            </a:pPr>
            <a:endParaRPr lang="en-US" sz="2000" dirty="0">
              <a:latin typeface="+mj-lt"/>
            </a:endParaRPr>
          </a:p>
          <a:p>
            <a:pPr marL="342892" indent="-342892">
              <a:buFont typeface="+mj-lt"/>
              <a:buAutoNum type="arabicParenR"/>
            </a:pPr>
            <a:r>
              <a:rPr lang="en-US" sz="2000" dirty="0">
                <a:latin typeface="+mj-lt"/>
              </a:rPr>
              <a:t>Special Operators </a:t>
            </a:r>
          </a:p>
        </p:txBody>
      </p:sp>
    </p:spTree>
    <p:extLst>
      <p:ext uri="{BB962C8B-B14F-4D97-AF65-F5344CB8AC3E}">
        <p14:creationId xmlns:p14="http://schemas.microsoft.com/office/powerpoint/2010/main" val="28153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21021" y="152400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 err="1">
                <a:latin typeface="Nunito Sans" panose="00000500000000000000" pitchFamily="2" charset="0"/>
              </a:rPr>
              <a:t>i</a:t>
            </a:r>
            <a:r>
              <a:rPr lang="en-US" sz="3375" b="1" dirty="0">
                <a:latin typeface="Nunito Sans" panose="00000500000000000000" pitchFamily="2" charset="0"/>
              </a:rPr>
              <a:t>) Arithmetic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49036" y="8382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23302" y="989783"/>
            <a:ext cx="9020698" cy="84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An arithmetic operator performs </a:t>
            </a:r>
            <a:r>
              <a:rPr lang="en-US" sz="2100" b="1" u="sng" dirty="0"/>
              <a:t>mathematical operations </a:t>
            </a:r>
            <a:r>
              <a:rPr lang="en-US" sz="2100" dirty="0"/>
              <a:t>such as </a:t>
            </a:r>
            <a:r>
              <a:rPr lang="en-US" sz="2100" b="1" dirty="0"/>
              <a:t>addition, subtraction</a:t>
            </a:r>
            <a:r>
              <a:rPr lang="en-US" sz="2100" dirty="0"/>
              <a:t> and </a:t>
            </a:r>
            <a:r>
              <a:rPr lang="en-US" sz="2100" b="1" dirty="0"/>
              <a:t>multiplication</a:t>
            </a:r>
            <a:r>
              <a:rPr lang="en-US" sz="2100" dirty="0"/>
              <a:t> on numerical values (constants and variables).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36174"/>
              </p:ext>
            </p:extLst>
          </p:nvPr>
        </p:nvGraphicFramePr>
        <p:xfrm>
          <a:off x="481693" y="2438400"/>
          <a:ext cx="7620000" cy="304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693">
                  <a:extLst>
                    <a:ext uri="{9D8B030D-6E8A-4147-A177-3AD203B41FA5}">
                      <a16:colId xmlns:a16="http://schemas.microsoft.com/office/drawing/2014/main" val="190494131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Nunito Sans SemiBold" pitchFamily="2" charset="0"/>
                        </a:rPr>
                        <a:t>Operators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Nunito Sans SemiBold" pitchFamily="2" charset="0"/>
                        </a:rPr>
                        <a:t>Meaning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Nunito Sans SemiBold" pitchFamily="2" charset="0"/>
                        </a:rPr>
                        <a:t>Example</a:t>
                      </a:r>
                    </a:p>
                    <a:p>
                      <a:pPr algn="ctr"/>
                      <a:r>
                        <a:rPr lang="en-US" sz="1800" b="1" dirty="0">
                          <a:latin typeface="Nunito Sans SemiBold" pitchFamily="2" charset="0"/>
                        </a:rPr>
                        <a:t>a = 10,</a:t>
                      </a:r>
                      <a:r>
                        <a:rPr lang="en-US" sz="1800" b="1" baseline="0" dirty="0">
                          <a:latin typeface="Nunito Sans SemiBold" pitchFamily="2" charset="0"/>
                        </a:rPr>
                        <a:t> </a:t>
                      </a:r>
                      <a:r>
                        <a:rPr lang="en-US" sz="1800" b="1" dirty="0">
                          <a:latin typeface="Nunito Sans SemiBold" pitchFamily="2" charset="0"/>
                        </a:rPr>
                        <a:t>b = 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Nunito Sans Light" pitchFamily="2" charset="0"/>
                        </a:rPr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Add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a</a:t>
                      </a:r>
                      <a:r>
                        <a:rPr lang="en-US" sz="1500" baseline="0" dirty="0">
                          <a:latin typeface="Nunito Sans Light" pitchFamily="2" charset="0"/>
                        </a:rPr>
                        <a:t>  + b = 15</a:t>
                      </a:r>
                      <a:endParaRPr lang="en-US" sz="1500" dirty="0">
                        <a:latin typeface="Nunito Sans Light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Nunito Sans Light" pitchFamily="2" charset="0"/>
                        </a:rPr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Sub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a – b = 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Nunito Sans Light" pitchFamily="2" charset="0"/>
                        </a:rPr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Multiplication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a  * b = 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8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Nunito Sans Light" pitchFamily="2" charset="0"/>
                        </a:rPr>
                        <a:t>/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a  / b</a:t>
                      </a:r>
                      <a:r>
                        <a:rPr lang="en-US" sz="1500" baseline="0" dirty="0">
                          <a:latin typeface="Nunito Sans Light" pitchFamily="2" charset="0"/>
                        </a:rPr>
                        <a:t> = 2</a:t>
                      </a:r>
                      <a:endParaRPr lang="en-US" sz="1500" dirty="0">
                        <a:latin typeface="Nunito Sans Light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8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Nunito Sans Light" pitchFamily="2" charset="0"/>
                        </a:rPr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Nunito Sans Light" pitchFamily="2" charset="0"/>
                        </a:rPr>
                        <a:t>Modulos</a:t>
                      </a:r>
                      <a:endParaRPr lang="en-US" sz="1500" dirty="0">
                        <a:latin typeface="Nunito Sans Light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Nunito Sans Light" pitchFamily="2" charset="0"/>
                        </a:rPr>
                        <a:t>a % b = 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0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397413" y="1314450"/>
            <a:ext cx="828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Nunito Sans" panose="00000500000000000000" pitchFamily="2" charset="0"/>
              </a:rPr>
              <a:t>If you have more than one arithmetic operator in an expression, which operator will execute first?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7550" y="2400300"/>
            <a:ext cx="21145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200000"/>
              </a:lnSpc>
            </a:pPr>
            <a:r>
              <a:rPr lang="en-US" dirty="0">
                <a:latin typeface="Nunito Sans Light" pitchFamily="2" charset="0"/>
              </a:rPr>
              <a:t>B  O  D  M  A  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515196" y="3771305"/>
            <a:ext cx="1714500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500" y="4457700"/>
            <a:ext cx="17716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200000"/>
              </a:lnSpc>
            </a:pPr>
            <a:r>
              <a:rPr lang="en-US" dirty="0">
                <a:latin typeface="Nunito Sans Light" pitchFamily="2" charset="0"/>
              </a:rPr>
              <a:t>Brackets ()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086100" y="3486151"/>
            <a:ext cx="1143000" cy="1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3891007"/>
            <a:ext cx="8001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200000"/>
              </a:lnSpc>
            </a:pPr>
            <a:r>
              <a:rPr lang="en-US" dirty="0">
                <a:latin typeface="Nunito Sans Light" pitchFamily="2" charset="0"/>
              </a:rPr>
              <a:t>order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572173" y="3285828"/>
            <a:ext cx="742950" cy="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1900" y="3491553"/>
            <a:ext cx="457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200000"/>
              </a:lnSpc>
            </a:pPr>
            <a:r>
              <a:rPr lang="en-US" dirty="0">
                <a:latin typeface="Nunito Sans Light" pitchFamily="2" charset="0"/>
              </a:rPr>
              <a:t>%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3857923" y="3285828"/>
            <a:ext cx="742950" cy="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4800" y="3491553"/>
            <a:ext cx="457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200000"/>
              </a:lnSpc>
            </a:pPr>
            <a:r>
              <a:rPr lang="en-US" dirty="0">
                <a:latin typeface="Nunito Sans Light" pitchFamily="2" charset="0"/>
              </a:rPr>
              <a:t>*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143673" y="3285828"/>
            <a:ext cx="742950" cy="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0550" y="3491553"/>
            <a:ext cx="457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200000"/>
              </a:lnSpc>
            </a:pPr>
            <a:r>
              <a:rPr lang="en-US" dirty="0">
                <a:latin typeface="Nunito Sans Light" pitchFamily="2" charset="0"/>
              </a:rPr>
              <a:t>+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429423" y="3285828"/>
            <a:ext cx="742950" cy="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86300" y="3491553"/>
            <a:ext cx="457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200000"/>
              </a:lnSpc>
            </a:pPr>
            <a:r>
              <a:rPr lang="en-US" dirty="0">
                <a:latin typeface="Nunito Sans Light" pitchFamily="2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086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9" grpId="0"/>
      <p:bldP spid="23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397413" y="1314452"/>
            <a:ext cx="82893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Nunito Sans" panose="00000500000000000000" pitchFamily="2" charset="0"/>
              </a:rPr>
              <a:t>What is the difference between % and / operator?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857500" y="3333320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 Light" pitchFamily="2" charset="0"/>
              </a:rPr>
              <a:t>%</a:t>
            </a:r>
            <a:r>
              <a:rPr lang="en-US" sz="2400" dirty="0">
                <a:latin typeface="Nunito Sans Light" pitchFamily="2" charset="0"/>
              </a:rPr>
              <a:t>  -&gt; Remainder 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3028950" y="2400301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 Light" pitchFamily="2" charset="0"/>
              </a:rPr>
              <a:t>/</a:t>
            </a:r>
            <a:r>
              <a:rPr lang="en-US" sz="2400" dirty="0">
                <a:latin typeface="Nunito Sans Light" pitchFamily="2" charset="0"/>
              </a:rPr>
              <a:t> -&gt; Quotient </a:t>
            </a:r>
          </a:p>
        </p:txBody>
      </p:sp>
    </p:spTree>
    <p:extLst>
      <p:ext uri="{BB962C8B-B14F-4D97-AF65-F5344CB8AC3E}">
        <p14:creationId xmlns:p14="http://schemas.microsoft.com/office/powerpoint/2010/main" val="38723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5255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ii) Relational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12296" y="7620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1" y="911061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400" dirty="0"/>
              <a:t>A </a:t>
            </a:r>
            <a:r>
              <a:rPr lang="en-US" sz="2400" b="1" dirty="0"/>
              <a:t>relational operator </a:t>
            </a:r>
            <a:r>
              <a:rPr lang="en-US" sz="2400" dirty="0"/>
              <a:t>checks the </a:t>
            </a:r>
            <a:r>
              <a:rPr lang="en-US" sz="2400" b="1" dirty="0"/>
              <a:t>relationship between two operands </a:t>
            </a:r>
            <a:r>
              <a:rPr lang="en-US" sz="2400" dirty="0"/>
              <a:t>It is used to form a </a:t>
            </a:r>
            <a:r>
              <a:rPr lang="en-US" sz="2400" b="1" dirty="0"/>
              <a:t>condition 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400" dirty="0"/>
              <a:t>If the relation is </a:t>
            </a:r>
            <a:r>
              <a:rPr lang="en-US" sz="2400" b="1" dirty="0"/>
              <a:t>true</a:t>
            </a:r>
            <a:r>
              <a:rPr lang="en-US" sz="2400" dirty="0"/>
              <a:t>, it returns</a:t>
            </a:r>
            <a:r>
              <a:rPr lang="en-US" sz="2400" b="1" dirty="0"/>
              <a:t> 1</a:t>
            </a:r>
            <a:r>
              <a:rPr lang="en-US" sz="2400" dirty="0"/>
              <a:t>; if the relation is </a:t>
            </a:r>
            <a:r>
              <a:rPr lang="en-US" sz="2400" b="1" dirty="0"/>
              <a:t>false</a:t>
            </a:r>
            <a:r>
              <a:rPr lang="en-US" sz="2400" dirty="0"/>
              <a:t>, it returns value </a:t>
            </a:r>
            <a:r>
              <a:rPr lang="en-US" sz="2400" b="1" dirty="0"/>
              <a:t>0</a:t>
            </a:r>
            <a:r>
              <a:rPr lang="en-US" sz="2400" dirty="0"/>
              <a:t>. These are used in </a:t>
            </a:r>
            <a:r>
              <a:rPr lang="en-US" sz="2400" b="1" dirty="0"/>
              <a:t>decision making .</a:t>
            </a:r>
            <a:endParaRPr lang="en-US" sz="2400" dirty="0"/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9EF5D0B4-1AEE-47E1-1906-4C706B72F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734280" y="2509519"/>
            <a:ext cx="7614336" cy="4348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9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0" y="115447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iii) Logical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52400" y="7620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152400" y="987315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/>
              <a:t>It is used to </a:t>
            </a:r>
            <a:r>
              <a:rPr lang="en-US" sz="2400" dirty="0">
                <a:solidFill>
                  <a:srgbClr val="FF0000"/>
                </a:solidFill>
              </a:rPr>
              <a:t>combine the conditions </a:t>
            </a:r>
            <a:r>
              <a:rPr lang="en-US" sz="2400" dirty="0"/>
              <a:t>when you have </a:t>
            </a:r>
            <a:r>
              <a:rPr lang="en-US" sz="2400" dirty="0">
                <a:solidFill>
                  <a:srgbClr val="FF0000"/>
                </a:solidFill>
              </a:rPr>
              <a:t>more than one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/>
              <a:t>An expression containing logical operator returns either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depending upon whether expression results true or false</a:t>
            </a:r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058E6B51-073D-0CA1-E65D-827022DFE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0D8E8"/>
              </a:clrFrom>
              <a:clrTo>
                <a:srgbClr val="D0D8E8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381000" y="2438400"/>
            <a:ext cx="7971245" cy="400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2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12296" y="79868"/>
            <a:ext cx="83522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iii) Assignment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449036" y="6858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449036" y="905376"/>
            <a:ext cx="7939564" cy="52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Right side value will be assigned to the left side variable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7475"/>
              </p:ext>
            </p:extLst>
          </p:nvPr>
        </p:nvGraphicFramePr>
        <p:xfrm>
          <a:off x="971550" y="1903439"/>
          <a:ext cx="6648450" cy="40973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9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  <a:endParaRPr lang="en-IN" sz="2400" dirty="0"/>
                    </a:p>
                  </a:txBody>
                  <a:tcPr marL="67685" marR="67685" marT="33842" marB="338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  <a:endParaRPr lang="en-IN" sz="2400" dirty="0"/>
                    </a:p>
                  </a:txBody>
                  <a:tcPr marL="67685" marR="67685" marT="33842" marB="3384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  <a:endParaRPr lang="en-IN" sz="2400" dirty="0"/>
                    </a:p>
                  </a:txBody>
                  <a:tcPr marL="67685" marR="67685" marT="33842" marB="3384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9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=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= 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= 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68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+=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+= 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= a+b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9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-=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-= 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= a-b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9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*=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*= 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= a*b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68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/=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/= 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= a/b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9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%=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%= 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        a = a%b</a:t>
                      </a:r>
                    </a:p>
                  </a:txBody>
                  <a:tcPr marL="70506" marR="56405" marT="70506" marB="634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2329</Words>
  <Application>Microsoft Office PowerPoint</Application>
  <PresentationFormat>On-screen Show (4:3)</PresentationFormat>
  <Paragraphs>532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Courier New</vt:lpstr>
      <vt:lpstr>Times New Roman</vt:lpstr>
      <vt:lpstr>Calibri</vt:lpstr>
      <vt:lpstr>Times New Roman</vt:lpstr>
      <vt:lpstr>Nunito Sans SemiBold</vt:lpstr>
      <vt:lpstr>erdana</vt:lpstr>
      <vt:lpstr>Arial</vt:lpstr>
      <vt:lpstr>Wingdings</vt:lpstr>
      <vt:lpstr>inter-bold</vt:lpstr>
      <vt:lpstr>inter-regular</vt:lpstr>
      <vt:lpstr>Nunito Sans</vt:lpstr>
      <vt:lpstr>Nunito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naveench</cp:lastModifiedBy>
  <cp:revision>234</cp:revision>
  <dcterms:created xsi:type="dcterms:W3CDTF">2006-08-16T00:00:00Z</dcterms:created>
  <dcterms:modified xsi:type="dcterms:W3CDTF">2023-01-17T03:28:55Z</dcterms:modified>
</cp:coreProperties>
</file>