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92" r:id="rId2"/>
    <p:sldId id="298" r:id="rId3"/>
    <p:sldId id="304" r:id="rId4"/>
    <p:sldId id="303" r:id="rId5"/>
    <p:sldId id="299" r:id="rId6"/>
    <p:sldId id="300" r:id="rId7"/>
    <p:sldId id="302" r:id="rId8"/>
    <p:sldId id="301" r:id="rId9"/>
    <p:sldId id="305" r:id="rId10"/>
    <p:sldId id="306" r:id="rId11"/>
    <p:sldId id="307" r:id="rId12"/>
    <p:sldId id="321" r:id="rId13"/>
    <p:sldId id="322" r:id="rId14"/>
    <p:sldId id="535" r:id="rId15"/>
    <p:sldId id="323" r:id="rId16"/>
    <p:sldId id="324" r:id="rId17"/>
    <p:sldId id="325" r:id="rId18"/>
    <p:sldId id="536" r:id="rId19"/>
    <p:sldId id="538" r:id="rId20"/>
    <p:sldId id="537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Nunito Sans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6"/>
    <a:srgbClr val="000000"/>
    <a:srgbClr val="FF644E"/>
    <a:srgbClr val="FF3300"/>
    <a:srgbClr val="303030"/>
    <a:srgbClr val="4A4A4A"/>
    <a:srgbClr val="3D3D3D"/>
    <a:srgbClr val="212121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61" d="100"/>
          <a:sy n="61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5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0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 will see return in later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the break statement is encountered from within a loop, the loop iterations stops there and control returns from the loop immediately to the first statement after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the break statement is encountered from within a loop, the loop iterations stops there and control returns from the loop immediately to the first statement after the loop.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4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2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8393" y="245785"/>
            <a:ext cx="912560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75" b="1" dirty="0">
                <a:latin typeface="Nunito Sans" panose="00000500000000000000" pitchFamily="2" charset="0"/>
              </a:rPr>
              <a:t>Variants of for -loop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57922" y="9906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18393" y="1253699"/>
            <a:ext cx="9071279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Nunito Sans" panose="00000500000000000000" pitchFamily="2" charset="0"/>
              </a:rPr>
              <a:t>Variation 1 ( for using comma(</a:t>
            </a:r>
            <a:r>
              <a:rPr lang="en-US" sz="2800" b="1" dirty="0">
                <a:solidFill>
                  <a:srgbClr val="FF0000"/>
                </a:solidFill>
                <a:latin typeface="Nunito Sans" panose="00000500000000000000" pitchFamily="2" charset="0"/>
              </a:rPr>
              <a:t>,</a:t>
            </a:r>
            <a:r>
              <a:rPr lang="en-US" sz="2800" b="1" dirty="0">
                <a:latin typeface="Nunito Sans" panose="00000500000000000000" pitchFamily="2" charset="0"/>
              </a:rPr>
              <a:t>) operator)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This includes </a:t>
            </a:r>
            <a:r>
              <a:rPr lang="en-US" sz="2000" b="1" dirty="0">
                <a:latin typeface="Nunito Sans" panose="00000500000000000000" pitchFamily="2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Nunito Sans" panose="00000500000000000000" pitchFamily="2" charset="0"/>
              </a:rPr>
              <a:t>comma operator</a:t>
            </a:r>
            <a:r>
              <a:rPr lang="en-US" sz="2000" dirty="0">
                <a:solidFill>
                  <a:srgbClr val="FF0000"/>
                </a:solidFill>
                <a:latin typeface="Nunito Sans" panose="00000500000000000000" pitchFamily="2" charset="0"/>
              </a:rPr>
              <a:t> in initialization or updation section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	for(</a:t>
            </a:r>
            <a:r>
              <a:rPr lang="en-US" sz="2000" b="1" dirty="0">
                <a:highlight>
                  <a:srgbClr val="FFFF00"/>
                </a:highlight>
                <a:latin typeface="Nunito Sans" panose="00000500000000000000" pitchFamily="2" charset="0"/>
              </a:rPr>
              <a:t>i=0, j=0</a:t>
            </a:r>
            <a:r>
              <a:rPr lang="en-US" sz="2000" dirty="0">
                <a:latin typeface="Nunito Sans" panose="00000500000000000000" pitchFamily="2" charset="0"/>
              </a:rPr>
              <a:t>; </a:t>
            </a:r>
            <a:r>
              <a:rPr lang="en-US" sz="2000" dirty="0" err="1">
                <a:latin typeface="Nunito Sans" panose="00000500000000000000" pitchFamily="2" charset="0"/>
              </a:rPr>
              <a:t>i+j</a:t>
            </a:r>
            <a:r>
              <a:rPr lang="en-US" sz="2000" dirty="0">
                <a:latin typeface="Nunito Sans" panose="00000500000000000000" pitchFamily="2" charset="0"/>
              </a:rPr>
              <a:t> &lt; 10; </a:t>
            </a:r>
            <a:r>
              <a:rPr lang="en-US" sz="2000" dirty="0" err="1">
                <a:latin typeface="Nunito Sans" panose="00000500000000000000" pitchFamily="2" charset="0"/>
              </a:rPr>
              <a:t>i</a:t>
            </a:r>
            <a:r>
              <a:rPr lang="en-US" sz="2000" dirty="0">
                <a:latin typeface="Nunito Sans" panose="00000500000000000000" pitchFamily="2" charset="0"/>
              </a:rPr>
              <a:t>++,</a:t>
            </a:r>
            <a:r>
              <a:rPr lang="en-US" sz="2000" dirty="0" err="1">
                <a:latin typeface="Nunito Sans" panose="00000500000000000000" pitchFamily="2" charset="0"/>
              </a:rPr>
              <a:t>j++</a:t>
            </a:r>
            <a:r>
              <a:rPr lang="en-US" sz="2000" dirty="0">
                <a:latin typeface="Nunito Sans" panose="00000500000000000000" pitchFamily="2" charset="0"/>
              </a:rPr>
              <a:t>)  </a:t>
            </a:r>
            <a:r>
              <a:rPr lang="en-US" sz="2000" dirty="0">
                <a:solidFill>
                  <a:srgbClr val="FF0000"/>
                </a:solidFill>
                <a:latin typeface="Nunito Sans" panose="00000500000000000000" pitchFamily="2" charset="0"/>
              </a:rPr>
              <a:t>//includes comma operator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                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                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" panose="00000500000000000000" pitchFamily="2" charset="0"/>
              </a:rPr>
              <a:t>Here, both </a:t>
            </a:r>
            <a:r>
              <a:rPr lang="en-US" sz="2000" b="1" dirty="0">
                <a:latin typeface="Nunito Sans" panose="00000500000000000000" pitchFamily="2" charset="0"/>
              </a:rPr>
              <a:t>x</a:t>
            </a:r>
            <a:r>
              <a:rPr lang="en-US" sz="2000" dirty="0">
                <a:latin typeface="Nunito Sans" panose="00000500000000000000" pitchFamily="2" charset="0"/>
              </a:rPr>
              <a:t> and</a:t>
            </a:r>
            <a:r>
              <a:rPr lang="en-US" sz="2000" b="1" dirty="0">
                <a:latin typeface="Nunito Sans" panose="00000500000000000000" pitchFamily="2" charset="0"/>
              </a:rPr>
              <a:t> y </a:t>
            </a:r>
            <a:r>
              <a:rPr lang="en-US" sz="2000" dirty="0">
                <a:latin typeface="Nunito Sans" panose="00000500000000000000" pitchFamily="2" charset="0"/>
              </a:rPr>
              <a:t>control the loop.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0878" y="0"/>
            <a:ext cx="902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Nunito Sans" panose="00000500000000000000" pitchFamily="2" charset="0"/>
              </a:rPr>
              <a:t>Infinite loops: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84773" y="778089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304800" y="1066800"/>
            <a:ext cx="8748086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Nunito Sans" panose="00000500000000000000" pitchFamily="2" charset="0"/>
              </a:rPr>
              <a:t>Infinite while loop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Syntax:   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while(1) 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{ 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  //body of the loop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} </a:t>
            </a:r>
            <a:endParaRPr lang="en-US" sz="2000" b="1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01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0878" y="0"/>
            <a:ext cx="902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Nunito Sans" panose="00000500000000000000" pitchFamily="2" charset="0"/>
              </a:rPr>
              <a:t>Infinite loops: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84773" y="778089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304800" y="1066800"/>
            <a:ext cx="8748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//</a:t>
            </a:r>
            <a:r>
              <a:rPr lang="en-US" sz="2400" b="0" i="0">
                <a:solidFill>
                  <a:srgbClr val="0000FF"/>
                </a:solidFill>
                <a:effectLst/>
                <a:latin typeface="inter-regular"/>
              </a:rPr>
              <a:t>infinite while loop</a:t>
            </a:r>
          </a:p>
          <a:p>
            <a:pPr lvl="1" algn="just"/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 algn="just"/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=0;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(1)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++; 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 is :%d"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}  </a:t>
            </a:r>
          </a:p>
          <a:p>
            <a:pPr lvl="1" algn="just"/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lvl="1" algn="just"/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338392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09058" y="441796"/>
            <a:ext cx="792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unito Sans" panose="00000500000000000000" pitchFamily="2" charset="0"/>
              </a:rPr>
              <a:t>Jump Statements/ branching statements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626910" y="1301966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1066800" y="3200400"/>
            <a:ext cx="6772275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break</a:t>
            </a:r>
          </a:p>
          <a:p>
            <a:pPr marL="417899" indent="-417899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continue</a:t>
            </a:r>
          </a:p>
          <a:p>
            <a:pPr marL="417899" indent="-417899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goto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C607B-8235-A12F-A740-5FDB0FD585B1}"/>
              </a:ext>
            </a:extLst>
          </p:cNvPr>
          <p:cNvSpPr txBox="1"/>
          <p:nvPr/>
        </p:nvSpPr>
        <p:spPr>
          <a:xfrm>
            <a:off x="228600" y="1349323"/>
            <a:ext cx="8379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400" dirty="0"/>
              <a:t>Jump Statement makes the </a:t>
            </a:r>
            <a:r>
              <a:rPr lang="en-US" sz="2400" b="1" dirty="0">
                <a:highlight>
                  <a:srgbClr val="FFFF00"/>
                </a:highlight>
              </a:rPr>
              <a:t>control jump to another section of the program unconditionally</a:t>
            </a:r>
            <a:r>
              <a:rPr lang="en-US" sz="2400" dirty="0"/>
              <a:t> when encountered.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terminate the loop or switch-case instantly.</a:t>
            </a:r>
            <a:r>
              <a:rPr lang="en-US" sz="2400" dirty="0"/>
              <a:t> 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2400" dirty="0"/>
              <a:t>Used to </a:t>
            </a:r>
            <a:r>
              <a:rPr lang="en-US" sz="2400" dirty="0">
                <a:solidFill>
                  <a:srgbClr val="FF0000"/>
                </a:solidFill>
              </a:rPr>
              <a:t>escape the execution of a section</a:t>
            </a:r>
            <a:r>
              <a:rPr lang="en-US" sz="2400" dirty="0"/>
              <a:t> of the program.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49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468239"/>
            <a:ext cx="62641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atin typeface="Nunito Sans" panose="00000500000000000000" pitchFamily="2" charset="0"/>
              </a:rPr>
              <a:t>Control with break and continue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94792" y="1205297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48629"/>
            <a:ext cx="8077199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buFont typeface="Wingdings" panose="05000000000000000000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break statement </a:t>
            </a:r>
            <a:r>
              <a:rPr lang="en-US" sz="2000" dirty="0"/>
              <a:t>is used to </a:t>
            </a:r>
            <a:r>
              <a:rPr lang="en-US" sz="2000" dirty="0">
                <a:solidFill>
                  <a:srgbClr val="C00000"/>
                </a:solidFill>
              </a:rPr>
              <a:t>terminate the execution of the rest of the block </a:t>
            </a:r>
            <a:r>
              <a:rPr lang="en-US" sz="2000" dirty="0"/>
              <a:t>where it is present and takes the control out of the block to the next statement.</a:t>
            </a:r>
          </a:p>
          <a:p>
            <a:pPr marL="417899" indent="-41789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terminate the loop or switch block</a:t>
            </a:r>
          </a:p>
          <a:p>
            <a:pPr marL="417899" indent="-417899">
              <a:lnSpc>
                <a:spcPct val="150000"/>
              </a:lnSpc>
            </a:pPr>
            <a:r>
              <a:rPr lang="en-US" sz="1600" b="1" dirty="0"/>
              <a:t>Syntax:</a:t>
            </a:r>
          </a:p>
          <a:p>
            <a:pPr marL="417899" indent="-417899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	break;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F0CD0-AFC7-969A-C478-840CE8B3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272" y="2971800"/>
            <a:ext cx="4375437" cy="3846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6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112375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Nunito Sans" panose="00000500000000000000" pitchFamily="2" charset="0"/>
              </a:rPr>
              <a:t>Write a C program to break for loop when for 5</a:t>
            </a:r>
            <a:r>
              <a:rPr lang="en-US" sz="2400" b="1" baseline="30000" dirty="0">
                <a:solidFill>
                  <a:srgbClr val="C00000"/>
                </a:solidFill>
                <a:latin typeface="Nunito Sans" panose="00000500000000000000" pitchFamily="2" charset="0"/>
              </a:rPr>
              <a:t>th</a:t>
            </a:r>
            <a:r>
              <a:rPr lang="en-US" sz="2400" b="1" dirty="0">
                <a:solidFill>
                  <a:srgbClr val="C00000"/>
                </a:solidFill>
                <a:latin typeface="Nunito Sans" panose="00000500000000000000" pitchFamily="2" charset="0"/>
              </a:rPr>
              <a:t> iteration of loop statement.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479778" y="171450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16C46-E1DD-BF77-0096-9EA40D6413CA}"/>
              </a:ext>
            </a:extLst>
          </p:cNvPr>
          <p:cNvSpPr txBox="1"/>
          <p:nvPr/>
        </p:nvSpPr>
        <p:spPr>
          <a:xfrm>
            <a:off x="1479778" y="2398702"/>
            <a:ext cx="474345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output:</a:t>
            </a:r>
          </a:p>
          <a:p>
            <a:endParaRPr lang="en-US" sz="2100" dirty="0"/>
          </a:p>
          <a:p>
            <a:r>
              <a:rPr lang="en-US" sz="2100" dirty="0"/>
              <a:t>0 1 2 3 4 5 came outside of loop </a:t>
            </a:r>
            <a:r>
              <a:rPr lang="en-US" sz="2100" dirty="0" err="1"/>
              <a:t>i</a:t>
            </a:r>
            <a:r>
              <a:rPr lang="en-US" sz="2100" dirty="0"/>
              <a:t> = 5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06762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7AA06-D294-4191-6741-1B28087144A4}"/>
              </a:ext>
            </a:extLst>
          </p:cNvPr>
          <p:cNvSpPr txBox="1"/>
          <p:nvPr/>
        </p:nvSpPr>
        <p:spPr>
          <a:xfrm>
            <a:off x="990600" y="1447800"/>
            <a:ext cx="6286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00FF"/>
                </a:solidFill>
                <a:latin typeface="inter-regular"/>
              </a:rPr>
              <a:t>#include&lt;stdio.h&gt;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400" dirty="0">
                <a:solidFill>
                  <a:srgbClr val="0000FF"/>
                </a:solidFill>
                <a:latin typeface="inter-regular"/>
              </a:rPr>
              <a:t>#include&lt;stdlib.h&gt;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main ()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sz="24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= 0;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&lt;10;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++)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{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"%d "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== 5)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break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"came outside of loop </a:t>
            </a:r>
            <a:r>
              <a:rPr lang="en-IN" sz="2400" dirty="0" err="1">
                <a:solidFill>
                  <a:srgbClr val="0000FF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 = %d"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}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D30D-911D-B50A-7B43-64EB32DB015E}"/>
              </a:ext>
            </a:extLst>
          </p:cNvPr>
          <p:cNvSpPr txBox="1"/>
          <p:nvPr/>
        </p:nvSpPr>
        <p:spPr>
          <a:xfrm>
            <a:off x="381000" y="52685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unito Sans" panose="00000500000000000000" pitchFamily="2" charset="0"/>
              </a:rPr>
              <a:t>Write a C program to break for loop when for 5</a:t>
            </a:r>
            <a:r>
              <a:rPr lang="en-US" sz="2000" b="1" baseline="30000" dirty="0">
                <a:latin typeface="Nunito Sans" panose="00000500000000000000" pitchFamily="2" charset="0"/>
              </a:rPr>
              <a:t>th</a:t>
            </a:r>
            <a:r>
              <a:rPr lang="en-US" sz="2000" b="1" dirty="0">
                <a:latin typeface="Nunito Sans" panose="00000500000000000000" pitchFamily="2" charset="0"/>
              </a:rPr>
              <a:t> iteration of loop statement. </a:t>
            </a:r>
          </a:p>
        </p:txBody>
      </p:sp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32639" y="412236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continue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1371601" y="154305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1C6D5-5ED5-9302-99F3-23BAF851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86000"/>
            <a:ext cx="5634485" cy="39131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496" y="1030980"/>
            <a:ext cx="74242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150000"/>
              </a:lnSpc>
            </a:pPr>
            <a:r>
              <a:rPr lang="en-US" sz="2400" dirty="0"/>
              <a:t>To execute the next iteration of the loop.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10A2-0F69-9F03-B80A-BF713AE76C03}"/>
              </a:ext>
            </a:extLst>
          </p:cNvPr>
          <p:cNvSpPr txBox="1"/>
          <p:nvPr/>
        </p:nvSpPr>
        <p:spPr>
          <a:xfrm>
            <a:off x="762000" y="2087618"/>
            <a:ext cx="28384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7899" indent="-417899"/>
            <a:r>
              <a:rPr lang="en-US" sz="2000" b="1" dirty="0"/>
              <a:t>Syntax:</a:t>
            </a:r>
          </a:p>
          <a:p>
            <a:pPr marL="417899" indent="-417899"/>
            <a:r>
              <a:rPr lang="en-US" sz="2000" b="1" dirty="0"/>
              <a:t>//loops </a:t>
            </a:r>
            <a:r>
              <a:rPr lang="en-US" sz="2000" b="1" dirty="0" err="1"/>
              <a:t>stmts</a:t>
            </a:r>
            <a:r>
              <a:rPr lang="en-US" sz="2000" b="1" dirty="0"/>
              <a:t> 	</a:t>
            </a:r>
          </a:p>
          <a:p>
            <a:pPr marL="417899" indent="-417899"/>
            <a:r>
              <a:rPr lang="en-US" sz="2000" dirty="0">
                <a:solidFill>
                  <a:srgbClr val="C00000"/>
                </a:solidFill>
              </a:rPr>
              <a:t> continue;</a:t>
            </a:r>
          </a:p>
          <a:p>
            <a:pPr marL="417899" indent="-417899"/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err="1">
                <a:solidFill>
                  <a:srgbClr val="C00000"/>
                </a:solidFill>
              </a:rPr>
              <a:t>stmts</a:t>
            </a:r>
            <a:r>
              <a:rPr lang="en-US" sz="2000" dirty="0">
                <a:solidFill>
                  <a:srgbClr val="C00000"/>
                </a:solidFill>
              </a:rPr>
              <a:t> to be skipped</a:t>
            </a:r>
          </a:p>
        </p:txBody>
      </p:sp>
    </p:spTree>
    <p:extLst>
      <p:ext uri="{BB962C8B-B14F-4D97-AF65-F5344CB8AC3E}">
        <p14:creationId xmlns:p14="http://schemas.microsoft.com/office/powerpoint/2010/main" val="3323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93D0-521B-7423-E987-F40A328F4CB7}"/>
              </a:ext>
            </a:extLst>
          </p:cNvPr>
          <p:cNvSpPr txBox="1"/>
          <p:nvPr/>
        </p:nvSpPr>
        <p:spPr>
          <a:xfrm>
            <a:off x="457200" y="1064249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FF"/>
                </a:solidFill>
                <a:latin typeface="inter-regular"/>
              </a:rPr>
              <a:t>//program on continue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inter-regular"/>
              </a:rPr>
              <a:t>#include&lt;stdio.h&gt;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24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US" sz="24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=1;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//initializing a local variable    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2400" dirty="0">
                <a:solidFill>
                  <a:srgbClr val="008200"/>
                </a:solidFill>
                <a:latin typeface="inter-regular"/>
              </a:rPr>
              <a:t>//starting a loop from 1 to 10 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=1;i&lt;=10;i++){      </a:t>
            </a:r>
          </a:p>
          <a:p>
            <a:pPr lvl="1" algn="just"/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==5)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 // it will continue for next iteration</a:t>
            </a: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{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lvl="1" algn="just"/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}    </a:t>
            </a:r>
          </a:p>
          <a:p>
            <a:pPr algn="just"/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"%d \n"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//end of for loop  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0;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4D70-0ED4-CCF1-8295-2E086996639A}"/>
              </a:ext>
            </a:extLst>
          </p:cNvPr>
          <p:cNvSpPr txBox="1"/>
          <p:nvPr/>
        </p:nvSpPr>
        <p:spPr>
          <a:xfrm>
            <a:off x="304800" y="5334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 Sans" panose="00000500000000000000" pitchFamily="2" charset="0"/>
              </a:rPr>
              <a:t>Write a C program to </a:t>
            </a:r>
            <a:r>
              <a:rPr lang="en-US" b="1" dirty="0">
                <a:solidFill>
                  <a:srgbClr val="FF0000"/>
                </a:solidFill>
                <a:latin typeface="Nunito Sans" panose="00000500000000000000" pitchFamily="2" charset="0"/>
              </a:rPr>
              <a:t>continue</a:t>
            </a:r>
            <a:r>
              <a:rPr lang="en-US" b="1" dirty="0">
                <a:latin typeface="Nunito Sans" panose="00000500000000000000" pitchFamily="2" charset="0"/>
              </a:rPr>
              <a:t> for loop when for 5</a:t>
            </a:r>
            <a:r>
              <a:rPr lang="en-US" b="1" baseline="30000" dirty="0">
                <a:latin typeface="Nunito Sans" panose="00000500000000000000" pitchFamily="2" charset="0"/>
              </a:rPr>
              <a:t>th</a:t>
            </a:r>
            <a:r>
              <a:rPr lang="en-US" b="1" dirty="0">
                <a:latin typeface="Nunito Sans" panose="00000500000000000000" pitchFamily="2" charset="0"/>
              </a:rPr>
              <a:t> iteration of loop statement. </a:t>
            </a:r>
          </a:p>
        </p:txBody>
      </p:sp>
    </p:spTree>
    <p:extLst>
      <p:ext uri="{BB962C8B-B14F-4D97-AF65-F5344CB8AC3E}">
        <p14:creationId xmlns:p14="http://schemas.microsoft.com/office/powerpoint/2010/main" val="393905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452717" y="532317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goto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685800" y="1186702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685800" y="1391786"/>
            <a:ext cx="8020878" cy="97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7899" indent="-417899">
              <a:lnSpc>
                <a:spcPct val="150000"/>
              </a:lnSpc>
            </a:pPr>
            <a:r>
              <a:rPr lang="en-US" sz="2025" b="1" dirty="0"/>
              <a:t>The goto statement allows us to </a:t>
            </a:r>
            <a:r>
              <a:rPr lang="en-US" sz="2025" b="1" dirty="0">
                <a:solidFill>
                  <a:srgbClr val="FF0000"/>
                </a:solidFill>
              </a:rPr>
              <a:t>transfer control of the program to the specified label.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A0CEE-323D-D829-0856-2FDA0874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3377"/>
            <a:ext cx="26506" cy="2077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93" tIns="0" rIns="1309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endParaRPr lang="en-US" altLang="en-US" sz="1350" dirty="0"/>
          </a:p>
        </p:txBody>
      </p:sp>
      <p:pic>
        <p:nvPicPr>
          <p:cNvPr id="1028" name="Picture 4" descr="How goto statement works?">
            <a:extLst>
              <a:ext uri="{FF2B5EF4-FFF2-40B4-BE49-F238E27FC236}">
                <a16:creationId xmlns:a16="http://schemas.microsoft.com/office/drawing/2014/main" id="{04A6DB34-3669-00EB-E95D-A5D8E40B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37610"/>
            <a:ext cx="3826343" cy="25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284BB-058F-5356-9BCC-3B9ED11EDFCB}"/>
              </a:ext>
            </a:extLst>
          </p:cNvPr>
          <p:cNvSpPr txBox="1"/>
          <p:nvPr/>
        </p:nvSpPr>
        <p:spPr>
          <a:xfrm>
            <a:off x="974258" y="2543358"/>
            <a:ext cx="27595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Syntax: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inter-regular"/>
              </a:rPr>
              <a:t>label:   </a:t>
            </a:r>
          </a:p>
          <a:p>
            <a:pPr algn="just"/>
            <a:r>
              <a:rPr lang="en-US" sz="1600" dirty="0">
                <a:solidFill>
                  <a:srgbClr val="008200"/>
                </a:solidFill>
                <a:latin typeface="inter-regular"/>
              </a:rPr>
              <a:t>//some part of the code; </a:t>
            </a:r>
            <a:r>
              <a:rPr lang="en-US" sz="16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US" sz="1600" b="1" dirty="0">
                <a:solidFill>
                  <a:srgbClr val="006699"/>
                </a:solidFill>
                <a:latin typeface="inter-regular"/>
              </a:rPr>
              <a:t>goto</a:t>
            </a:r>
            <a:r>
              <a:rPr lang="en-US" sz="1600" dirty="0">
                <a:solidFill>
                  <a:srgbClr val="000000"/>
                </a:solidFill>
                <a:latin typeface="inter-regular"/>
              </a:rPr>
              <a:t> label;</a:t>
            </a:r>
          </a:p>
        </p:txBody>
      </p:sp>
    </p:spTree>
    <p:extLst>
      <p:ext uri="{BB962C8B-B14F-4D97-AF65-F5344CB8AC3E}">
        <p14:creationId xmlns:p14="http://schemas.microsoft.com/office/powerpoint/2010/main" val="25043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304800" y="616351"/>
            <a:ext cx="6264184" cy="48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1" b="1" dirty="0">
                <a:latin typeface="Nunito Sans" panose="00000500000000000000" pitchFamily="2" charset="0"/>
              </a:rPr>
              <a:t>goto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838200" y="1219200"/>
            <a:ext cx="447104" cy="3249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TextBox 10"/>
          <p:cNvSpPr txBox="1"/>
          <p:nvPr/>
        </p:nvSpPr>
        <p:spPr>
          <a:xfrm>
            <a:off x="320566" y="1388514"/>
            <a:ext cx="75636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Parts of goto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goto is divided in two parts, </a:t>
            </a:r>
            <a:r>
              <a:rPr lang="en-US" sz="2400" b="1" dirty="0"/>
              <a:t>label definition </a:t>
            </a:r>
            <a:r>
              <a:rPr lang="en-US" sz="2400" dirty="0"/>
              <a:t>and </a:t>
            </a:r>
            <a:r>
              <a:rPr lang="en-US" sz="2400" b="1" dirty="0"/>
              <a:t>goto</a:t>
            </a:r>
            <a:r>
              <a:rPr lang="en-US" sz="2400" dirty="0"/>
              <a:t> keyword.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Label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FF0000"/>
                </a:solidFill>
              </a:rPr>
              <a:t>Label” </a:t>
            </a:r>
            <a:r>
              <a:rPr lang="en-US" sz="2000" dirty="0"/>
              <a:t>is a </a:t>
            </a:r>
            <a:r>
              <a:rPr lang="en-US" sz="2000" b="1" dirty="0"/>
              <a:t>valid C identifier </a:t>
            </a:r>
            <a:r>
              <a:rPr lang="en-US" sz="2000" dirty="0"/>
              <a:t>followed by colon symbol 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Label specifies </a:t>
            </a:r>
            <a:r>
              <a:rPr lang="en-US" sz="2000" dirty="0">
                <a:solidFill>
                  <a:srgbClr val="FF0000"/>
                </a:solidFill>
              </a:rPr>
              <a:t>control transfer location</a:t>
            </a:r>
            <a:r>
              <a:rPr lang="en-US" sz="2000" dirty="0"/>
              <a:t>. 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Each label work as a bookmark to specific location. You are free to define any number of labels anywhere inside a function.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goto: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FF0000"/>
                </a:solidFill>
              </a:rPr>
              <a:t>goto</a:t>
            </a:r>
            <a:r>
              <a:rPr lang="en-US" sz="2000" dirty="0"/>
              <a:t>” is a keyword used along with label name to transfer program control to the mentioned label. </a:t>
            </a:r>
          </a:p>
          <a:p>
            <a:pPr marL="6858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You can only transfer program control to a label within same function. </a:t>
            </a:r>
            <a:endParaRPr lang="en-IN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A0CEE-323D-D829-0856-2FDA0874C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3377"/>
            <a:ext cx="26506" cy="20774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3093" tIns="0" rIns="1309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90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-18393" y="56614"/>
            <a:ext cx="9162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Nunito Sans" panose="00000500000000000000" pitchFamily="2" charset="0"/>
              </a:rPr>
              <a:t>Variation 1- for loop (using , operator)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449035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449035" y="1752600"/>
            <a:ext cx="81674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#include&lt;stdio.h&gt;</a:t>
            </a:r>
          </a:p>
          <a:p>
            <a:r>
              <a:rPr lang="en-IN" sz="2400" dirty="0"/>
              <a:t>int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int </a:t>
            </a:r>
            <a:r>
              <a:rPr lang="en-IN" sz="2400" dirty="0" err="1"/>
              <a:t>x,y</a:t>
            </a:r>
            <a:r>
              <a:rPr lang="en-IN" sz="2400" dirty="0"/>
              <a:t>;</a:t>
            </a:r>
          </a:p>
          <a:p>
            <a:pPr lvl="2"/>
            <a:r>
              <a:rPr lang="en-IN" sz="2400" dirty="0">
                <a:highlight>
                  <a:srgbClr val="FFFF00"/>
                </a:highlight>
              </a:rPr>
              <a:t>for(x=0,y=0; </a:t>
            </a:r>
            <a:r>
              <a:rPr lang="en-IN" sz="2400" dirty="0" err="1">
                <a:highlight>
                  <a:srgbClr val="FFFF00"/>
                </a:highlight>
              </a:rPr>
              <a:t>x+y</a:t>
            </a:r>
            <a:r>
              <a:rPr lang="en-IN" sz="2400" dirty="0">
                <a:highlight>
                  <a:srgbClr val="FFFF00"/>
                </a:highlight>
              </a:rPr>
              <a:t>&lt;10; x++,y++)</a:t>
            </a:r>
          </a:p>
          <a:p>
            <a:pPr lvl="2"/>
            <a:r>
              <a:rPr lang="en-IN" sz="2400" dirty="0"/>
              <a:t>printf("x=%d\n", x);</a:t>
            </a:r>
          </a:p>
          <a:p>
            <a:pPr lvl="2"/>
            <a:r>
              <a:rPr lang="en-IN" sz="2400" dirty="0"/>
              <a:t>return 0;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BAFB-D36A-6A6E-465B-843A698FE060}"/>
              </a:ext>
            </a:extLst>
          </p:cNvPr>
          <p:cNvSpPr txBox="1"/>
          <p:nvPr/>
        </p:nvSpPr>
        <p:spPr>
          <a:xfrm>
            <a:off x="152400" y="914400"/>
            <a:ext cx="899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Nunito Sans" panose="00000500000000000000" pitchFamily="2" charset="0"/>
              </a:rPr>
              <a:t>Write a C program to use , operator in for loop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493D0-521B-7423-E987-F40A328F4CB7}"/>
              </a:ext>
            </a:extLst>
          </p:cNvPr>
          <p:cNvSpPr txBox="1"/>
          <p:nvPr/>
        </p:nvSpPr>
        <p:spPr>
          <a:xfrm>
            <a:off x="1050377" y="1143000"/>
            <a:ext cx="66865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inter-regular"/>
              </a:rPr>
              <a:t>#include &lt;</a:t>
            </a:r>
            <a:r>
              <a:rPr lang="en-US" dirty="0" err="1">
                <a:latin typeface="inter-regular"/>
              </a:rPr>
              <a:t>stdio.h</a:t>
            </a:r>
            <a:r>
              <a:rPr lang="en-US" dirty="0">
                <a:latin typeface="inter-regular"/>
              </a:rPr>
              <a:t>&gt;</a:t>
            </a:r>
          </a:p>
          <a:p>
            <a:pPr algn="just"/>
            <a:r>
              <a:rPr lang="en-US" dirty="0">
                <a:latin typeface="inter-regular"/>
              </a:rPr>
              <a:t>int main() {</a:t>
            </a:r>
          </a:p>
          <a:p>
            <a:pPr algn="just"/>
            <a:r>
              <a:rPr lang="en-US" dirty="0">
                <a:latin typeface="inter-regular"/>
              </a:rPr>
              <a:t>   const int </a:t>
            </a:r>
            <a:r>
              <a:rPr lang="en-US" dirty="0" err="1">
                <a:latin typeface="inter-regular"/>
              </a:rPr>
              <a:t>maxInput</a:t>
            </a:r>
            <a:r>
              <a:rPr lang="en-US" dirty="0">
                <a:latin typeface="inter-regular"/>
              </a:rPr>
              <a:t> = 100;</a:t>
            </a:r>
          </a:p>
          <a:p>
            <a:pPr algn="just"/>
            <a:r>
              <a:rPr lang="en-US" dirty="0">
                <a:latin typeface="inter-regular"/>
              </a:rPr>
              <a:t>   int 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;</a:t>
            </a:r>
          </a:p>
          <a:p>
            <a:pPr algn="just"/>
            <a:r>
              <a:rPr lang="en-US" dirty="0">
                <a:latin typeface="inter-regular"/>
              </a:rPr>
              <a:t>   double number, average, sum = 0.0;</a:t>
            </a:r>
          </a:p>
          <a:p>
            <a:pPr algn="just"/>
            <a:r>
              <a:rPr lang="en-US" dirty="0">
                <a:latin typeface="inter-regular"/>
              </a:rPr>
              <a:t>   for (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 = 1; 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 &lt;= </a:t>
            </a:r>
            <a:r>
              <a:rPr lang="en-US" dirty="0" err="1">
                <a:latin typeface="inter-regular"/>
              </a:rPr>
              <a:t>maxInput</a:t>
            </a:r>
            <a:r>
              <a:rPr lang="en-US" dirty="0">
                <a:latin typeface="inter-regular"/>
              </a:rPr>
              <a:t>; ++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) {</a:t>
            </a:r>
          </a:p>
          <a:p>
            <a:pPr algn="just"/>
            <a:r>
              <a:rPr lang="en-US" dirty="0">
                <a:latin typeface="inter-regular"/>
              </a:rPr>
              <a:t>      </a:t>
            </a:r>
            <a:r>
              <a:rPr lang="en-US" dirty="0" err="1">
                <a:latin typeface="inter-regular"/>
              </a:rPr>
              <a:t>printf</a:t>
            </a:r>
            <a:r>
              <a:rPr lang="en-US" dirty="0">
                <a:latin typeface="inter-regular"/>
              </a:rPr>
              <a:t>("%d. Enter a number: ", 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);</a:t>
            </a:r>
          </a:p>
          <a:p>
            <a:pPr algn="just"/>
            <a:r>
              <a:rPr lang="en-US" dirty="0">
                <a:latin typeface="inter-regular"/>
              </a:rPr>
              <a:t>      </a:t>
            </a:r>
            <a:r>
              <a:rPr lang="en-US" dirty="0" err="1">
                <a:latin typeface="inter-regular"/>
              </a:rPr>
              <a:t>scanf</a:t>
            </a:r>
            <a:r>
              <a:rPr lang="en-US" dirty="0">
                <a:latin typeface="inter-regular"/>
              </a:rPr>
              <a:t>("%</a:t>
            </a:r>
            <a:r>
              <a:rPr lang="en-US" dirty="0" err="1">
                <a:latin typeface="inter-regular"/>
              </a:rPr>
              <a:t>lf</a:t>
            </a:r>
            <a:r>
              <a:rPr lang="en-US" dirty="0">
                <a:latin typeface="inter-regular"/>
              </a:rPr>
              <a:t>", &amp;number);</a:t>
            </a:r>
          </a:p>
          <a:p>
            <a:pPr algn="just"/>
            <a:r>
              <a:rPr lang="en-US" dirty="0">
                <a:latin typeface="inter-regular"/>
              </a:rPr>
              <a:t>      / go to jump if the user enters a negative number</a:t>
            </a:r>
          </a:p>
          <a:p>
            <a:pPr algn="just"/>
            <a:r>
              <a:rPr lang="en-US" dirty="0">
                <a:latin typeface="inter-regular"/>
              </a:rPr>
              <a:t>      if (number &lt; 0.0) {</a:t>
            </a:r>
          </a:p>
          <a:p>
            <a:pPr algn="just"/>
            <a:r>
              <a:rPr lang="en-US" b="1" dirty="0">
                <a:latin typeface="inter-regular"/>
              </a:rPr>
              <a:t>         goto jump;</a:t>
            </a:r>
          </a:p>
          <a:p>
            <a:pPr algn="just"/>
            <a:r>
              <a:rPr lang="en-US" dirty="0">
                <a:latin typeface="inter-regular"/>
              </a:rPr>
              <a:t>      }</a:t>
            </a:r>
          </a:p>
          <a:p>
            <a:pPr algn="just"/>
            <a:r>
              <a:rPr lang="en-US" dirty="0">
                <a:latin typeface="inter-regular"/>
              </a:rPr>
              <a:t>      sum =sum+ number;</a:t>
            </a:r>
          </a:p>
          <a:p>
            <a:pPr algn="just"/>
            <a:r>
              <a:rPr lang="en-US" dirty="0">
                <a:latin typeface="inter-regular"/>
              </a:rPr>
              <a:t>   }</a:t>
            </a:r>
          </a:p>
          <a:p>
            <a:pPr algn="just"/>
            <a:r>
              <a:rPr lang="en-US" dirty="0">
                <a:latin typeface="inter-regular"/>
              </a:rPr>
              <a:t>jump:</a:t>
            </a:r>
          </a:p>
          <a:p>
            <a:pPr algn="just"/>
            <a:r>
              <a:rPr lang="en-US" dirty="0">
                <a:latin typeface="inter-regular"/>
              </a:rPr>
              <a:t>   average = sum / (</a:t>
            </a:r>
            <a:r>
              <a:rPr lang="en-US" dirty="0" err="1">
                <a:latin typeface="inter-regular"/>
              </a:rPr>
              <a:t>i</a:t>
            </a:r>
            <a:r>
              <a:rPr lang="en-US" dirty="0">
                <a:latin typeface="inter-regular"/>
              </a:rPr>
              <a:t> - 1);</a:t>
            </a:r>
          </a:p>
          <a:p>
            <a:pPr algn="just"/>
            <a:r>
              <a:rPr lang="en-US" dirty="0">
                <a:latin typeface="inter-regular"/>
              </a:rPr>
              <a:t>   </a:t>
            </a:r>
            <a:r>
              <a:rPr lang="en-US" dirty="0" err="1">
                <a:latin typeface="inter-regular"/>
              </a:rPr>
              <a:t>printf</a:t>
            </a:r>
            <a:r>
              <a:rPr lang="en-US" dirty="0">
                <a:latin typeface="inter-regular"/>
              </a:rPr>
              <a:t>("Sum = %.2f\n", sum);</a:t>
            </a:r>
          </a:p>
          <a:p>
            <a:pPr algn="just"/>
            <a:r>
              <a:rPr lang="en-US" dirty="0">
                <a:latin typeface="inter-regular"/>
              </a:rPr>
              <a:t>   </a:t>
            </a:r>
            <a:r>
              <a:rPr lang="en-US" dirty="0" err="1">
                <a:latin typeface="inter-regular"/>
              </a:rPr>
              <a:t>printf</a:t>
            </a:r>
            <a:r>
              <a:rPr lang="en-US" dirty="0">
                <a:latin typeface="inter-regular"/>
              </a:rPr>
              <a:t>("Average = %.2f", average);</a:t>
            </a:r>
          </a:p>
          <a:p>
            <a:pPr algn="just"/>
            <a:r>
              <a:rPr lang="en-US" dirty="0">
                <a:latin typeface="inter-regular"/>
              </a:rPr>
              <a:t>   return 0;</a:t>
            </a:r>
          </a:p>
          <a:p>
            <a:pPr algn="just"/>
            <a:r>
              <a:rPr lang="en-US" dirty="0">
                <a:latin typeface="inter-regular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4D70-0ED4-CCF1-8295-2E086996639A}"/>
              </a:ext>
            </a:extLst>
          </p:cNvPr>
          <p:cNvSpPr txBox="1"/>
          <p:nvPr/>
        </p:nvSpPr>
        <p:spPr>
          <a:xfrm>
            <a:off x="457200" y="457200"/>
            <a:ext cx="744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WAP  to calculate the sum and average of positive numbers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// If the user enters a negative number, the sum and average are displayed.</a:t>
            </a:r>
          </a:p>
        </p:txBody>
      </p:sp>
    </p:spTree>
    <p:extLst>
      <p:ext uri="{BB962C8B-B14F-4D97-AF65-F5344CB8AC3E}">
        <p14:creationId xmlns:p14="http://schemas.microsoft.com/office/powerpoint/2010/main" val="366287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-18393" y="56614"/>
            <a:ext cx="9162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Nunito Sans" panose="00000500000000000000" pitchFamily="2" charset="0"/>
              </a:rPr>
              <a:t>Variation 1- for loop (using , operator)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449035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449035" y="1752600"/>
            <a:ext cx="81674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             output</a:t>
            </a:r>
          </a:p>
          <a:p>
            <a:endParaRPr lang="en-IN" sz="2400" dirty="0"/>
          </a:p>
          <a:p>
            <a:r>
              <a:rPr lang="en-IN" sz="2400" dirty="0"/>
              <a:t>The value of </a:t>
            </a:r>
            <a:r>
              <a:rPr lang="en-IN" sz="2400" dirty="0" err="1"/>
              <a:t>i</a:t>
            </a:r>
            <a:r>
              <a:rPr lang="en-IN" sz="2400" dirty="0"/>
              <a:t> =0 and j=10</a:t>
            </a:r>
          </a:p>
          <a:p>
            <a:r>
              <a:rPr lang="en-IN" sz="2400" dirty="0"/>
              <a:t>The value of </a:t>
            </a:r>
            <a:r>
              <a:rPr lang="en-IN" sz="2400" dirty="0" err="1"/>
              <a:t>i</a:t>
            </a:r>
            <a:r>
              <a:rPr lang="en-IN" sz="2400" dirty="0"/>
              <a:t> =1 and j=9</a:t>
            </a:r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BAFB-D36A-6A6E-465B-843A698FE060}"/>
              </a:ext>
            </a:extLst>
          </p:cNvPr>
          <p:cNvSpPr txBox="1"/>
          <p:nvPr/>
        </p:nvSpPr>
        <p:spPr>
          <a:xfrm>
            <a:off x="152400" y="914400"/>
            <a:ext cx="899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Nunito Sans" panose="00000500000000000000" pitchFamily="2" charset="0"/>
              </a:rPr>
              <a:t>Write a C program to print  the following using for-loop</a:t>
            </a:r>
          </a:p>
        </p:txBody>
      </p:sp>
    </p:spTree>
    <p:extLst>
      <p:ext uri="{BB962C8B-B14F-4D97-AF65-F5344CB8AC3E}">
        <p14:creationId xmlns:p14="http://schemas.microsoft.com/office/powerpoint/2010/main" val="395350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-18393" y="56614"/>
            <a:ext cx="9162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Nunito Sans" panose="00000500000000000000" pitchFamily="2" charset="0"/>
              </a:rPr>
              <a:t>Variation 1- for loop (using , operator)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449035" y="7620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AE2BF-3BFD-A3E8-7B5E-401D18E00B10}"/>
              </a:ext>
            </a:extLst>
          </p:cNvPr>
          <p:cNvSpPr txBox="1"/>
          <p:nvPr/>
        </p:nvSpPr>
        <p:spPr>
          <a:xfrm>
            <a:off x="449035" y="1752600"/>
            <a:ext cx="81674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endParaRPr lang="en-IN" sz="2400" dirty="0"/>
          </a:p>
          <a:p>
            <a:r>
              <a:rPr lang="en-IN" sz="2400" dirty="0"/>
              <a:t>int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   int </a:t>
            </a:r>
            <a:r>
              <a:rPr lang="en-IN" sz="2400" dirty="0" err="1"/>
              <a:t>i</a:t>
            </a:r>
            <a:r>
              <a:rPr lang="en-IN" sz="2400" dirty="0"/>
              <a:t>, j;</a:t>
            </a:r>
          </a:p>
          <a:p>
            <a:r>
              <a:rPr lang="en-IN" sz="2400" dirty="0"/>
              <a:t>       for (</a:t>
            </a:r>
            <a:r>
              <a:rPr lang="en-IN" sz="2400" dirty="0" err="1"/>
              <a:t>i</a:t>
            </a:r>
            <a:r>
              <a:rPr lang="en-IN" sz="2400" dirty="0"/>
              <a:t> = 0, j = 10; </a:t>
            </a:r>
            <a:r>
              <a:rPr lang="en-IN" sz="2400" dirty="0" err="1"/>
              <a:t>i</a:t>
            </a:r>
            <a:r>
              <a:rPr lang="en-IN" sz="2400" dirty="0"/>
              <a:t> &lt; 3 &amp;&amp; j &gt; 8; </a:t>
            </a:r>
            <a:r>
              <a:rPr lang="en-IN" sz="2400" dirty="0" err="1"/>
              <a:t>i</a:t>
            </a:r>
            <a:r>
              <a:rPr lang="en-IN" sz="2400" dirty="0"/>
              <a:t>++, j--){</a:t>
            </a:r>
          </a:p>
          <a:p>
            <a:r>
              <a:rPr lang="en-IN" sz="2400" dirty="0"/>
              <a:t>       </a:t>
            </a:r>
            <a:r>
              <a:rPr lang="en-IN" sz="2400" dirty="0" err="1"/>
              <a:t>printf</a:t>
            </a:r>
            <a:r>
              <a:rPr lang="en-IN" sz="2400" dirty="0"/>
              <a:t> (" the value of </a:t>
            </a:r>
            <a:r>
              <a:rPr lang="en-IN" sz="2400" dirty="0" err="1"/>
              <a:t>i</a:t>
            </a:r>
            <a:r>
              <a:rPr lang="en-IN" sz="2400" dirty="0"/>
              <a:t> = %d and j %d\n",</a:t>
            </a:r>
            <a:r>
              <a:rPr lang="en-IN" sz="2400" dirty="0" err="1"/>
              <a:t>i</a:t>
            </a:r>
            <a:r>
              <a:rPr lang="en-IN" sz="2400" dirty="0"/>
              <a:t>, j);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8BAFB-D36A-6A6E-465B-843A698FE060}"/>
              </a:ext>
            </a:extLst>
          </p:cNvPr>
          <p:cNvSpPr txBox="1"/>
          <p:nvPr/>
        </p:nvSpPr>
        <p:spPr>
          <a:xfrm>
            <a:off x="152400" y="914400"/>
            <a:ext cx="899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Nunito Sans" panose="00000500000000000000" pitchFamily="2" charset="0"/>
              </a:rPr>
              <a:t>Write a C program to use , operator in for loop</a:t>
            </a:r>
          </a:p>
        </p:txBody>
      </p:sp>
    </p:spTree>
    <p:extLst>
      <p:ext uri="{BB962C8B-B14F-4D97-AF65-F5344CB8AC3E}">
        <p14:creationId xmlns:p14="http://schemas.microsoft.com/office/powerpoint/2010/main" val="367332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20869" y="0"/>
            <a:ext cx="8900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Nunito Sans" panose="00000500000000000000" pitchFamily="2" charset="0"/>
              </a:rPr>
              <a:t>Variation 2 (for- without updating section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57922" y="1045216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152400" y="1364321"/>
            <a:ext cx="8991600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This includes the missing pieces of the loop definition.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	For example,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highlight>
                  <a:srgbClr val="FFFF00"/>
                </a:highlight>
                <a:latin typeface="Nunito Sans" panose="00000500000000000000" pitchFamily="2" charset="0"/>
              </a:rPr>
              <a:t>for(x=0; x!=456;  )  </a:t>
            </a:r>
            <a:r>
              <a:rPr lang="en-US" sz="2400" b="1" dirty="0">
                <a:solidFill>
                  <a:srgbClr val="FF0000"/>
                </a:solidFill>
                <a:latin typeface="Nunito Sans" panose="00000500000000000000" pitchFamily="2" charset="0"/>
              </a:rPr>
              <a:t>//missing updating section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	</a:t>
            </a:r>
            <a:r>
              <a:rPr lang="en-US" sz="2400" dirty="0">
                <a:latin typeface="Nunito Sans" panose="00000500000000000000" pitchFamily="2" charset="0"/>
              </a:rPr>
              <a:t>scanf ("%d", &amp;x);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Here, when </a:t>
            </a:r>
            <a:r>
              <a:rPr lang="en-US" sz="2000" b="1" dirty="0">
                <a:latin typeface="Nunito Sans" panose="00000500000000000000" pitchFamily="2" charset="0"/>
              </a:rPr>
              <a:t>each time the loop repeats</a:t>
            </a:r>
            <a:r>
              <a:rPr lang="en-US" sz="2000" dirty="0">
                <a:latin typeface="Nunito Sans" panose="00000500000000000000" pitchFamily="2" charset="0"/>
              </a:rPr>
              <a:t>, x is tested to check if it equals 456.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The loop conditions become false and terminates the loop, when 456 is entered.</a:t>
            </a:r>
          </a:p>
        </p:txBody>
      </p:sp>
    </p:spTree>
    <p:extLst>
      <p:ext uri="{BB962C8B-B14F-4D97-AF65-F5344CB8AC3E}">
        <p14:creationId xmlns:p14="http://schemas.microsoft.com/office/powerpoint/2010/main" val="10558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52400" y="152400"/>
            <a:ext cx="890048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Nunito Sans" panose="00000500000000000000" pitchFamily="2" charset="0"/>
              </a:rPr>
              <a:t>Variation 2 (for- without updating section)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57922" y="914400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152400" y="1371600"/>
            <a:ext cx="8900486" cy="430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Nunito Sans" panose="00000500000000000000" pitchFamily="2" charset="0"/>
              </a:rPr>
              <a:t>Write a C program to use for loop without updation section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#include&lt;stdio.h&gt;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int main()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 int x;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Nunito Sans" panose="00000500000000000000" pitchFamily="2" charset="0"/>
              </a:rPr>
              <a:t>for(x=0; x!=456;)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scanf("%</a:t>
            </a:r>
            <a:r>
              <a:rPr lang="en-US" sz="2000" dirty="0" err="1">
                <a:latin typeface="Nunito Sans" panose="00000500000000000000" pitchFamily="2" charset="0"/>
              </a:rPr>
              <a:t>d",&amp;x</a:t>
            </a:r>
            <a:r>
              <a:rPr lang="en-US" sz="2000" dirty="0">
                <a:latin typeface="Nunito Sans" panose="00000500000000000000" pitchFamily="2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return 0;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685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121757" y="192371"/>
            <a:ext cx="8900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Nunito Sans" panose="00000500000000000000" pitchFamily="2" charset="0"/>
              </a:rPr>
              <a:t>Variation 3 (missing body)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357922" y="961812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357922" y="1465216"/>
            <a:ext cx="8694964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This includes for </a:t>
            </a:r>
            <a:r>
              <a:rPr lang="en-US" sz="2000" b="1" dirty="0">
                <a:latin typeface="Nunito Sans" panose="00000500000000000000" pitchFamily="2" charset="0"/>
              </a:rPr>
              <a:t>Loop with No Body.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The body of the for loop may also be empty. This improves the efficiency of some code.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 Sans" panose="00000500000000000000" pitchFamily="2" charset="0"/>
              </a:rPr>
              <a:t>For example,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Nunito Sa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application of a </a:t>
            </a:r>
            <a:r>
              <a:rPr lang="en-US" sz="2000" b="1" dirty="0">
                <a:latin typeface="Nunito Sans" panose="00000500000000000000" pitchFamily="2" charset="0"/>
              </a:rPr>
              <a:t>loop is a Time delay </a:t>
            </a:r>
            <a:r>
              <a:rPr lang="en-US" sz="2000" dirty="0">
                <a:latin typeface="Nunito Sans" panose="00000500000000000000" pitchFamily="2" charset="0"/>
              </a:rPr>
              <a:t>with an empty body, as shown in an example given below −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b="1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Nunito Sans" panose="00000500000000000000" pitchFamily="2" charset="0"/>
              </a:rPr>
              <a:t>      </a:t>
            </a:r>
            <a:r>
              <a:rPr lang="en-US" sz="2000" b="1" dirty="0">
                <a:highlight>
                  <a:srgbClr val="FFFF00"/>
                </a:highlight>
                <a:latin typeface="Nunito Sans" panose="00000500000000000000" pitchFamily="2" charset="0"/>
              </a:rPr>
              <a:t> for (t=0; t&lt;1000; t++);</a:t>
            </a:r>
          </a:p>
        </p:txBody>
      </p:sp>
    </p:spTree>
    <p:extLst>
      <p:ext uri="{BB962C8B-B14F-4D97-AF65-F5344CB8AC3E}">
        <p14:creationId xmlns:p14="http://schemas.microsoft.com/office/powerpoint/2010/main" val="37756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0878" y="0"/>
            <a:ext cx="902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Nunito Sans" panose="00000500000000000000" pitchFamily="2" charset="0"/>
              </a:rPr>
              <a:t>Infinite loops: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84773" y="778089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980F0-15C6-1592-CA84-4230DC7E6ACC}"/>
              </a:ext>
            </a:extLst>
          </p:cNvPr>
          <p:cNvSpPr txBox="1"/>
          <p:nvPr/>
        </p:nvSpPr>
        <p:spPr>
          <a:xfrm>
            <a:off x="304800" y="1066800"/>
            <a:ext cx="874808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An </a:t>
            </a:r>
            <a:r>
              <a:rPr lang="en-US" sz="2000" b="1" dirty="0">
                <a:latin typeface="Nunito Sans" panose="00000500000000000000" pitchFamily="2" charset="0"/>
              </a:rPr>
              <a:t>infinite loop </a:t>
            </a:r>
            <a:r>
              <a:rPr lang="en-US" sz="2000" dirty="0">
                <a:latin typeface="Nunito Sans" panose="00000500000000000000" pitchFamily="2" charset="0"/>
              </a:rPr>
              <a:t>is a looping construct that </a:t>
            </a:r>
            <a:r>
              <a:rPr lang="en-US" sz="2000" b="1" dirty="0">
                <a:solidFill>
                  <a:srgbClr val="FF0000"/>
                </a:solidFill>
                <a:latin typeface="Nunito Sans" panose="00000500000000000000" pitchFamily="2" charset="0"/>
              </a:rPr>
              <a:t>does not terminate the loop and executes the loop forever.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Nunito Sans" panose="00000500000000000000" pitchFamily="2" charset="0"/>
              </a:rPr>
              <a:t>It is also called an </a:t>
            </a:r>
            <a:r>
              <a:rPr lang="en-US" sz="2000" b="1" dirty="0">
                <a:latin typeface="Nunito Sans" panose="00000500000000000000" pitchFamily="2" charset="0"/>
              </a:rPr>
              <a:t>indefinite loop </a:t>
            </a:r>
            <a:r>
              <a:rPr lang="en-US" sz="2000" dirty="0">
                <a:latin typeface="Nunito Sans" panose="00000500000000000000" pitchFamily="2" charset="0"/>
              </a:rPr>
              <a:t>or an endless loop</a:t>
            </a:r>
            <a:r>
              <a:rPr lang="en-US" sz="2400" b="1" dirty="0">
                <a:latin typeface="Nunito Sans" panose="00000500000000000000" pitchFamily="2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Nunito Sans" panose="00000500000000000000" pitchFamily="2" charset="0"/>
              </a:rPr>
              <a:t>Infinite for loop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Syntax:   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for( ; ; ) 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{  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  //body of the loop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Nunito Sans" panose="00000500000000000000" pitchFamily="2" charset="0"/>
              </a:rPr>
              <a:t>   } </a:t>
            </a:r>
            <a:endParaRPr lang="en-US" sz="2000" b="1" dirty="0"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60878" y="0"/>
            <a:ext cx="9022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Nunito Sans" panose="00000500000000000000" pitchFamily="2" charset="0"/>
              </a:rPr>
              <a:t>Infinite loops: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84773" y="778089"/>
            <a:ext cx="596139" cy="43330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A2CFD-CF25-1375-276D-B2DBC7081D45}"/>
              </a:ext>
            </a:extLst>
          </p:cNvPr>
          <p:cNvSpPr txBox="1"/>
          <p:nvPr/>
        </p:nvSpPr>
        <p:spPr>
          <a:xfrm>
            <a:off x="398608" y="1443841"/>
            <a:ext cx="69390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//infinite for loop</a:t>
            </a:r>
          </a:p>
          <a:p>
            <a:pPr algn="just"/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IN" sz="28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28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(;;)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{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  <a:r>
              <a:rPr lang="en-IN" sz="28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  <a:latin typeface="inter-regular"/>
              </a:rPr>
              <a:t>“naveen\n"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algn="just"/>
            <a:r>
              <a:rPr lang="en-IN" sz="28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“naveen"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will be displayed infinitely.</a:t>
            </a:r>
            <a:endParaRPr lang="en-IN" sz="2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340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1373</Words>
  <Application>Microsoft Office PowerPoint</Application>
  <PresentationFormat>On-screen Show (4:3)</PresentationFormat>
  <Paragraphs>219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inter-bold</vt:lpstr>
      <vt:lpstr>Wingdings</vt:lpstr>
      <vt:lpstr>Calibri</vt:lpstr>
      <vt:lpstr>Nunito Sans</vt:lpstr>
      <vt:lpstr>inter-regular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naveench</cp:lastModifiedBy>
  <cp:revision>338</cp:revision>
  <dcterms:created xsi:type="dcterms:W3CDTF">2006-08-16T00:00:00Z</dcterms:created>
  <dcterms:modified xsi:type="dcterms:W3CDTF">2023-02-02T14:42:32Z</dcterms:modified>
</cp:coreProperties>
</file>