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373" r:id="rId2"/>
    <p:sldId id="386" r:id="rId3"/>
    <p:sldId id="387" r:id="rId4"/>
    <p:sldId id="381" r:id="rId5"/>
    <p:sldId id="298" r:id="rId6"/>
    <p:sldId id="382" r:id="rId7"/>
    <p:sldId id="303" r:id="rId8"/>
    <p:sldId id="384" r:id="rId9"/>
    <p:sldId id="385" r:id="rId10"/>
    <p:sldId id="308" r:id="rId11"/>
    <p:sldId id="307" r:id="rId12"/>
    <p:sldId id="309" r:id="rId13"/>
    <p:sldId id="312" r:id="rId14"/>
    <p:sldId id="313" r:id="rId15"/>
    <p:sldId id="310" r:id="rId16"/>
    <p:sldId id="311" r:id="rId17"/>
    <p:sldId id="318" r:id="rId18"/>
    <p:sldId id="319" r:id="rId19"/>
    <p:sldId id="316" r:id="rId20"/>
    <p:sldId id="317" r:id="rId21"/>
    <p:sldId id="314" r:id="rId22"/>
    <p:sldId id="315" r:id="rId23"/>
    <p:sldId id="304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" panose="020B0604020202020204" pitchFamily="34" charset="0"/>
      <p:regular r:id="rId30"/>
      <p:bold r:id="rId31"/>
      <p:italic r:id="rId32"/>
      <p:boldItalic r:id="rId33"/>
    </p:embeddedFont>
    <p:embeddedFont>
      <p:font typeface="Nunito Sans" pitchFamily="2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000000"/>
    <a:srgbClr val="FF644E"/>
    <a:srgbClr val="FF3300"/>
    <a:srgbClr val="303030"/>
    <a:srgbClr val="4A4A4A"/>
    <a:srgbClr val="3D3D3D"/>
    <a:srgbClr val="212121"/>
    <a:srgbClr val="131313"/>
    <a:srgbClr val="F69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899" autoAdjust="0"/>
  </p:normalViewPr>
  <p:slideViewPr>
    <p:cSldViewPr>
      <p:cViewPr varScale="1">
        <p:scale>
          <a:sx n="61" d="100"/>
          <a:sy n="61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7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5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1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4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4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21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2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98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8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97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0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449035" y="3580546"/>
            <a:ext cx="1665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449035" y="3887119"/>
            <a:ext cx="378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4914901" y="3580546"/>
            <a:ext cx="190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4914900" y="3887119"/>
            <a:ext cx="422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0000500000000000000" pitchFamily="2" charset="0"/>
              </a:rPr>
              <a:t>		1,2,3,4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-16412" y="324845"/>
            <a:ext cx="9144000" cy="662714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Pattern Printing with Loops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449036" y="1724930"/>
            <a:ext cx="821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Nunito Sans" panose="00000500000000000000" pitchFamily="2" charset="0"/>
              </a:rPr>
              <a:t>Printing numbers from 1 to N with comma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8B3B0-9ECD-61DC-E145-B24D764AA5B4}"/>
              </a:ext>
            </a:extLst>
          </p:cNvPr>
          <p:cNvSpPr txBox="1"/>
          <p:nvPr/>
        </p:nvSpPr>
        <p:spPr>
          <a:xfrm>
            <a:off x="0" y="0"/>
            <a:ext cx="6248400" cy="6614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//square star pattern</a:t>
            </a:r>
          </a:p>
          <a:p>
            <a:r>
              <a:rPr lang="en-IN" sz="2400" dirty="0"/>
              <a:t> #include &lt;</a:t>
            </a:r>
            <a:r>
              <a:rPr lang="en-IN" sz="2400" dirty="0" err="1"/>
              <a:t>stdio.h</a:t>
            </a:r>
            <a:r>
              <a:rPr lang="en-IN" sz="2400" dirty="0"/>
              <a:t>&gt;  </a:t>
            </a:r>
          </a:p>
          <a:p>
            <a:r>
              <a:rPr lang="en-IN" sz="2400" dirty="0"/>
              <a:t> int main()  </a:t>
            </a:r>
          </a:p>
          <a:p>
            <a:r>
              <a:rPr lang="en-IN" sz="2400" dirty="0"/>
              <a:t> {  </a:t>
            </a:r>
          </a:p>
          <a:p>
            <a:r>
              <a:rPr lang="en-IN" sz="2400" dirty="0"/>
              <a:t>    int </a:t>
            </a:r>
            <a:r>
              <a:rPr lang="en-IN" sz="2400" dirty="0" err="1"/>
              <a:t>n,i,j</a:t>
            </a:r>
            <a:r>
              <a:rPr lang="en-IN" sz="2400" dirty="0"/>
              <a:t>;  </a:t>
            </a:r>
          </a:p>
          <a:p>
            <a:r>
              <a:rPr lang="en-IN" sz="2400" dirty="0"/>
              <a:t>    printf("Enter the number of rows/cols");  </a:t>
            </a:r>
          </a:p>
          <a:p>
            <a:r>
              <a:rPr lang="en-IN" sz="2400" dirty="0"/>
              <a:t>    scanf("%</a:t>
            </a:r>
            <a:r>
              <a:rPr lang="en-IN" sz="2400" dirty="0" err="1"/>
              <a:t>d",&amp;n</a:t>
            </a:r>
            <a:r>
              <a:rPr lang="en-IN" sz="2400" dirty="0"/>
              <a:t>);  </a:t>
            </a:r>
          </a:p>
          <a:p>
            <a:r>
              <a:rPr lang="en-IN" sz="2400" dirty="0"/>
              <a:t>   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2400" dirty="0">
                <a:solidFill>
                  <a:srgbClr val="C00000"/>
                </a:solidFill>
              </a:rPr>
              <a:t>for(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dirty="0">
                <a:solidFill>
                  <a:srgbClr val="C00000"/>
                </a:solidFill>
              </a:rPr>
              <a:t>=0;i&lt;</a:t>
            </a:r>
            <a:r>
              <a:rPr lang="en-IN" sz="2400" dirty="0" err="1">
                <a:solidFill>
                  <a:srgbClr val="C00000"/>
                </a:solidFill>
              </a:rPr>
              <a:t>n;i</a:t>
            </a:r>
            <a:r>
              <a:rPr lang="en-IN" sz="2400" dirty="0">
                <a:solidFill>
                  <a:srgbClr val="C00000"/>
                </a:solidFill>
              </a:rPr>
              <a:t>++)  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{  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for(j=0;j&lt;</a:t>
            </a:r>
            <a:r>
              <a:rPr lang="en-IN" sz="2400" dirty="0" err="1">
                <a:solidFill>
                  <a:srgbClr val="C00000"/>
                </a:solidFill>
              </a:rPr>
              <a:t>n;j</a:t>
            </a:r>
            <a:r>
              <a:rPr lang="en-IN" sz="2400" dirty="0">
                <a:solidFill>
                  <a:srgbClr val="C00000"/>
                </a:solidFill>
              </a:rPr>
              <a:t>++)  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   {  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      printf("*");  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    }  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printf("\n");  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}  </a:t>
            </a:r>
          </a:p>
          <a:p>
            <a:r>
              <a:rPr lang="en-IN" sz="2400" dirty="0"/>
              <a:t>      return 0;  </a:t>
            </a:r>
          </a:p>
          <a:p>
            <a:r>
              <a:rPr lang="en-IN" sz="2400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AE15A-40CE-C55A-73D2-9EA70C2CD2FC}"/>
              </a:ext>
            </a:extLst>
          </p:cNvPr>
          <p:cNvSpPr txBox="1"/>
          <p:nvPr/>
        </p:nvSpPr>
        <p:spPr>
          <a:xfrm>
            <a:off x="6235262" y="2362200"/>
            <a:ext cx="2057400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Nunito Sans" panose="00000500000000000000" pitchFamily="2" charset="0"/>
              </a:rPr>
              <a:t>* * * *</a:t>
            </a:r>
          </a:p>
          <a:p>
            <a:r>
              <a:rPr lang="en-US" sz="4800" dirty="0">
                <a:latin typeface="Nunito Sans" panose="00000500000000000000" pitchFamily="2" charset="0"/>
              </a:rPr>
              <a:t>* * * *</a:t>
            </a:r>
          </a:p>
          <a:p>
            <a:r>
              <a:rPr lang="en-US" sz="4800" dirty="0">
                <a:latin typeface="Nunito Sans" panose="00000500000000000000" pitchFamily="2" charset="0"/>
              </a:rPr>
              <a:t>* * * *</a:t>
            </a:r>
          </a:p>
          <a:p>
            <a:r>
              <a:rPr lang="en-US" sz="4800" dirty="0">
                <a:latin typeface="Nunito Sans" panose="00000500000000000000" pitchFamily="2" charset="0"/>
              </a:rPr>
              <a:t>* * *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DF010-52D9-49F2-A00E-E34009B39FE3}"/>
              </a:ext>
            </a:extLst>
          </p:cNvPr>
          <p:cNvSpPr txBox="1"/>
          <p:nvPr/>
        </p:nvSpPr>
        <p:spPr>
          <a:xfrm>
            <a:off x="6248400" y="5498068"/>
            <a:ext cx="236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square star pattern</a:t>
            </a:r>
          </a:p>
        </p:txBody>
      </p:sp>
    </p:spTree>
    <p:extLst>
      <p:ext uri="{BB962C8B-B14F-4D97-AF65-F5344CB8AC3E}">
        <p14:creationId xmlns:p14="http://schemas.microsoft.com/office/powerpoint/2010/main" val="72567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399" y="246292"/>
            <a:ext cx="846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Nested for loop</a:t>
            </a:r>
            <a:endParaRPr lang="en-US" sz="3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44802" y="1251177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344802" y="1567330"/>
            <a:ext cx="86467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Write a program in C to display the pattern like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ter-regular"/>
              </a:rPr>
              <a:t>right triangle star pattern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. (</a:t>
            </a:r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half Pyramid * pattern)</a:t>
            </a: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62BD1-AFF5-59FD-279C-5D4D6446937B}"/>
              </a:ext>
            </a:extLst>
          </p:cNvPr>
          <p:cNvSpPr txBox="1"/>
          <p:nvPr/>
        </p:nvSpPr>
        <p:spPr>
          <a:xfrm>
            <a:off x="2643352" y="5975942"/>
            <a:ext cx="2995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half Pyramid * pattern</a:t>
            </a:r>
          </a:p>
        </p:txBody>
      </p:sp>
      <p:pic>
        <p:nvPicPr>
          <p:cNvPr id="8" name="Picture 2" descr="Star Program in C">
            <a:extLst>
              <a:ext uri="{FF2B5EF4-FFF2-40B4-BE49-F238E27FC236}">
                <a16:creationId xmlns:a16="http://schemas.microsoft.com/office/drawing/2014/main" id="{D5AD53F0-7CB4-3703-77DC-2EB9219B3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790" r="39834" b="51403"/>
          <a:stretch/>
        </p:blipFill>
        <p:spPr bwMode="auto">
          <a:xfrm>
            <a:off x="2438400" y="3407979"/>
            <a:ext cx="24384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18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8B3B0-9ECD-61DC-E145-B24D764AA5B4}"/>
              </a:ext>
            </a:extLst>
          </p:cNvPr>
          <p:cNvSpPr txBox="1"/>
          <p:nvPr/>
        </p:nvSpPr>
        <p:spPr>
          <a:xfrm>
            <a:off x="266700" y="243512"/>
            <a:ext cx="8610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//right angle triangle pattern</a:t>
            </a:r>
          </a:p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r>
              <a:rPr lang="en-IN" sz="2400" dirty="0"/>
              <a:t>void main()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   int </a:t>
            </a:r>
            <a:r>
              <a:rPr lang="en-IN" sz="2400" dirty="0" err="1"/>
              <a:t>i,j,rows</a:t>
            </a:r>
            <a:r>
              <a:rPr lang="en-IN" sz="2400" dirty="0"/>
              <a:t>;</a:t>
            </a:r>
          </a:p>
          <a:p>
            <a:r>
              <a:rPr lang="en-IN" sz="2400" dirty="0"/>
              <a:t>   printf("Input number of rows : ");</a:t>
            </a:r>
          </a:p>
          <a:p>
            <a:r>
              <a:rPr lang="en-IN" sz="2400" dirty="0"/>
              <a:t>   scanf("%</a:t>
            </a:r>
            <a:r>
              <a:rPr lang="en-IN" sz="2400" dirty="0" err="1"/>
              <a:t>d",&amp;rows</a:t>
            </a:r>
            <a:r>
              <a:rPr lang="en-IN" sz="2400" dirty="0"/>
              <a:t>);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for(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dirty="0">
                <a:solidFill>
                  <a:srgbClr val="C00000"/>
                </a:solidFill>
              </a:rPr>
              <a:t>=1;i&lt;=</a:t>
            </a:r>
            <a:r>
              <a:rPr lang="en-IN" sz="2400" dirty="0" err="1">
                <a:solidFill>
                  <a:srgbClr val="C00000"/>
                </a:solidFill>
              </a:rPr>
              <a:t>rows;i</a:t>
            </a:r>
            <a:r>
              <a:rPr lang="en-IN" sz="2400" dirty="0">
                <a:solidFill>
                  <a:srgbClr val="C00000"/>
                </a:solidFill>
              </a:rPr>
              <a:t>++)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{</a:t>
            </a:r>
          </a:p>
          <a:p>
            <a:r>
              <a:rPr lang="en-IN" sz="2400" dirty="0">
                <a:solidFill>
                  <a:srgbClr val="C00000"/>
                </a:solidFill>
              </a:rPr>
              <a:t>	for(j=1;j&lt;=</a:t>
            </a:r>
            <a:r>
              <a:rPr lang="en-IN" sz="2400" dirty="0" err="1">
                <a:solidFill>
                  <a:srgbClr val="C00000"/>
                </a:solidFill>
              </a:rPr>
              <a:t>i;j</a:t>
            </a:r>
            <a:r>
              <a:rPr lang="en-IN" sz="2400" dirty="0">
                <a:solidFill>
                  <a:srgbClr val="C00000"/>
                </a:solidFill>
              </a:rPr>
              <a:t>++)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       {</a:t>
            </a:r>
          </a:p>
          <a:p>
            <a:r>
              <a:rPr lang="en-IN" sz="2400" dirty="0">
                <a:solidFill>
                  <a:srgbClr val="C00000"/>
                </a:solidFill>
              </a:rPr>
              <a:t>	   </a:t>
            </a:r>
            <a:r>
              <a:rPr lang="en-IN" sz="2400" dirty="0">
                <a:solidFill>
                  <a:srgbClr val="C00000"/>
                </a:solidFill>
                <a:highlight>
                  <a:srgbClr val="FFFF00"/>
                </a:highlight>
              </a:rPr>
              <a:t>printf("*");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       }</a:t>
            </a:r>
          </a:p>
          <a:p>
            <a:r>
              <a:rPr lang="en-IN" sz="2400" dirty="0">
                <a:solidFill>
                  <a:srgbClr val="C00000"/>
                </a:solidFill>
              </a:rPr>
              <a:t>	printf("\n");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}</a:t>
            </a:r>
          </a:p>
          <a:p>
            <a:r>
              <a:rPr lang="en-IN" sz="2400" dirty="0"/>
              <a:t>}</a:t>
            </a:r>
          </a:p>
        </p:txBody>
      </p:sp>
      <p:pic>
        <p:nvPicPr>
          <p:cNvPr id="2050" name="Picture 2" descr="Star Program in C">
            <a:extLst>
              <a:ext uri="{FF2B5EF4-FFF2-40B4-BE49-F238E27FC236}">
                <a16:creationId xmlns:a16="http://schemas.microsoft.com/office/drawing/2014/main" id="{9969B829-9519-86BD-F80B-D5F015EE9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790" r="39834" b="51403"/>
          <a:stretch/>
        </p:blipFill>
        <p:spPr bwMode="auto">
          <a:xfrm>
            <a:off x="5562600" y="1702210"/>
            <a:ext cx="24384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394D64-8001-4A68-EFDA-B9A362706496}"/>
              </a:ext>
            </a:extLst>
          </p:cNvPr>
          <p:cNvSpPr txBox="1"/>
          <p:nvPr/>
        </p:nvSpPr>
        <p:spPr>
          <a:xfrm>
            <a:off x="5715000" y="4114800"/>
            <a:ext cx="2995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half Pyramid *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56C2A-EB4F-2B25-2F31-909549CF6AB4}"/>
              </a:ext>
            </a:extLst>
          </p:cNvPr>
          <p:cNvSpPr txBox="1"/>
          <p:nvPr/>
        </p:nvSpPr>
        <p:spPr>
          <a:xfrm>
            <a:off x="5788572" y="4583668"/>
            <a:ext cx="2822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</a:rPr>
              <a:t>right angle triangle pattern</a:t>
            </a:r>
          </a:p>
        </p:txBody>
      </p:sp>
    </p:spTree>
    <p:extLst>
      <p:ext uri="{BB962C8B-B14F-4D97-AF65-F5344CB8AC3E}">
        <p14:creationId xmlns:p14="http://schemas.microsoft.com/office/powerpoint/2010/main" val="158514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399" y="246292"/>
            <a:ext cx="846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Nested for loop</a:t>
            </a:r>
            <a:endParaRPr lang="en-US" sz="3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44802" y="1251177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6C058-A380-54D9-7B7D-05AE6479C7DA}"/>
              </a:ext>
            </a:extLst>
          </p:cNvPr>
          <p:cNvSpPr txBox="1"/>
          <p:nvPr/>
        </p:nvSpPr>
        <p:spPr>
          <a:xfrm>
            <a:off x="1143000" y="2986374"/>
            <a:ext cx="14478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1</a:t>
            </a:r>
          </a:p>
          <a:p>
            <a:r>
              <a:rPr lang="en-IN" sz="2800" dirty="0"/>
              <a:t>1 2</a:t>
            </a:r>
          </a:p>
          <a:p>
            <a:r>
              <a:rPr lang="en-IN" sz="2800" dirty="0"/>
              <a:t>1 2 3</a:t>
            </a:r>
          </a:p>
          <a:p>
            <a:r>
              <a:rPr lang="en-IN" sz="2800" dirty="0"/>
              <a:t>1 2 3 4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9C005E-ECAB-E8FF-EB97-1C504821653B}"/>
              </a:ext>
            </a:extLst>
          </p:cNvPr>
          <p:cNvSpPr txBox="1"/>
          <p:nvPr/>
        </p:nvSpPr>
        <p:spPr>
          <a:xfrm>
            <a:off x="230503" y="1378803"/>
            <a:ext cx="864679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Helvetica" panose="020B0604020202020204" pitchFamily="34" charset="0"/>
              </a:rPr>
              <a:t>Write a program in C to display the </a:t>
            </a:r>
            <a:r>
              <a:rPr lang="en-US" sz="2400" b="1" i="0" dirty="0">
                <a:effectLst/>
                <a:latin typeface="Helvetica" panose="020B0604020202020204" pitchFamily="34" charset="0"/>
              </a:rPr>
              <a:t>pattern like right angle triangle with a number. (</a:t>
            </a:r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half Pyramid of number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)</a:t>
            </a:r>
            <a:endParaRPr lang="en-IN" sz="2400" b="0" i="0" dirty="0">
              <a:solidFill>
                <a:srgbClr val="610B4B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831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8B3B0-9ECD-61DC-E145-B24D764AA5B4}"/>
              </a:ext>
            </a:extLst>
          </p:cNvPr>
          <p:cNvSpPr txBox="1"/>
          <p:nvPr/>
        </p:nvSpPr>
        <p:spPr>
          <a:xfrm>
            <a:off x="266700" y="1219200"/>
            <a:ext cx="8610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r>
              <a:rPr lang="en-IN" sz="2400" dirty="0"/>
              <a:t>void main()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   int </a:t>
            </a:r>
            <a:r>
              <a:rPr lang="en-IN" sz="2400" dirty="0" err="1"/>
              <a:t>i,j,rows</a:t>
            </a:r>
            <a:r>
              <a:rPr lang="en-IN" sz="2400" dirty="0"/>
              <a:t>;</a:t>
            </a:r>
          </a:p>
          <a:p>
            <a:r>
              <a:rPr lang="en-IN" sz="2400" dirty="0"/>
              <a:t>   printf("Input number of rows : ");</a:t>
            </a:r>
          </a:p>
          <a:p>
            <a:r>
              <a:rPr lang="en-IN" sz="2400" dirty="0"/>
              <a:t>   scanf("%</a:t>
            </a:r>
            <a:r>
              <a:rPr lang="en-IN" sz="2400" dirty="0" err="1"/>
              <a:t>d",&amp;rows</a:t>
            </a:r>
            <a:r>
              <a:rPr lang="en-IN" sz="2400" dirty="0"/>
              <a:t>);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for(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dirty="0">
                <a:solidFill>
                  <a:srgbClr val="C00000"/>
                </a:solidFill>
              </a:rPr>
              <a:t>=1;i&lt;=</a:t>
            </a:r>
            <a:r>
              <a:rPr lang="en-IN" sz="2400" dirty="0" err="1">
                <a:solidFill>
                  <a:srgbClr val="C00000"/>
                </a:solidFill>
              </a:rPr>
              <a:t>rows;i</a:t>
            </a:r>
            <a:r>
              <a:rPr lang="en-IN" sz="2400" dirty="0">
                <a:solidFill>
                  <a:srgbClr val="C00000"/>
                </a:solidFill>
              </a:rPr>
              <a:t>++)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{</a:t>
            </a:r>
          </a:p>
          <a:p>
            <a:r>
              <a:rPr lang="en-IN" sz="2400" dirty="0">
                <a:solidFill>
                  <a:srgbClr val="C00000"/>
                </a:solidFill>
              </a:rPr>
              <a:t>	for(j=1;j&lt;=</a:t>
            </a:r>
            <a:r>
              <a:rPr lang="en-IN" sz="2400" dirty="0" err="1">
                <a:solidFill>
                  <a:srgbClr val="C00000"/>
                </a:solidFill>
              </a:rPr>
              <a:t>i;j</a:t>
            </a:r>
            <a:r>
              <a:rPr lang="en-IN" sz="2400" dirty="0">
                <a:solidFill>
                  <a:srgbClr val="C00000"/>
                </a:solidFill>
              </a:rPr>
              <a:t>++)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       {</a:t>
            </a:r>
          </a:p>
          <a:p>
            <a:r>
              <a:rPr lang="en-IN" sz="2400" dirty="0">
                <a:solidFill>
                  <a:srgbClr val="C00000"/>
                </a:solidFill>
              </a:rPr>
              <a:t>	</a:t>
            </a:r>
            <a:r>
              <a:rPr lang="en-IN" sz="2400" dirty="0">
                <a:solidFill>
                  <a:srgbClr val="C00000"/>
                </a:solidFill>
                <a:highlight>
                  <a:srgbClr val="FFFF00"/>
                </a:highlight>
              </a:rPr>
              <a:t>   printf("%</a:t>
            </a:r>
            <a:r>
              <a:rPr lang="en-IN" sz="2400" dirty="0" err="1">
                <a:solidFill>
                  <a:srgbClr val="C00000"/>
                </a:solidFill>
                <a:highlight>
                  <a:srgbClr val="FFFF00"/>
                </a:highlight>
              </a:rPr>
              <a:t>d",j</a:t>
            </a:r>
            <a:r>
              <a:rPr lang="en-IN" sz="2400" dirty="0">
                <a:solidFill>
                  <a:srgbClr val="C00000"/>
                </a:solidFill>
                <a:highlight>
                  <a:srgbClr val="FFFF00"/>
                </a:highlight>
              </a:rPr>
              <a:t>);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        }</a:t>
            </a:r>
          </a:p>
          <a:p>
            <a:r>
              <a:rPr lang="en-IN" sz="2400" dirty="0">
                <a:solidFill>
                  <a:srgbClr val="C00000"/>
                </a:solidFill>
              </a:rPr>
              <a:t>	printf("\n");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29A6D-8F18-718D-AD0C-BD22D87623C9}"/>
              </a:ext>
            </a:extLst>
          </p:cNvPr>
          <p:cNvSpPr txBox="1"/>
          <p:nvPr/>
        </p:nvSpPr>
        <p:spPr>
          <a:xfrm>
            <a:off x="6248400" y="2362200"/>
            <a:ext cx="14478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1</a:t>
            </a:r>
          </a:p>
          <a:p>
            <a:r>
              <a:rPr lang="en-IN" sz="2800" dirty="0"/>
              <a:t>1 2</a:t>
            </a:r>
          </a:p>
          <a:p>
            <a:r>
              <a:rPr lang="en-IN" sz="2800" dirty="0"/>
              <a:t>1 2 3</a:t>
            </a:r>
          </a:p>
          <a:p>
            <a:r>
              <a:rPr lang="en-IN" sz="2800" dirty="0"/>
              <a:t>1 2 3 4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1029F-E5DD-7290-3453-2C930DCDDD09}"/>
              </a:ext>
            </a:extLst>
          </p:cNvPr>
          <p:cNvSpPr txBox="1"/>
          <p:nvPr/>
        </p:nvSpPr>
        <p:spPr>
          <a:xfrm>
            <a:off x="230503" y="258478"/>
            <a:ext cx="86467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Helvetica" panose="020B0604020202020204" pitchFamily="34" charset="0"/>
              </a:rPr>
              <a:t>Write a program in C to display the </a:t>
            </a:r>
            <a:r>
              <a:rPr lang="en-US" sz="2400" b="1" i="0" dirty="0">
                <a:effectLst/>
                <a:latin typeface="Helvetica" panose="020B0604020202020204" pitchFamily="34" charset="0"/>
              </a:rPr>
              <a:t>pattern like right angle triangle with a number. (</a:t>
            </a:r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half Pyramid of number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)</a:t>
            </a:r>
            <a:endParaRPr lang="en-IN" sz="2400" b="0" i="0" dirty="0">
              <a:solidFill>
                <a:srgbClr val="610B4B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026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399" y="246292"/>
            <a:ext cx="846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Nested for loop</a:t>
            </a:r>
            <a:endParaRPr lang="en-US" sz="3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44802" y="1251177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344802" y="1524000"/>
            <a:ext cx="8646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Write a program in C to display the pattern like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inter-regular"/>
              </a:rPr>
              <a:t>mirrored right triangle star pattern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.(</a:t>
            </a:r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right half Pyramid)</a:t>
            </a: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pic>
        <p:nvPicPr>
          <p:cNvPr id="4098" name="Picture 2" descr="Star Program in C">
            <a:extLst>
              <a:ext uri="{FF2B5EF4-FFF2-40B4-BE49-F238E27FC236}">
                <a16:creationId xmlns:a16="http://schemas.microsoft.com/office/drawing/2014/main" id="{1525AFDA-9EE4-DDE2-0101-9B61884DC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6" t="3297" r="12088" b="52202"/>
          <a:stretch/>
        </p:blipFill>
        <p:spPr bwMode="auto">
          <a:xfrm>
            <a:off x="2370376" y="2590800"/>
            <a:ext cx="2735024" cy="221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51141-C30E-30E8-4E1B-400A1F1FB3B0}"/>
              </a:ext>
            </a:extLst>
          </p:cNvPr>
          <p:cNvSpPr txBox="1"/>
          <p:nvPr/>
        </p:nvSpPr>
        <p:spPr>
          <a:xfrm>
            <a:off x="2514600" y="5060731"/>
            <a:ext cx="2735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right half Pyramid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993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8B3B0-9ECD-61DC-E145-B24D764AA5B4}"/>
              </a:ext>
            </a:extLst>
          </p:cNvPr>
          <p:cNvSpPr txBox="1"/>
          <p:nvPr/>
        </p:nvSpPr>
        <p:spPr>
          <a:xfrm>
            <a:off x="266700" y="243512"/>
            <a:ext cx="86106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//mirrored right triangle star pattern series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, j, </a:t>
            </a:r>
            <a:r>
              <a:rPr lang="en-IN" dirty="0" err="1"/>
              <a:t>rows,k</a:t>
            </a:r>
            <a:r>
              <a:rPr lang="en-IN" dirty="0"/>
              <a:t>;</a:t>
            </a:r>
          </a:p>
          <a:p>
            <a:r>
              <a:rPr lang="en-IN" dirty="0"/>
              <a:t>    printf("Enter number of rows: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&amp;rows);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for(</a:t>
            </a:r>
            <a:r>
              <a:rPr lang="en-IN" sz="2000" b="1" dirty="0" err="1">
                <a:solidFill>
                  <a:srgbClr val="C00000"/>
                </a:solidFill>
              </a:rPr>
              <a:t>i</a:t>
            </a:r>
            <a:r>
              <a:rPr lang="en-IN" sz="2000" b="1" dirty="0">
                <a:solidFill>
                  <a:srgbClr val="C00000"/>
                </a:solidFill>
              </a:rPr>
              <a:t>=1; </a:t>
            </a:r>
            <a:r>
              <a:rPr lang="en-IN" sz="2000" b="1" dirty="0" err="1">
                <a:solidFill>
                  <a:srgbClr val="C00000"/>
                </a:solidFill>
              </a:rPr>
              <a:t>i</a:t>
            </a:r>
            <a:r>
              <a:rPr lang="en-IN" sz="2000" b="1" dirty="0">
                <a:solidFill>
                  <a:srgbClr val="C00000"/>
                </a:solidFill>
              </a:rPr>
              <a:t>&lt;=rows; </a:t>
            </a:r>
            <a:r>
              <a:rPr lang="en-IN" sz="2000" b="1" dirty="0" err="1">
                <a:solidFill>
                  <a:srgbClr val="C00000"/>
                </a:solidFill>
              </a:rPr>
              <a:t>i</a:t>
            </a:r>
            <a:r>
              <a:rPr lang="en-IN" sz="2000" b="1" dirty="0">
                <a:solidFill>
                  <a:srgbClr val="C00000"/>
                </a:solidFill>
              </a:rPr>
              <a:t>++)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{        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for(j=</a:t>
            </a:r>
            <a:r>
              <a:rPr lang="en-IN" sz="2000" b="1" dirty="0" err="1">
                <a:solidFill>
                  <a:srgbClr val="C00000"/>
                </a:solidFill>
              </a:rPr>
              <a:t>i</a:t>
            </a:r>
            <a:r>
              <a:rPr lang="en-IN" sz="2000" b="1" dirty="0">
                <a:solidFill>
                  <a:srgbClr val="C00000"/>
                </a:solidFill>
              </a:rPr>
              <a:t>; j&lt;rows; </a:t>
            </a:r>
            <a:r>
              <a:rPr lang="en-IN" sz="2000" b="1" dirty="0" err="1">
                <a:solidFill>
                  <a:srgbClr val="C00000"/>
                </a:solidFill>
              </a:rPr>
              <a:t>j++</a:t>
            </a:r>
            <a:r>
              <a:rPr lang="en-IN" sz="2000" b="1" dirty="0">
                <a:solidFill>
                  <a:srgbClr val="C00000"/>
                </a:solidFill>
              </a:rPr>
              <a:t>) </a:t>
            </a:r>
            <a:r>
              <a:rPr lang="en-IN" sz="2000" b="1" dirty="0">
                <a:solidFill>
                  <a:srgbClr val="00B050"/>
                </a:solidFill>
              </a:rPr>
              <a:t>//print spaces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{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    printf(" ");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}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for(k=1; k&lt;=</a:t>
            </a:r>
            <a:r>
              <a:rPr lang="en-IN" sz="2000" b="1" dirty="0" err="1">
                <a:solidFill>
                  <a:srgbClr val="C00000"/>
                </a:solidFill>
              </a:rPr>
              <a:t>i</a:t>
            </a:r>
            <a:r>
              <a:rPr lang="en-IN" sz="2000" b="1">
                <a:solidFill>
                  <a:srgbClr val="C00000"/>
                </a:solidFill>
              </a:rPr>
              <a:t>; k++)  </a:t>
            </a:r>
            <a:r>
              <a:rPr lang="en-IN" sz="2000" b="1" dirty="0">
                <a:solidFill>
                  <a:srgbClr val="00B050"/>
                </a:solidFill>
              </a:rPr>
              <a:t>//print *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{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    printf("*");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}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printf("\n"); </a:t>
            </a:r>
            <a:r>
              <a:rPr lang="en-IN" sz="2000" b="1" dirty="0">
                <a:solidFill>
                  <a:srgbClr val="00B050"/>
                </a:solidFill>
              </a:rPr>
              <a:t>/* Move to next line */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}</a:t>
            </a:r>
          </a:p>
          <a:p>
            <a:r>
              <a:rPr lang="en-IN" dirty="0"/>
              <a:t> 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8142-22BF-0900-230B-64C805774BC4}"/>
              </a:ext>
            </a:extLst>
          </p:cNvPr>
          <p:cNvSpPr txBox="1"/>
          <p:nvPr/>
        </p:nvSpPr>
        <p:spPr>
          <a:xfrm>
            <a:off x="5494576" y="4677103"/>
            <a:ext cx="2735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right half Pyramid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226F2-08DA-C228-B5D1-29E0AB25A844}"/>
              </a:ext>
            </a:extLst>
          </p:cNvPr>
          <p:cNvSpPr txBox="1"/>
          <p:nvPr/>
        </p:nvSpPr>
        <p:spPr>
          <a:xfrm>
            <a:off x="5105400" y="53081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tx2"/>
                </a:solidFill>
                <a:effectLst/>
                <a:latin typeface="inter-regular"/>
              </a:rPr>
              <a:t>mirrored right triangle star pattern</a:t>
            </a:r>
            <a:endParaRPr lang="en-IN" dirty="0"/>
          </a:p>
        </p:txBody>
      </p:sp>
      <p:pic>
        <p:nvPicPr>
          <p:cNvPr id="6" name="Picture 2" descr="Star Program in C">
            <a:extLst>
              <a:ext uri="{FF2B5EF4-FFF2-40B4-BE49-F238E27FC236}">
                <a16:creationId xmlns:a16="http://schemas.microsoft.com/office/drawing/2014/main" id="{5E4B8BAC-96D9-5C23-0577-907C02FC7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6" t="3297" r="12088" b="52202"/>
          <a:stretch/>
        </p:blipFill>
        <p:spPr bwMode="auto">
          <a:xfrm>
            <a:off x="5073869" y="2321443"/>
            <a:ext cx="2735024" cy="221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399" y="246292"/>
            <a:ext cx="846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Nested for loop</a:t>
            </a:r>
            <a:endParaRPr lang="en-US" sz="3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44802" y="1251177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9C005E-ECAB-E8FF-EB97-1C504821653B}"/>
              </a:ext>
            </a:extLst>
          </p:cNvPr>
          <p:cNvSpPr txBox="1"/>
          <p:nvPr/>
        </p:nvSpPr>
        <p:spPr>
          <a:xfrm>
            <a:off x="230503" y="1378803"/>
            <a:ext cx="86467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Helvetica" panose="020B0604020202020204" pitchFamily="34" charset="0"/>
              </a:rPr>
              <a:t>Write a program in C to display the </a:t>
            </a:r>
            <a:r>
              <a:rPr lang="en-US" sz="2400" b="1" i="0" dirty="0">
                <a:effectLst/>
                <a:latin typeface="Helvetica" panose="020B0604020202020204" pitchFamily="34" charset="0"/>
              </a:rPr>
              <a:t>pattern like right angle triangle with a number. (</a:t>
            </a:r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right half Pyramid of number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)</a:t>
            </a:r>
            <a:endParaRPr lang="en-IN" sz="2400" b="0" i="0" dirty="0">
              <a:solidFill>
                <a:srgbClr val="610B4B"/>
              </a:solidFill>
              <a:effectLst/>
              <a:latin typeface="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45E2F-9B12-A290-5C28-1C0A4C6E78A2}"/>
              </a:ext>
            </a:extLst>
          </p:cNvPr>
          <p:cNvSpPr txBox="1"/>
          <p:nvPr/>
        </p:nvSpPr>
        <p:spPr>
          <a:xfrm>
            <a:off x="2274176" y="5334000"/>
            <a:ext cx="4595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right half Pyramid of number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BB22D-3805-C55F-AA4E-79F561A3962F}"/>
              </a:ext>
            </a:extLst>
          </p:cNvPr>
          <p:cNvSpPr txBox="1"/>
          <p:nvPr/>
        </p:nvSpPr>
        <p:spPr>
          <a:xfrm>
            <a:off x="3429000" y="3276600"/>
            <a:ext cx="14478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         1</a:t>
            </a:r>
          </a:p>
          <a:p>
            <a:r>
              <a:rPr lang="en-IN" sz="2800" dirty="0"/>
              <a:t>      1 2</a:t>
            </a:r>
          </a:p>
          <a:p>
            <a:r>
              <a:rPr lang="en-IN" sz="2800" dirty="0"/>
              <a:t>   1 2 3</a:t>
            </a:r>
          </a:p>
          <a:p>
            <a:r>
              <a:rPr lang="en-IN" sz="2800" dirty="0"/>
              <a:t>1 2 3 4</a:t>
            </a:r>
          </a:p>
        </p:txBody>
      </p:sp>
    </p:spTree>
    <p:extLst>
      <p:ext uri="{BB962C8B-B14F-4D97-AF65-F5344CB8AC3E}">
        <p14:creationId xmlns:p14="http://schemas.microsoft.com/office/powerpoint/2010/main" val="392919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8B3B0-9ECD-61DC-E145-B24D764AA5B4}"/>
              </a:ext>
            </a:extLst>
          </p:cNvPr>
          <p:cNvSpPr txBox="1"/>
          <p:nvPr/>
        </p:nvSpPr>
        <p:spPr>
          <a:xfrm>
            <a:off x="266700" y="-11529"/>
            <a:ext cx="86106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sz="2000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20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j, rows, k;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printf 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 Enter a number to define the rows: \n 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"%d"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&amp;rows); 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"\n"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= 1;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&lt;= rows;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++) 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(j =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; j &lt; rows;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j++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 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printf(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  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(k = 1; k &lt;=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; k++)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printf(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 %d"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k); 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printf 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"\n"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return 0;  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F0BBA-2B86-881C-0A25-CF19ECA632D9}"/>
              </a:ext>
            </a:extLst>
          </p:cNvPr>
          <p:cNvSpPr txBox="1"/>
          <p:nvPr/>
        </p:nvSpPr>
        <p:spPr>
          <a:xfrm>
            <a:off x="4953000" y="4114800"/>
            <a:ext cx="381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right half Pyramid of number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71F4C-7B95-8F5E-51EF-D86DDD72FEA0}"/>
              </a:ext>
            </a:extLst>
          </p:cNvPr>
          <p:cNvSpPr txBox="1"/>
          <p:nvPr/>
        </p:nvSpPr>
        <p:spPr>
          <a:xfrm>
            <a:off x="6858000" y="2147153"/>
            <a:ext cx="14478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         1</a:t>
            </a:r>
          </a:p>
          <a:p>
            <a:r>
              <a:rPr lang="en-IN" sz="2800" dirty="0"/>
              <a:t>      1 2</a:t>
            </a:r>
          </a:p>
          <a:p>
            <a:r>
              <a:rPr lang="en-IN" sz="2800" dirty="0"/>
              <a:t>   1 2 3</a:t>
            </a:r>
          </a:p>
          <a:p>
            <a:r>
              <a:rPr lang="en-IN" sz="2800" dirty="0"/>
              <a:t>1 2 3 4</a:t>
            </a:r>
          </a:p>
        </p:txBody>
      </p:sp>
    </p:spTree>
    <p:extLst>
      <p:ext uri="{BB962C8B-B14F-4D97-AF65-F5344CB8AC3E}">
        <p14:creationId xmlns:p14="http://schemas.microsoft.com/office/powerpoint/2010/main" val="422191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399" y="246292"/>
            <a:ext cx="846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Nested for loop</a:t>
            </a:r>
            <a:endParaRPr lang="en-US" sz="3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44802" y="1251177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344802" y="1524000"/>
            <a:ext cx="86467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Program to print the </a:t>
            </a:r>
            <a:r>
              <a:rPr lang="en-US" sz="2400" b="1" i="0" dirty="0">
                <a:solidFill>
                  <a:srgbClr val="610B4B"/>
                </a:solidFill>
                <a:effectLst/>
                <a:latin typeface="erdana"/>
              </a:rPr>
              <a:t>full Pyramid of Star</a:t>
            </a: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pic>
        <p:nvPicPr>
          <p:cNvPr id="1026" name="Picture 2" descr="Program to pyramid star pattern in C - using loops - Code for Java c">
            <a:extLst>
              <a:ext uri="{FF2B5EF4-FFF2-40B4-BE49-F238E27FC236}">
                <a16:creationId xmlns:a16="http://schemas.microsoft.com/office/drawing/2014/main" id="{BF0C5996-3F80-1A1C-5121-D8B2CD2B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8449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5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-16412" y="324845"/>
            <a:ext cx="9144000" cy="662714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Pattern Printing with Loops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465447" y="1143000"/>
            <a:ext cx="821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Nunito Sans" panose="00000500000000000000" pitchFamily="2" charset="0"/>
              </a:rPr>
              <a:t>Printing numbers from 1 to N with comma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945F9-783E-32D3-82D1-50FD89ADF167}"/>
              </a:ext>
            </a:extLst>
          </p:cNvPr>
          <p:cNvSpPr txBox="1"/>
          <p:nvPr/>
        </p:nvSpPr>
        <p:spPr>
          <a:xfrm>
            <a:off x="762000" y="2021681"/>
            <a:ext cx="45798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//number pattern with comma </a:t>
            </a:r>
          </a:p>
          <a:p>
            <a:r>
              <a:rPr lang="en-IN" sz="2000" b="1" dirty="0"/>
              <a:t>#include&lt;stdio.h&gt;</a:t>
            </a:r>
          </a:p>
          <a:p>
            <a:r>
              <a:rPr lang="en-IN" sz="2000" b="1" dirty="0"/>
              <a:t>int main()</a:t>
            </a:r>
          </a:p>
          <a:p>
            <a:r>
              <a:rPr lang="en-IN" sz="2000" b="1" dirty="0"/>
              <a:t>{</a:t>
            </a:r>
          </a:p>
          <a:p>
            <a:r>
              <a:rPr lang="en-IN" sz="2000" b="1" dirty="0"/>
              <a:t>	int </a:t>
            </a:r>
            <a:r>
              <a:rPr lang="en-IN" sz="2000" b="1" dirty="0" err="1"/>
              <a:t>n,i</a:t>
            </a:r>
            <a:r>
              <a:rPr lang="en-IN" sz="2000" b="1" dirty="0"/>
              <a:t>;</a:t>
            </a:r>
          </a:p>
          <a:p>
            <a:r>
              <a:rPr lang="en-IN" sz="2000" b="1" dirty="0"/>
              <a:t>	printf("Enter value\n");</a:t>
            </a:r>
          </a:p>
          <a:p>
            <a:r>
              <a:rPr lang="en-IN" sz="2000" b="1" dirty="0"/>
              <a:t>	</a:t>
            </a:r>
            <a:r>
              <a:rPr lang="en-IN" sz="2000" b="1" dirty="0" err="1"/>
              <a:t>scanf</a:t>
            </a:r>
            <a:r>
              <a:rPr lang="en-IN" sz="2000" b="1" dirty="0"/>
              <a:t>("%d ,",&amp;n);</a:t>
            </a:r>
          </a:p>
          <a:p>
            <a:r>
              <a:rPr lang="en-IN" sz="2000" b="1" dirty="0"/>
              <a:t>	for(</a:t>
            </a:r>
            <a:r>
              <a:rPr lang="en-IN" sz="2000" b="1" dirty="0" err="1"/>
              <a:t>i</a:t>
            </a:r>
            <a:r>
              <a:rPr lang="en-IN" sz="2000" b="1" dirty="0"/>
              <a:t>=1;i&lt;=</a:t>
            </a:r>
            <a:r>
              <a:rPr lang="en-IN" sz="2000" b="1" dirty="0" err="1"/>
              <a:t>n;i</a:t>
            </a:r>
            <a:r>
              <a:rPr lang="en-IN" sz="2000" b="1" dirty="0"/>
              <a:t>++)</a:t>
            </a:r>
          </a:p>
          <a:p>
            <a:r>
              <a:rPr lang="en-IN" sz="2000" b="1" dirty="0"/>
              <a:t>	{</a:t>
            </a:r>
          </a:p>
          <a:p>
            <a:r>
              <a:rPr lang="en-IN" sz="2000" b="1" dirty="0"/>
              <a:t>	     printf("%d",</a:t>
            </a:r>
            <a:r>
              <a:rPr lang="en-IN" sz="2000" b="1" dirty="0" err="1"/>
              <a:t>i</a:t>
            </a:r>
            <a:r>
              <a:rPr lang="en-IN" sz="2000" b="1" dirty="0"/>
              <a:t>);</a:t>
            </a:r>
          </a:p>
          <a:p>
            <a:r>
              <a:rPr lang="en-IN" sz="2000" b="1" dirty="0"/>
              <a:t>	     printf(“,");</a:t>
            </a:r>
          </a:p>
          <a:p>
            <a:r>
              <a:rPr lang="en-IN" sz="2000" b="1" dirty="0"/>
              <a:t>	}</a:t>
            </a:r>
          </a:p>
          <a:p>
            <a:r>
              <a:rPr lang="en-IN" sz="2000" b="1" dirty="0"/>
              <a:t> </a:t>
            </a:r>
            <a:r>
              <a:rPr lang="en-IN" sz="2000" b="1" dirty="0" err="1"/>
              <a:t>rerurn</a:t>
            </a:r>
            <a:r>
              <a:rPr lang="en-IN" sz="2000" b="1" dirty="0"/>
              <a:t> 0;</a:t>
            </a:r>
          </a:p>
          <a:p>
            <a:r>
              <a:rPr lang="en-IN" sz="2000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0ABB-4B5F-D1E7-57D1-DE04B8425F12}"/>
              </a:ext>
            </a:extLst>
          </p:cNvPr>
          <p:cNvSpPr txBox="1"/>
          <p:nvPr/>
        </p:nvSpPr>
        <p:spPr>
          <a:xfrm>
            <a:off x="5543550" y="2343150"/>
            <a:ext cx="3543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Nunito Sans" pitchFamily="2" charset="0"/>
              </a:rPr>
              <a:t>Sample Input :</a:t>
            </a:r>
          </a:p>
          <a:p>
            <a:r>
              <a:rPr lang="en-IN" sz="2100" dirty="0">
                <a:latin typeface="Nunito Sans" pitchFamily="2" charset="0"/>
              </a:rPr>
              <a:t>		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EB778-EAF8-40B4-FCFA-A40CA505F36C}"/>
              </a:ext>
            </a:extLst>
          </p:cNvPr>
          <p:cNvSpPr txBox="1"/>
          <p:nvPr/>
        </p:nvSpPr>
        <p:spPr>
          <a:xfrm>
            <a:off x="5486400" y="3227770"/>
            <a:ext cx="3543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Nunito Sans" pitchFamily="2" charset="0"/>
              </a:rPr>
              <a:t>Actual Output :</a:t>
            </a:r>
          </a:p>
          <a:p>
            <a:r>
              <a:rPr lang="en-IN" sz="2100" dirty="0">
                <a:latin typeface="Nunito Sans" pitchFamily="2" charset="0"/>
              </a:rPr>
              <a:t>		1,2,3,4,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FF4C76-7817-00EA-9ED7-A2D004711A5B}"/>
              </a:ext>
            </a:extLst>
          </p:cNvPr>
          <p:cNvSpPr/>
          <p:nvPr/>
        </p:nvSpPr>
        <p:spPr>
          <a:xfrm>
            <a:off x="8153400" y="3714750"/>
            <a:ext cx="228600" cy="171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553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8B3B0-9ECD-61DC-E145-B24D764AA5B4}"/>
              </a:ext>
            </a:extLst>
          </p:cNvPr>
          <p:cNvSpPr txBox="1"/>
          <p:nvPr/>
        </p:nvSpPr>
        <p:spPr>
          <a:xfrm>
            <a:off x="266700" y="243512"/>
            <a:ext cx="8610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conio.h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j, rows, k = 0;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printf 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Enter a number to define the rows: 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"%d"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&amp;rows);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=1;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&lt;= rows;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 j = 1; j &lt;= rows -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j++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printf 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use for loop where k is less than equal to (2 *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-1)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 k = 1; 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k &lt;= ( 2 * 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 - 1)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k++)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printf 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"*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print the Star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printf 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return 0;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</p:txBody>
      </p:sp>
      <p:pic>
        <p:nvPicPr>
          <p:cNvPr id="2" name="Picture 2" descr="Program to pyramid star pattern in C - using loops - Code for Java c">
            <a:extLst>
              <a:ext uri="{FF2B5EF4-FFF2-40B4-BE49-F238E27FC236}">
                <a16:creationId xmlns:a16="http://schemas.microsoft.com/office/drawing/2014/main" id="{84491718-9BFC-53CA-A74D-0F51BA17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74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399" y="246292"/>
            <a:ext cx="846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Nested for loop</a:t>
            </a:r>
            <a:endParaRPr lang="en-US" sz="3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44802" y="1251177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344802" y="1524000"/>
            <a:ext cx="8646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Program to print the </a:t>
            </a:r>
            <a:r>
              <a:rPr lang="en-US" sz="2400" b="1" i="0" dirty="0">
                <a:solidFill>
                  <a:srgbClr val="610B4B"/>
                </a:solidFill>
                <a:effectLst/>
                <a:latin typeface="erdana"/>
              </a:rPr>
              <a:t>Floyd triangle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50DFE-BF43-BE08-A4E3-B78F14E851D1}"/>
              </a:ext>
            </a:extLst>
          </p:cNvPr>
          <p:cNvSpPr txBox="1"/>
          <p:nvPr/>
        </p:nvSpPr>
        <p:spPr>
          <a:xfrm>
            <a:off x="1295400" y="2521059"/>
            <a:ext cx="14478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1</a:t>
            </a:r>
          </a:p>
          <a:p>
            <a:r>
              <a:rPr lang="en-IN" sz="2800" dirty="0"/>
              <a:t>2 3</a:t>
            </a:r>
          </a:p>
          <a:p>
            <a:r>
              <a:rPr lang="en-IN" sz="2800" dirty="0"/>
              <a:t>4 5 6</a:t>
            </a:r>
          </a:p>
          <a:p>
            <a:r>
              <a:rPr lang="en-IN" sz="2800" dirty="0"/>
              <a:t>7 8 9 10</a:t>
            </a:r>
          </a:p>
        </p:txBody>
      </p:sp>
    </p:spTree>
    <p:extLst>
      <p:ext uri="{BB962C8B-B14F-4D97-AF65-F5344CB8AC3E}">
        <p14:creationId xmlns:p14="http://schemas.microsoft.com/office/powerpoint/2010/main" val="137981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8B3B0-9ECD-61DC-E145-B24D764AA5B4}"/>
              </a:ext>
            </a:extLst>
          </p:cNvPr>
          <p:cNvSpPr txBox="1"/>
          <p:nvPr/>
        </p:nvSpPr>
        <p:spPr>
          <a:xfrm>
            <a:off x="7883" y="7883"/>
            <a:ext cx="8610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sz="2400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{   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j, rows, k = 1;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printf 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 Enter a number to define the rows: \n 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"%d"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&amp;rows); 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"\n"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= 1;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&lt;= rows;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++) 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(j = 1; j &lt;=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j++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 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printf(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"%d 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k); 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k ++;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printf(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"\n"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return 0;    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D2170-9F3A-85DE-881A-F6F378339E02}"/>
              </a:ext>
            </a:extLst>
          </p:cNvPr>
          <p:cNvSpPr txBox="1"/>
          <p:nvPr/>
        </p:nvSpPr>
        <p:spPr>
          <a:xfrm>
            <a:off x="4349969" y="5646104"/>
            <a:ext cx="4619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610B4B"/>
                </a:solidFill>
                <a:effectLst/>
                <a:latin typeface="erdana"/>
              </a:rPr>
              <a:t>Floyd triangle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B8606-DBFE-C41D-0726-D55D0F8C9E5E}"/>
              </a:ext>
            </a:extLst>
          </p:cNvPr>
          <p:cNvSpPr txBox="1"/>
          <p:nvPr/>
        </p:nvSpPr>
        <p:spPr>
          <a:xfrm>
            <a:off x="4724400" y="3452648"/>
            <a:ext cx="14478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1</a:t>
            </a:r>
          </a:p>
          <a:p>
            <a:r>
              <a:rPr lang="en-IN" sz="2800" dirty="0"/>
              <a:t>2 3</a:t>
            </a:r>
          </a:p>
          <a:p>
            <a:r>
              <a:rPr lang="en-IN" sz="2800" dirty="0"/>
              <a:t>4 5 6</a:t>
            </a:r>
          </a:p>
          <a:p>
            <a:r>
              <a:rPr lang="en-IN" sz="2800" dirty="0"/>
              <a:t>7 8 9 10</a:t>
            </a:r>
          </a:p>
        </p:txBody>
      </p:sp>
    </p:spTree>
    <p:extLst>
      <p:ext uri="{BB962C8B-B14F-4D97-AF65-F5344CB8AC3E}">
        <p14:creationId xmlns:p14="http://schemas.microsoft.com/office/powerpoint/2010/main" val="296653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399" y="246292"/>
            <a:ext cx="846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i="0" dirty="0">
                <a:solidFill>
                  <a:srgbClr val="333333"/>
                </a:solidFill>
                <a:effectLst/>
                <a:latin typeface="inter-bold"/>
              </a:rPr>
              <a:t>nested while loop</a:t>
            </a:r>
            <a:endParaRPr lang="en-US" sz="3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44802" y="1251177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344802" y="1567330"/>
            <a:ext cx="86467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(condition)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(condition)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 inner loop statements.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 outer loop statements.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06351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-16412" y="76200"/>
            <a:ext cx="9144000" cy="662714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Pattern Printing with Loops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465447" y="838200"/>
            <a:ext cx="821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Nunito Sans" panose="00000500000000000000" pitchFamily="2" charset="0"/>
              </a:rPr>
              <a:t>Printing numbers from 1 to N with comma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945F9-783E-32D3-82D1-50FD89ADF167}"/>
              </a:ext>
            </a:extLst>
          </p:cNvPr>
          <p:cNvSpPr txBox="1"/>
          <p:nvPr/>
        </p:nvSpPr>
        <p:spPr>
          <a:xfrm>
            <a:off x="494350" y="1361420"/>
            <a:ext cx="4579882" cy="532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/>
              <a:t>//number pattern with comma </a:t>
            </a:r>
          </a:p>
          <a:p>
            <a:r>
              <a:rPr lang="en-IN" sz="2000" b="1" dirty="0"/>
              <a:t>#include&lt;stdio.h&gt;</a:t>
            </a:r>
          </a:p>
          <a:p>
            <a:r>
              <a:rPr lang="en-IN" sz="2000" b="1" dirty="0"/>
              <a:t>int main()</a:t>
            </a:r>
          </a:p>
          <a:p>
            <a:r>
              <a:rPr lang="en-IN" sz="2000" b="1" dirty="0"/>
              <a:t>{</a:t>
            </a:r>
          </a:p>
          <a:p>
            <a:r>
              <a:rPr lang="en-IN" sz="2000" b="1" dirty="0"/>
              <a:t>	int </a:t>
            </a:r>
            <a:r>
              <a:rPr lang="en-IN" sz="2000" b="1" dirty="0" err="1"/>
              <a:t>n,i</a:t>
            </a:r>
            <a:r>
              <a:rPr lang="en-IN" sz="2000" b="1" dirty="0"/>
              <a:t>;</a:t>
            </a:r>
          </a:p>
          <a:p>
            <a:r>
              <a:rPr lang="en-IN" sz="2000" b="1" dirty="0"/>
              <a:t>	printf("Enter value\n");</a:t>
            </a:r>
          </a:p>
          <a:p>
            <a:r>
              <a:rPr lang="en-IN" sz="2000" b="1" dirty="0"/>
              <a:t>	</a:t>
            </a:r>
            <a:r>
              <a:rPr lang="en-IN" sz="2000" b="1" dirty="0" err="1"/>
              <a:t>scanf</a:t>
            </a:r>
            <a:r>
              <a:rPr lang="en-IN" sz="2000" b="1" dirty="0"/>
              <a:t>("%d ,",&amp;n);</a:t>
            </a:r>
          </a:p>
          <a:p>
            <a:r>
              <a:rPr lang="en-IN" sz="2000" b="1" dirty="0"/>
              <a:t>	for(</a:t>
            </a:r>
            <a:r>
              <a:rPr lang="en-IN" sz="2000" b="1" dirty="0" err="1"/>
              <a:t>i</a:t>
            </a:r>
            <a:r>
              <a:rPr lang="en-IN" sz="2000" b="1" dirty="0"/>
              <a:t>=1;i&lt;=</a:t>
            </a:r>
            <a:r>
              <a:rPr lang="en-IN" sz="2000" b="1" dirty="0" err="1"/>
              <a:t>n;i</a:t>
            </a:r>
            <a:r>
              <a:rPr lang="en-IN" sz="2000" b="1" dirty="0"/>
              <a:t>++)</a:t>
            </a:r>
          </a:p>
          <a:p>
            <a:r>
              <a:rPr lang="en-IN" sz="2000" b="1" dirty="0"/>
              <a:t>	{</a:t>
            </a:r>
          </a:p>
          <a:p>
            <a:r>
              <a:rPr lang="en-IN" sz="2000" b="1" dirty="0"/>
              <a:t>	     printf("%d",</a:t>
            </a:r>
            <a:r>
              <a:rPr lang="en-IN" sz="2000" b="1" dirty="0" err="1"/>
              <a:t>i</a:t>
            </a:r>
            <a:r>
              <a:rPr lang="en-IN" sz="2000" b="1" dirty="0"/>
              <a:t>);</a:t>
            </a:r>
          </a:p>
          <a:p>
            <a:r>
              <a:rPr lang="en-IN" sz="2000" b="1" dirty="0"/>
              <a:t>	     if(</a:t>
            </a:r>
            <a:r>
              <a:rPr lang="en-IN" sz="2000" b="1" dirty="0" err="1"/>
              <a:t>i</a:t>
            </a:r>
            <a:r>
              <a:rPr lang="en-IN" sz="2000" b="1" dirty="0"/>
              <a:t>!=n)</a:t>
            </a:r>
          </a:p>
          <a:p>
            <a:r>
              <a:rPr lang="en-IN" sz="2000" b="1" dirty="0"/>
              <a:t>                      {</a:t>
            </a:r>
          </a:p>
          <a:p>
            <a:r>
              <a:rPr lang="en-IN" sz="2000" b="1" dirty="0"/>
              <a:t>  	       printf(“,");</a:t>
            </a:r>
          </a:p>
          <a:p>
            <a:r>
              <a:rPr lang="en-IN" sz="2000" b="1" dirty="0"/>
              <a:t>                      }</a:t>
            </a:r>
          </a:p>
          <a:p>
            <a:r>
              <a:rPr lang="en-IN" sz="2000" b="1" dirty="0"/>
              <a:t>	}</a:t>
            </a:r>
          </a:p>
          <a:p>
            <a:r>
              <a:rPr lang="en-IN" sz="2000" b="1" dirty="0"/>
              <a:t> return 0;</a:t>
            </a:r>
          </a:p>
          <a:p>
            <a:r>
              <a:rPr lang="en-IN" sz="2000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0ABB-4B5F-D1E7-57D1-DE04B8425F12}"/>
              </a:ext>
            </a:extLst>
          </p:cNvPr>
          <p:cNvSpPr txBox="1"/>
          <p:nvPr/>
        </p:nvSpPr>
        <p:spPr>
          <a:xfrm>
            <a:off x="5543550" y="2343150"/>
            <a:ext cx="3543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Nunito Sans" pitchFamily="2" charset="0"/>
              </a:rPr>
              <a:t>Sample Input :</a:t>
            </a:r>
          </a:p>
          <a:p>
            <a:r>
              <a:rPr lang="en-IN" sz="2100" dirty="0">
                <a:latin typeface="Nunito Sans" pitchFamily="2" charset="0"/>
              </a:rPr>
              <a:t>		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EB778-EAF8-40B4-FCFA-A40CA505F36C}"/>
              </a:ext>
            </a:extLst>
          </p:cNvPr>
          <p:cNvSpPr txBox="1"/>
          <p:nvPr/>
        </p:nvSpPr>
        <p:spPr>
          <a:xfrm>
            <a:off x="5486400" y="3227770"/>
            <a:ext cx="3543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Nunito Sans" pitchFamily="2" charset="0"/>
              </a:rPr>
              <a:t>Actual Output :</a:t>
            </a:r>
          </a:p>
          <a:p>
            <a:r>
              <a:rPr lang="en-IN" sz="2100" dirty="0">
                <a:latin typeface="Nunito Sans" pitchFamily="2" charset="0"/>
              </a:rPr>
              <a:t>		1,2,3,4</a:t>
            </a:r>
          </a:p>
        </p:txBody>
      </p:sp>
    </p:spTree>
    <p:extLst>
      <p:ext uri="{BB962C8B-B14F-4D97-AF65-F5344CB8AC3E}">
        <p14:creationId xmlns:p14="http://schemas.microsoft.com/office/powerpoint/2010/main" val="1022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449035" y="3580546"/>
            <a:ext cx="166551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449035" y="3887119"/>
            <a:ext cx="378006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dirty="0">
                <a:latin typeface="Nunito Sans" panose="00000500000000000000" pitchFamily="2" charset="0"/>
              </a:rPr>
              <a:t>		m = 4</a:t>
            </a:r>
          </a:p>
          <a:p>
            <a:r>
              <a:rPr lang="en-US" sz="1875" dirty="0">
                <a:latin typeface="Nunito Sans" panose="00000500000000000000" pitchFamily="2" charset="0"/>
              </a:rPr>
              <a:t>		n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4914901" y="3580546"/>
            <a:ext cx="190700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4914900" y="3887119"/>
            <a:ext cx="42291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dirty="0">
                <a:latin typeface="Nunito Sans" panose="00000500000000000000" pitchFamily="2" charset="0"/>
              </a:rPr>
              <a:t>	                  **</a:t>
            </a:r>
          </a:p>
          <a:p>
            <a:r>
              <a:rPr lang="en-US" sz="1875" dirty="0">
                <a:latin typeface="Nunito Sans" panose="00000500000000000000" pitchFamily="2" charset="0"/>
              </a:rPr>
              <a:t>		   **</a:t>
            </a:r>
          </a:p>
          <a:p>
            <a:r>
              <a:rPr lang="en-US" sz="1875" dirty="0">
                <a:latin typeface="Nunito Sans" panose="00000500000000000000" pitchFamily="2" charset="0"/>
              </a:rPr>
              <a:t>		   **</a:t>
            </a:r>
          </a:p>
          <a:p>
            <a:r>
              <a:rPr lang="en-US" sz="1875" dirty="0">
                <a:latin typeface="Nunito Sans" panose="00000500000000000000" pitchFamily="2" charset="0"/>
              </a:rPr>
              <a:t>		   **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324845"/>
            <a:ext cx="9144000" cy="662714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449036" y="1724930"/>
            <a:ext cx="8213105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>
                <a:latin typeface="Nunito Sans" panose="00000500000000000000" pitchFamily="2" charset="0"/>
              </a:rPr>
              <a:t>Printing  * in 2 – D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890A9-8694-9B16-2369-8D164E26DE37}"/>
              </a:ext>
            </a:extLst>
          </p:cNvPr>
          <p:cNvSpPr txBox="1"/>
          <p:nvPr/>
        </p:nvSpPr>
        <p:spPr>
          <a:xfrm>
            <a:off x="122547" y="481432"/>
            <a:ext cx="821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Nunito Sans" panose="00000500000000000000" pitchFamily="2" charset="0"/>
              </a:rPr>
              <a:t>Write a C program to print  * in 2D (in rows and cols)   </a:t>
            </a:r>
          </a:p>
        </p:txBody>
      </p:sp>
    </p:spTree>
    <p:extLst>
      <p:ext uri="{BB962C8B-B14F-4D97-AF65-F5344CB8AC3E}">
        <p14:creationId xmlns:p14="http://schemas.microsoft.com/office/powerpoint/2010/main" val="12550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399" y="246292"/>
            <a:ext cx="846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Nested for loop</a:t>
            </a:r>
            <a:endParaRPr lang="en-US" sz="3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44802" y="1251177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344802" y="1567330"/>
            <a:ext cx="86467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nested for loop means any type of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inter-regular"/>
              </a:rPr>
              <a:t>loop which is defined inside the 'for' loop.</a:t>
            </a:r>
          </a:p>
          <a:p>
            <a:pPr lvl="1" algn="just"/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(initialization; condition; update) 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(initialization; condition; update)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 inner loop statements.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 outer loop statements.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7483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94668" y="1434122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449036" y="1390793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0" y="2171294"/>
            <a:ext cx="7143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Nunito Sans" pitchFamily="2" charset="0"/>
              </a:rPr>
              <a:t>Sample Input:</a:t>
            </a:r>
          </a:p>
          <a:p>
            <a:r>
              <a:rPr lang="en-IN" dirty="0">
                <a:latin typeface="Nunito Sans" pitchFamily="2" charset="0"/>
              </a:rPr>
              <a:t>m = 4</a:t>
            </a:r>
          </a:p>
          <a:p>
            <a:r>
              <a:rPr lang="en-IN" dirty="0">
                <a:latin typeface="Nunito Sans" pitchFamily="2" charset="0"/>
              </a:rPr>
              <a:t>n = 2</a:t>
            </a:r>
          </a:p>
          <a:p>
            <a:endParaRPr lang="en-IN" dirty="0">
              <a:latin typeface="Nunito Sans" pitchFamily="2" charset="0"/>
            </a:endParaRPr>
          </a:p>
          <a:p>
            <a:r>
              <a:rPr lang="en-IN" b="1" dirty="0">
                <a:latin typeface="Nunito Sans" pitchFamily="2" charset="0"/>
              </a:rPr>
              <a:t>Sample Output:</a:t>
            </a:r>
          </a:p>
          <a:p>
            <a:r>
              <a:rPr lang="en-IN" dirty="0">
                <a:latin typeface="Nunito Sans" pitchFamily="2" charset="0"/>
              </a:rPr>
              <a:t>**</a:t>
            </a:r>
          </a:p>
          <a:p>
            <a:r>
              <a:rPr lang="en-IN" dirty="0">
                <a:latin typeface="Nunito Sans" pitchFamily="2" charset="0"/>
              </a:rPr>
              <a:t>**</a:t>
            </a:r>
          </a:p>
          <a:p>
            <a:r>
              <a:rPr lang="en-IN" dirty="0">
                <a:latin typeface="Nunito Sans" pitchFamily="2" charset="0"/>
              </a:rPr>
              <a:t>**</a:t>
            </a:r>
          </a:p>
          <a:p>
            <a:r>
              <a:rPr lang="en-IN" dirty="0">
                <a:latin typeface="Nunito Sans" pitchFamily="2" charset="0"/>
              </a:rPr>
              <a:t>**</a:t>
            </a:r>
          </a:p>
          <a:p>
            <a:endParaRPr lang="en-IN" dirty="0">
              <a:latin typeface="Nunito Sans" pitchFamily="2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19774"/>
              </p:ext>
            </p:extLst>
          </p:nvPr>
        </p:nvGraphicFramePr>
        <p:xfrm>
          <a:off x="2381230" y="2626623"/>
          <a:ext cx="2846780" cy="2046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75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Row</a:t>
                      </a:r>
                      <a:r>
                        <a:rPr lang="en-US" sz="1500" baseline="0" dirty="0"/>
                        <a:t> No</a:t>
                      </a:r>
                      <a:endParaRPr lang="en-IN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/>
                        <a:t>No. of Columns</a:t>
                      </a:r>
                      <a:endParaRPr lang="en-IN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59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59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20852" y="2862902"/>
            <a:ext cx="11369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(No. of Stars)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4268" y="31970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14850" y="31970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54268" y="3548702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4850" y="35399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54268" y="38828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14850" y="3891602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71800" y="42257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14850" y="428290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64152" y="2857500"/>
            <a:ext cx="11369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(No. of Stars)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1E9A3-781D-86DA-581A-FBEB714A3A38}"/>
              </a:ext>
            </a:extLst>
          </p:cNvPr>
          <p:cNvSpPr txBox="1"/>
          <p:nvPr/>
        </p:nvSpPr>
        <p:spPr>
          <a:xfrm>
            <a:off x="5334000" y="1902894"/>
            <a:ext cx="3796332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pseudocode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704481-0207-0F92-A0B1-359C0C40FBB7}"/>
              </a:ext>
            </a:extLst>
          </p:cNvPr>
          <p:cNvSpPr/>
          <p:nvPr/>
        </p:nvSpPr>
        <p:spPr>
          <a:xfrm>
            <a:off x="5388367" y="1390793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0DCED-4EC2-07C2-F217-C9C694776533}"/>
              </a:ext>
            </a:extLst>
          </p:cNvPr>
          <p:cNvSpPr txBox="1"/>
          <p:nvPr/>
        </p:nvSpPr>
        <p:spPr>
          <a:xfrm>
            <a:off x="5339381" y="2514600"/>
            <a:ext cx="3543991" cy="30008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Nunito Sans" pitchFamily="2" charset="0"/>
              </a:rPr>
              <a:t>input: m, n</a:t>
            </a:r>
          </a:p>
          <a:p>
            <a:r>
              <a:rPr lang="en-IN" sz="2100" dirty="0">
                <a:latin typeface="Nunito Sans" pitchFamily="2" charset="0"/>
              </a:rPr>
              <a:t>for </a:t>
            </a:r>
            <a:r>
              <a:rPr lang="en-IN" sz="2100" dirty="0" err="1">
                <a:latin typeface="Nunito Sans" pitchFamily="2" charset="0"/>
              </a:rPr>
              <a:t>row_no</a:t>
            </a:r>
            <a:r>
              <a:rPr lang="en-IN" sz="2100" dirty="0">
                <a:latin typeface="Nunito Sans" pitchFamily="2" charset="0"/>
              </a:rPr>
              <a:t> = ___ to ___</a:t>
            </a:r>
          </a:p>
          <a:p>
            <a:r>
              <a:rPr lang="en-IN" sz="2100" dirty="0">
                <a:latin typeface="Nunito Sans" pitchFamily="2" charset="0"/>
              </a:rPr>
              <a:t>{</a:t>
            </a:r>
          </a:p>
          <a:p>
            <a:r>
              <a:rPr lang="en-IN" sz="2100" dirty="0">
                <a:latin typeface="Nunito Sans" pitchFamily="2" charset="0"/>
              </a:rPr>
              <a:t>  for </a:t>
            </a:r>
            <a:r>
              <a:rPr lang="en-IN" sz="2100" dirty="0" err="1">
                <a:latin typeface="Nunito Sans" pitchFamily="2" charset="0"/>
              </a:rPr>
              <a:t>col_no</a:t>
            </a:r>
            <a:r>
              <a:rPr lang="en-IN" sz="2100" dirty="0">
                <a:latin typeface="Nunito Sans" pitchFamily="2" charset="0"/>
              </a:rPr>
              <a:t> = ___ to ___ </a:t>
            </a:r>
          </a:p>
          <a:p>
            <a:r>
              <a:rPr lang="en-IN" sz="2100" dirty="0">
                <a:latin typeface="Nunito Sans" pitchFamily="2" charset="0"/>
              </a:rPr>
              <a:t>             {</a:t>
            </a:r>
          </a:p>
          <a:p>
            <a:r>
              <a:rPr lang="en-IN" sz="2100" dirty="0">
                <a:latin typeface="Nunito Sans" pitchFamily="2" charset="0"/>
              </a:rPr>
              <a:t>	      print “*”</a:t>
            </a:r>
          </a:p>
          <a:p>
            <a:r>
              <a:rPr lang="en-IN" sz="2100" dirty="0">
                <a:latin typeface="Nunito Sans" pitchFamily="2" charset="0"/>
              </a:rPr>
              <a:t>	}</a:t>
            </a:r>
          </a:p>
          <a:p>
            <a:r>
              <a:rPr lang="en-IN" sz="2100" dirty="0">
                <a:latin typeface="Nunito Sans" pitchFamily="2" charset="0"/>
              </a:rPr>
              <a:t>	print “\n”</a:t>
            </a:r>
          </a:p>
          <a:p>
            <a:r>
              <a:rPr lang="en-IN" sz="2100" dirty="0">
                <a:latin typeface="Nunito Sans" pitchFamily="2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D0F6A-4F6A-61D7-81EC-1AF5AD668D75}"/>
              </a:ext>
            </a:extLst>
          </p:cNvPr>
          <p:cNvSpPr txBox="1"/>
          <p:nvPr/>
        </p:nvSpPr>
        <p:spPr>
          <a:xfrm>
            <a:off x="6996731" y="2800350"/>
            <a:ext cx="21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AB172-DE9D-11B5-C067-C885B62768E4}"/>
              </a:ext>
            </a:extLst>
          </p:cNvPr>
          <p:cNvSpPr txBox="1"/>
          <p:nvPr/>
        </p:nvSpPr>
        <p:spPr>
          <a:xfrm>
            <a:off x="7796831" y="280035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6E9BE-59D8-22AD-B839-76A0E48E3EDC}"/>
              </a:ext>
            </a:extLst>
          </p:cNvPr>
          <p:cNvSpPr txBox="1"/>
          <p:nvPr/>
        </p:nvSpPr>
        <p:spPr>
          <a:xfrm>
            <a:off x="6934200" y="3425651"/>
            <a:ext cx="51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7713E-6F31-C67C-E06D-C0E4E73D0132}"/>
              </a:ext>
            </a:extLst>
          </p:cNvPr>
          <p:cNvSpPr txBox="1"/>
          <p:nvPr/>
        </p:nvSpPr>
        <p:spPr>
          <a:xfrm>
            <a:off x="7924800" y="341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688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6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30531" y="0"/>
            <a:ext cx="908293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dirty="0">
                <a:solidFill>
                  <a:srgbClr val="00B050"/>
                </a:solidFill>
                <a:effectLst/>
                <a:latin typeface="inter-bold"/>
              </a:rPr>
              <a:t>//nested for loop for printing 2D * pattern</a:t>
            </a:r>
          </a:p>
          <a:p>
            <a:pPr algn="just"/>
            <a:r>
              <a:rPr lang="en-IN" sz="2400" i="0" dirty="0">
                <a:effectLst/>
                <a:latin typeface="inter-bold"/>
              </a:rPr>
              <a:t>#include &lt;</a:t>
            </a:r>
            <a:r>
              <a:rPr lang="en-IN" sz="2400" i="0" dirty="0" err="1">
                <a:effectLst/>
                <a:latin typeface="inter-bold"/>
              </a:rPr>
              <a:t>stdio.h</a:t>
            </a:r>
            <a:r>
              <a:rPr lang="en-IN" sz="2400" i="0" dirty="0">
                <a:effectLst/>
                <a:latin typeface="inter-bold"/>
              </a:rPr>
              <a:t>&gt;  </a:t>
            </a:r>
          </a:p>
          <a:p>
            <a:pPr algn="just"/>
            <a:r>
              <a:rPr lang="en-IN" sz="2400" i="0" dirty="0">
                <a:effectLst/>
                <a:latin typeface="inter-bold"/>
              </a:rPr>
              <a:t>int main()  </a:t>
            </a:r>
          </a:p>
          <a:p>
            <a:pPr algn="just"/>
            <a:r>
              <a:rPr lang="en-IN" sz="2400" i="0" dirty="0">
                <a:effectLst/>
                <a:latin typeface="inter-bold"/>
              </a:rPr>
              <a:t>{  </a:t>
            </a:r>
          </a:p>
          <a:p>
            <a:pPr algn="just"/>
            <a:r>
              <a:rPr lang="en-IN" sz="2400" i="0" dirty="0">
                <a:effectLst/>
                <a:latin typeface="inter-bold"/>
              </a:rPr>
              <a:t>   int </a:t>
            </a:r>
            <a:r>
              <a:rPr lang="en-IN" sz="2400" i="0" dirty="0" err="1">
                <a:effectLst/>
                <a:latin typeface="inter-bold"/>
              </a:rPr>
              <a:t>m,n,i,j</a:t>
            </a:r>
            <a:r>
              <a:rPr lang="en-IN" sz="2400" i="0" dirty="0">
                <a:effectLst/>
                <a:latin typeface="inter-bold"/>
              </a:rPr>
              <a:t>;</a:t>
            </a:r>
          </a:p>
          <a:p>
            <a:pPr algn="just"/>
            <a:r>
              <a:rPr lang="en-IN" sz="2400" i="0" dirty="0">
                <a:effectLst/>
                <a:latin typeface="inter-bold"/>
              </a:rPr>
              <a:t>   printf("Enter the number rows and cols :");</a:t>
            </a:r>
          </a:p>
          <a:p>
            <a:pPr algn="just"/>
            <a:r>
              <a:rPr lang="en-IN" sz="2400" i="0" dirty="0">
                <a:effectLst/>
                <a:latin typeface="inter-bold"/>
              </a:rPr>
              <a:t>   </a:t>
            </a:r>
            <a:r>
              <a:rPr lang="en-IN" sz="2400" i="0" dirty="0" err="1">
                <a:effectLst/>
                <a:latin typeface="inter-bold"/>
              </a:rPr>
              <a:t>scanf</a:t>
            </a:r>
            <a:r>
              <a:rPr lang="en-IN" sz="2400" i="0" dirty="0">
                <a:effectLst/>
                <a:latin typeface="inter-bold"/>
              </a:rPr>
              <a:t>("%</a:t>
            </a:r>
            <a:r>
              <a:rPr lang="en-IN" sz="2400" i="0" dirty="0" err="1">
                <a:effectLst/>
                <a:latin typeface="inter-bold"/>
              </a:rPr>
              <a:t>d%d</a:t>
            </a:r>
            <a:r>
              <a:rPr lang="en-IN" sz="2400" i="0" dirty="0">
                <a:effectLst/>
                <a:latin typeface="inter-bold"/>
              </a:rPr>
              <a:t>",&amp;</a:t>
            </a:r>
            <a:r>
              <a:rPr lang="en-IN" sz="2400" i="0" dirty="0" err="1">
                <a:effectLst/>
                <a:latin typeface="inter-bold"/>
              </a:rPr>
              <a:t>m,&amp;n</a:t>
            </a:r>
            <a:r>
              <a:rPr lang="en-IN" sz="2400" i="0" dirty="0">
                <a:effectLst/>
                <a:latin typeface="inter-bold"/>
              </a:rPr>
              <a:t>);</a:t>
            </a:r>
          </a:p>
          <a:p>
            <a:pPr algn="just"/>
            <a:r>
              <a:rPr lang="en-IN" sz="2400" i="0" dirty="0">
                <a:effectLst/>
                <a:latin typeface="inter-bold"/>
              </a:rPr>
              <a:t>    </a:t>
            </a:r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for(</a:t>
            </a:r>
            <a:r>
              <a:rPr lang="en-IN" sz="2400" i="0" dirty="0" err="1">
                <a:solidFill>
                  <a:srgbClr val="C00000"/>
                </a:solidFill>
                <a:effectLst/>
                <a:latin typeface="inter-bold"/>
              </a:rPr>
              <a:t>i</a:t>
            </a:r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=1;i&lt;=m; </a:t>
            </a:r>
            <a:r>
              <a:rPr lang="en-IN" sz="2400" i="0" dirty="0" err="1">
                <a:solidFill>
                  <a:srgbClr val="C00000"/>
                </a:solidFill>
                <a:effectLst/>
                <a:latin typeface="inter-bold"/>
              </a:rPr>
              <a:t>i</a:t>
            </a:r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++)  </a:t>
            </a:r>
            <a:r>
              <a:rPr lang="en-IN" sz="2400" i="0" dirty="0">
                <a:solidFill>
                  <a:srgbClr val="00B050"/>
                </a:solidFill>
                <a:effectLst/>
                <a:latin typeface="inter-bold"/>
              </a:rPr>
              <a:t>// outer loop  </a:t>
            </a:r>
          </a:p>
          <a:p>
            <a:pPr algn="just"/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       {  </a:t>
            </a:r>
          </a:p>
          <a:p>
            <a:pPr algn="just"/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        for(j=1;j&lt;=n;j++)  </a:t>
            </a:r>
            <a:r>
              <a:rPr lang="en-IN" sz="2400" i="0" dirty="0">
                <a:solidFill>
                  <a:srgbClr val="00B050"/>
                </a:solidFill>
                <a:effectLst/>
                <a:latin typeface="inter-bold"/>
              </a:rPr>
              <a:t>// inner loop  </a:t>
            </a:r>
          </a:p>
          <a:p>
            <a:pPr algn="just"/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           {  </a:t>
            </a:r>
          </a:p>
          <a:p>
            <a:pPr algn="just"/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            printf("*"); </a:t>
            </a:r>
            <a:r>
              <a:rPr lang="en-IN" sz="2400" i="0" dirty="0">
                <a:solidFill>
                  <a:srgbClr val="00B050"/>
                </a:solidFill>
                <a:effectLst/>
                <a:latin typeface="inter-bold"/>
              </a:rPr>
              <a:t>// printing the star*  </a:t>
            </a:r>
          </a:p>
          <a:p>
            <a:pPr algn="just"/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           }  </a:t>
            </a:r>
          </a:p>
          <a:p>
            <a:pPr algn="just"/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          printf("\n");  </a:t>
            </a:r>
          </a:p>
          <a:p>
            <a:pPr algn="just"/>
            <a:r>
              <a:rPr lang="en-IN" sz="2400" i="0" dirty="0">
                <a:solidFill>
                  <a:srgbClr val="C00000"/>
                </a:solidFill>
                <a:effectLst/>
                <a:latin typeface="inter-bold"/>
              </a:rPr>
              <a:t>      } </a:t>
            </a:r>
          </a:p>
          <a:p>
            <a:pPr algn="just"/>
            <a:r>
              <a:rPr lang="en-IN" sz="2400" i="0" dirty="0">
                <a:effectLst/>
                <a:latin typeface="inter-bold"/>
              </a:rPr>
              <a:t>   return 0;</a:t>
            </a:r>
          </a:p>
          <a:p>
            <a:pPr algn="just"/>
            <a:r>
              <a:rPr lang="en-IN" sz="2400" i="0" dirty="0">
                <a:effectLst/>
                <a:latin typeface="inter-bol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71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449035" y="3580546"/>
            <a:ext cx="166551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449035" y="3887119"/>
            <a:ext cx="3780065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dirty="0">
                <a:latin typeface="Nunito Sans" panose="00000500000000000000" pitchFamily="2" charset="0"/>
              </a:rPr>
              <a:t>		n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4914901" y="3580546"/>
            <a:ext cx="190700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4914900" y="3644744"/>
            <a:ext cx="42291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dirty="0">
                <a:latin typeface="Nunito Sans" panose="00000500000000000000" pitchFamily="2" charset="0"/>
              </a:rPr>
              <a:t>	                  ****</a:t>
            </a:r>
          </a:p>
          <a:p>
            <a:r>
              <a:rPr lang="en-US" sz="1875" dirty="0">
                <a:latin typeface="Nunito Sans" panose="00000500000000000000" pitchFamily="2" charset="0"/>
              </a:rPr>
              <a:t>		   ****</a:t>
            </a:r>
          </a:p>
          <a:p>
            <a:r>
              <a:rPr lang="en-US" sz="1875" dirty="0">
                <a:latin typeface="Nunito Sans" panose="00000500000000000000" pitchFamily="2" charset="0"/>
              </a:rPr>
              <a:t>		   ****</a:t>
            </a:r>
          </a:p>
          <a:p>
            <a:r>
              <a:rPr lang="en-US" sz="1875" dirty="0">
                <a:latin typeface="Nunito Sans" panose="00000500000000000000" pitchFamily="2" charset="0"/>
              </a:rPr>
              <a:t>		   ****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449036" y="1724930"/>
            <a:ext cx="8213105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75" b="1" dirty="0">
                <a:solidFill>
                  <a:prstClr val="black"/>
                </a:solidFill>
                <a:latin typeface="Nunito Sans" pitchFamily="2" charset="0"/>
              </a:rPr>
              <a:t>Printing N lines of stars in Square fashion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F7F2D-A076-85D2-AA0D-E3F003EA399C}"/>
              </a:ext>
            </a:extLst>
          </p:cNvPr>
          <p:cNvSpPr txBox="1"/>
          <p:nvPr/>
        </p:nvSpPr>
        <p:spPr>
          <a:xfrm>
            <a:off x="0" y="540603"/>
            <a:ext cx="86467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Write a program in C to display the pattern like </a:t>
            </a:r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Square Star Pattern</a:t>
            </a: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625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94668" y="1434122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449036" y="1390793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400050" y="2171701"/>
            <a:ext cx="7143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Nunito Sans" pitchFamily="2" charset="0"/>
              </a:rPr>
              <a:t>sample input:</a:t>
            </a:r>
          </a:p>
          <a:p>
            <a:r>
              <a:rPr lang="en-IN" dirty="0">
                <a:latin typeface="Nunito Sans" pitchFamily="2" charset="0"/>
              </a:rPr>
              <a:t>n = 4</a:t>
            </a:r>
          </a:p>
          <a:p>
            <a:endParaRPr lang="en-IN" dirty="0">
              <a:latin typeface="Nunito Sans" pitchFamily="2" charset="0"/>
            </a:endParaRPr>
          </a:p>
          <a:p>
            <a:r>
              <a:rPr lang="en-IN" b="1" dirty="0">
                <a:latin typeface="Nunito Sans" pitchFamily="2" charset="0"/>
              </a:rPr>
              <a:t>sample output:</a:t>
            </a:r>
          </a:p>
          <a:p>
            <a:r>
              <a:rPr lang="en-IN" dirty="0">
                <a:latin typeface="Nunito Sans" pitchFamily="2" charset="0"/>
              </a:rPr>
              <a:t>****</a:t>
            </a:r>
          </a:p>
          <a:p>
            <a:r>
              <a:rPr lang="en-IN" dirty="0">
                <a:latin typeface="Nunito Sans" pitchFamily="2" charset="0"/>
              </a:rPr>
              <a:t>****</a:t>
            </a:r>
          </a:p>
          <a:p>
            <a:r>
              <a:rPr lang="en-IN" dirty="0">
                <a:latin typeface="Nunito Sans" pitchFamily="2" charset="0"/>
              </a:rPr>
              <a:t>****</a:t>
            </a:r>
          </a:p>
          <a:p>
            <a:r>
              <a:rPr lang="en-IN" dirty="0">
                <a:latin typeface="Nunito Sans" pitchFamily="2" charset="0"/>
              </a:rPr>
              <a:t>****</a:t>
            </a:r>
          </a:p>
          <a:p>
            <a:endParaRPr lang="en-IN" dirty="0">
              <a:latin typeface="Nunito Sans" pitchFamily="2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411020" y="2579108"/>
          <a:ext cx="3075380" cy="2046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75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Row</a:t>
                      </a:r>
                      <a:r>
                        <a:rPr lang="en-US" sz="1500" baseline="0" dirty="0"/>
                        <a:t> No</a:t>
                      </a:r>
                      <a:endParaRPr lang="en-IN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/>
                        <a:t>No. of Columns</a:t>
                      </a:r>
                      <a:endParaRPr lang="en-IN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59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59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20852" y="2862902"/>
            <a:ext cx="11369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(no. of stars)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4459" y="31970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14850" y="31970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34459" y="3548702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4850" y="35399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34459" y="38828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14850" y="3891602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4459" y="422575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14850" y="4282901"/>
            <a:ext cx="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64152" y="2857500"/>
            <a:ext cx="11369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(no. of stars)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4736F-5CFB-9B9B-7D46-A1D0A9555037}"/>
              </a:ext>
            </a:extLst>
          </p:cNvPr>
          <p:cNvSpPr txBox="1"/>
          <p:nvPr/>
        </p:nvSpPr>
        <p:spPr>
          <a:xfrm>
            <a:off x="5576269" y="1434122"/>
            <a:ext cx="324841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pseudocode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6A39D-4156-8E17-6429-D3C70A8075E7}"/>
              </a:ext>
            </a:extLst>
          </p:cNvPr>
          <p:cNvSpPr/>
          <p:nvPr/>
        </p:nvSpPr>
        <p:spPr>
          <a:xfrm>
            <a:off x="5630636" y="1390793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A74E9-1A6E-1EDB-1326-A04C6D004A22}"/>
              </a:ext>
            </a:extLst>
          </p:cNvPr>
          <p:cNvSpPr txBox="1"/>
          <p:nvPr/>
        </p:nvSpPr>
        <p:spPr>
          <a:xfrm>
            <a:off x="5578177" y="2220857"/>
            <a:ext cx="341342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Nunito Sans" pitchFamily="2" charset="0"/>
              </a:rPr>
              <a:t>input: n</a:t>
            </a:r>
          </a:p>
          <a:p>
            <a:endParaRPr lang="en-IN" sz="2100" dirty="0">
              <a:latin typeface="Nunito Sans" pitchFamily="2" charset="0"/>
            </a:endParaRPr>
          </a:p>
          <a:p>
            <a:r>
              <a:rPr lang="en-IN" sz="2100" dirty="0">
                <a:latin typeface="Nunito Sans" pitchFamily="2" charset="0"/>
              </a:rPr>
              <a:t>for </a:t>
            </a:r>
            <a:r>
              <a:rPr lang="en-IN" sz="2100" dirty="0" err="1">
                <a:latin typeface="Nunito Sans" pitchFamily="2" charset="0"/>
              </a:rPr>
              <a:t>row_no</a:t>
            </a:r>
            <a:r>
              <a:rPr lang="en-IN" sz="2100" dirty="0">
                <a:latin typeface="Nunito Sans" pitchFamily="2" charset="0"/>
              </a:rPr>
              <a:t> = ___ to ___</a:t>
            </a:r>
          </a:p>
          <a:p>
            <a:r>
              <a:rPr lang="en-IN" sz="2100" dirty="0">
                <a:latin typeface="Nunito Sans" pitchFamily="2" charset="0"/>
              </a:rPr>
              <a:t>{</a:t>
            </a:r>
          </a:p>
          <a:p>
            <a:r>
              <a:rPr lang="en-IN" sz="2100" dirty="0">
                <a:latin typeface="Nunito Sans" pitchFamily="2" charset="0"/>
              </a:rPr>
              <a:t>   for </a:t>
            </a:r>
            <a:r>
              <a:rPr lang="en-IN" sz="2100" dirty="0" err="1">
                <a:latin typeface="Nunito Sans" pitchFamily="2" charset="0"/>
              </a:rPr>
              <a:t>col_no</a:t>
            </a:r>
            <a:r>
              <a:rPr lang="en-IN" sz="2100" dirty="0">
                <a:latin typeface="Nunito Sans" pitchFamily="2" charset="0"/>
              </a:rPr>
              <a:t> = ___ to ___</a:t>
            </a:r>
          </a:p>
          <a:p>
            <a:r>
              <a:rPr lang="en-IN" sz="2100" dirty="0">
                <a:latin typeface="Nunito Sans" pitchFamily="2" charset="0"/>
              </a:rPr>
              <a:t>             {</a:t>
            </a:r>
          </a:p>
          <a:p>
            <a:r>
              <a:rPr lang="en-IN" sz="2100" dirty="0">
                <a:latin typeface="Nunito Sans" pitchFamily="2" charset="0"/>
              </a:rPr>
              <a:t>		print “*”</a:t>
            </a:r>
          </a:p>
          <a:p>
            <a:r>
              <a:rPr lang="en-IN" sz="2100" dirty="0">
                <a:latin typeface="Nunito Sans" pitchFamily="2" charset="0"/>
              </a:rPr>
              <a:t>	}</a:t>
            </a:r>
          </a:p>
          <a:p>
            <a:r>
              <a:rPr lang="en-IN" sz="2100" dirty="0">
                <a:latin typeface="Nunito Sans" pitchFamily="2" charset="0"/>
              </a:rPr>
              <a:t>	print “\n”</a:t>
            </a:r>
          </a:p>
          <a:p>
            <a:r>
              <a:rPr lang="en-IN" sz="2100" dirty="0">
                <a:latin typeface="Nunito Sans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65C28-637F-8010-33EC-6BAE776A07C4}"/>
              </a:ext>
            </a:extLst>
          </p:cNvPr>
          <p:cNvSpPr txBox="1"/>
          <p:nvPr/>
        </p:nvSpPr>
        <p:spPr>
          <a:xfrm>
            <a:off x="7239000" y="2800350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BF429-0600-8333-7A1C-A553CC4ED0D3}"/>
              </a:ext>
            </a:extLst>
          </p:cNvPr>
          <p:cNvSpPr txBox="1"/>
          <p:nvPr/>
        </p:nvSpPr>
        <p:spPr>
          <a:xfrm>
            <a:off x="8039100" y="2800350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B0C1A-FEDE-4527-0FF2-6C2BDDBAC3B7}"/>
              </a:ext>
            </a:extLst>
          </p:cNvPr>
          <p:cNvSpPr txBox="1"/>
          <p:nvPr/>
        </p:nvSpPr>
        <p:spPr>
          <a:xfrm>
            <a:off x="7467600" y="3425651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95F22-5702-25E7-808D-F6ACB0ABBBA4}"/>
              </a:ext>
            </a:extLst>
          </p:cNvPr>
          <p:cNvSpPr txBox="1"/>
          <p:nvPr/>
        </p:nvSpPr>
        <p:spPr>
          <a:xfrm>
            <a:off x="8153400" y="34256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1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64" grpId="0"/>
      <p:bldP spid="5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1819</Words>
  <Application>Microsoft Office PowerPoint</Application>
  <PresentationFormat>On-screen Show (4:3)</PresentationFormat>
  <Paragraphs>397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Nunito Sans</vt:lpstr>
      <vt:lpstr>Calibri</vt:lpstr>
      <vt:lpstr>inter-regular</vt:lpstr>
      <vt:lpstr>Helvetica</vt:lpstr>
      <vt:lpstr>Arial</vt:lpstr>
      <vt:lpstr>inter-bold</vt:lpstr>
      <vt:lpstr>Wingdings</vt:lpstr>
      <vt:lpstr>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naveench</cp:lastModifiedBy>
  <cp:revision>358</cp:revision>
  <dcterms:created xsi:type="dcterms:W3CDTF">2006-08-16T00:00:00Z</dcterms:created>
  <dcterms:modified xsi:type="dcterms:W3CDTF">2023-02-06T16:32:05Z</dcterms:modified>
</cp:coreProperties>
</file>