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21" r:id="rId2"/>
    <p:sldId id="322" r:id="rId3"/>
    <p:sldId id="535" r:id="rId4"/>
    <p:sldId id="323" r:id="rId5"/>
    <p:sldId id="324" r:id="rId6"/>
    <p:sldId id="325" r:id="rId7"/>
    <p:sldId id="536" r:id="rId8"/>
    <p:sldId id="538" r:id="rId9"/>
    <p:sldId id="53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B3AA8-78E7-4982-A1EB-476D110780D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B0D90-66C4-420D-BCFA-BFBD0E9CD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17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We will see return in later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soon as the break statement is encountered from within a loop, the loop iterations stops there and control returns from the loop immediately to the first statement after the loop.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soon as the break statement is encountered from within a loop, the loop iterations stops there and control returns from the loop immediately to the first statement after the loop.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84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72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59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77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AF23-FA05-4117-9E3B-AAFE6B82CB8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61D5-DEAA-4491-A71B-FAB60AA09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34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AF23-FA05-4117-9E3B-AAFE6B82CB8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61D5-DEAA-4491-A71B-FAB60AA09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71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AF23-FA05-4117-9E3B-AAFE6B82CB8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61D5-DEAA-4491-A71B-FAB60AA09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90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AF23-FA05-4117-9E3B-AAFE6B82CB8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61D5-DEAA-4491-A71B-FAB60AA09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40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AF23-FA05-4117-9E3B-AAFE6B82CB8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61D5-DEAA-4491-A71B-FAB60AA09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80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AF23-FA05-4117-9E3B-AAFE6B82CB8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61D5-DEAA-4491-A71B-FAB60AA09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44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AF23-FA05-4117-9E3B-AAFE6B82CB8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61D5-DEAA-4491-A71B-FAB60AA09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21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AF23-FA05-4117-9E3B-AAFE6B82CB8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61D5-DEAA-4491-A71B-FAB60AA09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53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AF23-FA05-4117-9E3B-AAFE6B82CB8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61D5-DEAA-4491-A71B-FAB60AA09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57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AF23-FA05-4117-9E3B-AAFE6B82CB8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61D5-DEAA-4491-A71B-FAB60AA09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53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AF23-FA05-4117-9E3B-AAFE6B82CB8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61D5-DEAA-4491-A71B-FAB60AA09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13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AF23-FA05-4117-9E3B-AAFE6B82CB8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B61D5-DEAA-4491-A71B-FAB60AA09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77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1160736" y="1140513"/>
            <a:ext cx="68402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Nunito Sans" panose="00000500000000000000" pitchFamily="2" charset="0"/>
              </a:rPr>
              <a:t>Jump Statements/ branching statements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603804" y="1614392"/>
            <a:ext cx="447104" cy="3249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TextBox 10"/>
          <p:cNvSpPr txBox="1"/>
          <p:nvPr/>
        </p:nvSpPr>
        <p:spPr>
          <a:xfrm>
            <a:off x="1401161" y="3028950"/>
            <a:ext cx="6772275" cy="249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7899" indent="-417899">
              <a:lnSpc>
                <a:spcPct val="200000"/>
              </a:lnSpc>
              <a:buFont typeface="+mj-lt"/>
              <a:buAutoNum type="arabicPeriod"/>
            </a:pPr>
            <a:r>
              <a:rPr lang="en-US" sz="2025" dirty="0"/>
              <a:t>break</a:t>
            </a:r>
          </a:p>
          <a:p>
            <a:pPr marL="417899" indent="-417899">
              <a:lnSpc>
                <a:spcPct val="200000"/>
              </a:lnSpc>
              <a:buFont typeface="+mj-lt"/>
              <a:buAutoNum type="arabicPeriod"/>
            </a:pPr>
            <a:r>
              <a:rPr lang="en-US" sz="2025" dirty="0"/>
              <a:t>Continue</a:t>
            </a:r>
          </a:p>
          <a:p>
            <a:pPr marL="417899" indent="-417899">
              <a:lnSpc>
                <a:spcPct val="200000"/>
              </a:lnSpc>
              <a:buFont typeface="+mj-lt"/>
              <a:buAutoNum type="arabicPeriod"/>
            </a:pPr>
            <a:r>
              <a:rPr lang="en-US" sz="2025" dirty="0"/>
              <a:t>goto</a:t>
            </a:r>
          </a:p>
          <a:p>
            <a:pPr>
              <a:lnSpc>
                <a:spcPct val="200000"/>
              </a:lnSpc>
            </a:pPr>
            <a:endParaRPr lang="en-US" sz="202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C607B-8235-A12F-A740-5FDB0FD585B1}"/>
              </a:ext>
            </a:extLst>
          </p:cNvPr>
          <p:cNvSpPr txBox="1"/>
          <p:nvPr/>
        </p:nvSpPr>
        <p:spPr>
          <a:xfrm>
            <a:off x="1228725" y="1703913"/>
            <a:ext cx="6772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dirty="0"/>
              <a:t>Jump Statement makes the </a:t>
            </a:r>
            <a:r>
              <a:rPr lang="en-US" b="1" dirty="0">
                <a:highlight>
                  <a:srgbClr val="FFFF00"/>
                </a:highlight>
              </a:rPr>
              <a:t>control jump to another section of the program unconditionally</a:t>
            </a:r>
            <a:r>
              <a:rPr lang="en-US" dirty="0"/>
              <a:t> when encountered. 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dirty="0"/>
              <a:t>Used to </a:t>
            </a:r>
            <a:r>
              <a:rPr lang="en-US" dirty="0">
                <a:solidFill>
                  <a:srgbClr val="FF0000"/>
                </a:solidFill>
              </a:rPr>
              <a:t>terminate the loop or switch-case instantly.</a:t>
            </a:r>
            <a:r>
              <a:rPr lang="en-US" dirty="0"/>
              <a:t> 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dirty="0"/>
              <a:t>Used to </a:t>
            </a:r>
            <a:r>
              <a:rPr lang="en-US" dirty="0">
                <a:solidFill>
                  <a:srgbClr val="FF0000"/>
                </a:solidFill>
              </a:rPr>
              <a:t>escape the execution of a section</a:t>
            </a:r>
            <a:r>
              <a:rPr lang="en-US" dirty="0"/>
              <a:t> of the program.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1164678" y="867190"/>
            <a:ext cx="62641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Nunito Sans" panose="00000500000000000000" pitchFamily="2" charset="0"/>
              </a:rPr>
              <a:t>Control with break and continue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1479778" y="1371600"/>
            <a:ext cx="447104" cy="3249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1" name="TextBox 10"/>
          <p:cNvSpPr txBox="1"/>
          <p:nvPr/>
        </p:nvSpPr>
        <p:spPr>
          <a:xfrm>
            <a:off x="1261909" y="1448629"/>
            <a:ext cx="6739091" cy="1995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7899" indent="-417899"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b="1" dirty="0"/>
              <a:t>break statement </a:t>
            </a:r>
            <a:r>
              <a:rPr lang="en-US" dirty="0"/>
              <a:t>is used to </a:t>
            </a:r>
            <a:r>
              <a:rPr lang="en-US" dirty="0">
                <a:solidFill>
                  <a:srgbClr val="C00000"/>
                </a:solidFill>
              </a:rPr>
              <a:t>terminate the execution of the rest of the block </a:t>
            </a:r>
            <a:r>
              <a:rPr lang="en-US" dirty="0"/>
              <a:t>where it is present and takes the control out of the block to the next statement.</a:t>
            </a:r>
          </a:p>
          <a:p>
            <a:pPr marL="417899" indent="-41789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</a:t>
            </a:r>
            <a:r>
              <a:rPr lang="en-US" b="1" dirty="0">
                <a:solidFill>
                  <a:srgbClr val="FF0000"/>
                </a:solidFill>
              </a:rPr>
              <a:t>terminate the loop or switch block</a:t>
            </a:r>
          </a:p>
          <a:p>
            <a:pPr marL="417899" indent="-417899">
              <a:lnSpc>
                <a:spcPct val="150000"/>
              </a:lnSpc>
            </a:pPr>
            <a:r>
              <a:rPr lang="en-US" sz="1500" b="1" dirty="0"/>
              <a:t>Syntax:</a:t>
            </a:r>
          </a:p>
          <a:p>
            <a:pPr marL="417899" indent="-417899">
              <a:lnSpc>
                <a:spcPct val="150000"/>
              </a:lnSpc>
            </a:pPr>
            <a:r>
              <a:rPr lang="en-US" sz="1500" b="1" dirty="0">
                <a:solidFill>
                  <a:srgbClr val="C00000"/>
                </a:solidFill>
              </a:rPr>
              <a:t>	break;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2F0CD0-AFC7-969A-C478-840CE8B3F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1" y="2741988"/>
            <a:ext cx="3554033" cy="31246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867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1252331" y="112375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Nunito Sans" panose="00000500000000000000" pitchFamily="2" charset="0"/>
              </a:rPr>
              <a:t>Write a C program to break for loop when for 5</a:t>
            </a:r>
            <a:r>
              <a:rPr lang="en-US" b="1" baseline="30000" dirty="0">
                <a:solidFill>
                  <a:srgbClr val="C00000"/>
                </a:solidFill>
                <a:latin typeface="Nunito Sans" panose="00000500000000000000" pitchFamily="2" charset="0"/>
              </a:rPr>
              <a:t>th</a:t>
            </a:r>
            <a:r>
              <a:rPr lang="en-US" b="1" dirty="0">
                <a:solidFill>
                  <a:srgbClr val="C00000"/>
                </a:solidFill>
                <a:latin typeface="Nunito Sans" panose="00000500000000000000" pitchFamily="2" charset="0"/>
              </a:rPr>
              <a:t> iteration of loop statement.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1479778" y="1714500"/>
            <a:ext cx="447104" cy="3249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16C46-E1DD-BF77-0096-9EA40D6413CA}"/>
              </a:ext>
            </a:extLst>
          </p:cNvPr>
          <p:cNvSpPr txBox="1"/>
          <p:nvPr/>
        </p:nvSpPr>
        <p:spPr>
          <a:xfrm>
            <a:off x="1828800" y="2228851"/>
            <a:ext cx="474345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/>
              <a:t>output:</a:t>
            </a:r>
          </a:p>
          <a:p>
            <a:endParaRPr lang="en-US" sz="2100" dirty="0"/>
          </a:p>
          <a:p>
            <a:r>
              <a:rPr lang="en-US" sz="2100" dirty="0"/>
              <a:t>0 1 2 3 4 5 came outside of loop </a:t>
            </a:r>
            <a:r>
              <a:rPr lang="en-US" sz="2100" dirty="0" err="1"/>
              <a:t>i</a:t>
            </a:r>
            <a:r>
              <a:rPr lang="en-US" sz="2100" dirty="0"/>
              <a:t> = 5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206762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B7AA06-D294-4191-6741-1B28087144A4}"/>
              </a:ext>
            </a:extLst>
          </p:cNvPr>
          <p:cNvSpPr txBox="1"/>
          <p:nvPr/>
        </p:nvSpPr>
        <p:spPr>
          <a:xfrm>
            <a:off x="1485900" y="1714501"/>
            <a:ext cx="62865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0000FF"/>
                </a:solidFill>
                <a:latin typeface="inter-regular"/>
              </a:rPr>
              <a:t>#include&lt;stdio.h&gt;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IN" dirty="0">
                <a:solidFill>
                  <a:srgbClr val="0000FF"/>
                </a:solidFill>
                <a:latin typeface="inter-regular"/>
              </a:rPr>
              <a:t>#include&lt;stdlib.h&gt;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IN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main ()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{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IN" b="1" dirty="0">
                <a:solidFill>
                  <a:srgbClr val="2E8B57"/>
                </a:solidFill>
                <a:latin typeface="inter-regular"/>
              </a:rPr>
              <a:t>int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;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IN" b="1" dirty="0">
                <a:solidFill>
                  <a:srgbClr val="006699"/>
                </a:solidFill>
                <a:latin typeface="inter-regular"/>
              </a:rPr>
              <a:t>for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= 0; </a:t>
            </a:r>
            <a:r>
              <a:rPr lang="en-IN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&lt;10; </a:t>
            </a:r>
            <a:r>
              <a:rPr lang="en-IN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++)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    {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IN" dirty="0" err="1">
                <a:solidFill>
                  <a:srgbClr val="000000"/>
                </a:solidFill>
                <a:latin typeface="inter-regular"/>
              </a:rPr>
              <a:t>printf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IN" dirty="0">
                <a:solidFill>
                  <a:srgbClr val="0000FF"/>
                </a:solidFill>
                <a:latin typeface="inter-regular"/>
              </a:rPr>
              <a:t>"%d "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IN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IN" b="1" dirty="0">
                <a:solidFill>
                  <a:srgbClr val="006699"/>
                </a:solidFill>
                <a:latin typeface="inter-regular"/>
              </a:rPr>
              <a:t>if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== 5)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IN" b="1" dirty="0">
                <a:solidFill>
                  <a:srgbClr val="006699"/>
                </a:solidFill>
                <a:latin typeface="inter-regular"/>
              </a:rPr>
              <a:t>break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;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    }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IN" dirty="0" err="1">
                <a:solidFill>
                  <a:srgbClr val="000000"/>
                </a:solidFill>
                <a:latin typeface="inter-regular"/>
              </a:rPr>
              <a:t>printf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IN" dirty="0">
                <a:solidFill>
                  <a:srgbClr val="0000FF"/>
                </a:solidFill>
                <a:latin typeface="inter-regular"/>
              </a:rPr>
              <a:t>"came outside of loop </a:t>
            </a:r>
            <a:r>
              <a:rPr lang="en-IN" dirty="0" err="1">
                <a:solidFill>
                  <a:srgbClr val="0000FF"/>
                </a:solidFill>
                <a:latin typeface="inter-regular"/>
              </a:rPr>
              <a:t>i</a:t>
            </a:r>
            <a:r>
              <a:rPr lang="en-IN" dirty="0">
                <a:solidFill>
                  <a:srgbClr val="0000FF"/>
                </a:solidFill>
                <a:latin typeface="inter-regular"/>
              </a:rPr>
              <a:t> = %d"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IN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    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} 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8D30D-911D-B50A-7B43-64EB32DB015E}"/>
              </a:ext>
            </a:extLst>
          </p:cNvPr>
          <p:cNvSpPr txBox="1"/>
          <p:nvPr/>
        </p:nvSpPr>
        <p:spPr>
          <a:xfrm>
            <a:off x="1143001" y="894574"/>
            <a:ext cx="6950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unito Sans" panose="00000500000000000000" pitchFamily="2" charset="0"/>
              </a:rPr>
              <a:t>Write a C program to break for loop when for 5</a:t>
            </a:r>
            <a:r>
              <a:rPr lang="en-US" b="1" baseline="30000" dirty="0">
                <a:latin typeface="Nunito Sans" panose="00000500000000000000" pitchFamily="2" charset="0"/>
              </a:rPr>
              <a:t>th</a:t>
            </a:r>
            <a:r>
              <a:rPr lang="en-US" b="1" dirty="0">
                <a:latin typeface="Nunito Sans" panose="00000500000000000000" pitchFamily="2" charset="0"/>
              </a:rPr>
              <a:t> iteration of loop statement. </a:t>
            </a:r>
          </a:p>
        </p:txBody>
      </p:sp>
    </p:spTree>
    <p:extLst>
      <p:ext uri="{BB962C8B-B14F-4D97-AF65-F5344CB8AC3E}">
        <p14:creationId xmlns:p14="http://schemas.microsoft.com/office/powerpoint/2010/main" val="120282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1143001" y="971551"/>
            <a:ext cx="6264184" cy="48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31" b="1" dirty="0">
                <a:latin typeface="Nunito Sans" panose="00000500000000000000" pitchFamily="2" charset="0"/>
              </a:rPr>
              <a:t>continue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1371601" y="1543050"/>
            <a:ext cx="447104" cy="3249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1C6D5-5ED5-9302-99F3-23BAF8517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182" y="2416067"/>
            <a:ext cx="5161554" cy="35846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3000" y="1575547"/>
            <a:ext cx="4843463" cy="51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7899" indent="-417899">
              <a:lnSpc>
                <a:spcPct val="150000"/>
              </a:lnSpc>
            </a:pPr>
            <a:r>
              <a:rPr lang="en-US" sz="2025" dirty="0"/>
              <a:t>To execute the next iteration of the loop.</a:t>
            </a:r>
            <a:endParaRPr lang="en-US" sz="2025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C10A2-0F69-9F03-B80A-BF713AE76C03}"/>
              </a:ext>
            </a:extLst>
          </p:cNvPr>
          <p:cNvSpPr txBox="1"/>
          <p:nvPr/>
        </p:nvSpPr>
        <p:spPr>
          <a:xfrm>
            <a:off x="1371600" y="2588873"/>
            <a:ext cx="2228850" cy="1306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7899" indent="-417899">
              <a:lnSpc>
                <a:spcPct val="150000"/>
              </a:lnSpc>
            </a:pPr>
            <a:r>
              <a:rPr lang="en-US" sz="1350" b="1" dirty="0"/>
              <a:t>Syntax:</a:t>
            </a:r>
          </a:p>
          <a:p>
            <a:pPr marL="417899" indent="-417899">
              <a:lnSpc>
                <a:spcPct val="150000"/>
              </a:lnSpc>
            </a:pPr>
            <a:r>
              <a:rPr lang="en-US" sz="1350" b="1" dirty="0"/>
              <a:t>//loops </a:t>
            </a:r>
            <a:r>
              <a:rPr lang="en-US" sz="1350" b="1" dirty="0" err="1"/>
              <a:t>stmts</a:t>
            </a:r>
            <a:r>
              <a:rPr lang="en-US" sz="1350" b="1" dirty="0"/>
              <a:t> 	</a:t>
            </a:r>
          </a:p>
          <a:p>
            <a:pPr marL="417899" indent="-417899">
              <a:lnSpc>
                <a:spcPct val="150000"/>
              </a:lnSpc>
            </a:pPr>
            <a:r>
              <a:rPr lang="en-US" sz="1350" dirty="0">
                <a:solidFill>
                  <a:srgbClr val="C00000"/>
                </a:solidFill>
              </a:rPr>
              <a:t> continue;</a:t>
            </a:r>
          </a:p>
          <a:p>
            <a:pPr marL="417899" indent="-417899">
              <a:lnSpc>
                <a:spcPct val="150000"/>
              </a:lnSpc>
            </a:pPr>
            <a:r>
              <a:rPr lang="en-US" sz="1350" dirty="0">
                <a:solidFill>
                  <a:srgbClr val="C00000"/>
                </a:solidFill>
              </a:rPr>
              <a:t>//</a:t>
            </a:r>
            <a:r>
              <a:rPr lang="en-US" sz="1350" dirty="0" err="1">
                <a:solidFill>
                  <a:srgbClr val="C00000"/>
                </a:solidFill>
              </a:rPr>
              <a:t>stmts</a:t>
            </a:r>
            <a:r>
              <a:rPr lang="en-US" sz="1350" dirty="0">
                <a:solidFill>
                  <a:srgbClr val="C00000"/>
                </a:solidFill>
              </a:rPr>
              <a:t> to be skipped</a:t>
            </a:r>
          </a:p>
        </p:txBody>
      </p:sp>
    </p:spTree>
    <p:extLst>
      <p:ext uri="{BB962C8B-B14F-4D97-AF65-F5344CB8AC3E}">
        <p14:creationId xmlns:p14="http://schemas.microsoft.com/office/powerpoint/2010/main" val="33238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493D0-521B-7423-E987-F40A328F4CB7}"/>
              </a:ext>
            </a:extLst>
          </p:cNvPr>
          <p:cNvSpPr txBox="1"/>
          <p:nvPr/>
        </p:nvSpPr>
        <p:spPr>
          <a:xfrm>
            <a:off x="1314450" y="1714501"/>
            <a:ext cx="668655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FF"/>
                </a:solidFill>
                <a:latin typeface="inter-regular"/>
              </a:rPr>
              <a:t>//program on continue</a:t>
            </a:r>
          </a:p>
          <a:p>
            <a:pPr algn="just"/>
            <a:r>
              <a:rPr lang="en-US" dirty="0">
                <a:solidFill>
                  <a:srgbClr val="0000FF"/>
                </a:solidFill>
                <a:latin typeface="inter-regular"/>
              </a:rPr>
              <a:t>#include&lt;stdio.h&gt;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US" b="1" dirty="0">
                <a:solidFill>
                  <a:srgbClr val="2E8B57"/>
                </a:solidFill>
                <a:latin typeface="inter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main(){  </a:t>
            </a:r>
          </a:p>
          <a:p>
            <a:pPr algn="just"/>
            <a:r>
              <a:rPr lang="en-US" b="1" dirty="0">
                <a:solidFill>
                  <a:srgbClr val="2E8B57"/>
                </a:solidFill>
                <a:latin typeface="inter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=1;</a:t>
            </a:r>
            <a:r>
              <a:rPr lang="en-US" dirty="0">
                <a:solidFill>
                  <a:srgbClr val="008200"/>
                </a:solidFill>
                <a:latin typeface="inter-regular"/>
              </a:rPr>
              <a:t>//initializing a local variable     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US" dirty="0">
                <a:solidFill>
                  <a:srgbClr val="008200"/>
                </a:solidFill>
                <a:latin typeface="inter-regular"/>
              </a:rPr>
              <a:t>//starting a loop from 1 to 10  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US" b="1" dirty="0">
                <a:solidFill>
                  <a:srgbClr val="006699"/>
                </a:solidFill>
                <a:latin typeface="inter-regular"/>
              </a:rPr>
              <a:t>for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=1;i&lt;=10;i++){      </a:t>
            </a:r>
          </a:p>
          <a:p>
            <a:pPr algn="just"/>
            <a:r>
              <a:rPr lang="en-US" b="1" dirty="0">
                <a:solidFill>
                  <a:srgbClr val="006699"/>
                </a:solidFill>
                <a:latin typeface="inter-regular"/>
              </a:rPr>
              <a:t>if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==5){</a:t>
            </a:r>
            <a:r>
              <a:rPr lang="en-US" sz="1500" dirty="0">
                <a:solidFill>
                  <a:srgbClr val="008200"/>
                </a:solidFill>
                <a:latin typeface="inter-regular"/>
              </a:rPr>
              <a:t>//if value of </a:t>
            </a:r>
            <a:r>
              <a:rPr lang="en-US" sz="1500" dirty="0" err="1">
                <a:solidFill>
                  <a:srgbClr val="008200"/>
                </a:solidFill>
                <a:latin typeface="inter-regular"/>
              </a:rPr>
              <a:t>i</a:t>
            </a:r>
            <a:r>
              <a:rPr lang="en-US" sz="1500" dirty="0">
                <a:solidFill>
                  <a:srgbClr val="008200"/>
                </a:solidFill>
                <a:latin typeface="inter-regular"/>
              </a:rPr>
              <a:t> is equal to 5, it will continue for next iteration</a:t>
            </a:r>
            <a:r>
              <a:rPr lang="en-US" dirty="0">
                <a:solidFill>
                  <a:srgbClr val="008200"/>
                </a:solidFill>
                <a:latin typeface="inter-regular"/>
              </a:rPr>
              <a:t>  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US" b="1" dirty="0">
                <a:solidFill>
                  <a:srgbClr val="006699"/>
                </a:solidFill>
                <a:latin typeface="inter-regular"/>
              </a:rPr>
              <a:t>continue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;  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}    </a:t>
            </a:r>
          </a:p>
          <a:p>
            <a:pPr algn="just"/>
            <a:r>
              <a:rPr lang="en-US" dirty="0" err="1">
                <a:solidFill>
                  <a:srgbClr val="000000"/>
                </a:solidFill>
                <a:latin typeface="inter-regular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"%d \n"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);  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}</a:t>
            </a:r>
            <a:r>
              <a:rPr lang="en-US" dirty="0">
                <a:solidFill>
                  <a:srgbClr val="008200"/>
                </a:solidFill>
                <a:latin typeface="inter-regular"/>
              </a:rPr>
              <a:t>//end of for loop  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US" b="1" dirty="0">
                <a:solidFill>
                  <a:srgbClr val="006699"/>
                </a:solidFill>
                <a:latin typeface="inter-regular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0;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D4D70-0ED4-CCF1-8295-2E086996639A}"/>
              </a:ext>
            </a:extLst>
          </p:cNvPr>
          <p:cNvSpPr txBox="1"/>
          <p:nvPr/>
        </p:nvSpPr>
        <p:spPr>
          <a:xfrm>
            <a:off x="1143001" y="894574"/>
            <a:ext cx="6950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unito Sans" panose="00000500000000000000" pitchFamily="2" charset="0"/>
              </a:rPr>
              <a:t>Write a C program to </a:t>
            </a:r>
            <a:r>
              <a:rPr lang="en-US" b="1" dirty="0">
                <a:solidFill>
                  <a:srgbClr val="FF0000"/>
                </a:solidFill>
                <a:latin typeface="Nunito Sans" panose="00000500000000000000" pitchFamily="2" charset="0"/>
              </a:rPr>
              <a:t>continue</a:t>
            </a:r>
            <a:r>
              <a:rPr lang="en-US" b="1" dirty="0">
                <a:latin typeface="Nunito Sans" panose="00000500000000000000" pitchFamily="2" charset="0"/>
              </a:rPr>
              <a:t> for loop when for 5</a:t>
            </a:r>
            <a:r>
              <a:rPr lang="en-US" b="1" baseline="30000" dirty="0">
                <a:latin typeface="Nunito Sans" panose="00000500000000000000" pitchFamily="2" charset="0"/>
              </a:rPr>
              <a:t>th</a:t>
            </a:r>
            <a:r>
              <a:rPr lang="en-US" b="1" dirty="0">
                <a:latin typeface="Nunito Sans" panose="00000500000000000000" pitchFamily="2" charset="0"/>
              </a:rPr>
              <a:t> iteration of loop statement. </a:t>
            </a:r>
          </a:p>
        </p:txBody>
      </p:sp>
    </p:spTree>
    <p:extLst>
      <p:ext uri="{BB962C8B-B14F-4D97-AF65-F5344CB8AC3E}">
        <p14:creationId xmlns:p14="http://schemas.microsoft.com/office/powerpoint/2010/main" val="393905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1143001" y="971551"/>
            <a:ext cx="6264184" cy="48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31" b="1" dirty="0">
                <a:latin typeface="Nunito Sans" panose="00000500000000000000" pitchFamily="2" charset="0"/>
              </a:rPr>
              <a:t>goto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1371601" y="1543050"/>
            <a:ext cx="447104" cy="3249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TextBox 10"/>
          <p:cNvSpPr txBox="1"/>
          <p:nvPr/>
        </p:nvSpPr>
        <p:spPr>
          <a:xfrm>
            <a:off x="1143000" y="1575547"/>
            <a:ext cx="7563678" cy="978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7899" indent="-417899">
              <a:lnSpc>
                <a:spcPct val="150000"/>
              </a:lnSpc>
            </a:pPr>
            <a:r>
              <a:rPr lang="en-US" sz="2025" b="1" dirty="0"/>
              <a:t>The goto statement allows us to </a:t>
            </a:r>
            <a:r>
              <a:rPr lang="en-US" sz="2025" b="1" dirty="0">
                <a:solidFill>
                  <a:srgbClr val="FF0000"/>
                </a:solidFill>
              </a:rPr>
              <a:t>transfer control of the program to the specified label.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0A0CEE-323D-D829-0856-2FDA0874C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3377"/>
            <a:ext cx="26506" cy="20774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093" tIns="0" rIns="13093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endParaRPr lang="en-US" altLang="en-US" sz="1350" dirty="0"/>
          </a:p>
        </p:txBody>
      </p:sp>
      <p:pic>
        <p:nvPicPr>
          <p:cNvPr id="1028" name="Picture 4" descr="How goto statement works?">
            <a:extLst>
              <a:ext uri="{FF2B5EF4-FFF2-40B4-BE49-F238E27FC236}">
                <a16:creationId xmlns:a16="http://schemas.microsoft.com/office/drawing/2014/main" id="{04A6DB34-3669-00EB-E95D-A5D8E40B6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059" y="3154451"/>
            <a:ext cx="2905684" cy="194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1284BB-058F-5356-9BCC-3B9ED11EDFCB}"/>
              </a:ext>
            </a:extLst>
          </p:cNvPr>
          <p:cNvSpPr txBox="1"/>
          <p:nvPr/>
        </p:nvSpPr>
        <p:spPr>
          <a:xfrm>
            <a:off x="1559156" y="2944252"/>
            <a:ext cx="4641573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350" dirty="0"/>
              <a:t>Syntax:</a:t>
            </a:r>
          </a:p>
          <a:p>
            <a:pPr algn="just"/>
            <a:endParaRPr lang="en-US" sz="1350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sz="1350" dirty="0">
                <a:solidFill>
                  <a:srgbClr val="000000"/>
                </a:solidFill>
                <a:latin typeface="inter-regular"/>
              </a:rPr>
              <a:t>label:   </a:t>
            </a:r>
          </a:p>
          <a:p>
            <a:pPr algn="just"/>
            <a:r>
              <a:rPr lang="en-US" sz="1350" dirty="0">
                <a:solidFill>
                  <a:srgbClr val="008200"/>
                </a:solidFill>
                <a:latin typeface="inter-regular"/>
              </a:rPr>
              <a:t>//some part of the code; </a:t>
            </a:r>
            <a:r>
              <a:rPr lang="en-US" sz="135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US" sz="1350" b="1" dirty="0">
                <a:solidFill>
                  <a:srgbClr val="006699"/>
                </a:solidFill>
                <a:latin typeface="inter-regular"/>
              </a:rPr>
              <a:t>goto</a:t>
            </a:r>
            <a:r>
              <a:rPr lang="en-US" sz="1350" dirty="0">
                <a:solidFill>
                  <a:srgbClr val="000000"/>
                </a:solidFill>
                <a:latin typeface="inter-regular"/>
              </a:rPr>
              <a:t> label;</a:t>
            </a:r>
          </a:p>
        </p:txBody>
      </p:sp>
    </p:spTree>
    <p:extLst>
      <p:ext uri="{BB962C8B-B14F-4D97-AF65-F5344CB8AC3E}">
        <p14:creationId xmlns:p14="http://schemas.microsoft.com/office/powerpoint/2010/main" val="25043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1143001" y="971551"/>
            <a:ext cx="6264184" cy="48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31" b="1" dirty="0">
                <a:latin typeface="Nunito Sans" panose="00000500000000000000" pitchFamily="2" charset="0"/>
              </a:rPr>
              <a:t>goto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1371601" y="1543050"/>
            <a:ext cx="447104" cy="3249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TextBox 10"/>
          <p:cNvSpPr txBox="1"/>
          <p:nvPr/>
        </p:nvSpPr>
        <p:spPr>
          <a:xfrm>
            <a:off x="1143000" y="1575548"/>
            <a:ext cx="75636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Parts of goto statement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goto is divided in two parts, </a:t>
            </a:r>
            <a:r>
              <a:rPr lang="en-US" sz="2100" b="1" dirty="0"/>
              <a:t>label definition </a:t>
            </a:r>
            <a:r>
              <a:rPr lang="en-US" sz="2100" dirty="0"/>
              <a:t>and </a:t>
            </a:r>
            <a:r>
              <a:rPr lang="en-US" sz="2100" b="1" dirty="0"/>
              <a:t>goto</a:t>
            </a:r>
            <a:r>
              <a:rPr lang="en-US" sz="2100" dirty="0"/>
              <a:t> keyword.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FF0000"/>
                </a:solidFill>
              </a:rPr>
              <a:t>Label</a:t>
            </a:r>
          </a:p>
          <a:p>
            <a:pPr marL="685800" lvl="1" indent="-342900">
              <a:buFont typeface="Wingdings" panose="05000000000000000000" pitchFamily="2" charset="2"/>
              <a:buChar char="§"/>
            </a:pP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Label” </a:t>
            </a:r>
            <a:r>
              <a:rPr lang="en-US" dirty="0"/>
              <a:t>is a </a:t>
            </a:r>
            <a:r>
              <a:rPr lang="en-US" b="1" dirty="0"/>
              <a:t>valid C identifier </a:t>
            </a:r>
            <a:r>
              <a:rPr lang="en-US" dirty="0"/>
              <a:t>followed by colon symbol 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685800" lvl="1" indent="-342900">
              <a:buFont typeface="Wingdings" panose="05000000000000000000" pitchFamily="2" charset="2"/>
              <a:buChar char="§"/>
            </a:pPr>
            <a:r>
              <a:rPr lang="en-US" dirty="0"/>
              <a:t>Label specifies </a:t>
            </a:r>
            <a:r>
              <a:rPr lang="en-US" dirty="0">
                <a:solidFill>
                  <a:srgbClr val="FF0000"/>
                </a:solidFill>
              </a:rPr>
              <a:t>control transfer location</a:t>
            </a:r>
            <a:r>
              <a:rPr lang="en-US" dirty="0"/>
              <a:t>. </a:t>
            </a:r>
          </a:p>
          <a:p>
            <a:pPr marL="685800" lvl="1" indent="-342900">
              <a:buFont typeface="Wingdings" panose="05000000000000000000" pitchFamily="2" charset="2"/>
              <a:buChar char="§"/>
            </a:pPr>
            <a:r>
              <a:rPr lang="en-US" dirty="0"/>
              <a:t>Each label work as a bookmark to specific location. You are free to define any number of labels anywhere inside a function.</a:t>
            </a:r>
          </a:p>
          <a:p>
            <a:r>
              <a:rPr lang="en-US" sz="2100" dirty="0">
                <a:solidFill>
                  <a:srgbClr val="FF0000"/>
                </a:solidFill>
              </a:rPr>
              <a:t>goto:</a:t>
            </a:r>
          </a:p>
          <a:p>
            <a:pPr marL="685800" lvl="1" indent="-342900">
              <a:buFont typeface="Wingdings" panose="05000000000000000000" pitchFamily="2" charset="2"/>
              <a:buChar char="§"/>
            </a:pP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goto</a:t>
            </a:r>
            <a:r>
              <a:rPr lang="en-US" dirty="0"/>
              <a:t>” is a keyword used along with label name to transfer program control to the mentioned label. </a:t>
            </a:r>
          </a:p>
          <a:p>
            <a:pPr marL="685800" lvl="1" indent="-342900">
              <a:buFont typeface="Wingdings" panose="05000000000000000000" pitchFamily="2" charset="2"/>
              <a:buChar char="§"/>
            </a:pPr>
            <a:r>
              <a:rPr lang="en-US" dirty="0"/>
              <a:t>You can only transfer program control to a label within same function. 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0A0CEE-323D-D829-0856-2FDA0874C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3377"/>
            <a:ext cx="26506" cy="20774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093" tIns="0" rIns="13093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endParaRPr lang="en-US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77904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493D0-521B-7423-E987-F40A328F4CB7}"/>
              </a:ext>
            </a:extLst>
          </p:cNvPr>
          <p:cNvSpPr txBox="1"/>
          <p:nvPr/>
        </p:nvSpPr>
        <p:spPr>
          <a:xfrm>
            <a:off x="1050377" y="1517822"/>
            <a:ext cx="668655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00" dirty="0">
                <a:latin typeface="inter-regular"/>
              </a:rPr>
              <a:t>#include &lt;</a:t>
            </a:r>
            <a:r>
              <a:rPr lang="en-US" sz="1500" dirty="0" err="1">
                <a:latin typeface="inter-regular"/>
              </a:rPr>
              <a:t>stdio.h</a:t>
            </a:r>
            <a:r>
              <a:rPr lang="en-US" sz="1500" dirty="0">
                <a:latin typeface="inter-regular"/>
              </a:rPr>
              <a:t>&gt;</a:t>
            </a:r>
          </a:p>
          <a:p>
            <a:pPr algn="just"/>
            <a:r>
              <a:rPr lang="en-US" sz="1500" dirty="0">
                <a:latin typeface="inter-regular"/>
              </a:rPr>
              <a:t>int main() {</a:t>
            </a:r>
          </a:p>
          <a:p>
            <a:pPr algn="just"/>
            <a:r>
              <a:rPr lang="en-US" sz="1500" dirty="0">
                <a:latin typeface="inter-regular"/>
              </a:rPr>
              <a:t>   const int </a:t>
            </a:r>
            <a:r>
              <a:rPr lang="en-US" sz="1500" dirty="0" err="1">
                <a:latin typeface="inter-regular"/>
              </a:rPr>
              <a:t>maxInput</a:t>
            </a:r>
            <a:r>
              <a:rPr lang="en-US" sz="1500" dirty="0">
                <a:latin typeface="inter-regular"/>
              </a:rPr>
              <a:t> = 100;</a:t>
            </a:r>
          </a:p>
          <a:p>
            <a:pPr algn="just"/>
            <a:r>
              <a:rPr lang="en-US" sz="1500" dirty="0">
                <a:latin typeface="inter-regular"/>
              </a:rPr>
              <a:t>   int </a:t>
            </a:r>
            <a:r>
              <a:rPr lang="en-US" sz="1500" dirty="0" err="1">
                <a:latin typeface="inter-regular"/>
              </a:rPr>
              <a:t>i</a:t>
            </a:r>
            <a:r>
              <a:rPr lang="en-US" sz="1500" dirty="0">
                <a:latin typeface="inter-regular"/>
              </a:rPr>
              <a:t>;</a:t>
            </a:r>
          </a:p>
          <a:p>
            <a:pPr algn="just"/>
            <a:r>
              <a:rPr lang="en-US" sz="1500" dirty="0">
                <a:latin typeface="inter-regular"/>
              </a:rPr>
              <a:t>   double number, average, sum = 0.0;</a:t>
            </a:r>
          </a:p>
          <a:p>
            <a:pPr algn="just"/>
            <a:r>
              <a:rPr lang="en-US" sz="1500" dirty="0">
                <a:latin typeface="inter-regular"/>
              </a:rPr>
              <a:t>   for (</a:t>
            </a:r>
            <a:r>
              <a:rPr lang="en-US" sz="1500" dirty="0" err="1">
                <a:latin typeface="inter-regular"/>
              </a:rPr>
              <a:t>i</a:t>
            </a:r>
            <a:r>
              <a:rPr lang="en-US" sz="1500" dirty="0">
                <a:latin typeface="inter-regular"/>
              </a:rPr>
              <a:t> = 1; </a:t>
            </a:r>
            <a:r>
              <a:rPr lang="en-US" sz="1500" dirty="0" err="1">
                <a:latin typeface="inter-regular"/>
              </a:rPr>
              <a:t>i</a:t>
            </a:r>
            <a:r>
              <a:rPr lang="en-US" sz="1500" dirty="0">
                <a:latin typeface="inter-regular"/>
              </a:rPr>
              <a:t> &lt;= </a:t>
            </a:r>
            <a:r>
              <a:rPr lang="en-US" sz="1500" dirty="0" err="1">
                <a:latin typeface="inter-regular"/>
              </a:rPr>
              <a:t>maxInput</a:t>
            </a:r>
            <a:r>
              <a:rPr lang="en-US" sz="1500" dirty="0">
                <a:latin typeface="inter-regular"/>
              </a:rPr>
              <a:t>; ++</a:t>
            </a:r>
            <a:r>
              <a:rPr lang="en-US" sz="1500" dirty="0" err="1">
                <a:latin typeface="inter-regular"/>
              </a:rPr>
              <a:t>i</a:t>
            </a:r>
            <a:r>
              <a:rPr lang="en-US" sz="1500" dirty="0">
                <a:latin typeface="inter-regular"/>
              </a:rPr>
              <a:t>) {</a:t>
            </a:r>
          </a:p>
          <a:p>
            <a:pPr algn="just"/>
            <a:r>
              <a:rPr lang="en-US" sz="1500" dirty="0">
                <a:latin typeface="inter-regular"/>
              </a:rPr>
              <a:t>      </a:t>
            </a:r>
            <a:r>
              <a:rPr lang="en-US" sz="1500" dirty="0" err="1">
                <a:latin typeface="inter-regular"/>
              </a:rPr>
              <a:t>printf</a:t>
            </a:r>
            <a:r>
              <a:rPr lang="en-US" sz="1500" dirty="0">
                <a:latin typeface="inter-regular"/>
              </a:rPr>
              <a:t>("%d. Enter a number: ", </a:t>
            </a:r>
            <a:r>
              <a:rPr lang="en-US" sz="1500" dirty="0" err="1">
                <a:latin typeface="inter-regular"/>
              </a:rPr>
              <a:t>i</a:t>
            </a:r>
            <a:r>
              <a:rPr lang="en-US" sz="1500" dirty="0">
                <a:latin typeface="inter-regular"/>
              </a:rPr>
              <a:t>);</a:t>
            </a:r>
          </a:p>
          <a:p>
            <a:pPr algn="just"/>
            <a:r>
              <a:rPr lang="en-US" sz="1500" dirty="0">
                <a:latin typeface="inter-regular"/>
              </a:rPr>
              <a:t>      </a:t>
            </a:r>
            <a:r>
              <a:rPr lang="en-US" sz="1500" dirty="0" err="1">
                <a:latin typeface="inter-regular"/>
              </a:rPr>
              <a:t>scanf</a:t>
            </a:r>
            <a:r>
              <a:rPr lang="en-US" sz="1500" dirty="0">
                <a:latin typeface="inter-regular"/>
              </a:rPr>
              <a:t>("%</a:t>
            </a:r>
            <a:r>
              <a:rPr lang="en-US" sz="1500" dirty="0" err="1">
                <a:latin typeface="inter-regular"/>
              </a:rPr>
              <a:t>lf</a:t>
            </a:r>
            <a:r>
              <a:rPr lang="en-US" sz="1500" dirty="0">
                <a:latin typeface="inter-regular"/>
              </a:rPr>
              <a:t>", &amp;number);</a:t>
            </a:r>
          </a:p>
          <a:p>
            <a:pPr algn="just"/>
            <a:r>
              <a:rPr lang="en-US" sz="1500" dirty="0">
                <a:latin typeface="inter-regular"/>
              </a:rPr>
              <a:t>      / go to jump if the user enters a negative number</a:t>
            </a:r>
          </a:p>
          <a:p>
            <a:pPr algn="just"/>
            <a:r>
              <a:rPr lang="en-US" sz="1500" dirty="0">
                <a:latin typeface="inter-regular"/>
              </a:rPr>
              <a:t>      if (number &lt; 0.0) {</a:t>
            </a:r>
          </a:p>
          <a:p>
            <a:pPr algn="just"/>
            <a:r>
              <a:rPr lang="en-US" sz="1500" b="1" dirty="0">
                <a:latin typeface="inter-regular"/>
              </a:rPr>
              <a:t>         goto jump;</a:t>
            </a:r>
          </a:p>
          <a:p>
            <a:pPr algn="just"/>
            <a:r>
              <a:rPr lang="en-US" sz="1500" dirty="0">
                <a:latin typeface="inter-regular"/>
              </a:rPr>
              <a:t>      }</a:t>
            </a:r>
          </a:p>
          <a:p>
            <a:pPr algn="just"/>
            <a:r>
              <a:rPr lang="en-US" sz="1500" dirty="0">
                <a:latin typeface="inter-regular"/>
              </a:rPr>
              <a:t>      sum =sum+ number;</a:t>
            </a:r>
          </a:p>
          <a:p>
            <a:pPr algn="just"/>
            <a:r>
              <a:rPr lang="en-US" sz="1500" dirty="0">
                <a:latin typeface="inter-regular"/>
              </a:rPr>
              <a:t>   }</a:t>
            </a:r>
          </a:p>
          <a:p>
            <a:pPr algn="just"/>
            <a:r>
              <a:rPr lang="en-US" sz="1500" dirty="0">
                <a:latin typeface="inter-regular"/>
              </a:rPr>
              <a:t>jump:</a:t>
            </a:r>
          </a:p>
          <a:p>
            <a:pPr algn="just"/>
            <a:r>
              <a:rPr lang="en-US" sz="1500" dirty="0">
                <a:latin typeface="inter-regular"/>
              </a:rPr>
              <a:t>   average = sum / (</a:t>
            </a:r>
            <a:r>
              <a:rPr lang="en-US" sz="1500" dirty="0" err="1">
                <a:latin typeface="inter-regular"/>
              </a:rPr>
              <a:t>i</a:t>
            </a:r>
            <a:r>
              <a:rPr lang="en-US" sz="1500" dirty="0">
                <a:latin typeface="inter-regular"/>
              </a:rPr>
              <a:t> - 1);</a:t>
            </a:r>
          </a:p>
          <a:p>
            <a:pPr algn="just"/>
            <a:r>
              <a:rPr lang="en-US" sz="1500" dirty="0">
                <a:latin typeface="inter-regular"/>
              </a:rPr>
              <a:t>   </a:t>
            </a:r>
            <a:r>
              <a:rPr lang="en-US" sz="1500" dirty="0" err="1">
                <a:latin typeface="inter-regular"/>
              </a:rPr>
              <a:t>printf</a:t>
            </a:r>
            <a:r>
              <a:rPr lang="en-US" sz="1500" dirty="0">
                <a:latin typeface="inter-regular"/>
              </a:rPr>
              <a:t>("Sum = %.2f\n", sum);</a:t>
            </a:r>
          </a:p>
          <a:p>
            <a:pPr algn="just"/>
            <a:r>
              <a:rPr lang="en-US" sz="1500" dirty="0">
                <a:latin typeface="inter-regular"/>
              </a:rPr>
              <a:t>   </a:t>
            </a:r>
            <a:r>
              <a:rPr lang="en-US" sz="1500" dirty="0" err="1">
                <a:latin typeface="inter-regular"/>
              </a:rPr>
              <a:t>printf</a:t>
            </a:r>
            <a:r>
              <a:rPr lang="en-US" sz="1500" dirty="0">
                <a:latin typeface="inter-regular"/>
              </a:rPr>
              <a:t>("Average = %.2f", average);</a:t>
            </a:r>
          </a:p>
          <a:p>
            <a:pPr algn="just"/>
            <a:r>
              <a:rPr lang="en-US" sz="1500" dirty="0">
                <a:latin typeface="inter-regular"/>
              </a:rPr>
              <a:t>   return 0;</a:t>
            </a:r>
          </a:p>
          <a:p>
            <a:pPr algn="just"/>
            <a:r>
              <a:rPr lang="en-US" sz="1500" dirty="0">
                <a:latin typeface="inter-regular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D4D70-0ED4-CCF1-8295-2E086996639A}"/>
              </a:ext>
            </a:extLst>
          </p:cNvPr>
          <p:cNvSpPr txBox="1"/>
          <p:nvPr/>
        </p:nvSpPr>
        <p:spPr>
          <a:xfrm>
            <a:off x="646044" y="894574"/>
            <a:ext cx="744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00FF"/>
                </a:solidFill>
                <a:latin typeface="inter-regular"/>
              </a:rPr>
              <a:t>WAP  to calculate the sum and average of positive numbers</a:t>
            </a:r>
          </a:p>
          <a:p>
            <a:pPr algn="just"/>
            <a:r>
              <a:rPr lang="en-US" dirty="0">
                <a:solidFill>
                  <a:srgbClr val="0000FF"/>
                </a:solidFill>
                <a:latin typeface="inter-regular"/>
              </a:rPr>
              <a:t>// If the user enters a negative number, the sum and average are displayed.</a:t>
            </a:r>
          </a:p>
        </p:txBody>
      </p:sp>
    </p:spTree>
    <p:extLst>
      <p:ext uri="{BB962C8B-B14F-4D97-AF65-F5344CB8AC3E}">
        <p14:creationId xmlns:p14="http://schemas.microsoft.com/office/powerpoint/2010/main" val="366287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53</TotalTime>
  <Words>717</Words>
  <Application>Microsoft Office PowerPoint</Application>
  <PresentationFormat>On-screen Show (4:3)</PresentationFormat>
  <Paragraphs>102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inter-regular</vt:lpstr>
      <vt:lpstr>Nunito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naveench</dc:creator>
  <cp:lastModifiedBy>naveench</cp:lastModifiedBy>
  <cp:revision>6</cp:revision>
  <dcterms:created xsi:type="dcterms:W3CDTF">2023-01-31T06:24:50Z</dcterms:created>
  <dcterms:modified xsi:type="dcterms:W3CDTF">2023-02-01T17:15:23Z</dcterms:modified>
</cp:coreProperties>
</file>