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60" r:id="rId6"/>
    <p:sldId id="273" r:id="rId7"/>
    <p:sldId id="272" r:id="rId8"/>
    <p:sldId id="274" r:id="rId9"/>
    <p:sldId id="262" r:id="rId10"/>
    <p:sldId id="261" r:id="rId11"/>
    <p:sldId id="275" r:id="rId12"/>
    <p:sldId id="276" r:id="rId13"/>
    <p:sldId id="263" r:id="rId14"/>
    <p:sldId id="264" r:id="rId15"/>
    <p:sldId id="265" r:id="rId16"/>
    <p:sldId id="277" r:id="rId17"/>
    <p:sldId id="278" r:id="rId18"/>
    <p:sldId id="267" r:id="rId19"/>
    <p:sldId id="266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3333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322D-3F84-CFB4-464C-AF5D8D9D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9CED-7614-2E61-7BA5-0C451B274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90EA-2D56-9B30-56F1-1D797B17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570D-ED59-1C55-FF28-29434EC3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CC57-E808-CF3C-FC4A-3BE2D2A2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CFD0-BD56-BAE4-3EF5-B5B7581D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612C6-46C4-0DD8-94F7-DAE9BD76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FA3A-A74E-980D-0851-032B5739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1624-FF81-A3CD-04F1-62FDF7D3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9FF8-CF2B-C574-7780-9A6C1F0A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1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97487-3490-9823-C815-4A27392A4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B46F6-D115-599E-4C67-98DCDCEBA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F592-9EE5-85E1-7D17-2F16ABA6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19BEE-6248-B02D-2FE0-87A05F40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5764-06A8-46BF-3FF2-6DF4744D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3F48-89E1-E10D-52A8-F6125011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74EC-A04F-4F7A-02D2-1775B5B2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A2E7-B73A-1445-C03D-92D371CE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7FEF-3B4A-BE2F-6DD7-60FE50A1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9B1F-05FE-8422-3E97-BE602F1C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5694-199A-8456-3F68-28B95783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43716-01E5-F24E-0670-B249659B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964E6-A638-79D0-ABE3-BA9317BF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2886-7B0C-DA60-38AC-0C58FC11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623E-A56B-68BE-31EA-57BEB070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1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D777-8301-B246-CDFC-86E12C05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6BEA-C73E-48A8-7D30-9A2FC79F7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FA0C9-4263-B19C-6BCC-584D5CF49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93BBE-76CC-38EE-BD9F-F770E1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6F9EF-8809-E810-F346-268AF64F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22062-C716-48FB-0B89-5FF2A768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D922-7BB5-F4A6-2DB5-7D47F5A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267F8-66EA-A451-9A25-D76CFE1F6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9756-5999-0E2E-5023-CC913A7CE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BAF57-0492-99D3-0DD1-5989A7FC0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A0304-4887-9035-318F-F6D23809C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74893-0AA5-9824-7B39-C06204CD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AB469-CCC0-3915-C6C3-2A06C385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21D03-9201-E1B7-DA33-22AD96B0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9AC2-48F9-9858-7F7D-8461F90C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093D8-3223-F616-41F3-F8DAC8C3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1BFBB-9939-950A-011D-A60A86E7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E73A7-FA7F-BB2B-050E-28D22D84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450F-F284-7103-E979-E6F045A4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2C51C-5C52-806B-112D-40253F07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11238-D31B-AA81-F9B3-15F529D0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EF16-8215-7C85-A2C3-A1E897DC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B5F7-9932-B4CA-831D-6C25857E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14E1A-FE4C-B709-3FD2-BEA113B12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B0892-2360-699B-0689-E2F31FCE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A9DA5-0530-948C-4BB4-47A86290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D0ECD-0F0E-C90B-0616-6A238191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7BDA-9C89-FD24-C7E4-2A10967E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932D-EE25-6AEF-7AED-8B73A032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47701-9707-99AA-F241-338FB71D6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E4AE-2ADB-8826-B99B-5A8AED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E07-2604-4987-8EEB-6754A30FAB3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5F8C7-B5A8-84F7-13AF-3D8F4B25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C0C9B-2F7A-E3B1-FE17-7BD3F9DD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9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22F49-A004-41E5-10A4-3A49AB5D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A242C-29BF-B321-65AD-0CCCA646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A6FA-8390-10EB-E592-E550BF387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4E07-2604-4987-8EEB-6754A30FAB3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9F38-B6A9-E208-BE9D-EAFEF8843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4BAE9-97AE-C4F5-237A-C2DA9D82E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E954-B202-4344-9008-8CBA4902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4347-ECA3-ED9A-7274-2FA06A6C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" y="25432"/>
            <a:ext cx="12037830" cy="538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spc="-5" dirty="0">
                <a:latin typeface="Times New Roman"/>
                <a:cs typeface="Times New Roman"/>
              </a:rPr>
              <a:t>Operator Overloading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7B82-3E6F-9631-082C-176FBB6D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4441"/>
            <a:ext cx="5959551" cy="147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3333FF"/>
                </a:solidFill>
              </a:rPr>
              <a:t>Defining operator overloading:</a:t>
            </a:r>
            <a:endParaRPr lang="en-US" sz="2000" dirty="0">
              <a:solidFill>
                <a:srgbClr val="3333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It is a </a:t>
            </a:r>
            <a:r>
              <a:rPr lang="en-US" sz="2000" dirty="0">
                <a:solidFill>
                  <a:srgbClr val="FF0000"/>
                </a:solidFill>
              </a:rPr>
              <a:t>compile-time polymorphism.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Giving special meaning to an existing operator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without changing its original meaning.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BA04E-F6A0-1419-41FA-7A95A47737FA}"/>
              </a:ext>
            </a:extLst>
          </p:cNvPr>
          <p:cNvSpPr txBox="1"/>
          <p:nvPr/>
        </p:nvSpPr>
        <p:spPr>
          <a:xfrm>
            <a:off x="5959551" y="621194"/>
            <a:ext cx="6127894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CC00CC"/>
                </a:solidFill>
              </a:rPr>
              <a:t>Concept of Operator Overloading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Applying overloading to operators means,  </a:t>
            </a:r>
            <a:r>
              <a:rPr lang="en-US" dirty="0">
                <a:solidFill>
                  <a:srgbClr val="FF0000"/>
                </a:solidFill>
              </a:rPr>
              <a:t>same operator in responding different manner.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u="sng" dirty="0"/>
              <a:t>Ex. </a:t>
            </a:r>
            <a:r>
              <a:rPr lang="en-US" b="1" u="sng" dirty="0">
                <a:highlight>
                  <a:srgbClr val="FFFF00"/>
                </a:highlight>
              </a:rPr>
              <a:t>operator </a:t>
            </a:r>
            <a:r>
              <a:rPr lang="en-US" b="1" u="sng" dirty="0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en-US" u="sng" dirty="0"/>
              <a:t> </a:t>
            </a:r>
            <a:r>
              <a:rPr lang="en-US" dirty="0"/>
              <a:t>can be used as </a:t>
            </a:r>
            <a:r>
              <a:rPr lang="en-US" b="1" dirty="0"/>
              <a:t>addition operator </a:t>
            </a:r>
            <a:r>
              <a:rPr lang="en-US" dirty="0"/>
              <a:t>as well as it can act as  </a:t>
            </a:r>
            <a:r>
              <a:rPr lang="en-US" b="1" dirty="0"/>
              <a:t>concatenate operator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    </a:t>
            </a:r>
            <a:r>
              <a:rPr lang="en-US" b="1" dirty="0">
                <a:highlight>
                  <a:srgbClr val="00FF00"/>
                </a:highlight>
              </a:rPr>
              <a:t>2 + 3</a:t>
            </a:r>
            <a:r>
              <a:rPr lang="en-US" dirty="0">
                <a:highlight>
                  <a:srgbClr val="00FF00"/>
                </a:highlight>
              </a:rPr>
              <a:t>  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5  </a:t>
            </a:r>
            <a:r>
              <a:rPr lang="en-US" dirty="0"/>
              <a:t>      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Addition of  TWO integers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  <a:sym typeface="Wingdings" panose="05000000000000000000" pitchFamily="2" charset="2"/>
              </a:rPr>
              <a:t>   “2” + “3”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 </a:t>
            </a: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  <a:sym typeface="Wingdings" panose="05000000000000000000" pitchFamily="2" charset="2"/>
              </a:rPr>
              <a:t>“23”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   Concatenation of TWO strings</a:t>
            </a:r>
          </a:p>
          <a:p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F068B-CA48-93D4-C1C7-B18018EEC3A4}"/>
              </a:ext>
            </a:extLst>
          </p:cNvPr>
          <p:cNvSpPr txBox="1"/>
          <p:nvPr/>
        </p:nvSpPr>
        <p:spPr>
          <a:xfrm>
            <a:off x="104556" y="2489903"/>
            <a:ext cx="5562597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class A {</a:t>
            </a:r>
          </a:p>
          <a:p>
            <a:r>
              <a:rPr lang="en-US" dirty="0"/>
              <a:t>    statements;</a:t>
            </a:r>
          </a:p>
          <a:p>
            <a:r>
              <a:rPr lang="en-US" dirty="0"/>
              <a:t>}; 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A </a:t>
            </a:r>
            <a:r>
              <a:rPr lang="en-US" b="1" dirty="0"/>
              <a:t>a1, a2</a:t>
            </a:r>
            <a:r>
              <a:rPr lang="en-US" dirty="0"/>
              <a:t>, </a:t>
            </a:r>
            <a:r>
              <a:rPr lang="en-US" b="1" dirty="0"/>
              <a:t>a3</a:t>
            </a:r>
            <a:r>
              <a:rPr lang="en-US" dirty="0"/>
              <a:t>;  </a:t>
            </a:r>
          </a:p>
          <a:p>
            <a:r>
              <a:rPr lang="en-US" dirty="0"/>
              <a:t>    a3 = </a:t>
            </a:r>
            <a:r>
              <a:rPr lang="en-US" b="1" dirty="0"/>
              <a:t>a1 + a2;   //adding two objects with + operators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AB32C-B078-4F20-F802-73D87A2A28C3}"/>
              </a:ext>
            </a:extLst>
          </p:cNvPr>
          <p:cNvSpPr txBox="1"/>
          <p:nvPr/>
        </p:nvSpPr>
        <p:spPr>
          <a:xfrm>
            <a:off x="155944" y="5250229"/>
            <a:ext cx="54598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Trying to add two objects </a:t>
            </a:r>
            <a:r>
              <a:rPr lang="en-US" b="1" dirty="0">
                <a:highlight>
                  <a:srgbClr val="00FF00"/>
                </a:highlight>
              </a:rPr>
              <a:t>a1 + a2 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 using the </a:t>
            </a:r>
            <a:r>
              <a:rPr lang="en-US" b="1" dirty="0"/>
              <a:t>“+”</a:t>
            </a:r>
            <a:r>
              <a:rPr lang="en-US" dirty="0"/>
              <a:t> operator is not allowed because </a:t>
            </a:r>
            <a:r>
              <a:rPr lang="en-US" b="1" dirty="0"/>
              <a:t>“+” is predefined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operate only on built-in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71A07-E36C-E060-AED8-80682E7F131F}"/>
              </a:ext>
            </a:extLst>
          </p:cNvPr>
          <p:cNvSpPr txBox="1"/>
          <p:nvPr/>
        </p:nvSpPr>
        <p:spPr>
          <a:xfrm>
            <a:off x="5959551" y="4925631"/>
            <a:ext cx="6127893" cy="1623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095"/>
              </a:spcBef>
            </a:pPr>
            <a:r>
              <a:rPr lang="en-US" sz="1800" b="1" dirty="0">
                <a:highlight>
                  <a:srgbClr val="00FF00"/>
                </a:highlight>
              </a:rPr>
              <a:t>&lt;</a:t>
            </a:r>
            <a:r>
              <a:rPr lang="en-US" sz="1800" b="1" dirty="0" err="1">
                <a:highlight>
                  <a:srgbClr val="00FF00"/>
                </a:highlight>
              </a:rPr>
              <a:t>return_type</a:t>
            </a:r>
            <a:r>
              <a:rPr lang="en-US" sz="1800" b="1" dirty="0">
                <a:highlight>
                  <a:srgbClr val="00FF00"/>
                </a:highlight>
              </a:rPr>
              <a:t>&gt; operator &lt;Operator&gt; (arguments)</a:t>
            </a:r>
          </a:p>
          <a:p>
            <a:pPr>
              <a:spcBef>
                <a:spcPts val="1095"/>
              </a:spcBef>
            </a:pPr>
            <a:r>
              <a:rPr lang="en-US" sz="1800" dirty="0"/>
              <a:t>{</a:t>
            </a:r>
          </a:p>
          <a:p>
            <a:pPr>
              <a:spcBef>
                <a:spcPts val="1095"/>
              </a:spcBef>
            </a:pPr>
            <a:r>
              <a:rPr lang="en-US" dirty="0"/>
              <a:t>        ...............</a:t>
            </a:r>
          </a:p>
          <a:p>
            <a:pPr>
              <a:spcBef>
                <a:spcPts val="1095"/>
              </a:spcBef>
            </a:pP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6EB55-B506-27FB-811F-2AC0D9BEA9E9}"/>
              </a:ext>
            </a:extLst>
          </p:cNvPr>
          <p:cNvSpPr txBox="1"/>
          <p:nvPr/>
        </p:nvSpPr>
        <p:spPr>
          <a:xfrm>
            <a:off x="5958108" y="4002301"/>
            <a:ext cx="612933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To add TWO objects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a1, a2 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we need to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overload operator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+ using the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member function.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522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024593-982C-B44D-8A20-3DAFF1E9ACDA}"/>
              </a:ext>
            </a:extLst>
          </p:cNvPr>
          <p:cNvSpPr txBox="1"/>
          <p:nvPr/>
        </p:nvSpPr>
        <p:spPr>
          <a:xfrm>
            <a:off x="-1772" y="87430"/>
            <a:ext cx="609777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</a:rPr>
              <a:t>//</a:t>
            </a:r>
            <a:r>
              <a:rPr lang="en-US" sz="2000" b="1" dirty="0">
                <a:solidFill>
                  <a:srgbClr val="3333FF"/>
                </a:solidFill>
              </a:rPr>
              <a:t>EMPLOYEE PAYROLL MANAGEMENT SYSTEM:</a:t>
            </a:r>
          </a:p>
          <a:p>
            <a:r>
              <a:rPr lang="en-US" sz="2000" dirty="0"/>
              <a:t>#include &lt;iostream&gt;</a:t>
            </a:r>
          </a:p>
          <a:p>
            <a:r>
              <a:rPr lang="en-US" sz="2000" dirty="0">
                <a:solidFill>
                  <a:srgbClr val="3333FF"/>
                </a:solidFill>
              </a:rPr>
              <a:t>class Employee {</a:t>
            </a:r>
          </a:p>
          <a:p>
            <a:r>
              <a:rPr lang="en-US" sz="2000" dirty="0"/>
              <a:t>private:</a:t>
            </a:r>
          </a:p>
          <a:p>
            <a:r>
              <a:rPr lang="en-US" sz="2000" dirty="0"/>
              <a:t>    string name;</a:t>
            </a:r>
          </a:p>
          <a:p>
            <a:r>
              <a:rPr lang="en-US" sz="2000" dirty="0"/>
              <a:t>    double </a:t>
            </a:r>
            <a:r>
              <a:rPr lang="en-US" sz="2000" dirty="0" err="1"/>
              <a:t>monthlySalary</a:t>
            </a:r>
            <a:r>
              <a:rPr lang="en-US" sz="2000" dirty="0"/>
              <a:t>;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    Employee(const string&amp; n, double salary)  {        </a:t>
            </a:r>
          </a:p>
          <a:p>
            <a:r>
              <a:rPr lang="en-US" sz="2000" dirty="0"/>
              <a:t>                   name=n; </a:t>
            </a:r>
          </a:p>
          <a:p>
            <a:r>
              <a:rPr lang="en-US" sz="2000" dirty="0"/>
              <a:t>                  </a:t>
            </a:r>
            <a:r>
              <a:rPr lang="en-US" sz="2000" dirty="0" err="1"/>
              <a:t>monthlySalary</a:t>
            </a:r>
            <a:r>
              <a:rPr lang="en-US" sz="2000" dirty="0"/>
              <a:t>=salary;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>
                <a:solidFill>
                  <a:srgbClr val="3333FF"/>
                </a:solidFill>
              </a:rPr>
              <a:t>// Overload the * operator to calculate annual salary</a:t>
            </a:r>
          </a:p>
          <a:p>
            <a:r>
              <a:rPr lang="en-US" sz="2000" dirty="0"/>
              <a:t>     </a:t>
            </a:r>
            <a:r>
              <a:rPr lang="en-US" sz="2000" b="1" dirty="0">
                <a:solidFill>
                  <a:srgbClr val="FF0000"/>
                </a:solidFill>
              </a:rPr>
              <a:t>double operator*(int months) const </a:t>
            </a:r>
          </a:p>
          <a:p>
            <a:r>
              <a:rPr lang="en-US" sz="2000" dirty="0"/>
              <a:t>      {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monthlySalary</a:t>
            </a:r>
            <a:r>
              <a:rPr lang="en-US" sz="2000" dirty="0"/>
              <a:t> * months;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void display() const {</a:t>
            </a:r>
          </a:p>
          <a:p>
            <a:r>
              <a:rPr lang="en-US" sz="2000" dirty="0"/>
              <a:t>        cout &lt;&lt; "Name: " &lt;&lt; name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cout &lt;&lt; "Monthly Salary: Rs." &lt;&lt; </a:t>
            </a:r>
            <a:r>
              <a:rPr lang="en-US" sz="2000" dirty="0" err="1"/>
              <a:t>monthlySalary</a:t>
            </a:r>
            <a:r>
              <a:rPr lang="en-US" sz="2000" dirty="0"/>
              <a:t>; }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B99FD-D05A-023F-734E-624CC294873E}"/>
              </a:ext>
            </a:extLst>
          </p:cNvPr>
          <p:cNvSpPr txBox="1"/>
          <p:nvPr/>
        </p:nvSpPr>
        <p:spPr>
          <a:xfrm>
            <a:off x="6305107" y="87430"/>
            <a:ext cx="612435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int main()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   Employee employee(“Alice ", 100000.00);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employee.display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   int </a:t>
            </a:r>
            <a:r>
              <a:rPr lang="en-US" sz="2000" dirty="0" err="1"/>
              <a:t>monthsWorked</a:t>
            </a:r>
            <a:r>
              <a:rPr lang="en-US" sz="2000" dirty="0"/>
              <a:t> = 12; // Number of months worked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rgbClr val="CC00CC"/>
                </a:solidFill>
              </a:rPr>
              <a:t>double </a:t>
            </a:r>
            <a:r>
              <a:rPr lang="en-US" sz="2000" b="1" dirty="0" err="1">
                <a:solidFill>
                  <a:srgbClr val="CC00CC"/>
                </a:solidFill>
              </a:rPr>
              <a:t>annualSalary</a:t>
            </a:r>
            <a:r>
              <a:rPr lang="en-US" sz="2000" b="1" dirty="0">
                <a:solidFill>
                  <a:srgbClr val="CC00CC"/>
                </a:solidFill>
              </a:rPr>
              <a:t> = </a:t>
            </a:r>
            <a:r>
              <a:rPr lang="en-US" sz="2000" b="1" dirty="0">
                <a:solidFill>
                  <a:srgbClr val="CC00CC"/>
                </a:solidFill>
                <a:highlight>
                  <a:srgbClr val="FFFF00"/>
                </a:highlight>
              </a:rPr>
              <a:t>employee * </a:t>
            </a:r>
            <a:r>
              <a:rPr lang="en-US" sz="2000" b="1" dirty="0" err="1">
                <a:solidFill>
                  <a:srgbClr val="CC00CC"/>
                </a:solidFill>
                <a:highlight>
                  <a:srgbClr val="FFFF00"/>
                </a:highlight>
              </a:rPr>
              <a:t>monthsWorked</a:t>
            </a:r>
            <a:r>
              <a:rPr lang="en-US" sz="2000" b="1" dirty="0">
                <a:solidFill>
                  <a:srgbClr val="CC00CC"/>
                </a:solidFill>
              </a:rPr>
              <a:t>;</a:t>
            </a:r>
          </a:p>
          <a:p>
            <a:endParaRPr lang="en-US" sz="2000" dirty="0"/>
          </a:p>
          <a:p>
            <a:r>
              <a:rPr lang="en-US" sz="2000" dirty="0"/>
              <a:t>   cout &lt;&lt; "Annual Salary: Rs." &lt;&lt; </a:t>
            </a:r>
            <a:r>
              <a:rPr lang="en-US" sz="2000" dirty="0" err="1"/>
              <a:t>annualSalary</a:t>
            </a:r>
            <a:r>
              <a:rPr lang="en-US" sz="2000" dirty="0"/>
              <a:t> ;</a:t>
            </a:r>
          </a:p>
          <a:p>
            <a:endParaRPr lang="en-US" sz="2000" dirty="0"/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04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AB6BDE-C75A-B5A4-CA13-11D139068ED7}"/>
              </a:ext>
            </a:extLst>
          </p:cNvPr>
          <p:cNvSpPr txBox="1"/>
          <p:nvPr/>
        </p:nvSpPr>
        <p:spPr>
          <a:xfrm>
            <a:off x="191386" y="191386"/>
            <a:ext cx="12000614" cy="1655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>
                <a:solidFill>
                  <a:srgbClr val="FF0000"/>
                </a:solidFill>
                <a:effectLst/>
                <a:latin typeface="Söhne"/>
              </a:rPr>
              <a:t>Identifying Highest-Paid Employees: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Söhne"/>
              </a:rPr>
              <a:t>Problem statement: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You are working as a </a:t>
            </a:r>
            <a:r>
              <a:rPr lang="en-US" altLang="en-US" dirty="0">
                <a:solidFill>
                  <a:srgbClr val="374151"/>
                </a:solidFill>
                <a:latin typeface="Söhne"/>
              </a:rPr>
              <a:t>HR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manager in a company that recently conducted performance appraisals.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company wants to identify and reward the top-performing employees based on their salaries.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Implement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Employee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 with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overloaded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operator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create a list of employees getting highest salaries.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2090F-1336-8611-1904-AC2879C71D24}"/>
              </a:ext>
            </a:extLst>
          </p:cNvPr>
          <p:cNvSpPr txBox="1"/>
          <p:nvPr/>
        </p:nvSpPr>
        <p:spPr>
          <a:xfrm>
            <a:off x="191386" y="1969598"/>
            <a:ext cx="4298211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Input:</a:t>
            </a:r>
          </a:p>
          <a:p>
            <a:endParaRPr lang="en-US" dirty="0"/>
          </a:p>
          <a:p>
            <a:r>
              <a:rPr lang="en-US" dirty="0"/>
              <a:t>Employee Information:</a:t>
            </a:r>
          </a:p>
          <a:p>
            <a:endParaRPr lang="en-US" dirty="0"/>
          </a:p>
          <a:p>
            <a:r>
              <a:rPr lang="en-US" dirty="0"/>
              <a:t>Name: Alice, Salary: 60000</a:t>
            </a:r>
          </a:p>
          <a:p>
            <a:r>
              <a:rPr lang="en-US" dirty="0"/>
              <a:t>Name: Bob, Salary: 55000</a:t>
            </a:r>
          </a:p>
          <a:p>
            <a:r>
              <a:rPr lang="en-US" dirty="0"/>
              <a:t>Name: Charlie, Salary: 62000</a:t>
            </a:r>
          </a:p>
          <a:p>
            <a:r>
              <a:rPr lang="en-US" dirty="0"/>
              <a:t>Name: David, Salary: 62000</a:t>
            </a:r>
          </a:p>
          <a:p>
            <a:r>
              <a:rPr lang="en-US" dirty="0"/>
              <a:t>Name: Eve, Salary: 58000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Employees with the highest salary:</a:t>
            </a:r>
          </a:p>
          <a:p>
            <a:r>
              <a:rPr lang="en-US" dirty="0"/>
              <a:t>Name: Charlie, Salary: 62000</a:t>
            </a:r>
          </a:p>
          <a:p>
            <a:r>
              <a:rPr lang="en-US" dirty="0"/>
              <a:t>Name: David, Salary: 62000</a:t>
            </a:r>
          </a:p>
        </p:txBody>
      </p:sp>
    </p:spTree>
    <p:extLst>
      <p:ext uri="{BB962C8B-B14F-4D97-AF65-F5344CB8AC3E}">
        <p14:creationId xmlns:p14="http://schemas.microsoft.com/office/powerpoint/2010/main" val="292654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BB893C-5CD0-8CAB-421F-9AEFB2FA2CC1}"/>
              </a:ext>
            </a:extLst>
          </p:cNvPr>
          <p:cNvSpPr txBox="1"/>
          <p:nvPr/>
        </p:nvSpPr>
        <p:spPr>
          <a:xfrm>
            <a:off x="-1" y="95300"/>
            <a:ext cx="5996763" cy="7048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C00CC"/>
                </a:solidFill>
              </a:rPr>
              <a:t>//</a:t>
            </a:r>
            <a:r>
              <a:rPr lang="en-US" sz="2000" b="1" i="0" dirty="0">
                <a:solidFill>
                  <a:srgbClr val="CC00CC"/>
                </a:solidFill>
                <a:effectLst/>
                <a:latin typeface="Söhne"/>
              </a:rPr>
              <a:t>IDENTIFYING HIGHEST-PAID EMPLOYEES.</a:t>
            </a:r>
          </a:p>
          <a:p>
            <a:r>
              <a:rPr lang="en-US" sz="1600" dirty="0"/>
              <a:t>#include &lt;iostream&gt;</a:t>
            </a:r>
          </a:p>
          <a:p>
            <a:r>
              <a:rPr lang="en-US" sz="1600" dirty="0"/>
              <a:t>#include &lt;string&gt;</a:t>
            </a:r>
          </a:p>
          <a:p>
            <a:r>
              <a:rPr lang="en-US" sz="1600" dirty="0"/>
              <a:t>using namespace std;</a:t>
            </a:r>
          </a:p>
          <a:p>
            <a:r>
              <a:rPr lang="en-US" sz="1600" b="1" dirty="0"/>
              <a:t>class Employee 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string name;</a:t>
            </a:r>
          </a:p>
          <a:p>
            <a:r>
              <a:rPr lang="en-US" sz="1600" dirty="0"/>
              <a:t>    double salary;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Employee(const string&amp; n, double s) : name(n), salary(s) {}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 Overload the &lt; operator to compare employees based on salary</a:t>
            </a:r>
          </a:p>
          <a:p>
            <a:r>
              <a:rPr lang="en-US" sz="1600" b="1" dirty="0"/>
              <a:t>    </a:t>
            </a:r>
            <a:r>
              <a:rPr lang="en-US" sz="1600" b="1" dirty="0">
                <a:solidFill>
                  <a:srgbClr val="3333FF"/>
                </a:solidFill>
              </a:rPr>
              <a:t>bool operator&lt;(const Employee&amp; other) const {</a:t>
            </a:r>
          </a:p>
          <a:p>
            <a:r>
              <a:rPr lang="en-US" sz="1600" dirty="0"/>
              <a:t>        return salary &lt; </a:t>
            </a:r>
            <a:r>
              <a:rPr lang="en-US" sz="1600" dirty="0" err="1"/>
              <a:t>other.salary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void display() const {</a:t>
            </a:r>
          </a:p>
          <a:p>
            <a:r>
              <a:rPr lang="en-US" sz="1600" dirty="0"/>
              <a:t>        cout &lt;&lt; "Name: " &lt;&lt; name &lt;&lt; ", Salary: " &lt;&lt; salary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int main() </a:t>
            </a:r>
          </a:p>
          <a:p>
            <a:r>
              <a:rPr lang="en-US" sz="1600" dirty="0"/>
              <a:t>{</a:t>
            </a:r>
          </a:p>
          <a:p>
            <a:r>
              <a:rPr lang="en-US" sz="1600" b="1" dirty="0"/>
              <a:t>    // Create an array of employees with size 5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Employee employees[5] </a:t>
            </a:r>
            <a:r>
              <a:rPr lang="en-US" sz="1600" dirty="0"/>
              <a:t>= {     Employee("Alice", 60000),     </a:t>
            </a:r>
          </a:p>
          <a:p>
            <a:r>
              <a:rPr lang="en-US" sz="1600" dirty="0"/>
              <a:t>        Employee("Bob", 55000),  Employee("Charlie", 62000),         </a:t>
            </a:r>
          </a:p>
          <a:p>
            <a:r>
              <a:rPr lang="en-US" sz="1600" dirty="0"/>
              <a:t>       Employee("David", 62000),   Employee("Eve", 58000)     };</a:t>
            </a:r>
          </a:p>
          <a:p>
            <a:r>
              <a:rPr lang="en-US" sz="1600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0B178-AE04-AAB1-8B15-5681EC8F6386}"/>
              </a:ext>
            </a:extLst>
          </p:cNvPr>
          <p:cNvSpPr txBox="1"/>
          <p:nvPr/>
        </p:nvSpPr>
        <p:spPr>
          <a:xfrm>
            <a:off x="5996762" y="95300"/>
            <a:ext cx="6197010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// Determine the highest salary among employees</a:t>
            </a:r>
          </a:p>
          <a:p>
            <a:r>
              <a:rPr lang="en-US" dirty="0"/>
              <a:t>    </a:t>
            </a:r>
            <a:r>
              <a:rPr lang="en-US" b="1" dirty="0"/>
              <a:t>double highestSalary = employees[0].salary;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b="1" dirty="0" err="1">
                <a:highlight>
                  <a:srgbClr val="FFFF00"/>
                </a:highlight>
              </a:rPr>
              <a:t>i</a:t>
            </a:r>
            <a:r>
              <a:rPr lang="en-US" b="1" dirty="0">
                <a:highlight>
                  <a:srgbClr val="FFFF00"/>
                </a:highlight>
              </a:rPr>
              <a:t> &lt; 5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 if (</a:t>
            </a:r>
            <a:r>
              <a:rPr lang="en-US" b="1" dirty="0"/>
              <a:t>employees[</a:t>
            </a:r>
            <a:r>
              <a:rPr lang="en-US" b="1" dirty="0" err="1"/>
              <a:t>i</a:t>
            </a:r>
            <a:r>
              <a:rPr lang="en-US" b="1" dirty="0"/>
              <a:t>].salary &gt; highestSalary</a:t>
            </a:r>
            <a:r>
              <a:rPr lang="en-US" dirty="0"/>
              <a:t>) {</a:t>
            </a:r>
          </a:p>
          <a:p>
            <a:r>
              <a:rPr lang="en-US" dirty="0"/>
              <a:t>            highestSalary = employees[</a:t>
            </a:r>
            <a:r>
              <a:rPr lang="en-US" dirty="0" err="1"/>
              <a:t>i</a:t>
            </a:r>
            <a:r>
              <a:rPr lang="en-US" dirty="0"/>
              <a:t>].salary;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solidFill>
                  <a:srgbClr val="3333FF"/>
                </a:solidFill>
              </a:rPr>
              <a:t>   // Display employees  with highest </a:t>
            </a:r>
            <a:r>
              <a:rPr lang="en-US" dirty="0" err="1">
                <a:solidFill>
                  <a:srgbClr val="3333FF"/>
                </a:solidFill>
              </a:rPr>
              <a:t>salaires</a:t>
            </a:r>
            <a:endParaRPr lang="en-US" dirty="0">
              <a:solidFill>
                <a:srgbClr val="3333FF"/>
              </a:solidFill>
            </a:endParaRPr>
          </a:p>
          <a:p>
            <a:r>
              <a:rPr lang="en-US" dirty="0"/>
              <a:t>    cout &lt;&lt; "Employees  with highest salaries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b="1" dirty="0"/>
              <a:t>    for (int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>
                <a:solidFill>
                  <a:srgbClr val="CC00CC"/>
                </a:solidFill>
                <a:highlight>
                  <a:srgbClr val="FFFF00"/>
                </a:highlight>
              </a:rPr>
              <a:t>i</a:t>
            </a:r>
            <a:r>
              <a:rPr lang="en-US" b="1" dirty="0">
                <a:solidFill>
                  <a:srgbClr val="CC00CC"/>
                </a:solidFill>
                <a:highlight>
                  <a:srgbClr val="FFFF00"/>
                </a:highlight>
              </a:rPr>
              <a:t> &lt; 5</a:t>
            </a:r>
            <a:r>
              <a:rPr lang="en-US" b="1" dirty="0"/>
              <a:t>; ++</a:t>
            </a:r>
            <a:r>
              <a:rPr lang="en-US" b="1" dirty="0" err="1"/>
              <a:t>i</a:t>
            </a:r>
            <a:r>
              <a:rPr lang="en-US" b="1" dirty="0"/>
              <a:t>) {</a:t>
            </a:r>
          </a:p>
          <a:p>
            <a:r>
              <a:rPr lang="en-US" b="1" dirty="0"/>
              <a:t>        if (employees[</a:t>
            </a:r>
            <a:r>
              <a:rPr lang="en-US" b="1" dirty="0" err="1"/>
              <a:t>i</a:t>
            </a:r>
            <a:r>
              <a:rPr lang="en-US" b="1" dirty="0"/>
              <a:t>].salary == highestSalary) {</a:t>
            </a:r>
          </a:p>
          <a:p>
            <a:r>
              <a:rPr lang="en-US" b="1" dirty="0"/>
              <a:t>            employees[</a:t>
            </a:r>
            <a:r>
              <a:rPr lang="en-US" b="1" dirty="0" err="1"/>
              <a:t>i</a:t>
            </a:r>
            <a:r>
              <a:rPr lang="en-US" b="1" dirty="0"/>
              <a:t>].display();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96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34CE08-27E9-C7A8-A5A7-E9C4AF6C2AF6}"/>
              </a:ext>
            </a:extLst>
          </p:cNvPr>
          <p:cNvSpPr txBox="1"/>
          <p:nvPr/>
        </p:nvSpPr>
        <p:spPr>
          <a:xfrm>
            <a:off x="156830" y="659794"/>
            <a:ext cx="56804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Unary operators operate on only one operand.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increment operator </a:t>
            </a:r>
            <a:r>
              <a:rPr lang="en-US" dirty="0">
                <a:solidFill>
                  <a:srgbClr val="CC00CC"/>
                </a:solidFill>
              </a:rPr>
              <a:t>++</a:t>
            </a:r>
            <a:r>
              <a:rPr lang="en-US" dirty="0"/>
              <a:t> and decrement operator </a:t>
            </a:r>
            <a:r>
              <a:rPr lang="en-US" dirty="0">
                <a:solidFill>
                  <a:srgbClr val="CC00CC"/>
                </a:solidFill>
              </a:rPr>
              <a:t>--</a:t>
            </a:r>
            <a:r>
              <a:rPr lang="en-US" dirty="0"/>
              <a:t> are examples of unary operators.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can also overload Unary minus operator (-), Logical not operator (!),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FFCD3-1A8E-2074-968F-D8C9D7F72806}"/>
              </a:ext>
            </a:extLst>
          </p:cNvPr>
          <p:cNvSpPr txBox="1"/>
          <p:nvPr/>
        </p:nvSpPr>
        <p:spPr>
          <a:xfrm>
            <a:off x="0" y="73758"/>
            <a:ext cx="59373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Overloading in Unary 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43887-3928-1603-F429-C9B503309DEB}"/>
              </a:ext>
            </a:extLst>
          </p:cNvPr>
          <p:cNvSpPr txBox="1"/>
          <p:nvPr/>
        </p:nvSpPr>
        <p:spPr>
          <a:xfrm>
            <a:off x="5937398" y="43935"/>
            <a:ext cx="6254602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// Overloading unary ++</a:t>
            </a:r>
          </a:p>
          <a:p>
            <a:r>
              <a:rPr lang="en-US" dirty="0"/>
              <a:t>class Count {</a:t>
            </a:r>
          </a:p>
          <a:p>
            <a:r>
              <a:rPr lang="en-US" dirty="0"/>
              <a:t>   private: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public:</a:t>
            </a:r>
          </a:p>
          <a:p>
            <a:r>
              <a:rPr lang="en-US" dirty="0"/>
              <a:t>    // Constructor to initialize count to 5</a:t>
            </a:r>
          </a:p>
          <a:p>
            <a:r>
              <a:rPr lang="en-US" dirty="0"/>
              <a:t>    Count() {</a:t>
            </a:r>
          </a:p>
          <a:p>
            <a:r>
              <a:rPr lang="en-US" dirty="0"/>
              <a:t>    value=5; </a:t>
            </a:r>
          </a:p>
          <a:p>
            <a:r>
              <a:rPr lang="en-US" dirty="0"/>
              <a:t>   }</a:t>
            </a:r>
          </a:p>
          <a:p>
            <a:r>
              <a:rPr lang="en-US" dirty="0">
                <a:solidFill>
                  <a:srgbClr val="CC00CC"/>
                </a:solidFill>
              </a:rPr>
              <a:t>     void operator ++ () {        </a:t>
            </a:r>
            <a:r>
              <a:rPr lang="en-US" dirty="0">
                <a:solidFill>
                  <a:srgbClr val="FF0000"/>
                </a:solidFill>
              </a:rPr>
              <a:t>// Overload ++ </a:t>
            </a:r>
          </a:p>
          <a:p>
            <a:r>
              <a:rPr lang="en-US" dirty="0"/>
              <a:t>        ++value;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cout &lt;&lt; "Count: " &lt;&lt; value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Count c1;</a:t>
            </a:r>
          </a:p>
          <a:p>
            <a:r>
              <a:rPr lang="en-US" dirty="0"/>
              <a:t>    // Call the "void operator ++ ()" function</a:t>
            </a:r>
          </a:p>
          <a:p>
            <a:r>
              <a:rPr lang="en-US" dirty="0">
                <a:solidFill>
                  <a:srgbClr val="CC00CC"/>
                </a:solidFill>
              </a:rPr>
              <a:t>    ++c1;</a:t>
            </a:r>
          </a:p>
          <a:p>
            <a:r>
              <a:rPr lang="en-US" dirty="0"/>
              <a:t>    c1.display();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6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9989C1-FF7E-AED1-7292-3B1C3BA42E86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Statement:  </a:t>
            </a:r>
            <a:r>
              <a:rPr lang="en-US" b="1" dirty="0">
                <a:solidFill>
                  <a:srgbClr val="FF0000"/>
                </a:solidFill>
              </a:rPr>
              <a:t>Countdown timer </a:t>
            </a:r>
          </a:p>
          <a:p>
            <a:r>
              <a:rPr lang="en-US" dirty="0"/>
              <a:t>You are designing a countdown timer for a critical mission in a space exploration program.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The timer is initially set to 60 seconds, representing the time left before a critical rocket launch.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The Timer class is responsible for managing this countdown.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In this high-stakes mission scenario, implement the </a:t>
            </a:r>
            <a:r>
              <a:rPr lang="en-US" b="1" dirty="0" err="1"/>
              <a:t>overloadeding</a:t>
            </a:r>
            <a:r>
              <a:rPr lang="en-US" b="1" dirty="0"/>
              <a:t> unary decrement operator</a:t>
            </a:r>
            <a:r>
              <a:rPr lang="en-US" dirty="0"/>
              <a:t> in the Timer class ensures that the countdown timer behaves correctly and safely.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5710B-F9FE-1196-BA41-3BE9F20CBC75}"/>
              </a:ext>
            </a:extLst>
          </p:cNvPr>
          <p:cNvSpPr txBox="1"/>
          <p:nvPr/>
        </p:nvSpPr>
        <p:spPr>
          <a:xfrm>
            <a:off x="495760" y="2612028"/>
            <a:ext cx="3690650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Initial Timer Value:</a:t>
            </a:r>
          </a:p>
          <a:p>
            <a:r>
              <a:rPr lang="en-US" dirty="0"/>
              <a:t>Time Remaining: 60 seconds</a:t>
            </a:r>
          </a:p>
          <a:p>
            <a:endParaRPr lang="en-US" dirty="0"/>
          </a:p>
          <a:p>
            <a:r>
              <a:rPr lang="en-US" dirty="0"/>
              <a:t>After Decrement 1:</a:t>
            </a:r>
          </a:p>
          <a:p>
            <a:r>
              <a:rPr lang="en-US" dirty="0"/>
              <a:t>Time Remaining: 59 seconds</a:t>
            </a:r>
          </a:p>
          <a:p>
            <a:endParaRPr lang="en-US" dirty="0"/>
          </a:p>
          <a:p>
            <a:r>
              <a:rPr lang="en-US" dirty="0"/>
              <a:t>After Decrement 2:</a:t>
            </a:r>
          </a:p>
          <a:p>
            <a:r>
              <a:rPr lang="en-US" dirty="0"/>
              <a:t>Time Remaining: 58 seconds</a:t>
            </a:r>
          </a:p>
          <a:p>
            <a:endParaRPr lang="en-US" dirty="0"/>
          </a:p>
          <a:p>
            <a:r>
              <a:rPr lang="en-US" dirty="0"/>
              <a:t>After Decrement 3:</a:t>
            </a:r>
          </a:p>
        </p:txBody>
      </p:sp>
    </p:spTree>
    <p:extLst>
      <p:ext uri="{BB962C8B-B14F-4D97-AF65-F5344CB8AC3E}">
        <p14:creationId xmlns:p14="http://schemas.microsoft.com/office/powerpoint/2010/main" val="325991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459DFE-C15A-5D94-B87B-8CE05F251E6D}"/>
              </a:ext>
            </a:extLst>
          </p:cNvPr>
          <p:cNvSpPr txBox="1"/>
          <p:nvPr/>
        </p:nvSpPr>
        <p:spPr>
          <a:xfrm>
            <a:off x="129448" y="4916"/>
            <a:ext cx="6097836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Timer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int seconds;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Timer(int s) : seconds(s) {}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</a:p>
          <a:p>
            <a:r>
              <a:rPr lang="en-US" b="1" dirty="0">
                <a:solidFill>
                  <a:srgbClr val="FF0000"/>
                </a:solidFill>
              </a:rPr>
              <a:t>Timer operator--() {</a:t>
            </a:r>
          </a:p>
          <a:p>
            <a:r>
              <a:rPr lang="en-US" dirty="0"/>
              <a:t>        --seconds;</a:t>
            </a:r>
          </a:p>
          <a:p>
            <a:r>
              <a:rPr lang="en-US" dirty="0"/>
              <a:t>        if (seconds &lt; 0) {</a:t>
            </a:r>
          </a:p>
          <a:p>
            <a:r>
              <a:rPr lang="en-US" dirty="0"/>
              <a:t>            seconds = 0;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*this;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cout &lt;&lt; "Time Remaining: " &lt;&lt; seconds &lt;&lt; " seconds";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BE922-2019-B5B4-963F-E6A90F0F9312}"/>
              </a:ext>
            </a:extLst>
          </p:cNvPr>
          <p:cNvSpPr txBox="1"/>
          <p:nvPr/>
        </p:nvSpPr>
        <p:spPr>
          <a:xfrm>
            <a:off x="6096000" y="137118"/>
            <a:ext cx="6097836" cy="4801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Timer timer(60);</a:t>
            </a:r>
          </a:p>
          <a:p>
            <a:endParaRPr lang="en-US" dirty="0"/>
          </a:p>
          <a:p>
            <a:r>
              <a:rPr lang="en-US" dirty="0"/>
              <a:t>    cout &lt;&lt; "Initial Timer Value:"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timer.display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// Perform 5 decrement operations</a:t>
            </a:r>
          </a:p>
          <a:p>
            <a:r>
              <a:rPr lang="en-US" b="1" dirty="0"/>
              <a:t>    for (int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5; ++</a:t>
            </a:r>
            <a:r>
              <a:rPr lang="en-US" b="1" dirty="0" err="1"/>
              <a:t>i</a:t>
            </a:r>
            <a:r>
              <a:rPr lang="en-US" b="1" dirty="0"/>
              <a:t>) {</a:t>
            </a:r>
          </a:p>
          <a:p>
            <a:r>
              <a:rPr lang="en-US" dirty="0"/>
              <a:t>        --timer; // Calls the overloaded operator</a:t>
            </a:r>
          </a:p>
          <a:p>
            <a:r>
              <a:rPr lang="en-US" dirty="0"/>
              <a:t>        cout &lt;&lt; "After Decrement " &lt;&lt; (</a:t>
            </a:r>
            <a:r>
              <a:rPr lang="en-US" dirty="0" err="1"/>
              <a:t>i</a:t>
            </a:r>
            <a:r>
              <a:rPr lang="en-US" dirty="0"/>
              <a:t> + 1) &lt;&lt; ":"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timer.display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784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9EC961-3D1B-BAB1-0523-DA261EF01F8F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WAREHOUSE MANAGEMENT SYSTEM</a:t>
            </a:r>
          </a:p>
          <a:p>
            <a:r>
              <a:rPr lang="en-US" dirty="0">
                <a:solidFill>
                  <a:srgbClr val="3333FF"/>
                </a:solidFill>
              </a:rPr>
              <a:t>Problem Statement:</a:t>
            </a:r>
          </a:p>
          <a:p>
            <a:r>
              <a:rPr lang="en-US" dirty="0"/>
              <a:t>You are designing software for a warehouse management system, and you need to keep track of the quantity of a particular product in stock. </a:t>
            </a:r>
          </a:p>
          <a:p>
            <a:r>
              <a:rPr lang="en-US" dirty="0"/>
              <a:t>You decide to use the Inventory class to represent the </a:t>
            </a:r>
            <a:r>
              <a:rPr lang="en-US" dirty="0">
                <a:solidFill>
                  <a:srgbClr val="3333FF"/>
                </a:solidFill>
              </a:rPr>
              <a:t>quantity</a:t>
            </a:r>
            <a:r>
              <a:rPr lang="en-US" dirty="0"/>
              <a:t> of the product.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3333FF"/>
                </a:solidFill>
              </a:rPr>
              <a:t>unary -- operator is overloaded </a:t>
            </a:r>
            <a:r>
              <a:rPr lang="en-US" dirty="0"/>
              <a:t>to decrement the quantity when a product is shipped to a customer. </a:t>
            </a:r>
          </a:p>
          <a:p>
            <a:r>
              <a:rPr lang="en-US" dirty="0"/>
              <a:t>Now, you need to implement a scenario for managing the product stock.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EA62E-B799-541B-851F-D1D139590173}"/>
              </a:ext>
            </a:extLst>
          </p:cNvPr>
          <p:cNvSpPr txBox="1"/>
          <p:nvPr/>
        </p:nvSpPr>
        <p:spPr>
          <a:xfrm>
            <a:off x="82402" y="2231197"/>
            <a:ext cx="5489058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Input:</a:t>
            </a:r>
          </a:p>
          <a:p>
            <a:endParaRPr lang="en-US" dirty="0"/>
          </a:p>
          <a:p>
            <a:r>
              <a:rPr lang="en-US" dirty="0"/>
              <a:t>The initial stock quantity is set to 50 units. Then, 10 products are shipped to customers.</a:t>
            </a:r>
          </a:p>
          <a:p>
            <a:endParaRPr lang="en-US" dirty="0"/>
          </a:p>
          <a:p>
            <a:r>
              <a:rPr lang="en-US" dirty="0">
                <a:solidFill>
                  <a:srgbClr val="3333FF"/>
                </a:solidFill>
              </a:rPr>
              <a:t>Output:</a:t>
            </a:r>
          </a:p>
          <a:p>
            <a:endParaRPr lang="en-US" dirty="0"/>
          </a:p>
          <a:p>
            <a:r>
              <a:rPr lang="en-US" dirty="0"/>
              <a:t>Shipping 10 products to customers...</a:t>
            </a:r>
          </a:p>
          <a:p>
            <a:r>
              <a:rPr lang="en-US" dirty="0"/>
              <a:t>Updated Product Stock:</a:t>
            </a:r>
          </a:p>
          <a:p>
            <a:r>
              <a:rPr lang="en-US" dirty="0"/>
              <a:t>Product Stock Quantity: 40</a:t>
            </a:r>
          </a:p>
        </p:txBody>
      </p:sp>
    </p:spTree>
    <p:extLst>
      <p:ext uri="{BB962C8B-B14F-4D97-AF65-F5344CB8AC3E}">
        <p14:creationId xmlns:p14="http://schemas.microsoft.com/office/powerpoint/2010/main" val="12722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299AA5-44BA-44DF-FC8E-9E579BC1A086}"/>
              </a:ext>
            </a:extLst>
          </p:cNvPr>
          <p:cNvSpPr txBox="1"/>
          <p:nvPr/>
        </p:nvSpPr>
        <p:spPr>
          <a:xfrm>
            <a:off x="0" y="44065"/>
            <a:ext cx="5954233" cy="6463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//WAREHOUSE MANAGEMENT SYSTEM</a:t>
            </a:r>
          </a:p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b="1" dirty="0"/>
              <a:t>class Inventory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int quantity;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  Inventory(int </a:t>
            </a:r>
            <a:r>
              <a:rPr lang="en-US" dirty="0" err="1"/>
              <a:t>initialQuantity</a:t>
            </a:r>
            <a:r>
              <a:rPr lang="en-US" dirty="0"/>
              <a:t>) : quantity(</a:t>
            </a:r>
            <a:r>
              <a:rPr lang="en-US" dirty="0" err="1"/>
              <a:t>initialQuantity</a:t>
            </a:r>
            <a:r>
              <a:rPr lang="en-US" dirty="0"/>
              <a:t>) {}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3333FF"/>
                </a:solidFill>
              </a:rPr>
              <a:t>// Overload -- operator to decrement the quantity.</a:t>
            </a:r>
          </a:p>
          <a:p>
            <a:r>
              <a:rPr lang="en-US" dirty="0"/>
              <a:t>    void operator--()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   --quantity;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void display() const 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std::cout &lt;&lt; "Product Stock Quantity: " &lt;&lt; quantity;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450C2-BFD3-95B0-2CC6-284324CB148E}"/>
              </a:ext>
            </a:extLst>
          </p:cNvPr>
          <p:cNvSpPr txBox="1"/>
          <p:nvPr/>
        </p:nvSpPr>
        <p:spPr>
          <a:xfrm>
            <a:off x="5954233" y="193778"/>
            <a:ext cx="6124352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Initialize the product stock quantity.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 Inventory stock(50); </a:t>
            </a:r>
          </a:p>
          <a:p>
            <a:endParaRPr lang="en-US" dirty="0"/>
          </a:p>
          <a:p>
            <a:r>
              <a:rPr lang="en-US" dirty="0">
                <a:solidFill>
                  <a:srgbClr val="3333FF"/>
                </a:solidFill>
              </a:rPr>
              <a:t>    // Simulate shipping products to customers.</a:t>
            </a:r>
          </a:p>
          <a:p>
            <a:r>
              <a:rPr lang="en-US" dirty="0"/>
              <a:t>    std::cout &lt;&lt; "Shipping 10 products to customers...“;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>
                <a:solidFill>
                  <a:srgbClr val="CC00CC"/>
                </a:solidFill>
              </a:rPr>
              <a:t>        --stock</a:t>
            </a:r>
            <a:r>
              <a:rPr lang="en-US" dirty="0"/>
              <a:t>; </a:t>
            </a:r>
            <a:r>
              <a:rPr lang="en-US" dirty="0">
                <a:solidFill>
                  <a:srgbClr val="3333FF"/>
                </a:solidFill>
              </a:rPr>
              <a:t>//  overload -- operator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>
                <a:solidFill>
                  <a:srgbClr val="3333FF"/>
                </a:solidFill>
              </a:rPr>
              <a:t>    // Display the updated stock quantity.</a:t>
            </a:r>
          </a:p>
          <a:p>
            <a:r>
              <a:rPr lang="en-US" dirty="0"/>
              <a:t>    cout &lt;&lt; "Updated Product Stock:" ;</a:t>
            </a:r>
          </a:p>
          <a:p>
            <a:r>
              <a:rPr lang="en-US" dirty="0"/>
              <a:t>    </a:t>
            </a:r>
            <a:r>
              <a:rPr lang="en-US" dirty="0" err="1"/>
              <a:t>stock.display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59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421C8B-CC67-3401-D4DD-0F34E557996E}"/>
              </a:ext>
            </a:extLst>
          </p:cNvPr>
          <p:cNvSpPr txBox="1"/>
          <p:nvPr/>
        </p:nvSpPr>
        <p:spPr>
          <a:xfrm>
            <a:off x="127591" y="106326"/>
            <a:ext cx="118234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FF"/>
                </a:solidFill>
                <a:effectLst/>
                <a:latin typeface="Söhne"/>
              </a:rPr>
              <a:t>Problem Statement:</a:t>
            </a:r>
            <a:br>
              <a:rPr lang="en-US" b="0" i="0" dirty="0">
                <a:solidFill>
                  <a:srgbClr val="343541"/>
                </a:solidFill>
                <a:effectLst/>
                <a:latin typeface="Söhne"/>
              </a:rPr>
            </a:br>
            <a:endParaRPr lang="en-US" b="0" i="0" dirty="0">
              <a:solidFill>
                <a:srgbClr val="34354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You are designing a game character class for a 2D platformer game. </a:t>
            </a:r>
          </a:p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Each character has a health attribute that needs to be decremented when the character takes damage. </a:t>
            </a:r>
          </a:p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How would you implement the unary decrement operator in this character class to handle health decrements?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B83E3B-19CD-76BB-F86B-63927F334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1E9BA-56FF-2644-7F09-D51842E5CF6C}"/>
              </a:ext>
            </a:extLst>
          </p:cNvPr>
          <p:cNvSpPr txBox="1"/>
          <p:nvPr/>
        </p:nvSpPr>
        <p:spPr>
          <a:xfrm>
            <a:off x="5451845" y="1971265"/>
            <a:ext cx="609777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endParaRPr kumimoji="0" lang="en-US" altLang="en-US" sz="2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Create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GameCharacter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 with a private member variable for health.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Overload the unary decrement operator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--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 as a member function of the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Implement the operator function to decrease the character's health by a specified amount, and ensure that health never goes below zero.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Provide a way to access the character's health (e.g., a public getter method).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A95A6-972A-5393-A84C-1EC3CAD025D6}"/>
              </a:ext>
            </a:extLst>
          </p:cNvPr>
          <p:cNvSpPr txBox="1"/>
          <p:nvPr/>
        </p:nvSpPr>
        <p:spPr>
          <a:xfrm>
            <a:off x="326950" y="2381716"/>
            <a:ext cx="42131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Testcase:</a:t>
            </a:r>
          </a:p>
          <a:p>
            <a:endParaRPr lang="en-US" dirty="0"/>
          </a:p>
          <a:p>
            <a:r>
              <a:rPr lang="en-US" dirty="0"/>
              <a:t>Initial Health: 100 (Alive: 1)</a:t>
            </a:r>
          </a:p>
          <a:p>
            <a:r>
              <a:rPr lang="en-US" dirty="0"/>
              <a:t>After Taking Damage 1: Health 99 (Alive: 1)</a:t>
            </a:r>
          </a:p>
          <a:p>
            <a:r>
              <a:rPr lang="en-US" dirty="0"/>
              <a:t>After Taking Damage 2: Health 98 (Alive: 1)</a:t>
            </a:r>
          </a:p>
          <a:p>
            <a:r>
              <a:rPr lang="en-US" dirty="0"/>
              <a:t>After Taking Damage 3: Health 97 (Alive: 1)</a:t>
            </a:r>
          </a:p>
          <a:p>
            <a:r>
              <a:rPr lang="en-US" dirty="0"/>
              <a:t>After Taking Damage 4: Health 96 (Alive: 1)</a:t>
            </a:r>
          </a:p>
          <a:p>
            <a:r>
              <a:rPr lang="en-US" dirty="0"/>
              <a:t>After Taking Damage 5: Health 95 (Alive: 1)</a:t>
            </a:r>
          </a:p>
        </p:txBody>
      </p:sp>
    </p:spTree>
    <p:extLst>
      <p:ext uri="{BB962C8B-B14F-4D97-AF65-F5344CB8AC3E}">
        <p14:creationId xmlns:p14="http://schemas.microsoft.com/office/powerpoint/2010/main" val="1633396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4B2D5-6894-30BA-83DB-DC4A0A1F6C9E}"/>
              </a:ext>
            </a:extLst>
          </p:cNvPr>
          <p:cNvSpPr txBox="1"/>
          <p:nvPr/>
        </p:nvSpPr>
        <p:spPr>
          <a:xfrm>
            <a:off x="0" y="0"/>
            <a:ext cx="6097772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</a:t>
            </a:r>
            <a:r>
              <a:rPr lang="en-US" dirty="0" err="1"/>
              <a:t>GameCharacter</a:t>
            </a:r>
            <a:r>
              <a:rPr lang="en-US" dirty="0"/>
              <a:t> {</a:t>
            </a:r>
          </a:p>
          <a:p>
            <a:r>
              <a:rPr lang="en-US" dirty="0"/>
              <a:t>private:       int health;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   </a:t>
            </a:r>
            <a:r>
              <a:rPr lang="en-US" dirty="0" err="1"/>
              <a:t>GameCharacter</a:t>
            </a:r>
            <a:r>
              <a:rPr lang="en-US" dirty="0"/>
              <a:t>(int </a:t>
            </a:r>
            <a:r>
              <a:rPr lang="en-US" dirty="0" err="1"/>
              <a:t>initialHealth</a:t>
            </a:r>
            <a:r>
              <a:rPr lang="en-US" dirty="0"/>
              <a:t>) : health(</a:t>
            </a:r>
            <a:r>
              <a:rPr lang="en-US" dirty="0" err="1"/>
              <a:t>initialHealth</a:t>
            </a:r>
            <a:r>
              <a:rPr lang="en-US" dirty="0"/>
              <a:t>) {}</a:t>
            </a:r>
          </a:p>
          <a:p>
            <a:endParaRPr lang="en-US" dirty="0"/>
          </a:p>
          <a:p>
            <a:r>
              <a:rPr lang="en-US" dirty="0"/>
              <a:t>    // Overload the unary decrement operator</a:t>
            </a:r>
          </a:p>
          <a:p>
            <a:r>
              <a:rPr lang="en-US" dirty="0">
                <a:solidFill>
                  <a:srgbClr val="3333FF"/>
                </a:solidFill>
              </a:rPr>
              <a:t>    </a:t>
            </a:r>
            <a:r>
              <a:rPr lang="en-US" dirty="0" err="1">
                <a:solidFill>
                  <a:srgbClr val="3333FF"/>
                </a:solidFill>
              </a:rPr>
              <a:t>GameCharacter</a:t>
            </a:r>
            <a:r>
              <a:rPr lang="en-US" dirty="0">
                <a:solidFill>
                  <a:srgbClr val="3333FF"/>
                </a:solidFill>
              </a:rPr>
              <a:t>&amp; operator--() {</a:t>
            </a:r>
          </a:p>
          <a:p>
            <a:r>
              <a:rPr lang="en-US" sz="1600" dirty="0">
                <a:solidFill>
                  <a:srgbClr val="3333FF"/>
                </a:solidFill>
              </a:rPr>
              <a:t>        // Decrease health by 1, but ensure it doesn't go below zero</a:t>
            </a:r>
          </a:p>
          <a:p>
            <a:r>
              <a:rPr lang="en-US" dirty="0">
                <a:solidFill>
                  <a:srgbClr val="3333FF"/>
                </a:solidFill>
              </a:rPr>
              <a:t>        if (health &gt; 0) {</a:t>
            </a:r>
          </a:p>
          <a:p>
            <a:r>
              <a:rPr lang="en-US" dirty="0">
                <a:solidFill>
                  <a:srgbClr val="3333FF"/>
                </a:solidFill>
              </a:rPr>
              <a:t>            --health;</a:t>
            </a:r>
          </a:p>
          <a:p>
            <a:r>
              <a:rPr lang="en-US" dirty="0">
                <a:solidFill>
                  <a:srgbClr val="3333FF"/>
                </a:solidFill>
              </a:rPr>
              <a:t>        }</a:t>
            </a:r>
          </a:p>
          <a:p>
            <a:r>
              <a:rPr lang="en-US" dirty="0">
                <a:solidFill>
                  <a:srgbClr val="3333FF"/>
                </a:solidFill>
              </a:rPr>
              <a:t>        return *this;</a:t>
            </a:r>
          </a:p>
          <a:p>
            <a:r>
              <a:rPr lang="en-US" dirty="0">
                <a:solidFill>
                  <a:srgbClr val="3333FF"/>
                </a:solidFill>
              </a:rPr>
              <a:t>    }</a:t>
            </a:r>
          </a:p>
          <a:p>
            <a:r>
              <a:rPr lang="en-US" dirty="0"/>
              <a:t>    // Getter method to access health</a:t>
            </a:r>
          </a:p>
          <a:p>
            <a:r>
              <a:rPr lang="en-US" dirty="0"/>
              <a:t>    int </a:t>
            </a:r>
            <a:r>
              <a:rPr lang="en-US" dirty="0" err="1"/>
              <a:t>getHealth</a:t>
            </a:r>
            <a:r>
              <a:rPr lang="en-US" dirty="0"/>
              <a:t>() const {</a:t>
            </a:r>
          </a:p>
          <a:p>
            <a:r>
              <a:rPr lang="en-US" dirty="0"/>
              <a:t>        return health;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Function to check if the character is alive</a:t>
            </a:r>
          </a:p>
          <a:p>
            <a:r>
              <a:rPr lang="en-US" dirty="0"/>
              <a:t>    bool </a:t>
            </a:r>
            <a:r>
              <a:rPr lang="en-US" dirty="0" err="1"/>
              <a:t>isAlive</a:t>
            </a:r>
            <a:r>
              <a:rPr lang="en-US" dirty="0"/>
              <a:t>() const {</a:t>
            </a:r>
          </a:p>
          <a:p>
            <a:r>
              <a:rPr lang="en-US" dirty="0"/>
              <a:t>        return (health &gt; 0);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713CB-3E05-A94C-EEBF-DB7412484DB2}"/>
              </a:ext>
            </a:extLst>
          </p:cNvPr>
          <p:cNvSpPr txBox="1"/>
          <p:nvPr/>
        </p:nvSpPr>
        <p:spPr>
          <a:xfrm>
            <a:off x="6096000" y="148471"/>
            <a:ext cx="61243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GameCharacter</a:t>
            </a:r>
            <a:r>
              <a:rPr lang="en-US" dirty="0"/>
              <a:t> player(100);</a:t>
            </a:r>
          </a:p>
          <a:p>
            <a:endParaRPr lang="en-US" dirty="0"/>
          </a:p>
          <a:p>
            <a:r>
              <a:rPr lang="en-US" dirty="0"/>
              <a:t>    cout &lt;&lt; "Initial Health: " &lt;&lt; </a:t>
            </a:r>
            <a:r>
              <a:rPr lang="en-US" dirty="0" err="1"/>
              <a:t>player.getHealth</a:t>
            </a:r>
            <a:r>
              <a:rPr lang="en-US" dirty="0"/>
              <a:t>() &lt;&lt; " (Alive: " &lt;&lt; </a:t>
            </a:r>
            <a:r>
              <a:rPr lang="en-US" dirty="0" err="1"/>
              <a:t>player.isAlive</a:t>
            </a:r>
            <a:r>
              <a:rPr lang="en-US" dirty="0"/>
              <a:t>() &lt;&lt; ")"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Simulate the character taking damage five times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--player; // Calls the overloaded operator</a:t>
            </a:r>
          </a:p>
          <a:p>
            <a:r>
              <a:rPr lang="en-US" dirty="0"/>
              <a:t>        cout &lt;&lt; "After Taking Damage " &lt;&lt; (</a:t>
            </a:r>
            <a:r>
              <a:rPr lang="en-US" dirty="0" err="1"/>
              <a:t>i</a:t>
            </a:r>
            <a:r>
              <a:rPr lang="en-US" dirty="0"/>
              <a:t> + 1) &lt;&lt; ": Health " &lt;&lt; </a:t>
            </a:r>
            <a:r>
              <a:rPr lang="en-US" dirty="0" err="1"/>
              <a:t>player.getHealth</a:t>
            </a:r>
            <a:r>
              <a:rPr lang="en-US" dirty="0"/>
              <a:t>() &lt;&lt; " (Alive: " &lt;&lt; </a:t>
            </a:r>
            <a:r>
              <a:rPr lang="en-US" dirty="0" err="1"/>
              <a:t>player.isAlive</a:t>
            </a:r>
            <a:r>
              <a:rPr lang="en-US" dirty="0"/>
              <a:t>() &lt;&lt; ")"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60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4E0181-39FD-BF3E-4CCC-0C66E62D0A2F}"/>
              </a:ext>
            </a:extLst>
          </p:cNvPr>
          <p:cNvSpPr/>
          <p:nvPr/>
        </p:nvSpPr>
        <p:spPr>
          <a:xfrm>
            <a:off x="228600" y="3933825"/>
            <a:ext cx="4600575" cy="181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++ Operator Overloading (With Examples)">
            <a:extLst>
              <a:ext uri="{FF2B5EF4-FFF2-40B4-BE49-F238E27FC236}">
                <a16:creationId xmlns:a16="http://schemas.microsoft.com/office/drawing/2014/main" id="{F50B2791-B08B-DBAE-F413-04ACCF007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29" y="818707"/>
            <a:ext cx="6618783" cy="52205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DE1FC-B216-E8D4-9511-BDE51F5A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89219" cy="56407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spc="-5" dirty="0">
                <a:latin typeface="Times New Roman"/>
                <a:cs typeface="Times New Roman"/>
              </a:rPr>
              <a:t>Operator Overloading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66BA5-F2DC-63B8-FB77-7AE0386AD2C5}"/>
              </a:ext>
            </a:extLst>
          </p:cNvPr>
          <p:cNvSpPr txBox="1"/>
          <p:nvPr/>
        </p:nvSpPr>
        <p:spPr>
          <a:xfrm>
            <a:off x="103667" y="818707"/>
            <a:ext cx="51807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euclid_circular_a"/>
              </a:rPr>
              <a:t>W</a:t>
            </a:r>
            <a:r>
              <a:rPr lang="en-US" b="0" i="0" dirty="0">
                <a:effectLst/>
                <a:latin typeface="euclid_circular_a"/>
              </a:rPr>
              <a:t>e can make operators to </a:t>
            </a:r>
            <a:r>
              <a:rPr lang="en-US" b="1" i="0" dirty="0">
                <a:solidFill>
                  <a:srgbClr val="CC00CC"/>
                </a:solidFill>
                <a:effectLst/>
                <a:latin typeface="euclid_circular_a"/>
              </a:rPr>
              <a:t>work for user-defined types like objects </a:t>
            </a:r>
            <a:r>
              <a:rPr lang="en-US" b="0" i="0" dirty="0">
                <a:effectLst/>
                <a:latin typeface="euclid_circular_a"/>
              </a:rPr>
              <a:t>and structures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euclid_circular_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rgbClr val="CC00CC"/>
                </a:solidFill>
              </a:rPr>
              <a:t>c1 and c2 </a:t>
            </a:r>
            <a:r>
              <a:rPr lang="en-US" dirty="0"/>
              <a:t>are </a:t>
            </a:r>
            <a:r>
              <a:rPr lang="en-US" dirty="0">
                <a:solidFill>
                  <a:srgbClr val="CC00CC"/>
                </a:solidFill>
              </a:rPr>
              <a:t>objects</a:t>
            </a:r>
            <a:r>
              <a:rPr lang="en-US" dirty="0"/>
              <a:t> of Complex class then  we  can add two these two objects as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      result =</a:t>
            </a:r>
            <a:r>
              <a:rPr lang="en-US" b="1" dirty="0">
                <a:solidFill>
                  <a:srgbClr val="CC00CC"/>
                </a:solidFill>
              </a:rPr>
              <a:t> c1 + c2;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It is similar to calling a member function like </a:t>
            </a:r>
          </a:p>
          <a:p>
            <a:r>
              <a:rPr lang="en-US" dirty="0"/>
              <a:t>       result = </a:t>
            </a:r>
            <a:r>
              <a:rPr lang="en-US" dirty="0">
                <a:solidFill>
                  <a:srgbClr val="FF0000"/>
                </a:solidFill>
              </a:rPr>
              <a:t>c1.addNumbers(c2);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r>
              <a:rPr lang="en-US" b="1" dirty="0">
                <a:solidFill>
                  <a:srgbClr val="FF0000"/>
                </a:solidFill>
              </a:rPr>
              <a:t>    Complex operator+(Complex c1)</a:t>
            </a:r>
          </a:p>
          <a:p>
            <a:r>
              <a:rPr lang="en-US" b="1" dirty="0">
                <a:solidFill>
                  <a:srgbClr val="FF0000"/>
                </a:solidFill>
              </a:rPr>
              <a:t>  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//statements</a:t>
            </a:r>
          </a:p>
          <a:p>
            <a:r>
              <a:rPr lang="en-US" b="1" dirty="0">
                <a:solidFill>
                  <a:srgbClr val="FF0000"/>
                </a:solidFill>
              </a:rPr>
              <a:t>   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8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8A0E54-34FD-B111-CA26-8DE123E65D43}"/>
              </a:ext>
            </a:extLst>
          </p:cNvPr>
          <p:cNvSpPr txBox="1"/>
          <p:nvPr/>
        </p:nvSpPr>
        <p:spPr>
          <a:xfrm>
            <a:off x="5794745" y="0"/>
            <a:ext cx="6397256" cy="70173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FF"/>
                </a:solidFill>
                <a:effectLst/>
                <a:latin typeface="Söhne"/>
              </a:rPr>
              <a:t>//overloading</a:t>
            </a:r>
            <a:r>
              <a:rPr lang="en-US" dirty="0">
                <a:solidFill>
                  <a:srgbClr val="3333FF"/>
                </a:solidFill>
                <a:latin typeface="Söhne"/>
              </a:rPr>
              <a:t> unary + </a:t>
            </a:r>
            <a:r>
              <a:rPr lang="en-US" b="0" i="0" dirty="0">
                <a:solidFill>
                  <a:srgbClr val="3333FF"/>
                </a:solidFill>
                <a:effectLst/>
                <a:latin typeface="Söhne"/>
              </a:rPr>
              <a:t>Temperature Class</a:t>
            </a:r>
            <a:endParaRPr lang="en-US" dirty="0">
              <a:solidFill>
                <a:srgbClr val="3333FF"/>
              </a:solidFill>
            </a:endParaRP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b="1" dirty="0">
                <a:solidFill>
                  <a:srgbClr val="CC00CC"/>
                </a:solidFill>
              </a:rPr>
              <a:t>class Temperature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double celsius;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Temperature(double c) : celsius(c) {}</a:t>
            </a:r>
          </a:p>
          <a:p>
            <a:r>
              <a:rPr lang="en-US" dirty="0"/>
              <a:t>   </a:t>
            </a:r>
          </a:p>
          <a:p>
            <a:r>
              <a:rPr lang="en-US" b="1" dirty="0">
                <a:solidFill>
                  <a:srgbClr val="CC00CC"/>
                </a:solidFill>
              </a:rPr>
              <a:t> Temperature operator+() </a:t>
            </a:r>
            <a:r>
              <a:rPr lang="en-US" dirty="0"/>
              <a:t>{</a:t>
            </a:r>
          </a:p>
          <a:p>
            <a:r>
              <a:rPr lang="en-US" dirty="0"/>
              <a:t>        return Temperature(celsius);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cout &lt;&lt; "Temperature in Celsius: " &lt;&lt; celsius &lt;&lt; "°C";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Temperature temp(25.0);    </a:t>
            </a:r>
          </a:p>
          <a:p>
            <a:r>
              <a:rPr lang="en-US" dirty="0">
                <a:solidFill>
                  <a:srgbClr val="CC00CC"/>
                </a:solidFill>
              </a:rPr>
              <a:t>    Temperature </a:t>
            </a:r>
            <a:r>
              <a:rPr lang="en-US" dirty="0" err="1">
                <a:solidFill>
                  <a:srgbClr val="CC00CC"/>
                </a:solidFill>
              </a:rPr>
              <a:t>posTemp</a:t>
            </a:r>
            <a:r>
              <a:rPr lang="en-US" dirty="0">
                <a:solidFill>
                  <a:srgbClr val="CC00CC"/>
                </a:solidFill>
              </a:rPr>
              <a:t> = +temp</a:t>
            </a:r>
            <a:r>
              <a:rPr lang="en-US" dirty="0"/>
              <a:t>;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</a:t>
            </a:r>
            <a:r>
              <a:rPr lang="en-US" dirty="0" err="1"/>
              <a:t>temp.display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FCDE7-833A-AF90-9474-36F0174845E8}"/>
              </a:ext>
            </a:extLst>
          </p:cNvPr>
          <p:cNvSpPr txBox="1"/>
          <p:nvPr/>
        </p:nvSpPr>
        <p:spPr>
          <a:xfrm>
            <a:off x="93035" y="720941"/>
            <a:ext cx="5627281" cy="574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Overloading the unary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 allows you to define custom behavior for a class when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 is applied to an object of that class in a unary context (e.g.,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+object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1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unary + operator is a unary operator, meaning it operates on a single operand.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overload the unary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operator, you define a member function within your class.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374151"/>
              </a:solidFill>
              <a:latin typeface="Söhne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function must be named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operator+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and take no parameters.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8ACFF-8B8C-E25E-A4FA-A8CE3AB55732}"/>
              </a:ext>
            </a:extLst>
          </p:cNvPr>
          <p:cNvSpPr txBox="1"/>
          <p:nvPr/>
        </p:nvSpPr>
        <p:spPr>
          <a:xfrm>
            <a:off x="0" y="0"/>
            <a:ext cx="57947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Overloading the unary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+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790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318ACFF-8B8C-E25E-A4FA-A8CE3AB5573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Overloading the unary </a:t>
            </a:r>
            <a:r>
              <a:rPr lang="en-US" altLang="en-US" sz="1800" b="1" dirty="0">
                <a:latin typeface="Söhne Mono"/>
              </a:rPr>
              <a:t> </a:t>
            </a:r>
            <a:r>
              <a:rPr lang="en-US" altLang="en-US" b="1" dirty="0">
                <a:latin typeface="Söhne Mono"/>
              </a:rPr>
              <a:t>-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20C0D-C645-DBE9-9B9F-57ACA7011982}"/>
              </a:ext>
            </a:extLst>
          </p:cNvPr>
          <p:cNvSpPr txBox="1"/>
          <p:nvPr/>
        </p:nvSpPr>
        <p:spPr>
          <a:xfrm>
            <a:off x="0" y="481842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Statement:</a:t>
            </a:r>
          </a:p>
          <a:p>
            <a:r>
              <a:rPr lang="en-US" dirty="0"/>
              <a:t>You are designing a financial application to handle bank account balances. 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Each account has a balance attribute representing the account's monetary value. </a:t>
            </a:r>
          </a:p>
          <a:p>
            <a:r>
              <a:rPr lang="en-US" dirty="0"/>
              <a:t>However, you want to allow users to check the negative balance, even though negative balances are not allowed in the banking system. </a:t>
            </a:r>
          </a:p>
          <a:p>
            <a:r>
              <a:rPr lang="en-US" dirty="0"/>
              <a:t>Implement the unary - operator in the account class to provide this functionality.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FA410-D204-3705-CDA1-2D82F5170C54}"/>
              </a:ext>
            </a:extLst>
          </p:cNvPr>
          <p:cNvSpPr txBox="1"/>
          <p:nvPr/>
        </p:nvSpPr>
        <p:spPr>
          <a:xfrm>
            <a:off x="146198" y="2637226"/>
            <a:ext cx="6204096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dirty="0"/>
              <a:t>Two bank accounts with initial balances: </a:t>
            </a:r>
          </a:p>
          <a:p>
            <a:r>
              <a:rPr lang="en-US" dirty="0"/>
              <a:t>account1 with a balance of Rs. 1000 </a:t>
            </a:r>
          </a:p>
          <a:p>
            <a:r>
              <a:rPr lang="en-US" dirty="0"/>
              <a:t>account2 with a balance of Rs5000.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Account 1 Status: </a:t>
            </a:r>
            <a:r>
              <a:rPr lang="en-US" dirty="0">
                <a:solidFill>
                  <a:srgbClr val="FF0000"/>
                </a:solidFill>
              </a:rPr>
              <a:t>Non-Negative</a:t>
            </a:r>
          </a:p>
          <a:p>
            <a:r>
              <a:rPr lang="en-US" dirty="0"/>
              <a:t>Account Balance: Rs 10000</a:t>
            </a:r>
          </a:p>
          <a:p>
            <a:endParaRPr lang="en-US" dirty="0"/>
          </a:p>
          <a:p>
            <a:r>
              <a:rPr lang="en-US" dirty="0"/>
              <a:t>Account 2 Status: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r>
              <a:rPr lang="en-US" dirty="0"/>
              <a:t>Account Balance: Rs -5000</a:t>
            </a:r>
          </a:p>
        </p:txBody>
      </p:sp>
    </p:spTree>
    <p:extLst>
      <p:ext uri="{BB962C8B-B14F-4D97-AF65-F5344CB8AC3E}">
        <p14:creationId xmlns:p14="http://schemas.microsoft.com/office/powerpoint/2010/main" val="2375043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2D29C9-FFC9-9D0C-A2D9-3B7CC3C8962A}"/>
              </a:ext>
            </a:extLst>
          </p:cNvPr>
          <p:cNvSpPr txBox="1"/>
          <p:nvPr/>
        </p:nvSpPr>
        <p:spPr>
          <a:xfrm>
            <a:off x="1" y="107037"/>
            <a:ext cx="5390706" cy="6494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00CC"/>
                </a:solidFill>
              </a:rPr>
              <a:t>//</a:t>
            </a:r>
            <a:r>
              <a:rPr lang="en-US" sz="1600" b="0" i="0" dirty="0">
                <a:solidFill>
                  <a:srgbClr val="CC00CC"/>
                </a:solidFill>
                <a:effectLst/>
                <a:latin typeface="Söhne"/>
              </a:rPr>
              <a:t>ACCOUNTB ALANCE STATUS</a:t>
            </a:r>
            <a:endParaRPr lang="en-US" sz="1600" dirty="0">
              <a:solidFill>
                <a:srgbClr val="CC00CC"/>
              </a:solidFill>
            </a:endParaRPr>
          </a:p>
          <a:p>
            <a:r>
              <a:rPr lang="en-US" sz="1600" dirty="0"/>
              <a:t>#include &lt;iostream&gt;</a:t>
            </a:r>
          </a:p>
          <a:p>
            <a:r>
              <a:rPr lang="en-US" sz="1600" dirty="0"/>
              <a:t>using namespace std;</a:t>
            </a:r>
          </a:p>
          <a:p>
            <a:r>
              <a:rPr lang="en-US" sz="1600" b="1" dirty="0"/>
              <a:t>class </a:t>
            </a:r>
            <a:r>
              <a:rPr lang="en-US" sz="1600" b="1" dirty="0" err="1"/>
              <a:t>BankAccount</a:t>
            </a:r>
            <a:r>
              <a:rPr lang="en-US" sz="1600" b="1" dirty="0"/>
              <a:t> {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 double balance;</a:t>
            </a:r>
          </a:p>
          <a:p>
            <a:endParaRPr lang="en-US" sz="1600" dirty="0"/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BankAccount</a:t>
            </a:r>
            <a:r>
              <a:rPr lang="en-US" sz="1600" dirty="0"/>
              <a:t>(double </a:t>
            </a:r>
            <a:r>
              <a:rPr lang="en-US" sz="1600" dirty="0" err="1"/>
              <a:t>initialBalance</a:t>
            </a:r>
            <a:r>
              <a:rPr lang="en-US" sz="1600" dirty="0"/>
              <a:t>) : balance(</a:t>
            </a:r>
            <a:r>
              <a:rPr lang="en-US" sz="1600" dirty="0" err="1"/>
              <a:t>initialBalance</a:t>
            </a:r>
            <a:r>
              <a:rPr lang="en-US" sz="1600" dirty="0"/>
              <a:t>) {}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>
                <a:solidFill>
                  <a:srgbClr val="3333FF"/>
                </a:solidFill>
              </a:rPr>
              <a:t>// Overload the unary minus operator</a:t>
            </a:r>
          </a:p>
          <a:p>
            <a:r>
              <a:rPr lang="en-US" sz="1600" b="1" dirty="0">
                <a:solidFill>
                  <a:srgbClr val="CC00CC"/>
                </a:solidFill>
              </a:rPr>
              <a:t>    bool operator-() const {</a:t>
            </a:r>
          </a:p>
          <a:p>
            <a:r>
              <a:rPr lang="en-US" sz="1600" dirty="0"/>
              <a:t>        return (balance &lt; 0);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>
                <a:solidFill>
                  <a:srgbClr val="CC00CC"/>
                </a:solidFill>
              </a:rPr>
              <a:t>// Function to get the account balance</a:t>
            </a:r>
          </a:p>
          <a:p>
            <a:r>
              <a:rPr lang="en-US" sz="1600" dirty="0"/>
              <a:t>    double </a:t>
            </a:r>
            <a:r>
              <a:rPr lang="en-US" sz="1600" dirty="0" err="1"/>
              <a:t>getBalance</a:t>
            </a:r>
            <a:r>
              <a:rPr lang="en-US" sz="1600" dirty="0"/>
              <a:t>() const {</a:t>
            </a:r>
          </a:p>
          <a:p>
            <a:r>
              <a:rPr lang="en-US" sz="1600" dirty="0"/>
              <a:t>        return balance;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C00CC"/>
                </a:solidFill>
              </a:rPr>
              <a:t>    // Function to display the account balance</a:t>
            </a:r>
          </a:p>
          <a:p>
            <a:r>
              <a:rPr lang="en-US" sz="1600" dirty="0"/>
              <a:t>    void display() const {</a:t>
            </a:r>
          </a:p>
          <a:p>
            <a:r>
              <a:rPr lang="en-US" sz="1600" dirty="0"/>
              <a:t>        cout &lt;&lt; "Account Balance: Rs" &lt;&lt; balance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6DE14-DCA1-91F3-DF2E-E42343F6ED67}"/>
              </a:ext>
            </a:extLst>
          </p:cNvPr>
          <p:cNvSpPr txBox="1"/>
          <p:nvPr/>
        </p:nvSpPr>
        <p:spPr>
          <a:xfrm>
            <a:off x="5486401" y="107037"/>
            <a:ext cx="6705598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BankAccount</a:t>
            </a:r>
            <a:r>
              <a:rPr lang="en-US" dirty="0"/>
              <a:t> a1(1000.0);</a:t>
            </a:r>
          </a:p>
          <a:p>
            <a:r>
              <a:rPr lang="en-US" dirty="0"/>
              <a:t>    </a:t>
            </a:r>
            <a:r>
              <a:rPr lang="en-US" dirty="0" err="1"/>
              <a:t>BankAccount</a:t>
            </a:r>
            <a:r>
              <a:rPr lang="en-US" dirty="0"/>
              <a:t> a2(-500.0);</a:t>
            </a:r>
          </a:p>
          <a:p>
            <a:endParaRPr lang="en-US" dirty="0"/>
          </a:p>
          <a:p>
            <a:r>
              <a:rPr lang="en-US" dirty="0"/>
              <a:t>    cout &lt;&lt; "Account 1 Status: " &lt;&lt; </a:t>
            </a:r>
            <a:r>
              <a:rPr lang="en-US" dirty="0">
                <a:solidFill>
                  <a:srgbClr val="CC00CC"/>
                </a:solidFill>
              </a:rPr>
              <a:t>(-a1 ? "Negative" : "Non-Negative")</a:t>
            </a:r>
            <a:r>
              <a:rPr lang="en-US" dirty="0"/>
              <a:t>;</a:t>
            </a:r>
          </a:p>
          <a:p>
            <a:r>
              <a:rPr lang="en-US" dirty="0"/>
              <a:t>    a1.display();</a:t>
            </a:r>
          </a:p>
          <a:p>
            <a:endParaRPr lang="en-US" dirty="0"/>
          </a:p>
          <a:p>
            <a:r>
              <a:rPr lang="en-US" dirty="0"/>
              <a:t>    cout &lt;&lt; "Account 2 Status: " &lt;&lt; </a:t>
            </a:r>
            <a:r>
              <a:rPr lang="en-US" dirty="0">
                <a:solidFill>
                  <a:srgbClr val="CC00CC"/>
                </a:solidFill>
              </a:rPr>
              <a:t>(-a2 ? "Negative" : "Non-Negative")</a:t>
            </a:r>
            <a:r>
              <a:rPr lang="en-US" dirty="0"/>
              <a:t>;</a:t>
            </a:r>
          </a:p>
          <a:p>
            <a:r>
              <a:rPr lang="en-US" dirty="0"/>
              <a:t>    a2.display();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64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D6DAB5-4171-091E-BFE4-91B751400D51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//ADDING TWO COMPLEX NUMBERS USING </a:t>
            </a:r>
            <a:r>
              <a:rPr lang="en-US" b="1" u="sng" dirty="0">
                <a:solidFill>
                  <a:srgbClr val="FF3399"/>
                </a:solidFill>
              </a:rPr>
              <a:t>OPERATOR OVERLOADING</a:t>
            </a:r>
          </a:p>
          <a:p>
            <a:r>
              <a:rPr lang="en-US" b="1" dirty="0"/>
              <a:t>class Complex {</a:t>
            </a:r>
          </a:p>
          <a:p>
            <a:r>
              <a:rPr lang="en-US" dirty="0"/>
              <a:t>private:    	int </a:t>
            </a:r>
            <a:r>
              <a:rPr lang="en-US" b="1" dirty="0"/>
              <a:t>real</a:t>
            </a:r>
            <a:r>
              <a:rPr lang="en-US" dirty="0"/>
              <a:t>, </a:t>
            </a:r>
            <a:r>
              <a:rPr lang="en-US" b="1" dirty="0"/>
              <a:t>imag</a:t>
            </a:r>
            <a:r>
              <a:rPr lang="en-US" dirty="0"/>
              <a:t>;</a:t>
            </a:r>
          </a:p>
          <a:p>
            <a:r>
              <a:rPr lang="en-US" dirty="0"/>
              <a:t>public:     Complex(){ }</a:t>
            </a:r>
          </a:p>
          <a:p>
            <a:r>
              <a:rPr lang="en-US" dirty="0"/>
              <a:t>	</a:t>
            </a:r>
            <a:r>
              <a:rPr lang="en-US" b="1" dirty="0"/>
              <a:t>Complex(int r = 0, int </a:t>
            </a:r>
            <a:r>
              <a:rPr lang="en-US" b="1" dirty="0" err="1"/>
              <a:t>i</a:t>
            </a:r>
            <a:r>
              <a:rPr lang="en-US" b="1" dirty="0"/>
              <a:t> = 0)  </a:t>
            </a:r>
            <a:r>
              <a:rPr lang="en-US" b="1" dirty="0">
                <a:solidFill>
                  <a:srgbClr val="3333FF"/>
                </a:solidFill>
              </a:rPr>
              <a:t>//constructor</a:t>
            </a:r>
          </a:p>
          <a:p>
            <a:r>
              <a:rPr lang="en-US" b="1" dirty="0"/>
              <a:t>                  </a:t>
            </a:r>
            <a:r>
              <a:rPr lang="en-US" dirty="0"/>
              <a:t>{</a:t>
            </a:r>
          </a:p>
          <a:p>
            <a:r>
              <a:rPr lang="en-US" dirty="0"/>
              <a:t>		real = r;</a:t>
            </a:r>
          </a:p>
          <a:p>
            <a:r>
              <a:rPr lang="en-US" dirty="0"/>
              <a:t>		imag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C00CC"/>
                </a:solidFill>
              </a:rPr>
              <a:t>Complex </a:t>
            </a:r>
            <a:r>
              <a:rPr lang="en-US" b="1" dirty="0">
                <a:solidFill>
                  <a:srgbClr val="FF3399"/>
                </a:solidFill>
              </a:rPr>
              <a:t>operator+(</a:t>
            </a:r>
            <a:r>
              <a:rPr lang="en-US" b="1" dirty="0">
                <a:solidFill>
                  <a:srgbClr val="CC00CC"/>
                </a:solidFill>
              </a:rPr>
              <a:t>Complex const&amp; obj) </a:t>
            </a:r>
            <a:r>
              <a:rPr lang="en-US" b="1" dirty="0">
                <a:solidFill>
                  <a:srgbClr val="3333FF"/>
                </a:solidFill>
              </a:rPr>
              <a:t>//Operator overloading</a:t>
            </a:r>
          </a:p>
          <a:p>
            <a:r>
              <a:rPr lang="en-US" dirty="0">
                <a:solidFill>
                  <a:srgbClr val="CC00CC"/>
                </a:solidFill>
              </a:rPr>
              <a:t>                  {  </a:t>
            </a:r>
          </a:p>
          <a:p>
            <a:r>
              <a:rPr lang="en-US" dirty="0"/>
              <a:t>		Complex res;</a:t>
            </a:r>
          </a:p>
          <a:p>
            <a:r>
              <a:rPr lang="en-US" dirty="0"/>
              <a:t>		</a:t>
            </a:r>
            <a:r>
              <a:rPr lang="en-US" b="1" dirty="0"/>
              <a:t>res.real = real + obj.real;</a:t>
            </a:r>
          </a:p>
          <a:p>
            <a:r>
              <a:rPr lang="en-US" dirty="0"/>
              <a:t>		</a:t>
            </a:r>
            <a:r>
              <a:rPr lang="en-US" b="1" dirty="0"/>
              <a:t>res.imag = imag + obj.imag;</a:t>
            </a:r>
          </a:p>
          <a:p>
            <a:r>
              <a:rPr lang="en-US" dirty="0"/>
              <a:t>		return res;</a:t>
            </a:r>
          </a:p>
          <a:p>
            <a:r>
              <a:rPr lang="en-US" dirty="0"/>
              <a:t>	}</a:t>
            </a:r>
          </a:p>
          <a:p>
            <a:r>
              <a:rPr lang="en-US" b="1" dirty="0"/>
              <a:t>	void print() { </a:t>
            </a:r>
          </a:p>
          <a:p>
            <a:r>
              <a:rPr lang="en-US" dirty="0"/>
              <a:t>                  cout &lt;&lt; real &lt;&lt; " + </a:t>
            </a:r>
            <a:r>
              <a:rPr lang="en-US" dirty="0" err="1"/>
              <a:t>i</a:t>
            </a:r>
            <a:r>
              <a:rPr lang="en-US" dirty="0"/>
              <a:t>" &lt;&lt; imag &lt;&lt; '\n'; }</a:t>
            </a:r>
          </a:p>
          <a:p>
            <a:r>
              <a:rPr lang="en-US" dirty="0"/>
              <a:t>                 };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	</a:t>
            </a:r>
            <a:r>
              <a:rPr lang="en-US" b="1" dirty="0">
                <a:highlight>
                  <a:srgbClr val="00FF00"/>
                </a:highlight>
              </a:rPr>
              <a:t>Complex c1(10, 5), c2(2, 4);</a:t>
            </a:r>
            <a:r>
              <a:rPr lang="en-US" b="1" dirty="0">
                <a:solidFill>
                  <a:srgbClr val="3333FF"/>
                </a:solidFill>
              </a:rPr>
              <a:t>//constructor is invoked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FF3399"/>
                </a:solidFill>
              </a:rPr>
              <a:t>Complex c3 = c1 + c2; //adding two object of type complex</a:t>
            </a:r>
          </a:p>
          <a:p>
            <a:r>
              <a:rPr lang="en-US" dirty="0"/>
              <a:t>	c3.print();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64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2F56-C4AF-138B-CCB4-91255427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889" y="-1"/>
            <a:ext cx="6305110" cy="75409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 fontAlgn="base"/>
            <a:r>
              <a:rPr lang="en-US" sz="2400" b="1" i="0" dirty="0">
                <a:solidFill>
                  <a:srgbClr val="3333FF"/>
                </a:solidFill>
                <a:effectLst/>
                <a:latin typeface="Source Sans 3"/>
              </a:rPr>
              <a:t>Rules for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89D84-A610-B28B-C2B1-E398C7A6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889" y="818706"/>
            <a:ext cx="6266129" cy="596302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Only </a:t>
            </a:r>
            <a:r>
              <a:rPr lang="en-US" sz="2000" b="1" dirty="0">
                <a:highlight>
                  <a:srgbClr val="00FFFF"/>
                </a:highlight>
              </a:rPr>
              <a:t>built-in operators </a:t>
            </a:r>
            <a:r>
              <a:rPr lang="en-US" sz="2000" dirty="0"/>
              <a:t>can be overloaded.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333FF"/>
                </a:solidFill>
                <a:highlight>
                  <a:srgbClr val="00FF00"/>
                </a:highlight>
              </a:rPr>
              <a:t>Precedence and associativity</a:t>
            </a:r>
            <a:r>
              <a:rPr lang="en-US" sz="2000" b="1" dirty="0">
                <a:highlight>
                  <a:srgbClr val="00FF00"/>
                </a:highlight>
              </a:rPr>
              <a:t> </a:t>
            </a:r>
            <a:r>
              <a:rPr lang="en-US" sz="2000" dirty="0"/>
              <a:t>of the operators </a:t>
            </a:r>
            <a:r>
              <a:rPr lang="en-US" sz="2000" b="1" dirty="0">
                <a:solidFill>
                  <a:srgbClr val="3333FF"/>
                </a:solidFill>
              </a:rPr>
              <a:t>cannot be changed.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Overloaded operators </a:t>
            </a:r>
            <a:r>
              <a:rPr lang="en-US" sz="2000" b="1" dirty="0">
                <a:solidFill>
                  <a:srgbClr val="3333FF"/>
                </a:solidFill>
              </a:rPr>
              <a:t>cannot have default arguments </a:t>
            </a:r>
            <a:r>
              <a:rPr lang="en-US" sz="2000" b="1" dirty="0"/>
              <a:t>except the function call operator () </a:t>
            </a:r>
            <a:r>
              <a:rPr lang="en-US" sz="2000" dirty="0"/>
              <a:t>which can have default arguments.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b="1" dirty="0"/>
              <a:t>Operators cannot be overloaded for built in types</a:t>
            </a:r>
            <a:r>
              <a:rPr lang="en-US" sz="2000" dirty="0"/>
              <a:t>. </a:t>
            </a:r>
            <a:r>
              <a:rPr lang="en-US" sz="2000" b="1" dirty="0">
                <a:solidFill>
                  <a:srgbClr val="3333FF"/>
                </a:solidFill>
              </a:rPr>
              <a:t>At least one operand must be used defined type.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Assignment (=), subscript ([]), function call (“()”), and member selection (-&gt;) operators must be </a:t>
            </a:r>
            <a:r>
              <a:rPr lang="en-US" sz="2000" dirty="0">
                <a:solidFill>
                  <a:srgbClr val="3333FF"/>
                </a:solidFill>
              </a:rPr>
              <a:t>defined as member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Some operators like (assignment)=, (address)&amp; and comma (,) are by default overloaded.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A07EA-0D6E-EF83-FF0F-F2D88BB82921}"/>
              </a:ext>
            </a:extLst>
          </p:cNvPr>
          <p:cNvSpPr txBox="1"/>
          <p:nvPr/>
        </p:nvSpPr>
        <p:spPr>
          <a:xfrm>
            <a:off x="49617" y="808071"/>
            <a:ext cx="5702597" cy="590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We can overload the following  operators:</a:t>
            </a:r>
          </a:p>
          <a:p>
            <a:endParaRPr lang="en-US" b="1" dirty="0"/>
          </a:p>
          <a:p>
            <a:r>
              <a:rPr lang="en-US" b="1" u="sng" dirty="0">
                <a:solidFill>
                  <a:srgbClr val="FF3399"/>
                </a:solidFill>
              </a:rPr>
              <a:t>1) Binary Operators:</a:t>
            </a:r>
          </a:p>
          <a:p>
            <a:endParaRPr lang="en-US" dirty="0"/>
          </a:p>
          <a:p>
            <a:pPr lvl="1"/>
            <a:r>
              <a:rPr lang="en-US" dirty="0"/>
              <a:t>Arithmetic Operators: +, -, *, /, %</a:t>
            </a:r>
          </a:p>
          <a:p>
            <a:pPr lvl="1"/>
            <a:r>
              <a:rPr lang="en-US" dirty="0"/>
              <a:t>Comparison Operators,</a:t>
            </a:r>
          </a:p>
          <a:p>
            <a:pPr lvl="1"/>
            <a:r>
              <a:rPr lang="en-US" dirty="0"/>
              <a:t>Assignment Operators, etc.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3399"/>
                </a:solidFill>
              </a:rPr>
              <a:t>2) Unary Operators: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pPr lvl="1"/>
            <a:r>
              <a:rPr lang="en-US" dirty="0"/>
              <a:t>Increment(++)</a:t>
            </a:r>
          </a:p>
          <a:p>
            <a:pPr lvl="1"/>
            <a:r>
              <a:rPr lang="en-US" dirty="0"/>
              <a:t>Decrement( --)</a:t>
            </a:r>
          </a:p>
          <a:p>
            <a:pPr lvl="1"/>
            <a:r>
              <a:rPr lang="en-US" dirty="0"/>
              <a:t>Unary minus(-), </a:t>
            </a:r>
          </a:p>
          <a:p>
            <a:pPr lvl="1"/>
            <a:r>
              <a:rPr lang="en-US" dirty="0"/>
              <a:t>Unary plus(+), </a:t>
            </a:r>
          </a:p>
          <a:p>
            <a:pPr lvl="1"/>
            <a:r>
              <a:rPr lang="en-US" dirty="0"/>
              <a:t>Unary not(!),etc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E5C7E1-A77C-0DB3-AF12-EDE4782A24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52214" cy="754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sz="2400" b="1" dirty="0">
                <a:solidFill>
                  <a:srgbClr val="FF3399"/>
                </a:solidFill>
                <a:latin typeface="Source Sans 3"/>
              </a:rPr>
              <a:t>Types of operators overloaded</a:t>
            </a:r>
          </a:p>
        </p:txBody>
      </p:sp>
    </p:spTree>
    <p:extLst>
      <p:ext uri="{BB962C8B-B14F-4D97-AF65-F5344CB8AC3E}">
        <p14:creationId xmlns:p14="http://schemas.microsoft.com/office/powerpoint/2010/main" val="306305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9CFC-14F7-E233-4CE9-3628A920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737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Overloading Binary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86AF-9F30-8A6E-F67D-D686B511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84" y="613511"/>
            <a:ext cx="4807689" cy="15393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C00CC"/>
                </a:solidFill>
              </a:rPr>
              <a:t>Binary Operator: </a:t>
            </a:r>
            <a:r>
              <a:rPr lang="en-US" sz="2000" dirty="0"/>
              <a:t>It </a:t>
            </a:r>
            <a:r>
              <a:rPr lang="en-US" sz="2000" b="1" dirty="0"/>
              <a:t>operates on two operands</a:t>
            </a:r>
            <a:r>
              <a:rPr lang="en-US" sz="2000" dirty="0"/>
              <a:t> to give a result.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An operator can be used with one or two operands.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09F49-E264-B5DF-5B90-AEEEFE13A516}"/>
              </a:ext>
            </a:extLst>
          </p:cNvPr>
          <p:cNvSpPr txBox="1"/>
          <p:nvPr/>
        </p:nvSpPr>
        <p:spPr>
          <a:xfrm>
            <a:off x="5070845" y="517377"/>
            <a:ext cx="7121155" cy="70173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b="1" dirty="0">
                <a:solidFill>
                  <a:srgbClr val="3333FF"/>
                </a:solidFill>
              </a:rPr>
              <a:t>class Box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double length;    double width;     double height;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Box(double length, double width, double height) {</a:t>
            </a:r>
          </a:p>
          <a:p>
            <a:r>
              <a:rPr lang="en-US" dirty="0"/>
              <a:t>        this-&gt;length = length; </a:t>
            </a:r>
          </a:p>
          <a:p>
            <a:r>
              <a:rPr lang="en-US" dirty="0"/>
              <a:t>        this-&gt;width = width;</a:t>
            </a:r>
          </a:p>
          <a:p>
            <a:r>
              <a:rPr lang="en-US" dirty="0"/>
              <a:t>        this-&gt;height = height;    }</a:t>
            </a:r>
          </a:p>
          <a:p>
            <a:r>
              <a:rPr lang="en-US" dirty="0"/>
              <a:t> </a:t>
            </a:r>
          </a:p>
          <a:p>
            <a:r>
              <a:rPr lang="en-US" b="1" dirty="0">
                <a:solidFill>
                  <a:srgbClr val="CC00CC"/>
                </a:solidFill>
              </a:rPr>
              <a:t> </a:t>
            </a:r>
            <a:r>
              <a:rPr lang="en-US" sz="2000" b="1" dirty="0">
                <a:solidFill>
                  <a:srgbClr val="CC00CC"/>
                </a:solidFill>
                <a:highlight>
                  <a:srgbClr val="FFFF00"/>
                </a:highlight>
              </a:rPr>
              <a:t>Box operator+(const Box&amp; other) {   </a:t>
            </a:r>
            <a:r>
              <a:rPr lang="en-US" sz="2000" b="1" dirty="0">
                <a:solidFill>
                  <a:srgbClr val="3333FF"/>
                </a:solidFill>
                <a:highlight>
                  <a:srgbClr val="FFFF00"/>
                </a:highlight>
              </a:rPr>
              <a:t>//Overloading + operator</a:t>
            </a:r>
            <a:endParaRPr lang="en-US" b="1" dirty="0">
              <a:solidFill>
                <a:srgbClr val="3333FF"/>
              </a:solidFill>
              <a:highlight>
                <a:srgbClr val="FFFF00"/>
              </a:highlight>
            </a:endParaRPr>
          </a:p>
          <a:p>
            <a:r>
              <a:rPr lang="en-US" dirty="0"/>
              <a:t>           Box t</a:t>
            </a:r>
          </a:p>
          <a:p>
            <a:r>
              <a:rPr lang="en-US" dirty="0"/>
              <a:t>             </a:t>
            </a:r>
            <a:r>
              <a:rPr lang="en-US" dirty="0" err="1"/>
              <a:t>t.length</a:t>
            </a:r>
            <a:r>
              <a:rPr lang="en-US" dirty="0"/>
              <a:t>=this-&gt;length + </a:t>
            </a:r>
            <a:r>
              <a:rPr lang="en-US" dirty="0" err="1"/>
              <a:t>other.lengt</a:t>
            </a:r>
            <a:r>
              <a:rPr lang="en-US" dirty="0"/>
              <a:t>;</a:t>
            </a:r>
          </a:p>
          <a:p>
            <a:r>
              <a:rPr lang="en-US" dirty="0"/>
              <a:t>             t. width =this-&gt;width + </a:t>
            </a:r>
            <a:r>
              <a:rPr lang="en-US" dirty="0" err="1"/>
              <a:t>other.width</a:t>
            </a:r>
            <a:r>
              <a:rPr lang="en-US" dirty="0"/>
              <a:t>;</a:t>
            </a:r>
          </a:p>
          <a:p>
            <a:r>
              <a:rPr lang="en-US" dirty="0"/>
              <a:t>             t. height= this-&gt;height + </a:t>
            </a:r>
            <a:r>
              <a:rPr lang="en-US" dirty="0" err="1"/>
              <a:t>other.height</a:t>
            </a:r>
            <a:r>
              <a:rPr lang="en-US" dirty="0"/>
              <a:t>;   </a:t>
            </a:r>
          </a:p>
          <a:p>
            <a:r>
              <a:rPr lang="en-US" dirty="0"/>
              <a:t>         return 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void display()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cout &lt;&lt; "Box dimensions: " &lt;&lt; length &lt;&lt; " x " &lt;&lt; width &lt;&lt; " x " &lt;&lt; height;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1A673-D424-C332-0E7F-2B24DA19783A}"/>
              </a:ext>
            </a:extLst>
          </p:cNvPr>
          <p:cNvSpPr txBox="1"/>
          <p:nvPr/>
        </p:nvSpPr>
        <p:spPr>
          <a:xfrm>
            <a:off x="137335" y="2227251"/>
            <a:ext cx="4933510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Box box1(5.0, 3.0, 2.0);</a:t>
            </a:r>
          </a:p>
          <a:p>
            <a:r>
              <a:rPr lang="en-US" dirty="0"/>
              <a:t>    Box box2(4.0, 2.5, 3.0);</a:t>
            </a:r>
          </a:p>
          <a:p>
            <a:endParaRPr lang="en-US" dirty="0"/>
          </a:p>
          <a:p>
            <a:r>
              <a:rPr lang="en-US" sz="2000" b="1" dirty="0">
                <a:highlight>
                  <a:srgbClr val="FFFF00"/>
                </a:highlight>
              </a:rPr>
              <a:t>    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Box sum = box1 + box2;</a:t>
            </a:r>
          </a:p>
          <a:p>
            <a:endParaRPr lang="en-US" dirty="0"/>
          </a:p>
          <a:p>
            <a:r>
              <a:rPr lang="en-US" dirty="0"/>
              <a:t>    cout &lt;&lt; "Box 1: ";</a:t>
            </a:r>
          </a:p>
          <a:p>
            <a:r>
              <a:rPr lang="en-US" dirty="0"/>
              <a:t>    box1.display();</a:t>
            </a:r>
          </a:p>
          <a:p>
            <a:endParaRPr lang="en-US" dirty="0"/>
          </a:p>
          <a:p>
            <a:r>
              <a:rPr lang="en-US" dirty="0"/>
              <a:t>    cout &lt;&lt; "Box 2: ";</a:t>
            </a:r>
          </a:p>
          <a:p>
            <a:r>
              <a:rPr lang="en-US" dirty="0"/>
              <a:t>    box2.display();</a:t>
            </a:r>
          </a:p>
          <a:p>
            <a:endParaRPr lang="en-US" dirty="0"/>
          </a:p>
          <a:p>
            <a:r>
              <a:rPr lang="en-US" dirty="0"/>
              <a:t>    cout &lt;&lt; "Sum of Box 1 and Box 2: ";</a:t>
            </a:r>
          </a:p>
          <a:p>
            <a:r>
              <a:rPr lang="en-US" dirty="0"/>
              <a:t>    </a:t>
            </a:r>
            <a:r>
              <a:rPr lang="en-US" dirty="0" err="1"/>
              <a:t>sum.display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68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E71347-E9E2-4A95-A357-732E790DA3A1}"/>
              </a:ext>
            </a:extLst>
          </p:cNvPr>
          <p:cNvSpPr txBox="1"/>
          <p:nvPr/>
        </p:nvSpPr>
        <p:spPr>
          <a:xfrm>
            <a:off x="0" y="114301"/>
            <a:ext cx="12192000" cy="2239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3333FF"/>
                </a:solidFill>
              </a:rPr>
              <a:t>Employee Team Formation System:</a:t>
            </a:r>
            <a:endParaRPr kumimoji="0" lang="en-US" altLang="en-US" sz="2400" b="1" i="0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Söhn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öhne"/>
              </a:rPr>
              <a:t>Problem Statement:</a:t>
            </a:r>
            <a:endParaRPr lang="en-US" sz="2400" u="sng" dirty="0">
              <a:solidFill>
                <a:srgbClr val="3333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You have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project management task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where you need to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Söhne"/>
              </a:rPr>
              <a:t>form teams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based on specific criteria.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-&gt; Each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must consist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employees with certain skills or expertise.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  <a:sym typeface="Wingdings" panose="05000000000000000000" pitchFamily="2" charset="2"/>
              </a:rPr>
              <a:t>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Implement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Employee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and use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overloaded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+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operator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create teams of employees with the required expertise. Additionally, explain how you would utilize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method to view the composition of these teams, ensuring that each team is well-balanced and meets the project's requirements.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37F01-5DEA-D966-721D-EB227BCF9F23}"/>
              </a:ext>
            </a:extLst>
          </p:cNvPr>
          <p:cNvSpPr txBox="1"/>
          <p:nvPr/>
        </p:nvSpPr>
        <p:spPr>
          <a:xfrm>
            <a:off x="178982" y="2561434"/>
            <a:ext cx="5551967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FF"/>
                </a:solidFill>
                <a:effectLst/>
                <a:latin typeface="Söhne"/>
              </a:rPr>
              <a:t>Input:</a:t>
            </a:r>
            <a:endParaRPr lang="en-US" b="0" i="0" dirty="0">
              <a:solidFill>
                <a:srgbClr val="3333FF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Suppose you have the following employees with their respective skills: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Employee 1: Name - Alice, Skills - Programming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Employee 2: Name - Bob, Skills - Design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Employee 3: Name - Charlie, Skills - Programming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Employee 4: Name - David, Skills - Testing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Employee 5: Name - Eve, Skills - Design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dirty="0">
                <a:solidFill>
                  <a:srgbClr val="3333FF"/>
                </a:solidFill>
                <a:latin typeface="Söhne"/>
              </a:rPr>
              <a:t>Output: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Team 1: Alice &amp; Charlie (Programming Team)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Team 2: Bob &amp; Eve (Design Team)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885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C1FDB1-690A-F56A-1D39-F4806D21B7A9}"/>
              </a:ext>
            </a:extLst>
          </p:cNvPr>
          <p:cNvSpPr txBox="1"/>
          <p:nvPr/>
        </p:nvSpPr>
        <p:spPr>
          <a:xfrm>
            <a:off x="0" y="0"/>
            <a:ext cx="6796863" cy="7571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//EMPLOYEE TEAM FORMATION SYSTEM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std;</a:t>
            </a:r>
          </a:p>
          <a:p>
            <a:r>
              <a:rPr lang="en-US" b="1" dirty="0">
                <a:solidFill>
                  <a:srgbClr val="3333FF"/>
                </a:solidFill>
              </a:rPr>
              <a:t>class Employee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string </a:t>
            </a:r>
            <a:r>
              <a:rPr lang="en-US" b="1" dirty="0" err="1"/>
              <a:t>name,skills</a:t>
            </a:r>
            <a:r>
              <a:rPr lang="en-US" dirty="0"/>
              <a:t>;</a:t>
            </a:r>
          </a:p>
          <a:p>
            <a:r>
              <a:rPr lang="en-US" dirty="0"/>
              <a:t>public:   Emp(){ }</a:t>
            </a:r>
          </a:p>
          <a:p>
            <a:r>
              <a:rPr lang="en-US" dirty="0"/>
              <a:t>	Emp(string </a:t>
            </a:r>
            <a:r>
              <a:rPr lang="en-US" dirty="0" err="1"/>
              <a:t>ename</a:t>
            </a:r>
            <a:r>
              <a:rPr lang="en-US" dirty="0"/>
              <a:t>, string skills)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 this-&gt;</a:t>
            </a:r>
            <a:r>
              <a:rPr lang="en-US" dirty="0" err="1"/>
              <a:t>ename</a:t>
            </a:r>
            <a:r>
              <a:rPr lang="en-US" dirty="0"/>
              <a:t>=</a:t>
            </a:r>
            <a:r>
              <a:rPr lang="en-US" dirty="0" err="1"/>
              <a:t>ename</a:t>
            </a:r>
            <a:r>
              <a:rPr lang="en-US" dirty="0"/>
              <a:t>;</a:t>
            </a:r>
          </a:p>
          <a:p>
            <a:r>
              <a:rPr lang="en-US" dirty="0"/>
              <a:t>	 this-&gt;skills=skills;</a:t>
            </a:r>
          </a:p>
          <a:p>
            <a:r>
              <a:rPr lang="en-US" dirty="0"/>
              <a:t>	}   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//overloading + operator</a:t>
            </a:r>
          </a:p>
          <a:p>
            <a:r>
              <a:rPr lang="en-US" b="1" dirty="0">
                <a:solidFill>
                  <a:srgbClr val="3333FF"/>
                </a:solidFill>
              </a:rPr>
              <a:t>	Emp operator+(Emp e)</a:t>
            </a:r>
          </a:p>
          <a:p>
            <a:r>
              <a:rPr lang="en-US" b="1" dirty="0">
                <a:solidFill>
                  <a:srgbClr val="3333FF"/>
                </a:solidFill>
              </a:rPr>
              <a:t>	{</a:t>
            </a:r>
          </a:p>
          <a:p>
            <a:pPr lvl="2"/>
            <a:r>
              <a:rPr lang="en-US" b="1" dirty="0">
                <a:solidFill>
                  <a:srgbClr val="3333FF"/>
                </a:solidFill>
              </a:rPr>
              <a:t>	Emp res;</a:t>
            </a:r>
          </a:p>
          <a:p>
            <a:pPr lvl="2"/>
            <a:r>
              <a:rPr lang="en-US" b="1" dirty="0">
                <a:solidFill>
                  <a:srgbClr val="3333FF"/>
                </a:solidFill>
              </a:rPr>
              <a:t>	</a:t>
            </a:r>
            <a:r>
              <a:rPr lang="en-US" b="1" dirty="0" err="1">
                <a:solidFill>
                  <a:srgbClr val="3333FF"/>
                </a:solidFill>
              </a:rPr>
              <a:t>res.ename</a:t>
            </a:r>
            <a:r>
              <a:rPr lang="en-US" b="1" dirty="0">
                <a:solidFill>
                  <a:srgbClr val="3333FF"/>
                </a:solidFill>
              </a:rPr>
              <a:t>=</a:t>
            </a:r>
            <a:r>
              <a:rPr lang="en-US" b="1" dirty="0" err="1">
                <a:solidFill>
                  <a:srgbClr val="3333FF"/>
                </a:solidFill>
              </a:rPr>
              <a:t>ename</a:t>
            </a:r>
            <a:r>
              <a:rPr lang="en-US" b="1" dirty="0">
                <a:solidFill>
                  <a:srgbClr val="3333FF"/>
                </a:solidFill>
              </a:rPr>
              <a:t>+" &amp; "+</a:t>
            </a:r>
            <a:r>
              <a:rPr lang="en-US" b="1" dirty="0" err="1">
                <a:solidFill>
                  <a:srgbClr val="3333FF"/>
                </a:solidFill>
              </a:rPr>
              <a:t>e.ename</a:t>
            </a:r>
            <a:r>
              <a:rPr lang="en-US" b="1" dirty="0">
                <a:solidFill>
                  <a:srgbClr val="3333FF"/>
                </a:solidFill>
              </a:rPr>
              <a:t>;</a:t>
            </a:r>
          </a:p>
          <a:p>
            <a:pPr lvl="2"/>
            <a:r>
              <a:rPr lang="en-US" b="1" dirty="0">
                <a:solidFill>
                  <a:srgbClr val="3333FF"/>
                </a:solidFill>
              </a:rPr>
              <a:t>	</a:t>
            </a:r>
            <a:r>
              <a:rPr lang="en-US" b="1" dirty="0" err="1">
                <a:solidFill>
                  <a:srgbClr val="3333FF"/>
                </a:solidFill>
              </a:rPr>
              <a:t>res.skills</a:t>
            </a:r>
            <a:r>
              <a:rPr lang="en-US" b="1" dirty="0">
                <a:solidFill>
                  <a:srgbClr val="3333FF"/>
                </a:solidFill>
              </a:rPr>
              <a:t>=skills;</a:t>
            </a:r>
          </a:p>
          <a:p>
            <a:pPr lvl="2"/>
            <a:r>
              <a:rPr lang="en-US" b="1" dirty="0">
                <a:solidFill>
                  <a:srgbClr val="3333FF"/>
                </a:solidFill>
              </a:rPr>
              <a:t>	return res;</a:t>
            </a:r>
          </a:p>
          <a:p>
            <a:r>
              <a:rPr lang="en-US" b="1" dirty="0">
                <a:solidFill>
                  <a:srgbClr val="3333FF"/>
                </a:solidFill>
              </a:rPr>
              <a:t>	}</a:t>
            </a:r>
            <a:endParaRPr lang="en-US" dirty="0"/>
          </a:p>
          <a:p>
            <a:r>
              <a:rPr lang="en-US" dirty="0"/>
              <a:t>    void display() const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"Team: " &lt;&lt; name &lt;&lt; " Skills: " &lt;&lt; skills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C9F58-281A-34A1-D836-19CF0FF7BC89}"/>
              </a:ext>
            </a:extLst>
          </p:cNvPr>
          <p:cNvSpPr txBox="1"/>
          <p:nvPr/>
        </p:nvSpPr>
        <p:spPr>
          <a:xfrm>
            <a:off x="6796863" y="32633"/>
            <a:ext cx="5395137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 main() </a:t>
            </a:r>
          </a:p>
          <a:p>
            <a:r>
              <a:rPr lang="en-US" dirty="0"/>
              <a:t>{   </a:t>
            </a:r>
          </a:p>
          <a:p>
            <a:r>
              <a:rPr lang="en-US" dirty="0">
                <a:solidFill>
                  <a:srgbClr val="3333FF"/>
                </a:solidFill>
              </a:rPr>
              <a:t> // Create employees with their skills</a:t>
            </a:r>
          </a:p>
          <a:p>
            <a:r>
              <a:rPr lang="en-US" dirty="0"/>
              <a:t>    Employee emp1("Alice", "Programming");</a:t>
            </a:r>
          </a:p>
          <a:p>
            <a:r>
              <a:rPr lang="en-US" dirty="0"/>
              <a:t>    Employee emp2("Bob", "Design");</a:t>
            </a:r>
          </a:p>
          <a:p>
            <a:r>
              <a:rPr lang="en-US" dirty="0"/>
              <a:t>    Employee emp3("Charlie", "Programming");</a:t>
            </a:r>
          </a:p>
          <a:p>
            <a:r>
              <a:rPr lang="en-US" dirty="0"/>
              <a:t>    Employee emp4("David", "Testing");</a:t>
            </a:r>
          </a:p>
          <a:p>
            <a:r>
              <a:rPr lang="en-US" dirty="0"/>
              <a:t>    Employee emp5("Eve", "Design");</a:t>
            </a:r>
          </a:p>
          <a:p>
            <a:endParaRPr lang="en-US" dirty="0"/>
          </a:p>
          <a:p>
            <a:r>
              <a:rPr lang="en-US" dirty="0"/>
              <a:t>    // Form teams based on skills using the + operator</a:t>
            </a:r>
          </a:p>
          <a:p>
            <a:r>
              <a:rPr lang="en-US" dirty="0"/>
              <a:t>   </a:t>
            </a:r>
          </a:p>
          <a:p>
            <a:r>
              <a:rPr lang="en-US" dirty="0">
                <a:solidFill>
                  <a:srgbClr val="CC00CC"/>
                </a:solidFill>
              </a:rPr>
              <a:t>   </a:t>
            </a:r>
            <a:r>
              <a:rPr lang="en-US" b="1" dirty="0">
                <a:solidFill>
                  <a:srgbClr val="CC00CC"/>
                </a:solidFill>
              </a:rPr>
              <a:t>Employee </a:t>
            </a:r>
            <a:r>
              <a:rPr lang="en-US" b="1" dirty="0" err="1">
                <a:solidFill>
                  <a:srgbClr val="CC00CC"/>
                </a:solidFill>
              </a:rPr>
              <a:t>progTeam</a:t>
            </a:r>
            <a:r>
              <a:rPr lang="en-US" b="1" dirty="0">
                <a:solidFill>
                  <a:srgbClr val="CC00CC"/>
                </a:solidFill>
              </a:rPr>
              <a:t> = emp1 + emp3</a:t>
            </a:r>
            <a:r>
              <a:rPr lang="en-US" dirty="0">
                <a:solidFill>
                  <a:srgbClr val="CC00CC"/>
                </a:solidFill>
              </a:rPr>
              <a:t>; </a:t>
            </a:r>
          </a:p>
          <a:p>
            <a:r>
              <a:rPr lang="en-US" dirty="0"/>
              <a:t>    // Programming Team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// Design Team</a:t>
            </a:r>
          </a:p>
          <a:p>
            <a:r>
              <a:rPr lang="en-US" b="1" dirty="0">
                <a:solidFill>
                  <a:srgbClr val="CC00CC"/>
                </a:solidFill>
              </a:rPr>
              <a:t>   </a:t>
            </a:r>
            <a:r>
              <a:rPr lang="en-US" b="1" dirty="0">
                <a:solidFill>
                  <a:srgbClr val="3333FF"/>
                </a:solidFill>
              </a:rPr>
              <a:t>Employee </a:t>
            </a:r>
            <a:r>
              <a:rPr lang="en-US" b="1" dirty="0" err="1">
                <a:solidFill>
                  <a:srgbClr val="3333FF"/>
                </a:solidFill>
              </a:rPr>
              <a:t>designTeam</a:t>
            </a:r>
            <a:r>
              <a:rPr lang="en-US" b="1" dirty="0">
                <a:solidFill>
                  <a:srgbClr val="3333FF"/>
                </a:solidFill>
              </a:rPr>
              <a:t> = emp2 + emp5;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3333FF"/>
                </a:solidFill>
              </a:rPr>
              <a:t>    // Display the team compositions</a:t>
            </a:r>
          </a:p>
          <a:p>
            <a:r>
              <a:rPr lang="en-US" b="1" dirty="0"/>
              <a:t>    </a:t>
            </a:r>
            <a:r>
              <a:rPr lang="en-US" b="1" dirty="0" err="1"/>
              <a:t>progTeam.display</a:t>
            </a:r>
            <a:r>
              <a:rPr lang="en-US" b="1" dirty="0"/>
              <a:t>();</a:t>
            </a:r>
          </a:p>
          <a:p>
            <a:r>
              <a:rPr lang="en-US" b="1" dirty="0"/>
              <a:t>    </a:t>
            </a:r>
            <a:r>
              <a:rPr lang="en-US" b="1" dirty="0" err="1"/>
              <a:t>designTeam.display</a:t>
            </a:r>
            <a:r>
              <a:rPr lang="en-US" b="1" dirty="0"/>
              <a:t>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05390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1EC1A3-E7A6-5D85-2D67-50A1702CA5EF}"/>
              </a:ext>
            </a:extLst>
          </p:cNvPr>
          <p:cNvSpPr txBox="1"/>
          <p:nvPr/>
        </p:nvSpPr>
        <p:spPr>
          <a:xfrm>
            <a:off x="82403" y="742024"/>
            <a:ext cx="6137644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00CC"/>
                </a:solidFill>
              </a:rPr>
              <a:t>//COMPARE EMPLOYEE SALAREIS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 // Using the std namespace</a:t>
            </a:r>
          </a:p>
          <a:p>
            <a:r>
              <a:rPr lang="en-US" b="1" dirty="0">
                <a:solidFill>
                  <a:srgbClr val="CC00CC"/>
                </a:solidFill>
              </a:rPr>
              <a:t>class Employee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string </a:t>
            </a:r>
            <a:r>
              <a:rPr lang="en-US" b="1" dirty="0"/>
              <a:t>name</a:t>
            </a:r>
            <a:r>
              <a:rPr lang="en-US" dirty="0"/>
              <a:t>;     double </a:t>
            </a:r>
            <a:r>
              <a:rPr lang="en-US" b="1" dirty="0"/>
              <a:t>salary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  Employee(string n, double s) : name(n), salary(s) {}</a:t>
            </a:r>
          </a:p>
          <a:p>
            <a:endParaRPr lang="en-US" dirty="0"/>
          </a:p>
          <a:p>
            <a:r>
              <a:rPr lang="en-US" dirty="0">
                <a:solidFill>
                  <a:srgbClr val="3333FF"/>
                </a:solidFill>
              </a:rPr>
              <a:t>    // Overload  &lt;  operator compare employees based on salary</a:t>
            </a:r>
          </a:p>
          <a:p>
            <a:r>
              <a:rPr lang="en-US" b="1" dirty="0">
                <a:solidFill>
                  <a:srgbClr val="CC00CC"/>
                </a:solidFill>
              </a:rPr>
              <a:t>    bool operator&lt;(Employee&amp; other)  </a:t>
            </a:r>
          </a:p>
          <a:p>
            <a:r>
              <a:rPr lang="en-US" b="1" dirty="0">
                <a:solidFill>
                  <a:srgbClr val="CC00CC"/>
                </a:solidFill>
              </a:rPr>
              <a:t>      {</a:t>
            </a:r>
          </a:p>
          <a:p>
            <a:r>
              <a:rPr lang="en-US" dirty="0"/>
              <a:t>        return </a:t>
            </a:r>
            <a:r>
              <a:rPr lang="en-US" b="1" dirty="0"/>
              <a:t>salary &lt; other.salary</a:t>
            </a:r>
            <a:r>
              <a:rPr lang="en-US" dirty="0"/>
              <a:t>;  </a:t>
            </a:r>
            <a:r>
              <a:rPr lang="en-US" dirty="0">
                <a:solidFill>
                  <a:srgbClr val="CC00CC"/>
                </a:solidFill>
              </a:rPr>
              <a:t>//returns true or false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void display() const {</a:t>
            </a:r>
          </a:p>
          <a:p>
            <a:r>
              <a:rPr lang="en-US" dirty="0"/>
              <a:t>        cout &lt;&lt; "Name: " &lt;&lt; name &lt;&lt; ", Salary: " &lt;&lt; salary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DFCA7-4363-EEAD-C83C-8AC416BEB9C1}"/>
              </a:ext>
            </a:extLst>
          </p:cNvPr>
          <p:cNvSpPr txBox="1"/>
          <p:nvPr/>
        </p:nvSpPr>
        <p:spPr>
          <a:xfrm>
            <a:off x="6337005" y="742024"/>
            <a:ext cx="5695509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Employee emp1("Alice", 50000);</a:t>
            </a:r>
          </a:p>
          <a:p>
            <a:r>
              <a:rPr lang="en-US" dirty="0"/>
              <a:t>    Employee emp2("Bob", 60000);</a:t>
            </a:r>
          </a:p>
          <a:p>
            <a:endParaRPr lang="en-US" dirty="0"/>
          </a:p>
          <a:p>
            <a:r>
              <a:rPr lang="en-US" b="1" dirty="0">
                <a:solidFill>
                  <a:srgbClr val="CC00CC"/>
                </a:solidFill>
              </a:rPr>
              <a:t>    if (emp1 &lt; emp2)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cout &lt;&lt; "Alice earns less than Bob."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cout &lt;&lt; "Bob earns less than Alice."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EBE2D-E1BE-FFB5-711E-6D822F2841E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Create a class "Employee" with attributes name and salary.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Implement </a:t>
            </a:r>
            <a:r>
              <a:rPr lang="en-US" b="1" i="0" u="sng" dirty="0">
                <a:solidFill>
                  <a:srgbClr val="CC00CC"/>
                </a:solidFill>
                <a:effectLst/>
                <a:latin typeface="Söhne"/>
              </a:rPr>
              <a:t>overloaded operator &lt; 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to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Söhne"/>
              </a:rPr>
              <a:t>compare employees 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based on their salaries.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80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4AF19B-11E5-D312-2CC8-76B16B43BDE2}"/>
              </a:ext>
            </a:extLst>
          </p:cNvPr>
          <p:cNvSpPr txBox="1"/>
          <p:nvPr/>
        </p:nvSpPr>
        <p:spPr>
          <a:xfrm>
            <a:off x="110169" y="0"/>
            <a:ext cx="120151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</a:rPr>
              <a:t>EMPLOYEE PAYROLL MANAGEMENT SYSTEM</a:t>
            </a:r>
          </a:p>
          <a:p>
            <a:r>
              <a:rPr lang="en-US" b="1" dirty="0">
                <a:solidFill>
                  <a:srgbClr val="FF0000"/>
                </a:solidFill>
              </a:rPr>
              <a:t>Problem statement:</a:t>
            </a:r>
          </a:p>
          <a:p>
            <a:r>
              <a:rPr lang="en-US" dirty="0">
                <a:solidFill>
                  <a:srgbClr val="CC00CC"/>
                </a:solidFill>
              </a:rPr>
              <a:t>You are developing a </a:t>
            </a:r>
            <a:r>
              <a:rPr lang="en-US" b="1" dirty="0">
                <a:solidFill>
                  <a:srgbClr val="CC00CC"/>
                </a:solidFill>
              </a:rPr>
              <a:t>payroll management system</a:t>
            </a:r>
            <a:r>
              <a:rPr lang="en-US" dirty="0">
                <a:solidFill>
                  <a:srgbClr val="CC00CC"/>
                </a:solidFill>
              </a:rPr>
              <a:t> for a company. </a:t>
            </a:r>
          </a:p>
          <a:p>
            <a:r>
              <a:rPr lang="en-US" dirty="0">
                <a:solidFill>
                  <a:srgbClr val="CC00CC"/>
                </a:solidFill>
              </a:rPr>
              <a:t>You have created an </a:t>
            </a:r>
            <a:r>
              <a:rPr lang="en-US" u="sng" dirty="0">
                <a:solidFill>
                  <a:srgbClr val="3333FF"/>
                </a:solidFill>
              </a:rPr>
              <a:t>Employee class </a:t>
            </a:r>
            <a:r>
              <a:rPr lang="en-US" dirty="0">
                <a:solidFill>
                  <a:srgbClr val="CC00CC"/>
                </a:solidFill>
              </a:rPr>
              <a:t>with an </a:t>
            </a:r>
            <a:r>
              <a:rPr lang="en-US" u="sng" dirty="0">
                <a:solidFill>
                  <a:srgbClr val="3333FF"/>
                </a:solidFill>
              </a:rPr>
              <a:t>overloaded * operator </a:t>
            </a:r>
            <a:r>
              <a:rPr lang="en-US" dirty="0">
                <a:solidFill>
                  <a:srgbClr val="CC00CC"/>
                </a:solidFill>
              </a:rPr>
              <a:t>to calculate the annual salary based on the monthly salary. </a:t>
            </a:r>
          </a:p>
          <a:p>
            <a:r>
              <a:rPr lang="en-US" dirty="0">
                <a:solidFill>
                  <a:srgbClr val="CC00CC"/>
                </a:solidFill>
              </a:rPr>
              <a:t>A new employee, Alice, has been hired with a monthly salary of Rs.1,00,000. </a:t>
            </a:r>
          </a:p>
          <a:p>
            <a:r>
              <a:rPr lang="en-US" dirty="0">
                <a:solidFill>
                  <a:srgbClr val="CC00CC"/>
                </a:solidFill>
              </a:rPr>
              <a:t>Implement the program that uses the </a:t>
            </a:r>
            <a:r>
              <a:rPr lang="en-US" u="sng" dirty="0">
                <a:solidFill>
                  <a:srgbClr val="CC00CC"/>
                </a:solidFill>
              </a:rPr>
              <a:t>Employee class </a:t>
            </a:r>
            <a:r>
              <a:rPr lang="en-US" dirty="0">
                <a:solidFill>
                  <a:srgbClr val="CC00CC"/>
                </a:solidFill>
              </a:rPr>
              <a:t>to </a:t>
            </a:r>
            <a:r>
              <a:rPr lang="en-US" u="sng" dirty="0">
                <a:solidFill>
                  <a:srgbClr val="CC00CC"/>
                </a:solidFill>
              </a:rPr>
              <a:t>calculate and display Alice's annual salary</a:t>
            </a:r>
            <a:r>
              <a:rPr lang="en-US" dirty="0">
                <a:solidFill>
                  <a:srgbClr val="CC00CC"/>
                </a:solidFill>
              </a:rPr>
              <a:t>.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EFEEA-D14F-0B02-186C-AC5C260D8ACB}"/>
              </a:ext>
            </a:extLst>
          </p:cNvPr>
          <p:cNvSpPr txBox="1"/>
          <p:nvPr/>
        </p:nvSpPr>
        <p:spPr>
          <a:xfrm>
            <a:off x="110169" y="2031325"/>
            <a:ext cx="609600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Example Input:</a:t>
            </a:r>
          </a:p>
          <a:p>
            <a:endParaRPr lang="en-US" dirty="0"/>
          </a:p>
          <a:p>
            <a:r>
              <a:rPr lang="en-US" dirty="0"/>
              <a:t>Employee Name: Alice</a:t>
            </a:r>
          </a:p>
          <a:p>
            <a:r>
              <a:rPr lang="en-US" dirty="0"/>
              <a:t>Monthly Salary: Rs.1,00,000.00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 Output:</a:t>
            </a:r>
          </a:p>
          <a:p>
            <a:endParaRPr lang="en-US" dirty="0"/>
          </a:p>
          <a:p>
            <a:r>
              <a:rPr lang="en-US" dirty="0"/>
              <a:t>Name: Alice</a:t>
            </a:r>
          </a:p>
          <a:p>
            <a:r>
              <a:rPr lang="en-US" dirty="0"/>
              <a:t>Monthly Salary: Rs.100000</a:t>
            </a:r>
          </a:p>
          <a:p>
            <a:r>
              <a:rPr lang="en-US" dirty="0"/>
              <a:t>Annual Salary: Rs.1200000</a:t>
            </a:r>
          </a:p>
        </p:txBody>
      </p:sp>
    </p:spTree>
    <p:extLst>
      <p:ext uri="{BB962C8B-B14F-4D97-AF65-F5344CB8AC3E}">
        <p14:creationId xmlns:p14="http://schemas.microsoft.com/office/powerpoint/2010/main" val="49576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3781</Words>
  <Application>Microsoft Office PowerPoint</Application>
  <PresentationFormat>Widescreen</PresentationFormat>
  <Paragraphs>649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euclid_circular_a</vt:lpstr>
      <vt:lpstr>Söhne</vt:lpstr>
      <vt:lpstr>Söhne Mono</vt:lpstr>
      <vt:lpstr>Source Sans 3</vt:lpstr>
      <vt:lpstr>Times New Roman</vt:lpstr>
      <vt:lpstr>Wingdings</vt:lpstr>
      <vt:lpstr>Office Theme</vt:lpstr>
      <vt:lpstr>Operator Overloading</vt:lpstr>
      <vt:lpstr>Operator Overloading</vt:lpstr>
      <vt:lpstr>PowerPoint Presentation</vt:lpstr>
      <vt:lpstr>Rules for operator overloading</vt:lpstr>
      <vt:lpstr>Overloading Binary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Constructors</dc:title>
  <dc:creator>naveench</dc:creator>
  <cp:lastModifiedBy>naveench</cp:lastModifiedBy>
  <cp:revision>62</cp:revision>
  <dcterms:created xsi:type="dcterms:W3CDTF">2023-09-26T17:04:09Z</dcterms:created>
  <dcterms:modified xsi:type="dcterms:W3CDTF">2023-10-05T09:35:17Z</dcterms:modified>
</cp:coreProperties>
</file>