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7" r:id="rId2"/>
    <p:sldId id="324" r:id="rId3"/>
    <p:sldId id="323" r:id="rId4"/>
    <p:sldId id="325" r:id="rId5"/>
    <p:sldId id="326" r:id="rId6"/>
    <p:sldId id="328" r:id="rId7"/>
    <p:sldId id="348" r:id="rId8"/>
    <p:sldId id="349" r:id="rId9"/>
    <p:sldId id="329" r:id="rId10"/>
    <p:sldId id="330" r:id="rId11"/>
    <p:sldId id="350" r:id="rId12"/>
    <p:sldId id="333" r:id="rId13"/>
    <p:sldId id="345" r:id="rId14"/>
    <p:sldId id="347" r:id="rId15"/>
    <p:sldId id="335" r:id="rId16"/>
    <p:sldId id="336" r:id="rId17"/>
    <p:sldId id="337" r:id="rId18"/>
    <p:sldId id="340" r:id="rId19"/>
    <p:sldId id="341" r:id="rId20"/>
    <p:sldId id="343" r:id="rId21"/>
    <p:sldId id="342" r:id="rId22"/>
    <p:sldId id="339" r:id="rId23"/>
    <p:sldId id="351" r:id="rId24"/>
    <p:sldId id="344" r:id="rId25"/>
    <p:sldId id="352" r:id="rId26"/>
    <p:sldId id="353" r:id="rId27"/>
    <p:sldId id="356" r:id="rId28"/>
    <p:sldId id="392" r:id="rId29"/>
    <p:sldId id="391" r:id="rId30"/>
    <p:sldId id="357" r:id="rId31"/>
    <p:sldId id="358" r:id="rId32"/>
    <p:sldId id="359" r:id="rId33"/>
    <p:sldId id="362" r:id="rId34"/>
    <p:sldId id="354" r:id="rId35"/>
    <p:sldId id="361" r:id="rId36"/>
    <p:sldId id="363" r:id="rId37"/>
    <p:sldId id="364" r:id="rId38"/>
    <p:sldId id="365" r:id="rId39"/>
    <p:sldId id="366" r:id="rId40"/>
    <p:sldId id="360" r:id="rId41"/>
    <p:sldId id="386" r:id="rId42"/>
    <p:sldId id="387" r:id="rId43"/>
    <p:sldId id="388" r:id="rId44"/>
    <p:sldId id="382" r:id="rId45"/>
    <p:sldId id="384" r:id="rId46"/>
    <p:sldId id="385" r:id="rId47"/>
    <p:sldId id="389" r:id="rId48"/>
    <p:sldId id="390"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F6584-779E-10FE-0BBA-1FB7245AA6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BACD02-D68C-92B4-C0EF-E36C6F6E39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105152-C71F-F6AA-DCC2-6A3DF4E3535E}"/>
              </a:ext>
            </a:extLst>
          </p:cNvPr>
          <p:cNvSpPr>
            <a:spLocks noGrp="1"/>
          </p:cNvSpPr>
          <p:nvPr>
            <p:ph type="dt" sz="half" idx="10"/>
          </p:nvPr>
        </p:nvSpPr>
        <p:spPr/>
        <p:txBody>
          <a:bodyPr/>
          <a:lstStyle/>
          <a:p>
            <a:fld id="{FA262D8B-3731-47B0-9BCA-F27B46470F24}" type="datetimeFigureOut">
              <a:rPr lang="en-US" smtClean="0"/>
              <a:t>8/21/2023</a:t>
            </a:fld>
            <a:endParaRPr lang="en-US"/>
          </a:p>
        </p:txBody>
      </p:sp>
      <p:sp>
        <p:nvSpPr>
          <p:cNvPr id="5" name="Footer Placeholder 4">
            <a:extLst>
              <a:ext uri="{FF2B5EF4-FFF2-40B4-BE49-F238E27FC236}">
                <a16:creationId xmlns:a16="http://schemas.microsoft.com/office/drawing/2014/main" id="{27D05505-4806-E906-0A0C-F86D8DFDB6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00BCB8-350B-A65A-499C-F1AE923E42E8}"/>
              </a:ext>
            </a:extLst>
          </p:cNvPr>
          <p:cNvSpPr>
            <a:spLocks noGrp="1"/>
          </p:cNvSpPr>
          <p:nvPr>
            <p:ph type="sldNum" sz="quarter" idx="12"/>
          </p:nvPr>
        </p:nvSpPr>
        <p:spPr/>
        <p:txBody>
          <a:bodyPr/>
          <a:lstStyle/>
          <a:p>
            <a:fld id="{FE0B478B-3293-487B-806B-2DF01E7950F5}" type="slidenum">
              <a:rPr lang="en-US" smtClean="0"/>
              <a:t>‹#›</a:t>
            </a:fld>
            <a:endParaRPr lang="en-US"/>
          </a:p>
        </p:txBody>
      </p:sp>
    </p:spTree>
    <p:extLst>
      <p:ext uri="{BB962C8B-B14F-4D97-AF65-F5344CB8AC3E}">
        <p14:creationId xmlns:p14="http://schemas.microsoft.com/office/powerpoint/2010/main" val="3230668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84BE-FE77-D3F3-2B16-E6378A192C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3DDE64-CBDF-8448-3D29-4D6FF9052F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66DA90-684C-A26C-E6B1-DA4CDFDDD8C1}"/>
              </a:ext>
            </a:extLst>
          </p:cNvPr>
          <p:cNvSpPr>
            <a:spLocks noGrp="1"/>
          </p:cNvSpPr>
          <p:nvPr>
            <p:ph type="dt" sz="half" idx="10"/>
          </p:nvPr>
        </p:nvSpPr>
        <p:spPr/>
        <p:txBody>
          <a:bodyPr/>
          <a:lstStyle/>
          <a:p>
            <a:fld id="{FA262D8B-3731-47B0-9BCA-F27B46470F24}" type="datetimeFigureOut">
              <a:rPr lang="en-US" smtClean="0"/>
              <a:t>8/21/2023</a:t>
            </a:fld>
            <a:endParaRPr lang="en-US"/>
          </a:p>
        </p:txBody>
      </p:sp>
      <p:sp>
        <p:nvSpPr>
          <p:cNvPr id="5" name="Footer Placeholder 4">
            <a:extLst>
              <a:ext uri="{FF2B5EF4-FFF2-40B4-BE49-F238E27FC236}">
                <a16:creationId xmlns:a16="http://schemas.microsoft.com/office/drawing/2014/main" id="{6E8810F9-689F-D650-E33C-7AA1BF9A60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369C6-E3DE-EAF6-3175-087120CEC01C}"/>
              </a:ext>
            </a:extLst>
          </p:cNvPr>
          <p:cNvSpPr>
            <a:spLocks noGrp="1"/>
          </p:cNvSpPr>
          <p:nvPr>
            <p:ph type="sldNum" sz="quarter" idx="12"/>
          </p:nvPr>
        </p:nvSpPr>
        <p:spPr/>
        <p:txBody>
          <a:bodyPr/>
          <a:lstStyle/>
          <a:p>
            <a:fld id="{FE0B478B-3293-487B-806B-2DF01E7950F5}" type="slidenum">
              <a:rPr lang="en-US" smtClean="0"/>
              <a:t>‹#›</a:t>
            </a:fld>
            <a:endParaRPr lang="en-US"/>
          </a:p>
        </p:txBody>
      </p:sp>
    </p:spTree>
    <p:extLst>
      <p:ext uri="{BB962C8B-B14F-4D97-AF65-F5344CB8AC3E}">
        <p14:creationId xmlns:p14="http://schemas.microsoft.com/office/powerpoint/2010/main" val="3072565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3EB77A-7414-F255-2FB7-A021337D2E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8D2196-4530-E96C-FD5B-1986010B9D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1DE059-1BAC-C789-738C-579BD79B980B}"/>
              </a:ext>
            </a:extLst>
          </p:cNvPr>
          <p:cNvSpPr>
            <a:spLocks noGrp="1"/>
          </p:cNvSpPr>
          <p:nvPr>
            <p:ph type="dt" sz="half" idx="10"/>
          </p:nvPr>
        </p:nvSpPr>
        <p:spPr/>
        <p:txBody>
          <a:bodyPr/>
          <a:lstStyle/>
          <a:p>
            <a:fld id="{FA262D8B-3731-47B0-9BCA-F27B46470F24}" type="datetimeFigureOut">
              <a:rPr lang="en-US" smtClean="0"/>
              <a:t>8/21/2023</a:t>
            </a:fld>
            <a:endParaRPr lang="en-US"/>
          </a:p>
        </p:txBody>
      </p:sp>
      <p:sp>
        <p:nvSpPr>
          <p:cNvPr id="5" name="Footer Placeholder 4">
            <a:extLst>
              <a:ext uri="{FF2B5EF4-FFF2-40B4-BE49-F238E27FC236}">
                <a16:creationId xmlns:a16="http://schemas.microsoft.com/office/drawing/2014/main" id="{81CCD169-F6B6-DE13-E5DD-28B4AA6EB8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2582AF-5230-B9F1-9BF4-59BD2D7E1510}"/>
              </a:ext>
            </a:extLst>
          </p:cNvPr>
          <p:cNvSpPr>
            <a:spLocks noGrp="1"/>
          </p:cNvSpPr>
          <p:nvPr>
            <p:ph type="sldNum" sz="quarter" idx="12"/>
          </p:nvPr>
        </p:nvSpPr>
        <p:spPr/>
        <p:txBody>
          <a:bodyPr/>
          <a:lstStyle/>
          <a:p>
            <a:fld id="{FE0B478B-3293-487B-806B-2DF01E7950F5}" type="slidenum">
              <a:rPr lang="en-US" smtClean="0"/>
              <a:t>‹#›</a:t>
            </a:fld>
            <a:endParaRPr lang="en-US"/>
          </a:p>
        </p:txBody>
      </p:sp>
    </p:spTree>
    <p:extLst>
      <p:ext uri="{BB962C8B-B14F-4D97-AF65-F5344CB8AC3E}">
        <p14:creationId xmlns:p14="http://schemas.microsoft.com/office/powerpoint/2010/main" val="4280499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1A4C3-7559-5656-7A44-9CC9CAAE2C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79B3EC-7FEE-BC60-D626-5ADF11DEE2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415B68-BC6F-7507-268F-C20A9CB9BB40}"/>
              </a:ext>
            </a:extLst>
          </p:cNvPr>
          <p:cNvSpPr>
            <a:spLocks noGrp="1"/>
          </p:cNvSpPr>
          <p:nvPr>
            <p:ph type="dt" sz="half" idx="10"/>
          </p:nvPr>
        </p:nvSpPr>
        <p:spPr/>
        <p:txBody>
          <a:bodyPr/>
          <a:lstStyle/>
          <a:p>
            <a:fld id="{FA262D8B-3731-47B0-9BCA-F27B46470F24}" type="datetimeFigureOut">
              <a:rPr lang="en-US" smtClean="0"/>
              <a:t>8/21/2023</a:t>
            </a:fld>
            <a:endParaRPr lang="en-US"/>
          </a:p>
        </p:txBody>
      </p:sp>
      <p:sp>
        <p:nvSpPr>
          <p:cNvPr id="5" name="Footer Placeholder 4">
            <a:extLst>
              <a:ext uri="{FF2B5EF4-FFF2-40B4-BE49-F238E27FC236}">
                <a16:creationId xmlns:a16="http://schemas.microsoft.com/office/drawing/2014/main" id="{FB7C9AFD-EB1A-BB28-328C-B714F6E48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3CEE43-DBFC-9E3F-BD10-3C024622E222}"/>
              </a:ext>
            </a:extLst>
          </p:cNvPr>
          <p:cNvSpPr>
            <a:spLocks noGrp="1"/>
          </p:cNvSpPr>
          <p:nvPr>
            <p:ph type="sldNum" sz="quarter" idx="12"/>
          </p:nvPr>
        </p:nvSpPr>
        <p:spPr/>
        <p:txBody>
          <a:bodyPr/>
          <a:lstStyle/>
          <a:p>
            <a:fld id="{FE0B478B-3293-487B-806B-2DF01E7950F5}" type="slidenum">
              <a:rPr lang="en-US" smtClean="0"/>
              <a:t>‹#›</a:t>
            </a:fld>
            <a:endParaRPr lang="en-US"/>
          </a:p>
        </p:txBody>
      </p:sp>
    </p:spTree>
    <p:extLst>
      <p:ext uri="{BB962C8B-B14F-4D97-AF65-F5344CB8AC3E}">
        <p14:creationId xmlns:p14="http://schemas.microsoft.com/office/powerpoint/2010/main" val="274973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01E6F-DE8B-5673-1CE3-9FEEF3D5ED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46B0CB-383C-2188-8B61-B5F5653719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55D427-6D04-0B2D-461A-46287E9F32F7}"/>
              </a:ext>
            </a:extLst>
          </p:cNvPr>
          <p:cNvSpPr>
            <a:spLocks noGrp="1"/>
          </p:cNvSpPr>
          <p:nvPr>
            <p:ph type="dt" sz="half" idx="10"/>
          </p:nvPr>
        </p:nvSpPr>
        <p:spPr/>
        <p:txBody>
          <a:bodyPr/>
          <a:lstStyle/>
          <a:p>
            <a:fld id="{FA262D8B-3731-47B0-9BCA-F27B46470F24}" type="datetimeFigureOut">
              <a:rPr lang="en-US" smtClean="0"/>
              <a:t>8/21/2023</a:t>
            </a:fld>
            <a:endParaRPr lang="en-US"/>
          </a:p>
        </p:txBody>
      </p:sp>
      <p:sp>
        <p:nvSpPr>
          <p:cNvPr id="5" name="Footer Placeholder 4">
            <a:extLst>
              <a:ext uri="{FF2B5EF4-FFF2-40B4-BE49-F238E27FC236}">
                <a16:creationId xmlns:a16="http://schemas.microsoft.com/office/drawing/2014/main" id="{1713C1E7-1FEC-09CB-50AD-680B535626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E8F87C-9963-7D0B-2283-9E29EE2BAE08}"/>
              </a:ext>
            </a:extLst>
          </p:cNvPr>
          <p:cNvSpPr>
            <a:spLocks noGrp="1"/>
          </p:cNvSpPr>
          <p:nvPr>
            <p:ph type="sldNum" sz="quarter" idx="12"/>
          </p:nvPr>
        </p:nvSpPr>
        <p:spPr/>
        <p:txBody>
          <a:bodyPr/>
          <a:lstStyle/>
          <a:p>
            <a:fld id="{FE0B478B-3293-487B-806B-2DF01E7950F5}" type="slidenum">
              <a:rPr lang="en-US" smtClean="0"/>
              <a:t>‹#›</a:t>
            </a:fld>
            <a:endParaRPr lang="en-US"/>
          </a:p>
        </p:txBody>
      </p:sp>
    </p:spTree>
    <p:extLst>
      <p:ext uri="{BB962C8B-B14F-4D97-AF65-F5344CB8AC3E}">
        <p14:creationId xmlns:p14="http://schemas.microsoft.com/office/powerpoint/2010/main" val="48198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E608-2F32-D460-7572-0095D2254C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266DA6-F305-4EDA-DF87-3170F2B25E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A8BCD2-4E64-A65A-2141-787088FAC3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EB5E9F-CB02-7BA2-9985-6FB8C1B80C4A}"/>
              </a:ext>
            </a:extLst>
          </p:cNvPr>
          <p:cNvSpPr>
            <a:spLocks noGrp="1"/>
          </p:cNvSpPr>
          <p:nvPr>
            <p:ph type="dt" sz="half" idx="10"/>
          </p:nvPr>
        </p:nvSpPr>
        <p:spPr/>
        <p:txBody>
          <a:bodyPr/>
          <a:lstStyle/>
          <a:p>
            <a:fld id="{FA262D8B-3731-47B0-9BCA-F27B46470F24}" type="datetimeFigureOut">
              <a:rPr lang="en-US" smtClean="0"/>
              <a:t>8/21/2023</a:t>
            </a:fld>
            <a:endParaRPr lang="en-US"/>
          </a:p>
        </p:txBody>
      </p:sp>
      <p:sp>
        <p:nvSpPr>
          <p:cNvPr id="6" name="Footer Placeholder 5">
            <a:extLst>
              <a:ext uri="{FF2B5EF4-FFF2-40B4-BE49-F238E27FC236}">
                <a16:creationId xmlns:a16="http://schemas.microsoft.com/office/drawing/2014/main" id="{C9D35B5D-E388-61F2-26BB-3362847697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CFCBC5-6667-BE60-B5E6-8B532E920AD6}"/>
              </a:ext>
            </a:extLst>
          </p:cNvPr>
          <p:cNvSpPr>
            <a:spLocks noGrp="1"/>
          </p:cNvSpPr>
          <p:nvPr>
            <p:ph type="sldNum" sz="quarter" idx="12"/>
          </p:nvPr>
        </p:nvSpPr>
        <p:spPr/>
        <p:txBody>
          <a:bodyPr/>
          <a:lstStyle/>
          <a:p>
            <a:fld id="{FE0B478B-3293-487B-806B-2DF01E7950F5}" type="slidenum">
              <a:rPr lang="en-US" smtClean="0"/>
              <a:t>‹#›</a:t>
            </a:fld>
            <a:endParaRPr lang="en-US"/>
          </a:p>
        </p:txBody>
      </p:sp>
    </p:spTree>
    <p:extLst>
      <p:ext uri="{BB962C8B-B14F-4D97-AF65-F5344CB8AC3E}">
        <p14:creationId xmlns:p14="http://schemas.microsoft.com/office/powerpoint/2010/main" val="757765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8E90E-A6E8-CA82-59AD-87E9AC3E10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0062C9-90C3-7222-4C37-68ADEF0213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8EE44B-BBAB-0987-2712-B86E5ECB43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512D62-1F7E-35F2-00F2-8E8E94C9E9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2A779F-6646-BA04-E714-7CBB56DB17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CFEF91-6FD9-8FA6-C1DE-EF0B20EC6C5D}"/>
              </a:ext>
            </a:extLst>
          </p:cNvPr>
          <p:cNvSpPr>
            <a:spLocks noGrp="1"/>
          </p:cNvSpPr>
          <p:nvPr>
            <p:ph type="dt" sz="half" idx="10"/>
          </p:nvPr>
        </p:nvSpPr>
        <p:spPr/>
        <p:txBody>
          <a:bodyPr/>
          <a:lstStyle/>
          <a:p>
            <a:fld id="{FA262D8B-3731-47B0-9BCA-F27B46470F24}" type="datetimeFigureOut">
              <a:rPr lang="en-US" smtClean="0"/>
              <a:t>8/21/2023</a:t>
            </a:fld>
            <a:endParaRPr lang="en-US"/>
          </a:p>
        </p:txBody>
      </p:sp>
      <p:sp>
        <p:nvSpPr>
          <p:cNvPr id="8" name="Footer Placeholder 7">
            <a:extLst>
              <a:ext uri="{FF2B5EF4-FFF2-40B4-BE49-F238E27FC236}">
                <a16:creationId xmlns:a16="http://schemas.microsoft.com/office/drawing/2014/main" id="{D6C54E1A-6547-6857-8EB9-CD2DE1AE0E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359ED8-C2CA-4623-2523-9FB824D8DCE1}"/>
              </a:ext>
            </a:extLst>
          </p:cNvPr>
          <p:cNvSpPr>
            <a:spLocks noGrp="1"/>
          </p:cNvSpPr>
          <p:nvPr>
            <p:ph type="sldNum" sz="quarter" idx="12"/>
          </p:nvPr>
        </p:nvSpPr>
        <p:spPr/>
        <p:txBody>
          <a:bodyPr/>
          <a:lstStyle/>
          <a:p>
            <a:fld id="{FE0B478B-3293-487B-806B-2DF01E7950F5}" type="slidenum">
              <a:rPr lang="en-US" smtClean="0"/>
              <a:t>‹#›</a:t>
            </a:fld>
            <a:endParaRPr lang="en-US"/>
          </a:p>
        </p:txBody>
      </p:sp>
    </p:spTree>
    <p:extLst>
      <p:ext uri="{BB962C8B-B14F-4D97-AF65-F5344CB8AC3E}">
        <p14:creationId xmlns:p14="http://schemas.microsoft.com/office/powerpoint/2010/main" val="963034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A34E-B786-AB4F-5230-3130465758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2E7F3-81F6-1C77-3D96-1D58D354A28F}"/>
              </a:ext>
            </a:extLst>
          </p:cNvPr>
          <p:cNvSpPr>
            <a:spLocks noGrp="1"/>
          </p:cNvSpPr>
          <p:nvPr>
            <p:ph type="dt" sz="half" idx="10"/>
          </p:nvPr>
        </p:nvSpPr>
        <p:spPr/>
        <p:txBody>
          <a:bodyPr/>
          <a:lstStyle/>
          <a:p>
            <a:fld id="{FA262D8B-3731-47B0-9BCA-F27B46470F24}" type="datetimeFigureOut">
              <a:rPr lang="en-US" smtClean="0"/>
              <a:t>8/21/2023</a:t>
            </a:fld>
            <a:endParaRPr lang="en-US"/>
          </a:p>
        </p:txBody>
      </p:sp>
      <p:sp>
        <p:nvSpPr>
          <p:cNvPr id="4" name="Footer Placeholder 3">
            <a:extLst>
              <a:ext uri="{FF2B5EF4-FFF2-40B4-BE49-F238E27FC236}">
                <a16:creationId xmlns:a16="http://schemas.microsoft.com/office/drawing/2014/main" id="{66C9E741-F341-65F1-94B6-8BFC56CA26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64E4FC-F0C6-4B6E-1C6A-AC0CF473E421}"/>
              </a:ext>
            </a:extLst>
          </p:cNvPr>
          <p:cNvSpPr>
            <a:spLocks noGrp="1"/>
          </p:cNvSpPr>
          <p:nvPr>
            <p:ph type="sldNum" sz="quarter" idx="12"/>
          </p:nvPr>
        </p:nvSpPr>
        <p:spPr/>
        <p:txBody>
          <a:bodyPr/>
          <a:lstStyle/>
          <a:p>
            <a:fld id="{FE0B478B-3293-487B-806B-2DF01E7950F5}" type="slidenum">
              <a:rPr lang="en-US" smtClean="0"/>
              <a:t>‹#›</a:t>
            </a:fld>
            <a:endParaRPr lang="en-US"/>
          </a:p>
        </p:txBody>
      </p:sp>
    </p:spTree>
    <p:extLst>
      <p:ext uri="{BB962C8B-B14F-4D97-AF65-F5344CB8AC3E}">
        <p14:creationId xmlns:p14="http://schemas.microsoft.com/office/powerpoint/2010/main" val="380039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358FE1-A00C-44EF-4DDF-7EF813E654C1}"/>
              </a:ext>
            </a:extLst>
          </p:cNvPr>
          <p:cNvSpPr>
            <a:spLocks noGrp="1"/>
          </p:cNvSpPr>
          <p:nvPr>
            <p:ph type="dt" sz="half" idx="10"/>
          </p:nvPr>
        </p:nvSpPr>
        <p:spPr/>
        <p:txBody>
          <a:bodyPr/>
          <a:lstStyle/>
          <a:p>
            <a:fld id="{FA262D8B-3731-47B0-9BCA-F27B46470F24}" type="datetimeFigureOut">
              <a:rPr lang="en-US" smtClean="0"/>
              <a:t>8/21/2023</a:t>
            </a:fld>
            <a:endParaRPr lang="en-US"/>
          </a:p>
        </p:txBody>
      </p:sp>
      <p:sp>
        <p:nvSpPr>
          <p:cNvPr id="3" name="Footer Placeholder 2">
            <a:extLst>
              <a:ext uri="{FF2B5EF4-FFF2-40B4-BE49-F238E27FC236}">
                <a16:creationId xmlns:a16="http://schemas.microsoft.com/office/drawing/2014/main" id="{D3182CA6-FFE6-4FC6-333B-40A6E5537F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4089D7-604A-243F-7761-D1A07040A7EA}"/>
              </a:ext>
            </a:extLst>
          </p:cNvPr>
          <p:cNvSpPr>
            <a:spLocks noGrp="1"/>
          </p:cNvSpPr>
          <p:nvPr>
            <p:ph type="sldNum" sz="quarter" idx="12"/>
          </p:nvPr>
        </p:nvSpPr>
        <p:spPr/>
        <p:txBody>
          <a:bodyPr/>
          <a:lstStyle/>
          <a:p>
            <a:fld id="{FE0B478B-3293-487B-806B-2DF01E7950F5}" type="slidenum">
              <a:rPr lang="en-US" smtClean="0"/>
              <a:t>‹#›</a:t>
            </a:fld>
            <a:endParaRPr lang="en-US"/>
          </a:p>
        </p:txBody>
      </p:sp>
    </p:spTree>
    <p:extLst>
      <p:ext uri="{BB962C8B-B14F-4D97-AF65-F5344CB8AC3E}">
        <p14:creationId xmlns:p14="http://schemas.microsoft.com/office/powerpoint/2010/main" val="251458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1CFED-7306-C11A-3D67-273881918E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DD8721-DB78-15FF-6BDE-8522CDEDAE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BA41C9-7326-7927-D16E-1CFB7A2AA4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110A4B-9203-A634-9296-50E0D01B8075}"/>
              </a:ext>
            </a:extLst>
          </p:cNvPr>
          <p:cNvSpPr>
            <a:spLocks noGrp="1"/>
          </p:cNvSpPr>
          <p:nvPr>
            <p:ph type="dt" sz="half" idx="10"/>
          </p:nvPr>
        </p:nvSpPr>
        <p:spPr/>
        <p:txBody>
          <a:bodyPr/>
          <a:lstStyle/>
          <a:p>
            <a:fld id="{FA262D8B-3731-47B0-9BCA-F27B46470F24}" type="datetimeFigureOut">
              <a:rPr lang="en-US" smtClean="0"/>
              <a:t>8/21/2023</a:t>
            </a:fld>
            <a:endParaRPr lang="en-US"/>
          </a:p>
        </p:txBody>
      </p:sp>
      <p:sp>
        <p:nvSpPr>
          <p:cNvPr id="6" name="Footer Placeholder 5">
            <a:extLst>
              <a:ext uri="{FF2B5EF4-FFF2-40B4-BE49-F238E27FC236}">
                <a16:creationId xmlns:a16="http://schemas.microsoft.com/office/drawing/2014/main" id="{D1C74CCF-B80E-857C-E117-989D715705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F25291-358D-8C38-E9FB-6CE4379043AF}"/>
              </a:ext>
            </a:extLst>
          </p:cNvPr>
          <p:cNvSpPr>
            <a:spLocks noGrp="1"/>
          </p:cNvSpPr>
          <p:nvPr>
            <p:ph type="sldNum" sz="quarter" idx="12"/>
          </p:nvPr>
        </p:nvSpPr>
        <p:spPr/>
        <p:txBody>
          <a:bodyPr/>
          <a:lstStyle/>
          <a:p>
            <a:fld id="{FE0B478B-3293-487B-806B-2DF01E7950F5}" type="slidenum">
              <a:rPr lang="en-US" smtClean="0"/>
              <a:t>‹#›</a:t>
            </a:fld>
            <a:endParaRPr lang="en-US"/>
          </a:p>
        </p:txBody>
      </p:sp>
    </p:spTree>
    <p:extLst>
      <p:ext uri="{BB962C8B-B14F-4D97-AF65-F5344CB8AC3E}">
        <p14:creationId xmlns:p14="http://schemas.microsoft.com/office/powerpoint/2010/main" val="2015571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A7688-45A0-BC09-6812-CDBC29294E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81C3C9-4A89-C927-7A92-E795D215B2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6ACCCE-76AD-029E-D666-2CB2880D3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A85B30-9653-36DF-4008-5A6C43FB0FF1}"/>
              </a:ext>
            </a:extLst>
          </p:cNvPr>
          <p:cNvSpPr>
            <a:spLocks noGrp="1"/>
          </p:cNvSpPr>
          <p:nvPr>
            <p:ph type="dt" sz="half" idx="10"/>
          </p:nvPr>
        </p:nvSpPr>
        <p:spPr/>
        <p:txBody>
          <a:bodyPr/>
          <a:lstStyle/>
          <a:p>
            <a:fld id="{FA262D8B-3731-47B0-9BCA-F27B46470F24}" type="datetimeFigureOut">
              <a:rPr lang="en-US" smtClean="0"/>
              <a:t>8/21/2023</a:t>
            </a:fld>
            <a:endParaRPr lang="en-US"/>
          </a:p>
        </p:txBody>
      </p:sp>
      <p:sp>
        <p:nvSpPr>
          <p:cNvPr id="6" name="Footer Placeholder 5">
            <a:extLst>
              <a:ext uri="{FF2B5EF4-FFF2-40B4-BE49-F238E27FC236}">
                <a16:creationId xmlns:a16="http://schemas.microsoft.com/office/drawing/2014/main" id="{99C21DB1-2771-920F-B435-C4EFF5A92E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594EB5-8C5D-933A-A975-8717A57E07AC}"/>
              </a:ext>
            </a:extLst>
          </p:cNvPr>
          <p:cNvSpPr>
            <a:spLocks noGrp="1"/>
          </p:cNvSpPr>
          <p:nvPr>
            <p:ph type="sldNum" sz="quarter" idx="12"/>
          </p:nvPr>
        </p:nvSpPr>
        <p:spPr/>
        <p:txBody>
          <a:bodyPr/>
          <a:lstStyle/>
          <a:p>
            <a:fld id="{FE0B478B-3293-487B-806B-2DF01E7950F5}" type="slidenum">
              <a:rPr lang="en-US" smtClean="0"/>
              <a:t>‹#›</a:t>
            </a:fld>
            <a:endParaRPr lang="en-US"/>
          </a:p>
        </p:txBody>
      </p:sp>
    </p:spTree>
    <p:extLst>
      <p:ext uri="{BB962C8B-B14F-4D97-AF65-F5344CB8AC3E}">
        <p14:creationId xmlns:p14="http://schemas.microsoft.com/office/powerpoint/2010/main" val="3943048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C213B2-09CD-FB5B-5C84-A4386C12FC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B68F0A-695E-EE5B-FBFE-4308918DF4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C722E2-E555-6ED6-6BCE-C7EBB18144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62D8B-3731-47B0-9BCA-F27B46470F24}" type="datetimeFigureOut">
              <a:rPr lang="en-US" smtClean="0"/>
              <a:t>8/21/2023</a:t>
            </a:fld>
            <a:endParaRPr lang="en-US"/>
          </a:p>
        </p:txBody>
      </p:sp>
      <p:sp>
        <p:nvSpPr>
          <p:cNvPr id="5" name="Footer Placeholder 4">
            <a:extLst>
              <a:ext uri="{FF2B5EF4-FFF2-40B4-BE49-F238E27FC236}">
                <a16:creationId xmlns:a16="http://schemas.microsoft.com/office/drawing/2014/main" id="{79BFC37F-C2AA-F39A-B2F0-81DAEC0EC3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3B30EF-655D-A509-F861-ED6D1C460B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0B478B-3293-487B-806B-2DF01E7950F5}" type="slidenum">
              <a:rPr lang="en-US" smtClean="0"/>
              <a:t>‹#›</a:t>
            </a:fld>
            <a:endParaRPr lang="en-US"/>
          </a:p>
        </p:txBody>
      </p:sp>
    </p:spTree>
    <p:extLst>
      <p:ext uri="{BB962C8B-B14F-4D97-AF65-F5344CB8AC3E}">
        <p14:creationId xmlns:p14="http://schemas.microsoft.com/office/powerpoint/2010/main" val="2272187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paranthesischecker.c" TargetMode="Externa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hyperlink" Target="https://www.geeksforgeeks.org/stack-data-structure/" TargetMode="Externa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72B49-76BE-8F46-632D-FA09D9DA607D}"/>
              </a:ext>
            </a:extLst>
          </p:cNvPr>
          <p:cNvSpPr>
            <a:spLocks noGrp="1"/>
          </p:cNvSpPr>
          <p:nvPr>
            <p:ph type="title"/>
          </p:nvPr>
        </p:nvSpPr>
        <p:spPr>
          <a:xfrm>
            <a:off x="0" y="1"/>
            <a:ext cx="12072664" cy="715963"/>
          </a:xfrm>
          <a:solidFill>
            <a:schemeClr val="accent4">
              <a:lumMod val="20000"/>
              <a:lumOff val="80000"/>
            </a:schemeClr>
          </a:solidFill>
        </p:spPr>
        <p:txBody>
          <a:bodyPr rtlCol="0">
            <a:noAutofit/>
          </a:bodyPr>
          <a:lstStyle/>
          <a:p>
            <a:pPr>
              <a:defRPr/>
            </a:pPr>
            <a:r>
              <a:rPr lang="en-US" sz="3200" b="1" u="sng" dirty="0"/>
              <a:t>Stacks</a:t>
            </a:r>
            <a:endParaRPr lang="en-US" sz="3200" dirty="0"/>
          </a:p>
        </p:txBody>
      </p:sp>
      <p:sp>
        <p:nvSpPr>
          <p:cNvPr id="9219" name="Content Placeholder 2">
            <a:extLst>
              <a:ext uri="{FF2B5EF4-FFF2-40B4-BE49-F238E27FC236}">
                <a16:creationId xmlns:a16="http://schemas.microsoft.com/office/drawing/2014/main" id="{020F4BE0-687E-E763-566D-B53F2D3CBB7F}"/>
              </a:ext>
            </a:extLst>
          </p:cNvPr>
          <p:cNvSpPr>
            <a:spLocks noGrp="1"/>
          </p:cNvSpPr>
          <p:nvPr>
            <p:ph idx="1"/>
          </p:nvPr>
        </p:nvSpPr>
        <p:spPr>
          <a:xfrm>
            <a:off x="263352" y="715964"/>
            <a:ext cx="6899448" cy="5913437"/>
          </a:xfrm>
        </p:spPr>
        <p:txBody>
          <a:bodyPr>
            <a:normAutofit fontScale="92500"/>
          </a:bodyPr>
          <a:lstStyle/>
          <a:p>
            <a:pPr algn="just">
              <a:buFont typeface="Arial" panose="020B0604020202020204" pitchFamily="34" charset="0"/>
              <a:buNone/>
            </a:pPr>
            <a:r>
              <a:rPr lang="en-US" altLang="en-US" sz="2400" b="1" dirty="0"/>
              <a:t>Stack</a:t>
            </a:r>
            <a:r>
              <a:rPr lang="en-US" altLang="en-US" sz="2400" dirty="0"/>
              <a:t> is a </a:t>
            </a:r>
            <a:r>
              <a:rPr lang="en-US" altLang="en-US" sz="2400" b="1" dirty="0">
                <a:solidFill>
                  <a:srgbClr val="FF0000"/>
                </a:solidFill>
              </a:rPr>
              <a:t>linear Data structure </a:t>
            </a:r>
            <a:r>
              <a:rPr lang="en-US" altLang="en-US" sz="2400" dirty="0"/>
              <a:t>that</a:t>
            </a:r>
            <a:r>
              <a:rPr lang="en-US" altLang="en-US" sz="2400" b="1" dirty="0"/>
              <a:t> stores and retrieves</a:t>
            </a:r>
            <a:r>
              <a:rPr lang="en-US" altLang="en-US" sz="2400" dirty="0"/>
              <a:t> the elements</a:t>
            </a:r>
            <a:r>
              <a:rPr lang="en-IN" altLang="en-US" sz="2400" dirty="0"/>
              <a:t> by using a principle </a:t>
            </a:r>
            <a:r>
              <a:rPr lang="en-IN" altLang="en-US" sz="2400" b="1" dirty="0">
                <a:solidFill>
                  <a:srgbClr val="3333FF"/>
                </a:solidFill>
              </a:rPr>
              <a:t>LIFO(Last-In First-Out ).</a:t>
            </a:r>
            <a:endParaRPr lang="en-US" altLang="en-US" sz="2400" b="1" dirty="0">
              <a:solidFill>
                <a:srgbClr val="3333FF"/>
              </a:solidFill>
            </a:endParaRPr>
          </a:p>
          <a:p>
            <a:pPr algn="just">
              <a:buFont typeface="Arial" panose="020B0604020202020204" pitchFamily="34" charset="0"/>
              <a:buNone/>
            </a:pPr>
            <a:r>
              <a:rPr lang="en-US" altLang="en-US" sz="2400" b="1" dirty="0"/>
              <a:t>       i.e. </a:t>
            </a:r>
            <a:r>
              <a:rPr lang="en-US" altLang="en-US" sz="2400" dirty="0"/>
              <a:t>The </a:t>
            </a:r>
            <a:r>
              <a:rPr lang="en-US" altLang="en-US" sz="2400" b="1" dirty="0"/>
              <a:t>elements in stack are </a:t>
            </a:r>
            <a:r>
              <a:rPr lang="en-US" altLang="en-US" sz="2400" dirty="0"/>
              <a:t>inserted or removed according to </a:t>
            </a:r>
            <a:r>
              <a:rPr lang="en-IN" altLang="en-US" sz="2400" b="1" dirty="0"/>
              <a:t> </a:t>
            </a:r>
            <a:r>
              <a:rPr lang="en-IN" altLang="en-US" sz="2400" b="1" dirty="0">
                <a:solidFill>
                  <a:srgbClr val="3333FF"/>
                </a:solidFill>
              </a:rPr>
              <a:t>Last-In First-Out (LIFO</a:t>
            </a:r>
            <a:r>
              <a:rPr lang="en-IN" altLang="en-US" sz="2400" b="1" dirty="0"/>
              <a:t>)  </a:t>
            </a:r>
            <a:r>
              <a:rPr lang="en-US" altLang="en-US" sz="2400" dirty="0">
                <a:solidFill>
                  <a:srgbClr val="FF0000"/>
                </a:solidFill>
              </a:rPr>
              <a:t>principle.</a:t>
            </a:r>
          </a:p>
          <a:p>
            <a:pPr algn="just">
              <a:buFont typeface="Arial" panose="020B0604020202020204" pitchFamily="34" charset="0"/>
              <a:buNone/>
            </a:pPr>
            <a:r>
              <a:rPr lang="en-IN" altLang="en-US" sz="2400" b="1" dirty="0"/>
              <a:t>LIFO Principle</a:t>
            </a:r>
            <a:r>
              <a:rPr lang="en-IN" altLang="en-US" sz="2400" dirty="0"/>
              <a:t>- Lastly Inserted  elements will be removed first.</a:t>
            </a:r>
          </a:p>
          <a:p>
            <a:pPr algn="just">
              <a:buFont typeface="Arial" panose="020B0604020202020204" pitchFamily="34" charset="0"/>
              <a:buNone/>
            </a:pPr>
            <a:r>
              <a:rPr lang="en-IN" altLang="en-US" sz="2400" b="1" dirty="0"/>
              <a:t>Ex.        IN                                                OUT</a:t>
            </a:r>
          </a:p>
          <a:p>
            <a:pPr algn="just">
              <a:buFont typeface="Arial" panose="020B0604020202020204" pitchFamily="34" charset="0"/>
              <a:buNone/>
            </a:pPr>
            <a:r>
              <a:rPr lang="en-IN" altLang="en-US" sz="2400" b="1" dirty="0"/>
              <a:t>          E4,E3,E2,E1 </a:t>
            </a:r>
            <a:r>
              <a:rPr lang="en-IN" altLang="en-US" sz="2400" b="1" dirty="0">
                <a:sym typeface="Wingdings" panose="05000000000000000000" pitchFamily="2" charset="2"/>
              </a:rPr>
              <a:t>  STACK   E4,E3,E2,E1</a:t>
            </a:r>
          </a:p>
          <a:p>
            <a:pPr algn="just">
              <a:buFont typeface="Wingdings" panose="05000000000000000000" pitchFamily="2" charset="2"/>
              <a:buChar char="§"/>
            </a:pPr>
            <a:r>
              <a:rPr lang="en-IN" altLang="en-US" sz="2400" b="1" dirty="0"/>
              <a:t>Stack </a:t>
            </a:r>
            <a:r>
              <a:rPr lang="en-IN" altLang="en-US" sz="2400" dirty="0"/>
              <a:t>will have only one end, it is called as </a:t>
            </a:r>
            <a:r>
              <a:rPr lang="en-IN" altLang="en-US" sz="2400" b="1" dirty="0"/>
              <a:t>top </a:t>
            </a:r>
            <a:r>
              <a:rPr lang="en-IN" altLang="en-US" sz="2400" dirty="0"/>
              <a:t>of stack</a:t>
            </a:r>
          </a:p>
          <a:p>
            <a:pPr algn="just">
              <a:buFont typeface="Wingdings" panose="05000000000000000000" pitchFamily="2" charset="2"/>
              <a:buChar char="§"/>
            </a:pPr>
            <a:r>
              <a:rPr lang="en-IN" altLang="en-US" sz="2400" dirty="0"/>
              <a:t> Elements can be added and removed from the stack only at the </a:t>
            </a:r>
            <a:r>
              <a:rPr lang="en-IN" altLang="en-US" sz="2400" b="1" dirty="0"/>
              <a:t>top end.</a:t>
            </a:r>
          </a:p>
          <a:p>
            <a:pPr algn="just"/>
            <a:r>
              <a:rPr lang="en-IN" altLang="en-US" sz="2400" b="1" dirty="0">
                <a:solidFill>
                  <a:srgbClr val="FF0000"/>
                </a:solidFill>
              </a:rPr>
              <a:t>push()</a:t>
            </a:r>
            <a:r>
              <a:rPr lang="en-IN" altLang="en-US" sz="2400" b="1" dirty="0">
                <a:solidFill>
                  <a:srgbClr val="FF0000"/>
                </a:solidFill>
                <a:sym typeface="Wingdings" panose="05000000000000000000" pitchFamily="2" charset="2"/>
              </a:rPr>
              <a:t> </a:t>
            </a:r>
            <a:r>
              <a:rPr lang="en-IN" altLang="en-US" sz="2400" b="1" dirty="0">
                <a:sym typeface="Wingdings" panose="05000000000000000000" pitchFamily="2" charset="2"/>
              </a:rPr>
              <a:t>inserting an element into stack is called as push.</a:t>
            </a:r>
          </a:p>
          <a:p>
            <a:pPr algn="just"/>
            <a:r>
              <a:rPr lang="en-IN" altLang="en-US" sz="2400" b="1" dirty="0">
                <a:solidFill>
                  <a:srgbClr val="FF0000"/>
                </a:solidFill>
                <a:sym typeface="Wingdings" panose="05000000000000000000" pitchFamily="2" charset="2"/>
              </a:rPr>
              <a:t>pop() </a:t>
            </a:r>
            <a:r>
              <a:rPr lang="en-IN" altLang="en-US" sz="2400" b="1" dirty="0">
                <a:sym typeface="Wingdings" panose="05000000000000000000" pitchFamily="2" charset="2"/>
              </a:rPr>
              <a:t>deleting an element into stack is called as pop</a:t>
            </a:r>
            <a:endParaRPr lang="en-IN" altLang="en-US" sz="2400" b="1" dirty="0"/>
          </a:p>
          <a:p>
            <a:pPr algn="just">
              <a:buFont typeface="Wingdings" panose="05000000000000000000" pitchFamily="2" charset="2"/>
              <a:buChar char="§"/>
            </a:pPr>
            <a:endParaRPr lang="en-IN" altLang="en-US" sz="2400" b="1" dirty="0"/>
          </a:p>
          <a:p>
            <a:pPr algn="just">
              <a:buFont typeface="Arial" panose="020B0604020202020204" pitchFamily="34" charset="0"/>
              <a:buNone/>
            </a:pPr>
            <a:endParaRPr lang="en-IN" altLang="en-US" sz="2400" b="1" dirty="0"/>
          </a:p>
          <a:p>
            <a:pPr algn="just">
              <a:buFont typeface="Arial" panose="020B0604020202020204" pitchFamily="34" charset="0"/>
              <a:buNone/>
            </a:pPr>
            <a:endParaRPr lang="en-US" altLang="en-US" sz="2400" dirty="0"/>
          </a:p>
          <a:p>
            <a:pPr algn="just"/>
            <a:endParaRPr lang="en-US" altLang="en-US" sz="2400" dirty="0">
              <a:solidFill>
                <a:srgbClr val="FF0000"/>
              </a:solidFill>
            </a:endParaRPr>
          </a:p>
        </p:txBody>
      </p:sp>
      <p:pic>
        <p:nvPicPr>
          <p:cNvPr id="9220" name="Picture 3" descr="COMPUTER INNOVATIONS: Stacks">
            <a:extLst>
              <a:ext uri="{FF2B5EF4-FFF2-40B4-BE49-F238E27FC236}">
                <a16:creationId xmlns:a16="http://schemas.microsoft.com/office/drawing/2014/main" id="{D2059C63-716C-9179-D7AB-983B3D3239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1332" y="817032"/>
            <a:ext cx="3555268" cy="5204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221" name="TextBox 4">
            <a:extLst>
              <a:ext uri="{FF2B5EF4-FFF2-40B4-BE49-F238E27FC236}">
                <a16:creationId xmlns:a16="http://schemas.microsoft.com/office/drawing/2014/main" id="{35E65878-4686-4081-7C3B-32D6E3ADC656}"/>
              </a:ext>
            </a:extLst>
          </p:cNvPr>
          <p:cNvSpPr txBox="1">
            <a:spLocks noChangeArrowheads="1"/>
          </p:cNvSpPr>
          <p:nvPr/>
        </p:nvSpPr>
        <p:spPr bwMode="auto">
          <a:xfrm>
            <a:off x="8755064" y="495300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latin typeface="Arial" panose="020B0604020202020204" pitchFamily="34" charset="0"/>
              </a:rPr>
              <a:t>E1</a:t>
            </a:r>
          </a:p>
        </p:txBody>
      </p:sp>
      <p:sp>
        <p:nvSpPr>
          <p:cNvPr id="9222" name="TextBox 6">
            <a:extLst>
              <a:ext uri="{FF2B5EF4-FFF2-40B4-BE49-F238E27FC236}">
                <a16:creationId xmlns:a16="http://schemas.microsoft.com/office/drawing/2014/main" id="{39B93632-73C8-895F-532B-96AFE0E592FC}"/>
              </a:ext>
            </a:extLst>
          </p:cNvPr>
          <p:cNvSpPr txBox="1">
            <a:spLocks noChangeArrowheads="1"/>
          </p:cNvSpPr>
          <p:nvPr/>
        </p:nvSpPr>
        <p:spPr bwMode="auto">
          <a:xfrm>
            <a:off x="8755064" y="441960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latin typeface="Arial" panose="020B0604020202020204" pitchFamily="34" charset="0"/>
              </a:rPr>
              <a:t>E2</a:t>
            </a:r>
          </a:p>
        </p:txBody>
      </p:sp>
      <p:sp>
        <p:nvSpPr>
          <p:cNvPr id="9223" name="TextBox 7">
            <a:extLst>
              <a:ext uri="{FF2B5EF4-FFF2-40B4-BE49-F238E27FC236}">
                <a16:creationId xmlns:a16="http://schemas.microsoft.com/office/drawing/2014/main" id="{772553C4-29C7-AD49-E2D8-3E2807259589}"/>
              </a:ext>
            </a:extLst>
          </p:cNvPr>
          <p:cNvSpPr txBox="1">
            <a:spLocks noChangeArrowheads="1"/>
          </p:cNvSpPr>
          <p:nvPr/>
        </p:nvSpPr>
        <p:spPr bwMode="auto">
          <a:xfrm>
            <a:off x="8755064" y="381000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latin typeface="Arial" panose="020B0604020202020204" pitchFamily="34" charset="0"/>
              </a:rPr>
              <a:t>E3</a:t>
            </a:r>
          </a:p>
        </p:txBody>
      </p:sp>
      <p:sp>
        <p:nvSpPr>
          <p:cNvPr id="9224" name="TextBox 8">
            <a:extLst>
              <a:ext uri="{FF2B5EF4-FFF2-40B4-BE49-F238E27FC236}">
                <a16:creationId xmlns:a16="http://schemas.microsoft.com/office/drawing/2014/main" id="{064C28BE-9C4A-513C-7933-1EFAF8D3580D}"/>
              </a:ext>
            </a:extLst>
          </p:cNvPr>
          <p:cNvSpPr txBox="1">
            <a:spLocks noChangeArrowheads="1"/>
          </p:cNvSpPr>
          <p:nvPr/>
        </p:nvSpPr>
        <p:spPr bwMode="auto">
          <a:xfrm>
            <a:off x="8755064" y="335280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latin typeface="Arial" panose="020B0604020202020204" pitchFamily="34" charset="0"/>
              </a:rPr>
              <a:t>E4</a:t>
            </a:r>
          </a:p>
        </p:txBody>
      </p:sp>
      <p:sp>
        <p:nvSpPr>
          <p:cNvPr id="9225" name="TextBox 9">
            <a:extLst>
              <a:ext uri="{FF2B5EF4-FFF2-40B4-BE49-F238E27FC236}">
                <a16:creationId xmlns:a16="http://schemas.microsoft.com/office/drawing/2014/main" id="{7B8CD549-7A65-C0FB-D33E-1B9D93A5FECA}"/>
              </a:ext>
            </a:extLst>
          </p:cNvPr>
          <p:cNvSpPr txBox="1">
            <a:spLocks noChangeArrowheads="1"/>
          </p:cNvSpPr>
          <p:nvPr/>
        </p:nvSpPr>
        <p:spPr bwMode="auto">
          <a:xfrm>
            <a:off x="9349680" y="6155456"/>
            <a:ext cx="1066800" cy="369888"/>
          </a:xfrm>
          <a:prstGeom prst="rect">
            <a:avLst/>
          </a:prstGeom>
          <a:solidFill>
            <a:schemeClr val="accent5"/>
          </a:solidFill>
          <a:ln w="9525">
            <a:noFill/>
            <a:miter lim="800000"/>
            <a:headEnd/>
            <a:tailEnd/>
          </a:ln>
        </p:spPr>
        <p:txBody>
          <a:bodyPr>
            <a:spAutoFit/>
          </a:bodyPr>
          <a:lstStyle/>
          <a:p>
            <a:pPr>
              <a:defRPr/>
            </a:pPr>
            <a:r>
              <a:rPr lang="en-US" b="1" dirty="0">
                <a:latin typeface="Arial" charset="0"/>
                <a:cs typeface="Arial" charset="0"/>
              </a:rPr>
              <a:t>A stack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B034F-4544-86B3-65DC-8AFCD0FFA05E}"/>
              </a:ext>
            </a:extLst>
          </p:cNvPr>
          <p:cNvSpPr>
            <a:spLocks noGrp="1"/>
          </p:cNvSpPr>
          <p:nvPr>
            <p:ph type="title"/>
          </p:nvPr>
        </p:nvSpPr>
        <p:spPr>
          <a:xfrm>
            <a:off x="119336" y="1"/>
            <a:ext cx="11953328" cy="715963"/>
          </a:xfrm>
          <a:solidFill>
            <a:schemeClr val="accent4">
              <a:lumMod val="20000"/>
              <a:lumOff val="80000"/>
            </a:schemeClr>
          </a:solidFill>
        </p:spPr>
        <p:txBody>
          <a:bodyPr rtlCol="0">
            <a:noAutofit/>
          </a:bodyPr>
          <a:lstStyle/>
          <a:p>
            <a:pPr>
              <a:defRPr/>
            </a:pPr>
            <a:r>
              <a:rPr lang="en-US" sz="3200" b="1" u="sng" dirty="0"/>
              <a:t>Stack-Operation pop()</a:t>
            </a:r>
            <a:endParaRPr lang="en-US" sz="3200" dirty="0"/>
          </a:p>
        </p:txBody>
      </p:sp>
      <p:sp>
        <p:nvSpPr>
          <p:cNvPr id="18435" name="AutoShape 4" descr="Stack Push Operation">
            <a:extLst>
              <a:ext uri="{FF2B5EF4-FFF2-40B4-BE49-F238E27FC236}">
                <a16:creationId xmlns:a16="http://schemas.microsoft.com/office/drawing/2014/main" id="{5951644C-865D-1206-F4EC-A6E8747C85F8}"/>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pic>
        <p:nvPicPr>
          <p:cNvPr id="18436" name="Picture 7">
            <a:extLst>
              <a:ext uri="{FF2B5EF4-FFF2-40B4-BE49-F238E27FC236}">
                <a16:creationId xmlns:a16="http://schemas.microsoft.com/office/drawing/2014/main" id="{5686CB0F-C394-057F-1128-6509E3DD0D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548" y="1159396"/>
            <a:ext cx="5168938" cy="4539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8437" name="Picture 8">
            <a:extLst>
              <a:ext uri="{FF2B5EF4-FFF2-40B4-BE49-F238E27FC236}">
                <a16:creationId xmlns:a16="http://schemas.microsoft.com/office/drawing/2014/main" id="{54497B91-F43C-1F35-EB6D-5C5EC06068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9486" y="1159396"/>
            <a:ext cx="5861992" cy="48078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3830-B161-E4F3-59F2-CB0241EB3B08}"/>
              </a:ext>
            </a:extLst>
          </p:cNvPr>
          <p:cNvSpPr>
            <a:spLocks noGrp="1"/>
          </p:cNvSpPr>
          <p:nvPr>
            <p:ph type="title"/>
          </p:nvPr>
        </p:nvSpPr>
        <p:spPr>
          <a:xfrm>
            <a:off x="0" y="1"/>
            <a:ext cx="12072664" cy="715963"/>
          </a:xfrm>
          <a:solidFill>
            <a:schemeClr val="accent4">
              <a:lumMod val="20000"/>
              <a:lumOff val="80000"/>
            </a:schemeClr>
          </a:solidFill>
        </p:spPr>
        <p:txBody>
          <a:bodyPr rtlCol="0">
            <a:noAutofit/>
          </a:bodyPr>
          <a:lstStyle/>
          <a:p>
            <a:pPr>
              <a:defRPr/>
            </a:pPr>
            <a:r>
              <a:rPr lang="en-US" sz="3200" b="1" u="sng" dirty="0"/>
              <a:t>Stack-Operation – pop()</a:t>
            </a:r>
            <a:endParaRPr lang="en-US" sz="3200" dirty="0"/>
          </a:p>
        </p:txBody>
      </p:sp>
      <p:sp>
        <p:nvSpPr>
          <p:cNvPr id="19459" name="Content Placeholder 2">
            <a:extLst>
              <a:ext uri="{FF2B5EF4-FFF2-40B4-BE49-F238E27FC236}">
                <a16:creationId xmlns:a16="http://schemas.microsoft.com/office/drawing/2014/main" id="{F6D59426-3B93-4CAA-C8CA-A68D6E446C5D}"/>
              </a:ext>
            </a:extLst>
          </p:cNvPr>
          <p:cNvSpPr>
            <a:spLocks noGrp="1"/>
          </p:cNvSpPr>
          <p:nvPr>
            <p:ph idx="1"/>
          </p:nvPr>
        </p:nvSpPr>
        <p:spPr>
          <a:xfrm>
            <a:off x="212651" y="715964"/>
            <a:ext cx="10455349" cy="6142037"/>
          </a:xfrm>
        </p:spPr>
        <p:txBody>
          <a:bodyPr>
            <a:normAutofit fontScale="92500" lnSpcReduction="10000"/>
          </a:bodyPr>
          <a:lstStyle/>
          <a:p>
            <a:pPr>
              <a:buFont typeface="Arial" panose="020B0604020202020204" pitchFamily="34" charset="0"/>
              <a:buNone/>
            </a:pPr>
            <a:r>
              <a:rPr lang="en-US" altLang="en-US" sz="2400" b="1" dirty="0"/>
              <a:t>int</a:t>
            </a:r>
            <a:r>
              <a:rPr lang="en-US" altLang="en-US" sz="2400" dirty="0"/>
              <a:t> pop ()  </a:t>
            </a:r>
          </a:p>
          <a:p>
            <a:pPr>
              <a:buFont typeface="Arial" panose="020B0604020202020204" pitchFamily="34" charset="0"/>
              <a:buNone/>
            </a:pPr>
            <a:r>
              <a:rPr lang="en-US" altLang="en-US" sz="2400" dirty="0"/>
              <a:t>{   </a:t>
            </a:r>
          </a:p>
          <a:p>
            <a:pPr>
              <a:buFont typeface="Arial" panose="020B0604020202020204" pitchFamily="34" charset="0"/>
              <a:buNone/>
            </a:pPr>
            <a:r>
              <a:rPr lang="en-US" altLang="en-US" sz="2400" dirty="0"/>
              <a:t>    </a:t>
            </a:r>
            <a:r>
              <a:rPr lang="en-US" altLang="en-US" sz="2400" b="1" dirty="0"/>
              <a:t>if</a:t>
            </a:r>
            <a:r>
              <a:rPr lang="en-US" altLang="en-US" sz="2400" dirty="0"/>
              <a:t>(top == -1)     //check for underflow</a:t>
            </a:r>
          </a:p>
          <a:p>
            <a:pPr>
              <a:buFont typeface="Arial" panose="020B0604020202020204" pitchFamily="34" charset="0"/>
              <a:buNone/>
            </a:pPr>
            <a:r>
              <a:rPr lang="en-US" altLang="en-US" sz="2400" dirty="0"/>
              <a:t>    {  </a:t>
            </a:r>
          </a:p>
          <a:p>
            <a:pPr>
              <a:buFont typeface="Arial" panose="020B0604020202020204" pitchFamily="34" charset="0"/>
              <a:buNone/>
            </a:pPr>
            <a:r>
              <a:rPr lang="en-US" altLang="en-US" sz="2400" dirty="0"/>
              <a:t>        </a:t>
            </a:r>
            <a:r>
              <a:rPr lang="en-US" altLang="en-US" sz="2400" dirty="0" err="1"/>
              <a:t>printf</a:t>
            </a:r>
            <a:r>
              <a:rPr lang="en-US" altLang="en-US" sz="2400" dirty="0"/>
              <a:t>(“Stack is empty");  </a:t>
            </a:r>
          </a:p>
          <a:p>
            <a:pPr>
              <a:buFont typeface="Arial" panose="020B0604020202020204" pitchFamily="34" charset="0"/>
              <a:buNone/>
            </a:pPr>
            <a:r>
              <a:rPr lang="en-US" altLang="en-US" sz="2400" dirty="0"/>
              <a:t>        </a:t>
            </a:r>
            <a:r>
              <a:rPr lang="en-US" altLang="en-US" sz="2400" b="1" dirty="0"/>
              <a:t>return</a:t>
            </a:r>
            <a:r>
              <a:rPr lang="en-US" altLang="en-US" sz="2400" dirty="0"/>
              <a:t> 0;  </a:t>
            </a:r>
          </a:p>
          <a:p>
            <a:pPr>
              <a:buFont typeface="Arial" panose="020B0604020202020204" pitchFamily="34" charset="0"/>
              <a:buNone/>
            </a:pPr>
            <a:r>
              <a:rPr lang="en-US" altLang="en-US" sz="2400" dirty="0"/>
              <a:t>    }  </a:t>
            </a:r>
          </a:p>
          <a:p>
            <a:pPr>
              <a:buFont typeface="Arial" panose="020B0604020202020204" pitchFamily="34" charset="0"/>
              <a:buNone/>
            </a:pPr>
            <a:r>
              <a:rPr lang="en-US" altLang="en-US" sz="2400" dirty="0"/>
              <a:t>    </a:t>
            </a:r>
            <a:r>
              <a:rPr lang="en-US" altLang="en-US" sz="2400" b="1" dirty="0"/>
              <a:t>else</a:t>
            </a:r>
            <a:r>
              <a:rPr lang="en-US" altLang="en-US" sz="2400" dirty="0"/>
              <a:t>  </a:t>
            </a:r>
          </a:p>
          <a:p>
            <a:pPr>
              <a:buFont typeface="Arial" panose="020B0604020202020204" pitchFamily="34" charset="0"/>
              <a:buNone/>
            </a:pPr>
            <a:r>
              <a:rPr lang="en-US" altLang="en-US" sz="2400" dirty="0"/>
              <a:t>    {  </a:t>
            </a:r>
          </a:p>
          <a:p>
            <a:pPr>
              <a:buFont typeface="Arial" panose="020B0604020202020204" pitchFamily="34" charset="0"/>
              <a:buNone/>
            </a:pPr>
            <a:r>
              <a:rPr lang="en-US" altLang="en-US" sz="2400" dirty="0"/>
              <a:t>       int item;</a:t>
            </a:r>
          </a:p>
          <a:p>
            <a:pPr>
              <a:buFont typeface="Arial" panose="020B0604020202020204" pitchFamily="34" charset="0"/>
              <a:buNone/>
            </a:pPr>
            <a:r>
              <a:rPr lang="en-US" altLang="en-US" sz="2400" dirty="0"/>
              <a:t>	</a:t>
            </a:r>
            <a:r>
              <a:rPr lang="en-US" altLang="en-US" sz="2400" b="1" dirty="0"/>
              <a:t>item = </a:t>
            </a:r>
            <a:r>
              <a:rPr lang="en-US" altLang="en-US" sz="2400" b="1" dirty="0" err="1"/>
              <a:t>st</a:t>
            </a:r>
            <a:r>
              <a:rPr lang="en-US" altLang="en-US" sz="2400" b="1" dirty="0"/>
              <a:t>[top];  //get the item i.e. removing an item from stack</a:t>
            </a:r>
          </a:p>
          <a:p>
            <a:pPr>
              <a:buFont typeface="Arial" panose="020B0604020202020204" pitchFamily="34" charset="0"/>
              <a:buNone/>
            </a:pPr>
            <a:r>
              <a:rPr lang="en-US" altLang="en-US" sz="2400" b="1" dirty="0"/>
              <a:t>	top--;</a:t>
            </a:r>
          </a:p>
          <a:p>
            <a:pPr>
              <a:buFont typeface="Arial" panose="020B0604020202020204" pitchFamily="34" charset="0"/>
              <a:buNone/>
            </a:pPr>
            <a:r>
              <a:rPr lang="en-US" altLang="en-US" sz="2400" dirty="0"/>
              <a:t>	return item;</a:t>
            </a:r>
          </a:p>
          <a:p>
            <a:pPr>
              <a:buFont typeface="Arial" panose="020B0604020202020204" pitchFamily="34" charset="0"/>
              <a:buNone/>
            </a:pPr>
            <a:r>
              <a:rPr lang="en-US" altLang="en-US" sz="2400" dirty="0"/>
              <a:t>    }    </a:t>
            </a:r>
          </a:p>
          <a:p>
            <a:pPr>
              <a:buFont typeface="Arial" panose="020B0604020202020204" pitchFamily="34" charset="0"/>
              <a:buNone/>
            </a:pPr>
            <a:r>
              <a:rPr lang="en-US" altLang="en-US" sz="2400" dirty="0"/>
              <a:t>}   </a:t>
            </a:r>
          </a:p>
        </p:txBody>
      </p:sp>
      <p:sp>
        <p:nvSpPr>
          <p:cNvPr id="19460" name="AutoShape 4" descr="Stack Push Operation">
            <a:extLst>
              <a:ext uri="{FF2B5EF4-FFF2-40B4-BE49-F238E27FC236}">
                <a16:creationId xmlns:a16="http://schemas.microsoft.com/office/drawing/2014/main" id="{9C0B04DA-1B5A-6EC4-5A9F-DB4710445E54}"/>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DA0D0-91B1-0B42-7737-CB0FB1A84034}"/>
              </a:ext>
            </a:extLst>
          </p:cNvPr>
          <p:cNvSpPr>
            <a:spLocks noGrp="1"/>
          </p:cNvSpPr>
          <p:nvPr>
            <p:ph type="title"/>
          </p:nvPr>
        </p:nvSpPr>
        <p:spPr>
          <a:xfrm>
            <a:off x="0" y="32619"/>
            <a:ext cx="12000656" cy="715963"/>
          </a:xfrm>
          <a:solidFill>
            <a:schemeClr val="accent4">
              <a:lumMod val="20000"/>
              <a:lumOff val="80000"/>
            </a:schemeClr>
          </a:solidFill>
        </p:spPr>
        <p:txBody>
          <a:bodyPr rtlCol="0">
            <a:noAutofit/>
          </a:bodyPr>
          <a:lstStyle/>
          <a:p>
            <a:pPr>
              <a:defRPr/>
            </a:pPr>
            <a:r>
              <a:rPr lang="en-US" sz="3200" b="1" dirty="0">
                <a:solidFill>
                  <a:srgbClr val="FF0000"/>
                </a:solidFill>
              </a:rPr>
              <a:t>Implementation of Stack using Arrays</a:t>
            </a:r>
          </a:p>
        </p:txBody>
      </p:sp>
      <p:sp>
        <p:nvSpPr>
          <p:cNvPr id="20483" name="Content Placeholder 2">
            <a:extLst>
              <a:ext uri="{FF2B5EF4-FFF2-40B4-BE49-F238E27FC236}">
                <a16:creationId xmlns:a16="http://schemas.microsoft.com/office/drawing/2014/main" id="{1AD6F5ED-3CFC-B250-5E9E-A40A62103CF5}"/>
              </a:ext>
            </a:extLst>
          </p:cNvPr>
          <p:cNvSpPr>
            <a:spLocks noGrp="1"/>
          </p:cNvSpPr>
          <p:nvPr>
            <p:ph idx="1"/>
          </p:nvPr>
        </p:nvSpPr>
        <p:spPr>
          <a:xfrm>
            <a:off x="335360" y="762000"/>
            <a:ext cx="10332640" cy="5913438"/>
          </a:xfrm>
        </p:spPr>
        <p:txBody>
          <a:bodyPr/>
          <a:lstStyle/>
          <a:p>
            <a:pPr>
              <a:buFont typeface="Wingdings" panose="05000000000000000000" pitchFamily="2" charset="2"/>
              <a:buChar char="§"/>
            </a:pPr>
            <a:r>
              <a:rPr lang="en-US" altLang="en-US" sz="2400" dirty="0"/>
              <a:t>The stack is implemented by using the </a:t>
            </a:r>
            <a:r>
              <a:rPr lang="en-US" altLang="en-US" sz="2400" b="1" dirty="0"/>
              <a:t>array</a:t>
            </a:r>
            <a:r>
              <a:rPr lang="en-US" altLang="en-US" sz="2400" dirty="0"/>
              <a:t>. </a:t>
            </a:r>
          </a:p>
          <a:p>
            <a:pPr>
              <a:buFont typeface="Wingdings" panose="05000000000000000000" pitchFamily="2" charset="2"/>
              <a:buChar char="§"/>
            </a:pPr>
            <a:r>
              <a:rPr lang="en-US" altLang="en-US" sz="2400" dirty="0"/>
              <a:t>All the operations regarding the stack are performed using arrays.</a:t>
            </a:r>
          </a:p>
          <a:p>
            <a:pPr>
              <a:buFont typeface="Arial" panose="020B0604020202020204" pitchFamily="34" charset="0"/>
              <a:buNone/>
            </a:pPr>
            <a:r>
              <a:rPr lang="en-US" altLang="en-US" sz="2400" dirty="0"/>
              <a:t> </a:t>
            </a:r>
            <a:r>
              <a:rPr lang="en-US" altLang="en-US" sz="2400" b="1" dirty="0">
                <a:solidFill>
                  <a:srgbClr val="FF0000"/>
                </a:solidFill>
              </a:rPr>
              <a:t>Declaration of stack:</a:t>
            </a:r>
          </a:p>
          <a:p>
            <a:pPr>
              <a:buFont typeface="Arial" panose="020B0604020202020204" pitchFamily="34" charset="0"/>
              <a:buNone/>
            </a:pPr>
            <a:r>
              <a:rPr lang="en-US" altLang="en-US" sz="2400" b="1" dirty="0">
                <a:solidFill>
                  <a:srgbClr val="FF0000"/>
                </a:solidFill>
              </a:rPr>
              <a:t>      datatype </a:t>
            </a:r>
            <a:r>
              <a:rPr lang="en-US" altLang="en-US" sz="2400" b="1" dirty="0" err="1">
                <a:solidFill>
                  <a:srgbClr val="FF0000"/>
                </a:solidFill>
              </a:rPr>
              <a:t>stackname</a:t>
            </a:r>
            <a:r>
              <a:rPr lang="en-US" altLang="en-US" sz="2400" b="1" dirty="0">
                <a:solidFill>
                  <a:srgbClr val="FF0000"/>
                </a:solidFill>
              </a:rPr>
              <a:t>[MAXSIZE];</a:t>
            </a:r>
          </a:p>
          <a:p>
            <a:pPr>
              <a:buFont typeface="Arial" panose="020B0604020202020204" pitchFamily="34" charset="0"/>
              <a:buNone/>
            </a:pPr>
            <a:r>
              <a:rPr lang="en-US" altLang="en-US" sz="2400" b="1" dirty="0"/>
              <a:t>  EX&gt;   int </a:t>
            </a:r>
            <a:r>
              <a:rPr lang="en-US" altLang="en-US" sz="2400" b="1" dirty="0" err="1"/>
              <a:t>st</a:t>
            </a:r>
            <a:r>
              <a:rPr lang="en-US" altLang="en-US" sz="2400" b="1" dirty="0"/>
              <a:t>[5];</a:t>
            </a:r>
          </a:p>
          <a:p>
            <a:pPr>
              <a:buFont typeface="Arial" panose="020B0604020202020204" pitchFamily="34" charset="0"/>
              <a:buNone/>
            </a:pPr>
            <a:r>
              <a:rPr lang="en-US" altLang="en-US" sz="2400" b="1" dirty="0"/>
              <a:t>            </a:t>
            </a:r>
            <a:r>
              <a:rPr lang="en-US" altLang="en-US" sz="2400" b="1" dirty="0" err="1"/>
              <a:t>flaot</a:t>
            </a:r>
            <a:r>
              <a:rPr lang="en-US" altLang="en-US" sz="2400" b="1" dirty="0"/>
              <a:t> </a:t>
            </a:r>
            <a:r>
              <a:rPr lang="en-US" altLang="en-US" sz="2400" b="1" dirty="0" err="1"/>
              <a:t>st</a:t>
            </a:r>
            <a:r>
              <a:rPr lang="en-US" altLang="en-US" sz="2400" b="1" dirty="0"/>
              <a:t>[15];</a:t>
            </a:r>
          </a:p>
          <a:p>
            <a:pPr>
              <a:buFont typeface="Arial" panose="020B0604020202020204" pitchFamily="34" charset="0"/>
              <a:buNone/>
            </a:pPr>
            <a:endParaRPr lang="en-US" altLang="en-US" sz="2400" b="1" dirty="0"/>
          </a:p>
          <a:p>
            <a:pPr>
              <a:buFont typeface="Arial" panose="020B0604020202020204" pitchFamily="34" charset="0"/>
              <a:buNone/>
            </a:pPr>
            <a:r>
              <a:rPr lang="en-US" altLang="en-US" sz="2400" b="1" dirty="0"/>
              <a:t>       Operations performed:</a:t>
            </a:r>
          </a:p>
          <a:p>
            <a:r>
              <a:rPr lang="en-US" altLang="en-US" sz="2400" b="1" dirty="0"/>
              <a:t>       push(item);</a:t>
            </a:r>
          </a:p>
          <a:p>
            <a:r>
              <a:rPr lang="en-US" altLang="en-US" sz="2400" b="1" dirty="0"/>
              <a:t>       pop()</a:t>
            </a:r>
          </a:p>
          <a:p>
            <a:pPr>
              <a:buFont typeface="Arial" panose="020B0604020202020204" pitchFamily="34" charset="0"/>
              <a:buNone/>
            </a:pPr>
            <a:r>
              <a:rPr lang="en-US" altLang="en-US" sz="2400" b="1" dirty="0"/>
              <a:t>      </a:t>
            </a:r>
          </a:p>
          <a:p>
            <a:pPr>
              <a:buFont typeface="Arial" panose="020B0604020202020204" pitchFamily="34" charset="0"/>
              <a:buNone/>
            </a:pPr>
            <a:endParaRPr lang="en-US" altLang="en-US" sz="2400" b="1" dirty="0">
              <a:solidFill>
                <a:srgbClr val="FF0000"/>
              </a:solidFill>
            </a:endParaRPr>
          </a:p>
          <a:p>
            <a:pPr>
              <a:buFont typeface="Arial" panose="020B0604020202020204" pitchFamily="34" charset="0"/>
              <a:buNone/>
            </a:pPr>
            <a:endParaRPr lang="en-US" altLang="en-US" sz="2000" dirty="0"/>
          </a:p>
        </p:txBody>
      </p:sp>
      <p:sp>
        <p:nvSpPr>
          <p:cNvPr id="20484" name="AutoShape 4" descr="Stack Push Operation">
            <a:extLst>
              <a:ext uri="{FF2B5EF4-FFF2-40B4-BE49-F238E27FC236}">
                <a16:creationId xmlns:a16="http://schemas.microsoft.com/office/drawing/2014/main" id="{075A0241-757E-E062-6D90-0CF265029B96}"/>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pic>
        <p:nvPicPr>
          <p:cNvPr id="20485" name="Picture 5">
            <a:extLst>
              <a:ext uri="{FF2B5EF4-FFF2-40B4-BE49-F238E27FC236}">
                <a16:creationId xmlns:a16="http://schemas.microsoft.com/office/drawing/2014/main" id="{1DD90F3F-1111-8ECF-9034-1545E62CB5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3565" y="2037677"/>
            <a:ext cx="2808312" cy="396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C3CB-B135-3F53-D482-D6A19486CC50}"/>
              </a:ext>
            </a:extLst>
          </p:cNvPr>
          <p:cNvSpPr>
            <a:spLocks noGrp="1"/>
          </p:cNvSpPr>
          <p:nvPr>
            <p:ph type="title"/>
          </p:nvPr>
        </p:nvSpPr>
        <p:spPr>
          <a:xfrm>
            <a:off x="-3324" y="-88899"/>
            <a:ext cx="12072664" cy="715963"/>
          </a:xfrm>
          <a:solidFill>
            <a:schemeClr val="accent4">
              <a:lumMod val="20000"/>
              <a:lumOff val="80000"/>
            </a:schemeClr>
          </a:solidFill>
        </p:spPr>
        <p:txBody>
          <a:bodyPr rtlCol="0">
            <a:noAutofit/>
          </a:bodyPr>
          <a:lstStyle/>
          <a:p>
            <a:pPr>
              <a:defRPr/>
            </a:pPr>
            <a:r>
              <a:rPr lang="en-US" sz="3200" dirty="0">
                <a:solidFill>
                  <a:srgbClr val="FF0000"/>
                </a:solidFill>
              </a:rPr>
              <a:t>Implementation of Stack using Arrays</a:t>
            </a:r>
          </a:p>
        </p:txBody>
      </p:sp>
      <p:sp>
        <p:nvSpPr>
          <p:cNvPr id="21507" name="AutoShape 4" descr="Stack Push Operation">
            <a:extLst>
              <a:ext uri="{FF2B5EF4-FFF2-40B4-BE49-F238E27FC236}">
                <a16:creationId xmlns:a16="http://schemas.microsoft.com/office/drawing/2014/main" id="{E56474B7-81A7-B639-B1FC-D0745A12F877}"/>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sp>
        <p:nvSpPr>
          <p:cNvPr id="21508" name="Content Placeholder 4">
            <a:extLst>
              <a:ext uri="{FF2B5EF4-FFF2-40B4-BE49-F238E27FC236}">
                <a16:creationId xmlns:a16="http://schemas.microsoft.com/office/drawing/2014/main" id="{5F8C742F-9AD2-D426-33FE-CB7B16F3155D}"/>
              </a:ext>
            </a:extLst>
          </p:cNvPr>
          <p:cNvSpPr>
            <a:spLocks noGrp="1"/>
          </p:cNvSpPr>
          <p:nvPr>
            <p:ph idx="1"/>
          </p:nvPr>
        </p:nvSpPr>
        <p:spPr>
          <a:xfrm>
            <a:off x="119336" y="715964"/>
            <a:ext cx="5558450" cy="6240464"/>
          </a:xfrm>
          <a:solidFill>
            <a:schemeClr val="accent2">
              <a:lumMod val="20000"/>
              <a:lumOff val="80000"/>
            </a:schemeClr>
          </a:solidFill>
        </p:spPr>
        <p:txBody>
          <a:bodyPr>
            <a:normAutofit/>
          </a:bodyPr>
          <a:lstStyle/>
          <a:p>
            <a:pPr lvl="1">
              <a:spcBef>
                <a:spcPct val="0"/>
              </a:spcBef>
              <a:buNone/>
            </a:pPr>
            <a:r>
              <a:rPr lang="en-US" altLang="en-US" sz="2000" dirty="0"/>
              <a:t>#include&lt;stdio.h&gt;</a:t>
            </a:r>
          </a:p>
          <a:p>
            <a:pPr lvl="1">
              <a:spcBef>
                <a:spcPct val="0"/>
              </a:spcBef>
              <a:buNone/>
            </a:pPr>
            <a:r>
              <a:rPr lang="en-US" altLang="en-US" sz="2000" dirty="0"/>
              <a:t>#define  MAXSIZE 10   </a:t>
            </a:r>
          </a:p>
          <a:p>
            <a:pPr lvl="1">
              <a:spcBef>
                <a:spcPct val="0"/>
              </a:spcBef>
              <a:buNone/>
            </a:pPr>
            <a:r>
              <a:rPr lang="en-US" altLang="en-US" sz="2000" dirty="0"/>
              <a:t>void push(int item);    </a:t>
            </a:r>
          </a:p>
          <a:p>
            <a:pPr lvl="1">
              <a:spcBef>
                <a:spcPct val="0"/>
              </a:spcBef>
              <a:buNone/>
            </a:pPr>
            <a:r>
              <a:rPr lang="en-US" altLang="en-US" sz="2000" dirty="0"/>
              <a:t>int pop();</a:t>
            </a:r>
          </a:p>
          <a:p>
            <a:pPr lvl="1">
              <a:spcBef>
                <a:spcPct val="0"/>
              </a:spcBef>
              <a:buNone/>
            </a:pPr>
            <a:r>
              <a:rPr lang="en-US" altLang="en-US" sz="2000" dirty="0"/>
              <a:t>void display();</a:t>
            </a:r>
          </a:p>
          <a:p>
            <a:pPr lvl="1">
              <a:spcBef>
                <a:spcPct val="0"/>
              </a:spcBef>
              <a:buNone/>
            </a:pPr>
            <a:r>
              <a:rPr lang="en-US" altLang="en-US" sz="2000" dirty="0"/>
              <a:t>int </a:t>
            </a:r>
            <a:r>
              <a:rPr lang="en-US" altLang="en-US" sz="2000" dirty="0" err="1"/>
              <a:t>st</a:t>
            </a:r>
            <a:r>
              <a:rPr lang="en-US" altLang="en-US" sz="2000" dirty="0"/>
              <a:t>[MAXSIZE ];</a:t>
            </a:r>
          </a:p>
          <a:p>
            <a:pPr lvl="1">
              <a:spcBef>
                <a:spcPct val="0"/>
              </a:spcBef>
              <a:buNone/>
            </a:pPr>
            <a:r>
              <a:rPr lang="en-US" altLang="en-US" sz="2000" dirty="0"/>
              <a:t>int main()</a:t>
            </a:r>
          </a:p>
          <a:p>
            <a:pPr lvl="1">
              <a:spcBef>
                <a:spcPct val="0"/>
              </a:spcBef>
              <a:buNone/>
            </a:pPr>
            <a:r>
              <a:rPr lang="en-US" altLang="en-US" sz="2000" dirty="0"/>
              <a:t>{</a:t>
            </a:r>
          </a:p>
          <a:p>
            <a:pPr lvl="1">
              <a:spcBef>
                <a:spcPct val="0"/>
              </a:spcBef>
              <a:buNone/>
            </a:pPr>
            <a:r>
              <a:rPr lang="en-US" altLang="en-US" sz="2000" dirty="0"/>
              <a:t> push(10); //inserts 10</a:t>
            </a:r>
          </a:p>
          <a:p>
            <a:pPr lvl="1">
              <a:spcBef>
                <a:spcPct val="0"/>
              </a:spcBef>
              <a:buNone/>
            </a:pPr>
            <a:r>
              <a:rPr lang="en-US" altLang="en-US" sz="2000" dirty="0"/>
              <a:t> push(20); //inserts 20</a:t>
            </a:r>
          </a:p>
          <a:p>
            <a:pPr lvl="1">
              <a:spcBef>
                <a:spcPct val="0"/>
              </a:spcBef>
              <a:buNone/>
            </a:pPr>
            <a:r>
              <a:rPr lang="en-US" altLang="en-US" sz="2000" dirty="0"/>
              <a:t> push(30) //inserts 30</a:t>
            </a:r>
          </a:p>
          <a:p>
            <a:pPr lvl="1">
              <a:spcBef>
                <a:spcPct val="0"/>
              </a:spcBef>
              <a:buNone/>
            </a:pPr>
            <a:r>
              <a:rPr lang="en-US" altLang="en-US" sz="2000" dirty="0"/>
              <a:t>push(40); //inserts 40</a:t>
            </a:r>
          </a:p>
          <a:p>
            <a:pPr lvl="1">
              <a:spcBef>
                <a:spcPct val="0"/>
              </a:spcBef>
              <a:buNone/>
            </a:pPr>
            <a:r>
              <a:rPr lang="en-US" altLang="en-US" sz="2000" dirty="0" err="1"/>
              <a:t>printf</a:t>
            </a:r>
            <a:r>
              <a:rPr lang="en-US" altLang="en-US" sz="2000" dirty="0"/>
              <a:t>(“After pushing the stack is \n”);</a:t>
            </a:r>
          </a:p>
          <a:p>
            <a:pPr lvl="1">
              <a:spcBef>
                <a:spcPct val="0"/>
              </a:spcBef>
              <a:buNone/>
            </a:pPr>
            <a:r>
              <a:rPr lang="en-US" altLang="en-US" sz="2000" dirty="0"/>
              <a:t> display();</a:t>
            </a:r>
          </a:p>
          <a:p>
            <a:pPr lvl="1">
              <a:spcBef>
                <a:spcPct val="0"/>
              </a:spcBef>
              <a:buNone/>
            </a:pPr>
            <a:r>
              <a:rPr lang="en-US" altLang="en-US" sz="2000" dirty="0"/>
              <a:t>pop(); //removes 40</a:t>
            </a:r>
          </a:p>
          <a:p>
            <a:pPr lvl="1">
              <a:spcBef>
                <a:spcPct val="0"/>
              </a:spcBef>
              <a:buNone/>
            </a:pPr>
            <a:r>
              <a:rPr lang="en-US" altLang="en-US" sz="2000" dirty="0"/>
              <a:t>pop(); //removes 30</a:t>
            </a:r>
          </a:p>
          <a:p>
            <a:pPr lvl="1">
              <a:spcBef>
                <a:spcPct val="0"/>
              </a:spcBef>
              <a:buNone/>
            </a:pPr>
            <a:r>
              <a:rPr lang="en-US" altLang="en-US" sz="2000" dirty="0"/>
              <a:t>pop(); //removes 10</a:t>
            </a:r>
          </a:p>
          <a:p>
            <a:pPr lvl="1">
              <a:spcBef>
                <a:spcPct val="0"/>
              </a:spcBef>
              <a:buNone/>
            </a:pPr>
            <a:r>
              <a:rPr lang="en-US" altLang="en-US" sz="2000" dirty="0" err="1"/>
              <a:t>printf</a:t>
            </a:r>
            <a:r>
              <a:rPr lang="en-US" altLang="en-US" sz="2000" dirty="0"/>
              <a:t>(“After </a:t>
            </a:r>
            <a:r>
              <a:rPr lang="en-US" altLang="en-US" sz="2000" dirty="0" err="1"/>
              <a:t>poping</a:t>
            </a:r>
            <a:r>
              <a:rPr lang="en-US" altLang="en-US" sz="2000" dirty="0"/>
              <a:t> the stack is \n”);</a:t>
            </a:r>
          </a:p>
          <a:p>
            <a:pPr lvl="1">
              <a:spcBef>
                <a:spcPct val="0"/>
              </a:spcBef>
              <a:buNone/>
            </a:pPr>
            <a:r>
              <a:rPr lang="en-US" altLang="en-US" sz="2000" dirty="0"/>
              <a:t>display();</a:t>
            </a:r>
          </a:p>
          <a:p>
            <a:pPr lvl="1">
              <a:spcBef>
                <a:spcPct val="0"/>
              </a:spcBef>
              <a:buNone/>
            </a:pPr>
            <a:r>
              <a:rPr lang="en-US" altLang="en-US" sz="2000" dirty="0"/>
              <a:t>return 0;</a:t>
            </a:r>
          </a:p>
          <a:p>
            <a:pPr lvl="1">
              <a:spcBef>
                <a:spcPct val="0"/>
              </a:spcBef>
              <a:buNone/>
            </a:pPr>
            <a:r>
              <a:rPr lang="en-US" altLang="en-US" sz="2000" dirty="0"/>
              <a:t> }</a:t>
            </a:r>
          </a:p>
        </p:txBody>
      </p:sp>
      <p:sp>
        <p:nvSpPr>
          <p:cNvPr id="6" name="Rectangle 5">
            <a:extLst>
              <a:ext uri="{FF2B5EF4-FFF2-40B4-BE49-F238E27FC236}">
                <a16:creationId xmlns:a16="http://schemas.microsoft.com/office/drawing/2014/main" id="{350C58A2-3002-DCF5-5239-7FD53556EC55}"/>
              </a:ext>
            </a:extLst>
          </p:cNvPr>
          <p:cNvSpPr/>
          <p:nvPr/>
        </p:nvSpPr>
        <p:spPr>
          <a:xfrm>
            <a:off x="6096000" y="719547"/>
            <a:ext cx="4514056" cy="4247317"/>
          </a:xfrm>
          <a:prstGeom prst="rect">
            <a:avLst/>
          </a:prstGeom>
          <a:solidFill>
            <a:schemeClr val="accent2">
              <a:lumMod val="20000"/>
              <a:lumOff val="80000"/>
            </a:schemeClr>
          </a:solidFill>
        </p:spPr>
        <p:txBody>
          <a:bodyPr wrap="square">
            <a:spAutoFit/>
          </a:bodyPr>
          <a:lstStyle/>
          <a:p>
            <a:pPr marL="91440" indent="-91440">
              <a:defRPr/>
            </a:pPr>
            <a:r>
              <a:rPr lang="en-US" dirty="0">
                <a:solidFill>
                  <a:srgbClr val="0000FF"/>
                </a:solidFill>
              </a:rPr>
              <a:t>//definition of push()</a:t>
            </a:r>
          </a:p>
          <a:p>
            <a:pPr marL="91440" indent="-91440">
              <a:defRPr/>
            </a:pPr>
            <a:r>
              <a:rPr lang="en-US" dirty="0"/>
              <a:t>void push(int item)</a:t>
            </a:r>
          </a:p>
          <a:p>
            <a:pPr marL="91440" indent="-91440">
              <a:defRPr/>
            </a:pPr>
            <a:r>
              <a:rPr lang="en-US" dirty="0"/>
              <a:t>{</a:t>
            </a:r>
          </a:p>
          <a:p>
            <a:pPr marL="91440" indent="-91440">
              <a:defRPr/>
            </a:pPr>
            <a:r>
              <a:rPr lang="en-US" dirty="0"/>
              <a:t> if(top==MAX-1) //check for overflow</a:t>
            </a:r>
          </a:p>
          <a:p>
            <a:pPr marL="91440" indent="-91440">
              <a:defRPr/>
            </a:pPr>
            <a:r>
              <a:rPr lang="en-US" dirty="0"/>
              <a:t>{</a:t>
            </a:r>
          </a:p>
          <a:p>
            <a:pPr marL="91440" indent="-91440">
              <a:defRPr/>
            </a:pPr>
            <a:r>
              <a:rPr lang="en-US" dirty="0"/>
              <a:t>printf("STACK is full. Insertion not possible\n");</a:t>
            </a:r>
          </a:p>
          <a:p>
            <a:pPr marL="91440" indent="-91440">
              <a:defRPr/>
            </a:pPr>
            <a:r>
              <a:rPr lang="en-US" dirty="0"/>
              <a:t>}</a:t>
            </a:r>
          </a:p>
          <a:p>
            <a:pPr marL="91440" indent="-91440">
              <a:defRPr/>
            </a:pPr>
            <a:r>
              <a:rPr lang="en-US" dirty="0"/>
              <a:t> else</a:t>
            </a:r>
          </a:p>
          <a:p>
            <a:pPr marL="91440" indent="-91440">
              <a:defRPr/>
            </a:pPr>
            <a:r>
              <a:rPr lang="en-US" dirty="0"/>
              <a:t>{  </a:t>
            </a:r>
          </a:p>
          <a:p>
            <a:pPr marL="91440" indent="-91440">
              <a:defRPr/>
            </a:pPr>
            <a:r>
              <a:rPr lang="en-US" dirty="0"/>
              <a:t>  top=top+1;</a:t>
            </a:r>
          </a:p>
          <a:p>
            <a:pPr marL="91440" indent="-91440">
              <a:defRPr/>
            </a:pPr>
            <a:r>
              <a:rPr lang="en-US" dirty="0"/>
              <a:t>  stack[top]=item;  </a:t>
            </a:r>
          </a:p>
          <a:p>
            <a:pPr marL="91440" indent="-91440">
              <a:defRPr/>
            </a:pPr>
            <a:r>
              <a:rPr lang="en-US" dirty="0"/>
              <a:t> }</a:t>
            </a:r>
          </a:p>
          <a:p>
            <a:pPr marL="91440" indent="-91440">
              <a:defRPr/>
            </a:pPr>
            <a:r>
              <a:rPr lang="en-US" dirty="0"/>
              <a:t>}</a:t>
            </a:r>
          </a:p>
          <a:p>
            <a:pPr marL="91440" indent="-91440">
              <a:defRPr/>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157A7-A08B-32E9-4FCD-41AAD411E5B9}"/>
              </a:ext>
            </a:extLst>
          </p:cNvPr>
          <p:cNvSpPr>
            <a:spLocks noGrp="1"/>
          </p:cNvSpPr>
          <p:nvPr>
            <p:ph type="title"/>
          </p:nvPr>
        </p:nvSpPr>
        <p:spPr>
          <a:xfrm>
            <a:off x="119336" y="1"/>
            <a:ext cx="12072664" cy="715963"/>
          </a:xfrm>
          <a:solidFill>
            <a:schemeClr val="accent4">
              <a:lumMod val="20000"/>
              <a:lumOff val="80000"/>
            </a:schemeClr>
          </a:solidFill>
        </p:spPr>
        <p:txBody>
          <a:bodyPr rtlCol="0">
            <a:noAutofit/>
          </a:bodyPr>
          <a:lstStyle/>
          <a:p>
            <a:pPr>
              <a:defRPr/>
            </a:pPr>
            <a:r>
              <a:rPr lang="en-US" sz="3200" dirty="0">
                <a:solidFill>
                  <a:srgbClr val="FF0000"/>
                </a:solidFill>
              </a:rPr>
              <a:t>Implementation of Stack using Arrays</a:t>
            </a:r>
          </a:p>
        </p:txBody>
      </p:sp>
      <p:sp>
        <p:nvSpPr>
          <p:cNvPr id="22531" name="AutoShape 4" descr="Stack Push Operation">
            <a:extLst>
              <a:ext uri="{FF2B5EF4-FFF2-40B4-BE49-F238E27FC236}">
                <a16:creationId xmlns:a16="http://schemas.microsoft.com/office/drawing/2014/main" id="{BA5093DF-775D-902E-B216-EA9630FEAF03}"/>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sp>
        <p:nvSpPr>
          <p:cNvPr id="9" name="Rectangle 8">
            <a:extLst>
              <a:ext uri="{FF2B5EF4-FFF2-40B4-BE49-F238E27FC236}">
                <a16:creationId xmlns:a16="http://schemas.microsoft.com/office/drawing/2014/main" id="{FA472A8E-7ED6-BC79-AA91-3ED12F1E211E}"/>
              </a:ext>
            </a:extLst>
          </p:cNvPr>
          <p:cNvSpPr/>
          <p:nvPr/>
        </p:nvSpPr>
        <p:spPr>
          <a:xfrm>
            <a:off x="233916" y="715964"/>
            <a:ext cx="3826860" cy="3970318"/>
          </a:xfrm>
          <a:prstGeom prst="rect">
            <a:avLst/>
          </a:prstGeom>
          <a:solidFill>
            <a:schemeClr val="accent3">
              <a:lumMod val="20000"/>
              <a:lumOff val="80000"/>
            </a:schemeClr>
          </a:solidFill>
        </p:spPr>
        <p:txBody>
          <a:bodyPr wrap="square">
            <a:spAutoFit/>
          </a:bodyPr>
          <a:lstStyle/>
          <a:p>
            <a:pPr>
              <a:defRPr/>
            </a:pPr>
            <a:r>
              <a:rPr lang="en-US" dirty="0" err="1">
                <a:latin typeface="Arial" charset="0"/>
                <a:cs typeface="Arial" charset="0"/>
              </a:rPr>
              <a:t>int</a:t>
            </a:r>
            <a:r>
              <a:rPr lang="en-US" dirty="0">
                <a:latin typeface="Arial" charset="0"/>
                <a:cs typeface="Arial" charset="0"/>
              </a:rPr>
              <a:t> pop()</a:t>
            </a:r>
          </a:p>
          <a:p>
            <a:pPr>
              <a:defRPr/>
            </a:pPr>
            <a:r>
              <a:rPr lang="en-US" dirty="0">
                <a:latin typeface="Arial" charset="0"/>
                <a:cs typeface="Arial" charset="0"/>
              </a:rPr>
              <a:t>{</a:t>
            </a:r>
          </a:p>
          <a:p>
            <a:pPr>
              <a:defRPr/>
            </a:pPr>
            <a:r>
              <a:rPr lang="en-US" dirty="0">
                <a:latin typeface="Arial" charset="0"/>
                <a:cs typeface="Arial" charset="0"/>
              </a:rPr>
              <a:t> if(top==-1)  //check for underflow</a:t>
            </a:r>
          </a:p>
          <a:p>
            <a:pPr>
              <a:defRPr/>
            </a:pPr>
            <a:r>
              <a:rPr lang="en-US" dirty="0">
                <a:latin typeface="Arial" charset="0"/>
                <a:cs typeface="Arial" charset="0"/>
              </a:rPr>
              <a:t> { </a:t>
            </a:r>
          </a:p>
          <a:p>
            <a:pPr>
              <a:defRPr/>
            </a:pPr>
            <a:r>
              <a:rPr lang="en-US" dirty="0">
                <a:latin typeface="Arial" charset="0"/>
                <a:cs typeface="Arial" charset="0"/>
              </a:rPr>
              <a:t>  printf("Stack is empty\n");</a:t>
            </a:r>
          </a:p>
          <a:p>
            <a:pPr>
              <a:defRPr/>
            </a:pPr>
            <a:r>
              <a:rPr lang="en-US" dirty="0">
                <a:latin typeface="Arial" charset="0"/>
                <a:cs typeface="Arial" charset="0"/>
              </a:rPr>
              <a:t>  return 0;</a:t>
            </a:r>
          </a:p>
          <a:p>
            <a:pPr>
              <a:defRPr/>
            </a:pPr>
            <a:r>
              <a:rPr lang="en-US" dirty="0">
                <a:latin typeface="Arial" charset="0"/>
                <a:cs typeface="Arial" charset="0"/>
              </a:rPr>
              <a:t> }</a:t>
            </a:r>
          </a:p>
          <a:p>
            <a:pPr>
              <a:defRPr/>
            </a:pPr>
            <a:r>
              <a:rPr lang="en-US" dirty="0">
                <a:latin typeface="Arial" charset="0"/>
                <a:cs typeface="Arial" charset="0"/>
              </a:rPr>
              <a:t> else</a:t>
            </a:r>
          </a:p>
          <a:p>
            <a:pPr>
              <a:defRPr/>
            </a:pPr>
            <a:r>
              <a:rPr lang="en-US" dirty="0">
                <a:latin typeface="Arial" charset="0"/>
                <a:cs typeface="Arial" charset="0"/>
              </a:rPr>
              <a:t> {  </a:t>
            </a:r>
          </a:p>
          <a:p>
            <a:pPr>
              <a:defRPr/>
            </a:pPr>
            <a:r>
              <a:rPr lang="en-US" dirty="0">
                <a:latin typeface="Arial" charset="0"/>
                <a:cs typeface="Arial" charset="0"/>
              </a:rPr>
              <a:t>  item=stack[top];</a:t>
            </a:r>
          </a:p>
          <a:p>
            <a:pPr>
              <a:defRPr/>
            </a:pPr>
            <a:r>
              <a:rPr lang="en-US" dirty="0">
                <a:latin typeface="Arial" charset="0"/>
                <a:cs typeface="Arial" charset="0"/>
              </a:rPr>
              <a:t>  top--;</a:t>
            </a:r>
          </a:p>
          <a:p>
            <a:pPr>
              <a:defRPr/>
            </a:pPr>
            <a:r>
              <a:rPr lang="en-US" dirty="0">
                <a:latin typeface="Arial" charset="0"/>
                <a:cs typeface="Arial" charset="0"/>
              </a:rPr>
              <a:t>  return(item);</a:t>
            </a:r>
          </a:p>
          <a:p>
            <a:pPr>
              <a:defRPr/>
            </a:pPr>
            <a:r>
              <a:rPr lang="en-US" dirty="0">
                <a:latin typeface="Arial" charset="0"/>
                <a:cs typeface="Arial" charset="0"/>
              </a:rPr>
              <a:t>}</a:t>
            </a:r>
          </a:p>
          <a:p>
            <a:pPr>
              <a:defRPr/>
            </a:pPr>
            <a:r>
              <a:rPr lang="en-US" dirty="0">
                <a:latin typeface="Arial" charset="0"/>
                <a:cs typeface="Arial" charset="0"/>
              </a:rPr>
              <a:t>}</a:t>
            </a:r>
          </a:p>
        </p:txBody>
      </p:sp>
      <p:sp>
        <p:nvSpPr>
          <p:cNvPr id="10" name="Rectangle 9">
            <a:extLst>
              <a:ext uri="{FF2B5EF4-FFF2-40B4-BE49-F238E27FC236}">
                <a16:creationId xmlns:a16="http://schemas.microsoft.com/office/drawing/2014/main" id="{62B5D36D-E406-D3DD-89F6-9C83BC026F47}"/>
              </a:ext>
            </a:extLst>
          </p:cNvPr>
          <p:cNvSpPr/>
          <p:nvPr/>
        </p:nvSpPr>
        <p:spPr>
          <a:xfrm>
            <a:off x="4175356" y="715964"/>
            <a:ext cx="4756068" cy="3416320"/>
          </a:xfrm>
          <a:prstGeom prst="rect">
            <a:avLst/>
          </a:prstGeom>
          <a:solidFill>
            <a:schemeClr val="accent3">
              <a:lumMod val="40000"/>
              <a:lumOff val="60000"/>
            </a:schemeClr>
          </a:solidFill>
        </p:spPr>
        <p:txBody>
          <a:bodyPr wrap="square">
            <a:spAutoFit/>
          </a:bodyPr>
          <a:lstStyle/>
          <a:p>
            <a:pPr>
              <a:defRPr/>
            </a:pPr>
            <a:r>
              <a:rPr lang="en-US" dirty="0">
                <a:latin typeface="Arial" charset="0"/>
                <a:cs typeface="Arial" charset="0"/>
              </a:rPr>
              <a:t>void display()</a:t>
            </a:r>
          </a:p>
          <a:p>
            <a:pPr>
              <a:defRPr/>
            </a:pPr>
            <a:r>
              <a:rPr lang="en-US" dirty="0">
                <a:latin typeface="Arial" charset="0"/>
                <a:cs typeface="Arial" charset="0"/>
              </a:rPr>
              <a:t>{</a:t>
            </a:r>
          </a:p>
          <a:p>
            <a:pPr>
              <a:defRPr/>
            </a:pPr>
            <a:r>
              <a:rPr lang="en-US" dirty="0" err="1">
                <a:latin typeface="Arial" charset="0"/>
                <a:cs typeface="Arial" charset="0"/>
              </a:rPr>
              <a:t>int</a:t>
            </a:r>
            <a:r>
              <a:rPr lang="en-US" dirty="0">
                <a:latin typeface="Arial" charset="0"/>
                <a:cs typeface="Arial" charset="0"/>
              </a:rPr>
              <a:t> </a:t>
            </a:r>
            <a:r>
              <a:rPr lang="en-US" dirty="0" err="1">
                <a:latin typeface="Arial" charset="0"/>
                <a:cs typeface="Arial" charset="0"/>
              </a:rPr>
              <a:t>i</a:t>
            </a:r>
            <a:r>
              <a:rPr lang="en-US" dirty="0">
                <a:latin typeface="Arial" charset="0"/>
                <a:cs typeface="Arial" charset="0"/>
              </a:rPr>
              <a:t>;</a:t>
            </a:r>
          </a:p>
          <a:p>
            <a:pPr>
              <a:defRPr/>
            </a:pPr>
            <a:r>
              <a:rPr lang="en-US" dirty="0">
                <a:latin typeface="Arial" charset="0"/>
                <a:cs typeface="Arial" charset="0"/>
              </a:rPr>
              <a:t>if(top!=-1)</a:t>
            </a:r>
          </a:p>
          <a:p>
            <a:pPr>
              <a:defRPr/>
            </a:pPr>
            <a:r>
              <a:rPr lang="en-US" dirty="0">
                <a:latin typeface="Arial" charset="0"/>
                <a:cs typeface="Arial" charset="0"/>
              </a:rPr>
              <a:t>{</a:t>
            </a:r>
          </a:p>
          <a:p>
            <a:pPr>
              <a:defRPr/>
            </a:pPr>
            <a:r>
              <a:rPr lang="en-US" dirty="0">
                <a:latin typeface="Arial" charset="0"/>
                <a:cs typeface="Arial" charset="0"/>
              </a:rPr>
              <a:t>printf("The elements of STACK \n");</a:t>
            </a:r>
          </a:p>
          <a:p>
            <a:pPr>
              <a:defRPr/>
            </a:pPr>
            <a:r>
              <a:rPr lang="en-US" dirty="0">
                <a:latin typeface="Arial" charset="0"/>
                <a:cs typeface="Arial" charset="0"/>
              </a:rPr>
              <a:t>for(</a:t>
            </a:r>
            <a:r>
              <a:rPr lang="en-US" dirty="0" err="1">
                <a:latin typeface="Arial" charset="0"/>
                <a:cs typeface="Arial" charset="0"/>
              </a:rPr>
              <a:t>i</a:t>
            </a:r>
            <a:r>
              <a:rPr lang="en-US" dirty="0">
                <a:latin typeface="Arial" charset="0"/>
                <a:cs typeface="Arial" charset="0"/>
              </a:rPr>
              <a:t>=top; </a:t>
            </a:r>
            <a:r>
              <a:rPr lang="en-US" dirty="0" err="1">
                <a:latin typeface="Arial" charset="0"/>
                <a:cs typeface="Arial" charset="0"/>
              </a:rPr>
              <a:t>i</a:t>
            </a:r>
            <a:r>
              <a:rPr lang="en-US" dirty="0">
                <a:latin typeface="Arial" charset="0"/>
                <a:cs typeface="Arial" charset="0"/>
              </a:rPr>
              <a:t>&gt;=0; </a:t>
            </a:r>
            <a:r>
              <a:rPr lang="en-US" dirty="0" err="1">
                <a:latin typeface="Arial" charset="0"/>
                <a:cs typeface="Arial" charset="0"/>
              </a:rPr>
              <a:t>i</a:t>
            </a:r>
            <a:r>
              <a:rPr lang="en-US" dirty="0">
                <a:latin typeface="Arial" charset="0"/>
                <a:cs typeface="Arial" charset="0"/>
              </a:rPr>
              <a:t>--)</a:t>
            </a:r>
          </a:p>
          <a:p>
            <a:pPr>
              <a:defRPr/>
            </a:pPr>
            <a:r>
              <a:rPr lang="en-US" dirty="0">
                <a:latin typeface="Arial" charset="0"/>
                <a:cs typeface="Arial" charset="0"/>
              </a:rPr>
              <a:t>printf("%d\</a:t>
            </a:r>
            <a:r>
              <a:rPr lang="en-US" dirty="0" err="1">
                <a:latin typeface="Arial" charset="0"/>
                <a:cs typeface="Arial" charset="0"/>
              </a:rPr>
              <a:t>n",stack</a:t>
            </a:r>
            <a:r>
              <a:rPr lang="en-US" dirty="0">
                <a:latin typeface="Arial" charset="0"/>
                <a:cs typeface="Arial" charset="0"/>
              </a:rPr>
              <a:t>[</a:t>
            </a:r>
            <a:r>
              <a:rPr lang="en-US" dirty="0" err="1">
                <a:latin typeface="Arial" charset="0"/>
                <a:cs typeface="Arial" charset="0"/>
              </a:rPr>
              <a:t>i</a:t>
            </a:r>
            <a:r>
              <a:rPr lang="en-US" dirty="0">
                <a:latin typeface="Arial" charset="0"/>
                <a:cs typeface="Arial" charset="0"/>
              </a:rPr>
              <a:t>]);</a:t>
            </a:r>
          </a:p>
          <a:p>
            <a:pPr>
              <a:defRPr/>
            </a:pPr>
            <a:r>
              <a:rPr lang="en-US" dirty="0">
                <a:latin typeface="Arial" charset="0"/>
                <a:cs typeface="Arial" charset="0"/>
              </a:rPr>
              <a:t> }</a:t>
            </a:r>
          </a:p>
          <a:p>
            <a:pPr>
              <a:defRPr/>
            </a:pPr>
            <a:r>
              <a:rPr lang="en-US" dirty="0">
                <a:latin typeface="Arial" charset="0"/>
                <a:cs typeface="Arial" charset="0"/>
              </a:rPr>
              <a:t> else</a:t>
            </a:r>
          </a:p>
          <a:p>
            <a:pPr>
              <a:defRPr/>
            </a:pPr>
            <a:r>
              <a:rPr lang="en-US" dirty="0">
                <a:latin typeface="Arial" charset="0"/>
                <a:cs typeface="Arial" charset="0"/>
              </a:rPr>
              <a:t>printf("The STACK is empty\n");</a:t>
            </a:r>
          </a:p>
          <a:p>
            <a:pPr>
              <a:defRPr/>
            </a:pPr>
            <a:r>
              <a:rPr lang="en-US" dirty="0">
                <a:latin typeface="Arial" charset="0"/>
                <a:cs typeface="Arial" charset="0"/>
              </a:rPr>
              <a:t>}</a:t>
            </a:r>
          </a:p>
        </p:txBody>
      </p:sp>
      <p:sp>
        <p:nvSpPr>
          <p:cNvPr id="11" name="TextBox 10">
            <a:extLst>
              <a:ext uri="{FF2B5EF4-FFF2-40B4-BE49-F238E27FC236}">
                <a16:creationId xmlns:a16="http://schemas.microsoft.com/office/drawing/2014/main" id="{CF5B029A-1D73-7984-E387-39B2699F8F7C}"/>
              </a:ext>
            </a:extLst>
          </p:cNvPr>
          <p:cNvSpPr txBox="1"/>
          <p:nvPr/>
        </p:nvSpPr>
        <p:spPr>
          <a:xfrm>
            <a:off x="4296078" y="4273955"/>
            <a:ext cx="4635346" cy="2308225"/>
          </a:xfrm>
          <a:prstGeom prst="rect">
            <a:avLst/>
          </a:prstGeom>
          <a:solidFill>
            <a:schemeClr val="accent4">
              <a:lumMod val="40000"/>
              <a:lumOff val="60000"/>
            </a:schemeClr>
          </a:solidFill>
        </p:spPr>
        <p:txBody>
          <a:bodyPr wrap="square">
            <a:spAutoFit/>
          </a:bodyPr>
          <a:lstStyle/>
          <a:p>
            <a:pPr>
              <a:defRPr/>
            </a:pPr>
            <a:r>
              <a:rPr lang="en-US" dirty="0">
                <a:latin typeface="Arial" charset="0"/>
                <a:cs typeface="Arial" charset="0"/>
              </a:rPr>
              <a:t>The elements of STACK</a:t>
            </a:r>
          </a:p>
          <a:p>
            <a:pPr>
              <a:defRPr/>
            </a:pPr>
            <a:r>
              <a:rPr lang="en-US" dirty="0">
                <a:latin typeface="Arial" charset="0"/>
                <a:cs typeface="Arial" charset="0"/>
              </a:rPr>
              <a:t>After pushing the stack is</a:t>
            </a:r>
          </a:p>
          <a:p>
            <a:pPr>
              <a:defRPr/>
            </a:pPr>
            <a:r>
              <a:rPr lang="en-US" dirty="0">
                <a:latin typeface="Arial" charset="0"/>
                <a:cs typeface="Arial" charset="0"/>
              </a:rPr>
              <a:t>40</a:t>
            </a:r>
          </a:p>
          <a:p>
            <a:pPr>
              <a:defRPr/>
            </a:pPr>
            <a:r>
              <a:rPr lang="en-US" dirty="0">
                <a:latin typeface="Arial" charset="0"/>
                <a:cs typeface="Arial" charset="0"/>
              </a:rPr>
              <a:t>30</a:t>
            </a:r>
          </a:p>
          <a:p>
            <a:pPr>
              <a:defRPr/>
            </a:pPr>
            <a:r>
              <a:rPr lang="en-US" dirty="0">
                <a:latin typeface="Arial" charset="0"/>
                <a:cs typeface="Arial" charset="0"/>
              </a:rPr>
              <a:t>20</a:t>
            </a:r>
          </a:p>
          <a:p>
            <a:pPr>
              <a:defRPr/>
            </a:pPr>
            <a:r>
              <a:rPr lang="en-US" dirty="0">
                <a:latin typeface="Arial" charset="0"/>
                <a:cs typeface="Arial" charset="0"/>
              </a:rPr>
              <a:t>10</a:t>
            </a:r>
          </a:p>
          <a:p>
            <a:pPr>
              <a:defRPr/>
            </a:pPr>
            <a:r>
              <a:rPr lang="en-US" dirty="0">
                <a:latin typeface="Arial" charset="0"/>
                <a:cs typeface="Arial" charset="0"/>
              </a:rPr>
              <a:t>After </a:t>
            </a:r>
            <a:r>
              <a:rPr lang="en-US" dirty="0" err="1">
                <a:latin typeface="Arial" charset="0"/>
                <a:cs typeface="Arial" charset="0"/>
              </a:rPr>
              <a:t>poping</a:t>
            </a:r>
            <a:r>
              <a:rPr lang="en-US" dirty="0">
                <a:latin typeface="Arial" charset="0"/>
                <a:cs typeface="Arial" charset="0"/>
              </a:rPr>
              <a:t> the stack is</a:t>
            </a:r>
          </a:p>
          <a:p>
            <a:pPr>
              <a:defRPr/>
            </a:pPr>
            <a:r>
              <a:rPr lang="en-US" dirty="0">
                <a:latin typeface="Arial" charset="0"/>
                <a:cs typeface="Arial" charset="0"/>
              </a:rPr>
              <a:t>10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8162F-CDA2-BDD7-FB06-4100C13760D8}"/>
              </a:ext>
            </a:extLst>
          </p:cNvPr>
          <p:cNvSpPr>
            <a:spLocks noGrp="1"/>
          </p:cNvSpPr>
          <p:nvPr>
            <p:ph type="title"/>
          </p:nvPr>
        </p:nvSpPr>
        <p:spPr>
          <a:xfrm>
            <a:off x="0" y="1"/>
            <a:ext cx="12192000" cy="715963"/>
          </a:xfrm>
          <a:solidFill>
            <a:schemeClr val="accent4">
              <a:lumMod val="20000"/>
              <a:lumOff val="80000"/>
            </a:schemeClr>
          </a:solidFill>
        </p:spPr>
        <p:txBody>
          <a:bodyPr rtlCol="0">
            <a:noAutofit/>
          </a:bodyPr>
          <a:lstStyle/>
          <a:p>
            <a:pPr algn="ctr">
              <a:defRPr/>
            </a:pPr>
            <a:r>
              <a:rPr lang="en-US" sz="3200" b="1" dirty="0"/>
              <a:t>Queue</a:t>
            </a:r>
            <a:endParaRPr lang="en-US" sz="3200" dirty="0"/>
          </a:p>
        </p:txBody>
      </p:sp>
      <p:sp>
        <p:nvSpPr>
          <p:cNvPr id="23555" name="Content Placeholder 2">
            <a:extLst>
              <a:ext uri="{FF2B5EF4-FFF2-40B4-BE49-F238E27FC236}">
                <a16:creationId xmlns:a16="http://schemas.microsoft.com/office/drawing/2014/main" id="{EC9CBFD6-E60C-6B5E-D0E2-5E0EA8F61E20}"/>
              </a:ext>
            </a:extLst>
          </p:cNvPr>
          <p:cNvSpPr>
            <a:spLocks noGrp="1"/>
          </p:cNvSpPr>
          <p:nvPr>
            <p:ph idx="1"/>
          </p:nvPr>
        </p:nvSpPr>
        <p:spPr>
          <a:xfrm>
            <a:off x="74428" y="715964"/>
            <a:ext cx="10593572" cy="6142037"/>
          </a:xfrm>
        </p:spPr>
        <p:txBody>
          <a:bodyPr/>
          <a:lstStyle/>
          <a:p>
            <a:pPr>
              <a:buFont typeface="Wingdings" panose="05000000000000000000" pitchFamily="2" charset="2"/>
              <a:buChar char="§"/>
            </a:pPr>
            <a:r>
              <a:rPr lang="en-US" altLang="en-US" sz="2000" b="1" dirty="0"/>
              <a:t>Queue</a:t>
            </a:r>
            <a:r>
              <a:rPr lang="en-US" altLang="en-US" sz="2000" dirty="0"/>
              <a:t> is a </a:t>
            </a:r>
            <a:r>
              <a:rPr lang="en-US" altLang="en-US" sz="2000" b="1" dirty="0"/>
              <a:t>linear Data structure </a:t>
            </a:r>
            <a:r>
              <a:rPr lang="en-US" altLang="en-US" sz="2000" dirty="0"/>
              <a:t>which  stores and retrieves the elements  by following  the </a:t>
            </a:r>
            <a:r>
              <a:rPr lang="en-IN" altLang="en-US" sz="2000" dirty="0"/>
              <a:t>property </a:t>
            </a:r>
            <a:r>
              <a:rPr lang="en-IN" altLang="en-US" sz="2000" b="1" dirty="0">
                <a:solidFill>
                  <a:srgbClr val="FF0000"/>
                </a:solidFill>
              </a:rPr>
              <a:t>First-In First-Out (FIFO).</a:t>
            </a:r>
            <a:endParaRPr lang="en-US" altLang="en-US" sz="2000" dirty="0">
              <a:solidFill>
                <a:srgbClr val="FF0000"/>
              </a:solidFill>
            </a:endParaRPr>
          </a:p>
          <a:p>
            <a:pPr>
              <a:buFont typeface="Arial" panose="020B0604020202020204" pitchFamily="34" charset="0"/>
              <a:buNone/>
            </a:pPr>
            <a:r>
              <a:rPr lang="en-US" altLang="en-US" sz="2000" dirty="0"/>
              <a:t>i.e. The  elements can be  inserted or  removed according to the </a:t>
            </a:r>
            <a:r>
              <a:rPr lang="en-US" altLang="en-US" sz="2000" b="1" dirty="0"/>
              <a:t>First-in first-out (FIFO) principle.</a:t>
            </a:r>
          </a:p>
          <a:p>
            <a:r>
              <a:rPr lang="en-IN" altLang="en-US" sz="2000" dirty="0"/>
              <a:t>Queue will have </a:t>
            </a:r>
            <a:r>
              <a:rPr lang="en-IN" altLang="en-US" sz="2000" b="1" dirty="0"/>
              <a:t>two ends</a:t>
            </a:r>
            <a:r>
              <a:rPr lang="en-IN" altLang="en-US" sz="2000" dirty="0"/>
              <a:t>, called as </a:t>
            </a:r>
            <a:r>
              <a:rPr lang="en-IN" altLang="en-US" sz="2000" b="1" dirty="0"/>
              <a:t>front-end  and rear-end</a:t>
            </a:r>
            <a:r>
              <a:rPr lang="en-IN" altLang="en-US" sz="2000" dirty="0"/>
              <a:t>.</a:t>
            </a:r>
            <a:endParaRPr lang="en-US" altLang="en-US" sz="2000" dirty="0"/>
          </a:p>
          <a:p>
            <a:r>
              <a:rPr lang="en-IN" altLang="en-US" sz="2000" dirty="0"/>
              <a:t>Elements can be </a:t>
            </a:r>
            <a:r>
              <a:rPr lang="en-IN" altLang="en-US" sz="2000" b="1" dirty="0">
                <a:solidFill>
                  <a:srgbClr val="FF0000"/>
                </a:solidFill>
              </a:rPr>
              <a:t>added</a:t>
            </a:r>
            <a:r>
              <a:rPr lang="en-IN" altLang="en-US" sz="2000" dirty="0"/>
              <a:t> to queue at </a:t>
            </a:r>
            <a:r>
              <a:rPr lang="en-IN" altLang="en-US" sz="2000" b="1" dirty="0">
                <a:solidFill>
                  <a:srgbClr val="FF0000"/>
                </a:solidFill>
              </a:rPr>
              <a:t>rear</a:t>
            </a:r>
            <a:r>
              <a:rPr lang="en-IN" altLang="en-US" sz="2000" dirty="0">
                <a:solidFill>
                  <a:srgbClr val="FF0000"/>
                </a:solidFill>
              </a:rPr>
              <a:t> </a:t>
            </a:r>
            <a:r>
              <a:rPr lang="en-IN" altLang="en-US" sz="2000" dirty="0"/>
              <a:t>index and </a:t>
            </a:r>
            <a:r>
              <a:rPr lang="en-IN" altLang="en-US" sz="2000" b="1" dirty="0">
                <a:solidFill>
                  <a:srgbClr val="FF0000"/>
                </a:solidFill>
              </a:rPr>
              <a:t>removed</a:t>
            </a:r>
            <a:r>
              <a:rPr lang="en-IN" altLang="en-US" sz="2000" dirty="0">
                <a:solidFill>
                  <a:srgbClr val="FF0000"/>
                </a:solidFill>
              </a:rPr>
              <a:t> </a:t>
            </a:r>
            <a:r>
              <a:rPr lang="en-IN" altLang="en-US" sz="2000" dirty="0"/>
              <a:t>from the queue at the </a:t>
            </a:r>
            <a:r>
              <a:rPr lang="en-IN" altLang="en-US" sz="2000" b="1" dirty="0">
                <a:solidFill>
                  <a:srgbClr val="FF0000"/>
                </a:solidFill>
              </a:rPr>
              <a:t>front </a:t>
            </a:r>
            <a:r>
              <a:rPr lang="en-IN" altLang="en-US" sz="2000" dirty="0"/>
              <a:t>index</a:t>
            </a:r>
            <a:r>
              <a:rPr lang="en-IN" altLang="en-US" sz="2000" b="1" dirty="0"/>
              <a:t>.</a:t>
            </a:r>
          </a:p>
          <a:p>
            <a:endParaRPr lang="en-IN" altLang="en-US" sz="2000" b="1" dirty="0"/>
          </a:p>
          <a:p>
            <a:endParaRPr lang="en-IN" altLang="en-US" sz="2000" b="1" dirty="0"/>
          </a:p>
          <a:p>
            <a:endParaRPr lang="en-IN" altLang="en-US" sz="2000" b="1" dirty="0"/>
          </a:p>
          <a:p>
            <a:endParaRPr lang="en-IN" altLang="en-US" sz="2000" b="1" dirty="0"/>
          </a:p>
          <a:p>
            <a:endParaRPr lang="en-IN" altLang="en-US" sz="2000" b="1" dirty="0"/>
          </a:p>
          <a:p>
            <a:endParaRPr lang="en-IN" altLang="en-US" sz="2000" b="1" dirty="0"/>
          </a:p>
          <a:p>
            <a:endParaRPr lang="en-IN" altLang="en-US" sz="2000" b="1" dirty="0"/>
          </a:p>
          <a:p>
            <a:endParaRPr lang="en-IN" altLang="en-US" sz="2000" b="1" dirty="0"/>
          </a:p>
          <a:p>
            <a:r>
              <a:rPr lang="en-IN" altLang="en-US" sz="2000" dirty="0"/>
              <a:t>At the initial stage of queue </a:t>
            </a:r>
            <a:r>
              <a:rPr lang="en-IN" altLang="en-US" sz="2000" b="1" dirty="0"/>
              <a:t>front=-1 </a:t>
            </a:r>
            <a:r>
              <a:rPr lang="en-IN" altLang="en-US" sz="2000" dirty="0"/>
              <a:t>and </a:t>
            </a:r>
            <a:r>
              <a:rPr lang="en-IN" altLang="en-US" sz="2000" b="1" dirty="0"/>
              <a:t>rear=-1</a:t>
            </a:r>
            <a:endParaRPr lang="en-US" altLang="en-US" sz="2000" dirty="0"/>
          </a:p>
          <a:p>
            <a:pPr>
              <a:buFont typeface="Arial" panose="020B0604020202020204" pitchFamily="34" charset="0"/>
              <a:buNone/>
            </a:pPr>
            <a:endParaRPr lang="en-US" altLang="en-US" sz="2000" dirty="0"/>
          </a:p>
        </p:txBody>
      </p:sp>
      <p:sp>
        <p:nvSpPr>
          <p:cNvPr id="23556" name="AutoShape 4" descr="Stack Push Operation">
            <a:extLst>
              <a:ext uri="{FF2B5EF4-FFF2-40B4-BE49-F238E27FC236}">
                <a16:creationId xmlns:a16="http://schemas.microsoft.com/office/drawing/2014/main" id="{4CDBC5FF-2264-C984-891E-D2142F2C4CF9}"/>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pic>
        <p:nvPicPr>
          <p:cNvPr id="23557" name="Picture 4" descr="Types of Queues in Data Structure - The Crazy Programmer">
            <a:extLst>
              <a:ext uri="{FF2B5EF4-FFF2-40B4-BE49-F238E27FC236}">
                <a16:creationId xmlns:a16="http://schemas.microsoft.com/office/drawing/2014/main" id="{8C66B7B2-C76E-8321-FDE3-CAA395D295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7057" y="2948763"/>
            <a:ext cx="808831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9B5CB-03F7-7CB6-0999-EBFC15AE16CE}"/>
              </a:ext>
            </a:extLst>
          </p:cNvPr>
          <p:cNvSpPr>
            <a:spLocks noGrp="1"/>
          </p:cNvSpPr>
          <p:nvPr>
            <p:ph type="title"/>
          </p:nvPr>
        </p:nvSpPr>
        <p:spPr>
          <a:xfrm>
            <a:off x="0" y="1"/>
            <a:ext cx="12110484" cy="715963"/>
          </a:xfrm>
          <a:solidFill>
            <a:schemeClr val="accent4">
              <a:lumMod val="20000"/>
              <a:lumOff val="80000"/>
            </a:schemeClr>
          </a:solidFill>
        </p:spPr>
        <p:txBody>
          <a:bodyPr rtlCol="0">
            <a:noAutofit/>
          </a:bodyPr>
          <a:lstStyle/>
          <a:p>
            <a:pPr algn="ctr">
              <a:defRPr/>
            </a:pPr>
            <a:r>
              <a:rPr lang="en-US" sz="3200" b="1" u="sng" dirty="0"/>
              <a:t>Queue</a:t>
            </a:r>
            <a:endParaRPr lang="en-US" sz="3200" dirty="0"/>
          </a:p>
        </p:txBody>
      </p:sp>
      <p:sp>
        <p:nvSpPr>
          <p:cNvPr id="24579" name="AutoShape 4" descr="Stack Push Operation">
            <a:extLst>
              <a:ext uri="{FF2B5EF4-FFF2-40B4-BE49-F238E27FC236}">
                <a16:creationId xmlns:a16="http://schemas.microsoft.com/office/drawing/2014/main" id="{2FEB9200-1F03-9979-E34F-D7C51893B1D2}"/>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pic>
        <p:nvPicPr>
          <p:cNvPr id="24580" name="Picture 5">
            <a:extLst>
              <a:ext uri="{FF2B5EF4-FFF2-40B4-BE49-F238E27FC236}">
                <a16:creationId xmlns:a16="http://schemas.microsoft.com/office/drawing/2014/main" id="{D4117A61-1DF3-403A-676C-6082BF0ABD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914400"/>
            <a:ext cx="39243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AutoShape 6" descr="What are some real-world applications of a queue data structure? - Quora">
            <a:extLst>
              <a:ext uri="{FF2B5EF4-FFF2-40B4-BE49-F238E27FC236}">
                <a16:creationId xmlns:a16="http://schemas.microsoft.com/office/drawing/2014/main" id="{50585035-1BE5-DC48-6DB1-D0108F4AB4D3}"/>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sp>
        <p:nvSpPr>
          <p:cNvPr id="24582" name="AutoShape 8" descr="What are some real-world applications of a queue data structure? - Quora">
            <a:extLst>
              <a:ext uri="{FF2B5EF4-FFF2-40B4-BE49-F238E27FC236}">
                <a16:creationId xmlns:a16="http://schemas.microsoft.com/office/drawing/2014/main" id="{69682EC5-E7BE-9DB5-5481-E8F152116530}"/>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sp>
        <p:nvSpPr>
          <p:cNvPr id="24583" name="AutoShape 10" descr="What are some real-world applications of a queue data structure? - Quora">
            <a:extLst>
              <a:ext uri="{FF2B5EF4-FFF2-40B4-BE49-F238E27FC236}">
                <a16:creationId xmlns:a16="http://schemas.microsoft.com/office/drawing/2014/main" id="{051B5D19-2BFF-9E93-FA5C-164ED3E91F0B}"/>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pic>
        <p:nvPicPr>
          <p:cNvPr id="24584" name="Picture 11">
            <a:extLst>
              <a:ext uri="{FF2B5EF4-FFF2-40B4-BE49-F238E27FC236}">
                <a16:creationId xmlns:a16="http://schemas.microsoft.com/office/drawing/2014/main" id="{117D4BCE-D551-A964-1E21-6102D572AF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1" y="990601"/>
            <a:ext cx="4029075"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5" name="Picture 12">
            <a:extLst>
              <a:ext uri="{FF2B5EF4-FFF2-40B4-BE49-F238E27FC236}">
                <a16:creationId xmlns:a16="http://schemas.microsoft.com/office/drawing/2014/main" id="{3343BF62-CAC4-D660-3701-040B2D9414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886201"/>
            <a:ext cx="38862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DE21-E06A-3768-2782-85F5E9FC8398}"/>
              </a:ext>
            </a:extLst>
          </p:cNvPr>
          <p:cNvSpPr>
            <a:spLocks noGrp="1"/>
          </p:cNvSpPr>
          <p:nvPr>
            <p:ph type="title"/>
          </p:nvPr>
        </p:nvSpPr>
        <p:spPr>
          <a:xfrm>
            <a:off x="0" y="1"/>
            <a:ext cx="12192000" cy="715963"/>
          </a:xfrm>
          <a:solidFill>
            <a:schemeClr val="accent4">
              <a:lumMod val="20000"/>
              <a:lumOff val="80000"/>
            </a:schemeClr>
          </a:solidFill>
        </p:spPr>
        <p:txBody>
          <a:bodyPr rtlCol="0">
            <a:noAutofit/>
          </a:bodyPr>
          <a:lstStyle/>
          <a:p>
            <a:pPr algn="ctr">
              <a:defRPr/>
            </a:pPr>
            <a:r>
              <a:rPr lang="en-US" sz="3200" b="1" u="sng" dirty="0"/>
              <a:t>Queue operations</a:t>
            </a:r>
            <a:endParaRPr lang="en-US" sz="3200" dirty="0"/>
          </a:p>
        </p:txBody>
      </p:sp>
      <p:sp>
        <p:nvSpPr>
          <p:cNvPr id="25603" name="Content Placeholder 2">
            <a:extLst>
              <a:ext uri="{FF2B5EF4-FFF2-40B4-BE49-F238E27FC236}">
                <a16:creationId xmlns:a16="http://schemas.microsoft.com/office/drawing/2014/main" id="{0AD54AEF-2182-065F-F14D-CF2FDD42D7C6}"/>
              </a:ext>
            </a:extLst>
          </p:cNvPr>
          <p:cNvSpPr>
            <a:spLocks noGrp="1"/>
          </p:cNvSpPr>
          <p:nvPr>
            <p:ph idx="1"/>
          </p:nvPr>
        </p:nvSpPr>
        <p:spPr>
          <a:xfrm>
            <a:off x="216195" y="860428"/>
            <a:ext cx="11309497" cy="6142037"/>
          </a:xfrm>
        </p:spPr>
        <p:txBody>
          <a:bodyPr/>
          <a:lstStyle/>
          <a:p>
            <a:pPr>
              <a:buFont typeface="Arial" panose="020B0604020202020204" pitchFamily="34" charset="0"/>
              <a:buNone/>
            </a:pPr>
            <a:r>
              <a:rPr lang="en-IN" altLang="en-US" sz="2000" b="1" dirty="0"/>
              <a:t>Basic operations :</a:t>
            </a:r>
            <a:endParaRPr lang="en-US" altLang="en-US" sz="2000" b="1" dirty="0">
              <a:solidFill>
                <a:srgbClr val="FF0000"/>
              </a:solidFill>
            </a:endParaRPr>
          </a:p>
          <a:p>
            <a:pPr>
              <a:buFont typeface="Arial" panose="020B0604020202020204" pitchFamily="34" charset="0"/>
              <a:buNone/>
            </a:pPr>
            <a:r>
              <a:rPr lang="en-US" altLang="en-US" sz="2000" b="1" dirty="0">
                <a:solidFill>
                  <a:srgbClr val="FF0000"/>
                </a:solidFill>
              </a:rPr>
              <a:t>enqueue</a:t>
            </a:r>
            <a:r>
              <a:rPr lang="en-US" altLang="en-US" sz="2000" dirty="0">
                <a:solidFill>
                  <a:srgbClr val="FF0000"/>
                </a:solidFill>
              </a:rPr>
              <a:t>()- </a:t>
            </a:r>
            <a:r>
              <a:rPr lang="en-US" altLang="en-US" sz="2000" dirty="0"/>
              <a:t>An element can be </a:t>
            </a:r>
            <a:r>
              <a:rPr lang="en-US" altLang="en-US" sz="2000" b="1" dirty="0"/>
              <a:t>inserted into queue </a:t>
            </a:r>
            <a:r>
              <a:rPr lang="en-US" altLang="en-US" sz="2000" dirty="0"/>
              <a:t>using </a:t>
            </a:r>
            <a:r>
              <a:rPr lang="en-US" altLang="en-US" sz="2000" b="1" dirty="0"/>
              <a:t>enqueue() </a:t>
            </a:r>
            <a:r>
              <a:rPr lang="en-US" altLang="en-US" sz="2000" dirty="0"/>
              <a:t>operation.                                           </a:t>
            </a:r>
            <a:endParaRPr lang="en-US" altLang="en-US" sz="1400" dirty="0"/>
          </a:p>
          <a:p>
            <a:pPr>
              <a:buFont typeface="Arial" panose="020B0604020202020204" pitchFamily="34" charset="0"/>
              <a:buNone/>
            </a:pPr>
            <a:r>
              <a:rPr lang="en-US" altLang="en-US" sz="2000" b="1" u="sng" dirty="0">
                <a:solidFill>
                  <a:srgbClr val="FF0000"/>
                </a:solidFill>
              </a:rPr>
              <a:t>dequeue() -</a:t>
            </a:r>
            <a:r>
              <a:rPr lang="en-US" altLang="en-US" sz="2000" dirty="0"/>
              <a:t>An element is removed from queue using </a:t>
            </a:r>
            <a:r>
              <a:rPr lang="en-US" altLang="en-US" sz="2000" b="1" dirty="0"/>
              <a:t>dequeue() </a:t>
            </a:r>
            <a:r>
              <a:rPr lang="en-US" altLang="en-US" sz="2000" dirty="0"/>
              <a:t>operation. </a:t>
            </a:r>
            <a:endParaRPr lang="en-US" altLang="en-US" sz="1800" dirty="0"/>
          </a:p>
          <a:p>
            <a:pPr>
              <a:buFont typeface="Arial" panose="020B0604020202020204" pitchFamily="34" charset="0"/>
              <a:buNone/>
            </a:pPr>
            <a:endParaRPr lang="en-IN" altLang="en-US" sz="2000" dirty="0"/>
          </a:p>
          <a:p>
            <a:endParaRPr lang="en-IN" altLang="en-US" sz="2000" dirty="0"/>
          </a:p>
          <a:p>
            <a:endParaRPr lang="en-IN" altLang="en-US" sz="2000" dirty="0"/>
          </a:p>
          <a:p>
            <a:endParaRPr lang="en-IN" altLang="en-US" sz="2000" dirty="0"/>
          </a:p>
          <a:p>
            <a:endParaRPr lang="en-IN" altLang="en-US" sz="2000" dirty="0"/>
          </a:p>
          <a:p>
            <a:endParaRPr lang="en-IN" altLang="en-US" sz="2000" dirty="0"/>
          </a:p>
          <a:p>
            <a:pPr>
              <a:buFont typeface="Arial" panose="020B0604020202020204" pitchFamily="34" charset="0"/>
              <a:buNone/>
            </a:pPr>
            <a:r>
              <a:rPr lang="en-US" altLang="en-US" sz="2000" b="1" dirty="0"/>
              <a:t>Other Operations:</a:t>
            </a:r>
          </a:p>
          <a:p>
            <a:r>
              <a:rPr lang="en-US" altLang="en-US" sz="2000" b="1" dirty="0" err="1"/>
              <a:t>isEmpty</a:t>
            </a:r>
            <a:r>
              <a:rPr lang="en-US" altLang="en-US" sz="2000" b="1" dirty="0"/>
              <a:t> ():</a:t>
            </a:r>
            <a:r>
              <a:rPr lang="en-US" altLang="en-US" sz="2000" dirty="0"/>
              <a:t> The </a:t>
            </a:r>
            <a:r>
              <a:rPr lang="en-US" altLang="en-US" sz="2000" dirty="0" err="1"/>
              <a:t>isEmpty</a:t>
            </a:r>
            <a:r>
              <a:rPr lang="en-US" altLang="en-US" sz="2000" dirty="0"/>
              <a:t>() function is used to check if the </a:t>
            </a:r>
            <a:r>
              <a:rPr lang="en-US" altLang="en-US" sz="2000" dirty="0">
                <a:solidFill>
                  <a:srgbClr val="FF0000"/>
                </a:solidFill>
              </a:rPr>
              <a:t>Queue is empty or not.</a:t>
            </a:r>
          </a:p>
          <a:p>
            <a:r>
              <a:rPr lang="en-US" altLang="en-US" sz="2000" b="1" dirty="0" err="1"/>
              <a:t>isFull</a:t>
            </a:r>
            <a:r>
              <a:rPr lang="en-US" altLang="en-US" sz="2000" b="1" dirty="0"/>
              <a:t> ():</a:t>
            </a:r>
            <a:r>
              <a:rPr lang="en-US" altLang="en-US" sz="2000" dirty="0"/>
              <a:t> The </a:t>
            </a:r>
            <a:r>
              <a:rPr lang="en-US" altLang="en-US" sz="2000" dirty="0" err="1"/>
              <a:t>isFull</a:t>
            </a:r>
            <a:r>
              <a:rPr lang="en-US" altLang="en-US" sz="2000" dirty="0"/>
              <a:t>() function is used to check if the </a:t>
            </a:r>
            <a:r>
              <a:rPr lang="en-US" altLang="en-US" sz="2000" dirty="0">
                <a:solidFill>
                  <a:srgbClr val="FF0000"/>
                </a:solidFill>
              </a:rPr>
              <a:t>Queue is full or not.</a:t>
            </a:r>
          </a:p>
          <a:p>
            <a:r>
              <a:rPr lang="en-US" altLang="en-US" sz="2000" b="1" dirty="0"/>
              <a:t>peek() </a:t>
            </a:r>
            <a:r>
              <a:rPr lang="en-US" altLang="en-US" sz="2000" dirty="0"/>
              <a:t>- This function helps to see the data at the </a:t>
            </a:r>
            <a:r>
              <a:rPr lang="en-US" altLang="en-US" sz="2000" b="1" dirty="0"/>
              <a:t>front</a:t>
            </a:r>
            <a:r>
              <a:rPr lang="en-US" altLang="en-US" sz="2000" dirty="0"/>
              <a:t> of the queue</a:t>
            </a:r>
          </a:p>
          <a:p>
            <a:endParaRPr lang="en-US" altLang="en-US" sz="2000" dirty="0">
              <a:solidFill>
                <a:srgbClr val="FF0000"/>
              </a:solidFill>
            </a:endParaRPr>
          </a:p>
          <a:p>
            <a:endParaRPr lang="en-US" altLang="en-US" sz="2000" dirty="0"/>
          </a:p>
          <a:p>
            <a:pPr lvl="2">
              <a:buFont typeface="Arial" panose="020B0604020202020204" pitchFamily="34" charset="0"/>
              <a:buNone/>
            </a:pPr>
            <a:endParaRPr lang="en-US" altLang="en-US" sz="2000" b="1" dirty="0"/>
          </a:p>
          <a:p>
            <a:endParaRPr lang="en-US" altLang="en-US" sz="2000" dirty="0"/>
          </a:p>
        </p:txBody>
      </p:sp>
      <p:sp>
        <p:nvSpPr>
          <p:cNvPr id="25604" name="AutoShape 4" descr="Stack Push Operation">
            <a:extLst>
              <a:ext uri="{FF2B5EF4-FFF2-40B4-BE49-F238E27FC236}">
                <a16:creationId xmlns:a16="http://schemas.microsoft.com/office/drawing/2014/main" id="{E1AE0175-F9DC-C099-21A2-3D6373B9926C}"/>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pic>
        <p:nvPicPr>
          <p:cNvPr id="25605" name="Picture 6">
            <a:extLst>
              <a:ext uri="{FF2B5EF4-FFF2-40B4-BE49-F238E27FC236}">
                <a16:creationId xmlns:a16="http://schemas.microsoft.com/office/drawing/2014/main" id="{64376DB0-A409-D3B6-17A6-3CEA7D73BD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981200"/>
            <a:ext cx="5932488"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AA20D-C258-987A-7867-9BCFC3F0138F}"/>
              </a:ext>
            </a:extLst>
          </p:cNvPr>
          <p:cNvSpPr>
            <a:spLocks noGrp="1"/>
          </p:cNvSpPr>
          <p:nvPr>
            <p:ph type="title"/>
          </p:nvPr>
        </p:nvSpPr>
        <p:spPr>
          <a:xfrm>
            <a:off x="95692" y="1"/>
            <a:ext cx="12096307" cy="715963"/>
          </a:xfrm>
          <a:solidFill>
            <a:schemeClr val="accent4">
              <a:lumMod val="20000"/>
              <a:lumOff val="80000"/>
            </a:schemeClr>
          </a:solidFill>
        </p:spPr>
        <p:txBody>
          <a:bodyPr rtlCol="0">
            <a:noAutofit/>
          </a:bodyPr>
          <a:lstStyle/>
          <a:p>
            <a:pPr algn="ctr">
              <a:defRPr/>
            </a:pPr>
            <a:r>
              <a:rPr lang="en-US" sz="3200" b="1" u="sng" dirty="0"/>
              <a:t>Queue operations</a:t>
            </a:r>
            <a:endParaRPr lang="en-US" sz="3200" dirty="0"/>
          </a:p>
        </p:txBody>
      </p:sp>
      <p:sp>
        <p:nvSpPr>
          <p:cNvPr id="26627" name="Content Placeholder 2">
            <a:extLst>
              <a:ext uri="{FF2B5EF4-FFF2-40B4-BE49-F238E27FC236}">
                <a16:creationId xmlns:a16="http://schemas.microsoft.com/office/drawing/2014/main" id="{41B91ADD-70B1-17E0-C69F-70C530FEB561}"/>
              </a:ext>
            </a:extLst>
          </p:cNvPr>
          <p:cNvSpPr>
            <a:spLocks noGrp="1"/>
          </p:cNvSpPr>
          <p:nvPr>
            <p:ph idx="1"/>
          </p:nvPr>
        </p:nvSpPr>
        <p:spPr>
          <a:xfrm>
            <a:off x="177209" y="715964"/>
            <a:ext cx="11837582" cy="6142037"/>
          </a:xfrm>
        </p:spPr>
        <p:txBody>
          <a:bodyPr/>
          <a:lstStyle/>
          <a:p>
            <a:pPr>
              <a:buFont typeface="Arial" panose="020B0604020202020204" pitchFamily="34" charset="0"/>
              <a:buNone/>
            </a:pPr>
            <a:r>
              <a:rPr lang="en-US" altLang="en-US" sz="2400" b="1" dirty="0">
                <a:solidFill>
                  <a:srgbClr val="FF0000"/>
                </a:solidFill>
              </a:rPr>
              <a:t>Enqueue</a:t>
            </a:r>
            <a:r>
              <a:rPr lang="en-US" altLang="en-US" sz="2400" dirty="0">
                <a:solidFill>
                  <a:srgbClr val="FF0000"/>
                </a:solidFill>
              </a:rPr>
              <a:t>() - ALGORITHM</a:t>
            </a:r>
            <a:endParaRPr lang="en-US" altLang="en-US" sz="1800" dirty="0"/>
          </a:p>
          <a:p>
            <a:pPr lvl="2"/>
            <a:r>
              <a:rPr lang="en-US" altLang="en-US" sz="2000" b="1" dirty="0"/>
              <a:t>rear</a:t>
            </a:r>
            <a:r>
              <a:rPr lang="en-US" altLang="en-US" sz="2000" dirty="0"/>
              <a:t> index is incremented by 1 in </a:t>
            </a:r>
            <a:r>
              <a:rPr lang="en-US" altLang="en-US" sz="2000" b="1" dirty="0"/>
              <a:t>enqueue() </a:t>
            </a:r>
            <a:r>
              <a:rPr lang="en-US" altLang="en-US" sz="2000" dirty="0"/>
              <a:t>operation.</a:t>
            </a:r>
            <a:endParaRPr lang="en-US" altLang="en-US" sz="1800" dirty="0"/>
          </a:p>
          <a:p>
            <a:pPr lvl="2"/>
            <a:r>
              <a:rPr lang="en-US" altLang="en-US" sz="2000" dirty="0"/>
              <a:t>Each </a:t>
            </a:r>
            <a:r>
              <a:rPr lang="en-US" altLang="en-US" sz="2000" b="1" dirty="0"/>
              <a:t>enqueue()</a:t>
            </a:r>
            <a:r>
              <a:rPr lang="en-US" altLang="en-US" sz="2000" dirty="0"/>
              <a:t> operation increases the size of queue by 1.</a:t>
            </a:r>
            <a:endParaRPr lang="en-US" altLang="en-US" sz="1800" dirty="0"/>
          </a:p>
          <a:p>
            <a:pPr lvl="2"/>
            <a:r>
              <a:rPr lang="en-US" altLang="en-US" sz="2000" b="1" dirty="0"/>
              <a:t>When rear be MAX, queue is full</a:t>
            </a:r>
            <a:r>
              <a:rPr lang="en-US" altLang="en-US" sz="2000" dirty="0"/>
              <a:t>, then it is said to be an </a:t>
            </a:r>
            <a:r>
              <a:rPr lang="en-US" altLang="en-US" sz="2000" b="1" dirty="0"/>
              <a:t>Overflow condition.</a:t>
            </a:r>
            <a:endParaRPr lang="en-US" altLang="en-US" sz="1800" b="1" dirty="0"/>
          </a:p>
          <a:p>
            <a:pPr>
              <a:buFont typeface="Arial" panose="020B0604020202020204" pitchFamily="34" charset="0"/>
              <a:buNone/>
            </a:pPr>
            <a:r>
              <a:rPr lang="en-US" altLang="en-US" sz="2000" b="1" dirty="0"/>
              <a:t>The following steps should be taken to enqueue (insert) data into a queue(</a:t>
            </a:r>
            <a:r>
              <a:rPr lang="en-US" altLang="en-US" sz="2000" b="1" dirty="0" err="1"/>
              <a:t>alg</a:t>
            </a:r>
            <a:r>
              <a:rPr lang="en-US" altLang="en-US" sz="2000" b="1" dirty="0"/>
              <a:t>)</a:t>
            </a:r>
          </a:p>
          <a:p>
            <a:pPr>
              <a:buFont typeface="Arial" panose="020B0604020202020204" pitchFamily="34" charset="0"/>
              <a:buNone/>
            </a:pPr>
            <a:r>
              <a:rPr lang="en-US" altLang="en-US" sz="2000" b="1" dirty="0"/>
              <a:t>Step 1</a:t>
            </a:r>
            <a:r>
              <a:rPr lang="en-US" altLang="en-US" sz="2000" dirty="0"/>
              <a:t> </a:t>
            </a:r>
            <a:r>
              <a:rPr lang="en-US" altLang="en-US" sz="2000" b="1" dirty="0">
                <a:solidFill>
                  <a:srgbClr val="FF0000"/>
                </a:solidFill>
              </a:rPr>
              <a:t>− Check if the queue is full.</a:t>
            </a:r>
          </a:p>
          <a:p>
            <a:pPr>
              <a:buFont typeface="Arial" panose="020B0604020202020204" pitchFamily="34" charset="0"/>
              <a:buNone/>
            </a:pPr>
            <a:r>
              <a:rPr lang="en-US" altLang="en-US" sz="2000" dirty="0"/>
              <a:t>	         </a:t>
            </a:r>
            <a:r>
              <a:rPr lang="en-US" altLang="en-US" sz="2000" b="1" dirty="0"/>
              <a:t>if(rear==MAXSIZE-1)</a:t>
            </a:r>
          </a:p>
          <a:p>
            <a:pPr>
              <a:buFont typeface="Arial" panose="020B0604020202020204" pitchFamily="34" charset="0"/>
              <a:buNone/>
            </a:pPr>
            <a:r>
              <a:rPr lang="en-US" altLang="en-US" sz="2000" b="1" dirty="0"/>
              <a:t>                     print “queue is full”;</a:t>
            </a:r>
          </a:p>
          <a:p>
            <a:pPr>
              <a:buFont typeface="Arial" panose="020B0604020202020204" pitchFamily="34" charset="0"/>
              <a:buNone/>
            </a:pPr>
            <a:r>
              <a:rPr lang="en-US" altLang="en-US" sz="2000" b="1" dirty="0"/>
              <a:t>Step 2</a:t>
            </a:r>
            <a:r>
              <a:rPr lang="en-US" altLang="en-US" sz="2000" dirty="0"/>
              <a:t> − If the queue is full, produce overflow and exit.</a:t>
            </a:r>
          </a:p>
          <a:p>
            <a:pPr>
              <a:buFont typeface="Arial" panose="020B0604020202020204" pitchFamily="34" charset="0"/>
              <a:buNone/>
            </a:pPr>
            <a:r>
              <a:rPr lang="en-US" altLang="en-US" sz="2000" b="1" dirty="0"/>
              <a:t>Step 3</a:t>
            </a:r>
            <a:r>
              <a:rPr lang="en-US" altLang="en-US" sz="2000" dirty="0"/>
              <a:t> − If the </a:t>
            </a:r>
            <a:r>
              <a:rPr lang="en-US" altLang="en-US" sz="2000" b="1" dirty="0">
                <a:solidFill>
                  <a:srgbClr val="FF0000"/>
                </a:solidFill>
              </a:rPr>
              <a:t>queue is not full, </a:t>
            </a:r>
            <a:r>
              <a:rPr lang="en-US" altLang="en-US" sz="2000" dirty="0"/>
              <a:t>increment </a:t>
            </a:r>
            <a:r>
              <a:rPr lang="en-US" altLang="en-US" sz="2000" b="1" dirty="0"/>
              <a:t>rear</a:t>
            </a:r>
            <a:r>
              <a:rPr lang="en-US" altLang="en-US" sz="2000" dirty="0"/>
              <a:t> pointer to point the next empty space.</a:t>
            </a:r>
          </a:p>
          <a:p>
            <a:pPr>
              <a:buFont typeface="Arial" panose="020B0604020202020204" pitchFamily="34" charset="0"/>
              <a:buNone/>
            </a:pPr>
            <a:r>
              <a:rPr lang="en-US" altLang="en-US" sz="2000" dirty="0"/>
              <a:t>                      </a:t>
            </a:r>
            <a:r>
              <a:rPr lang="en-US" altLang="en-US" sz="2000" b="1" dirty="0"/>
              <a:t>rear=rear+1;</a:t>
            </a:r>
          </a:p>
          <a:p>
            <a:pPr>
              <a:buFont typeface="Arial" panose="020B0604020202020204" pitchFamily="34" charset="0"/>
              <a:buNone/>
            </a:pPr>
            <a:r>
              <a:rPr lang="en-US" altLang="en-US" sz="2000" b="1" dirty="0"/>
              <a:t>Step 4</a:t>
            </a:r>
            <a:r>
              <a:rPr lang="en-US" altLang="en-US" sz="2000" dirty="0"/>
              <a:t> − Add data element to the queue location, where the rear is pointing.</a:t>
            </a:r>
          </a:p>
          <a:p>
            <a:pPr>
              <a:buFont typeface="Arial" panose="020B0604020202020204" pitchFamily="34" charset="0"/>
              <a:buNone/>
            </a:pPr>
            <a:r>
              <a:rPr lang="en-US" altLang="en-US" sz="2000" dirty="0"/>
              <a:t>                   </a:t>
            </a:r>
            <a:r>
              <a:rPr lang="en-US" altLang="en-US" sz="2000" b="1" dirty="0"/>
              <a:t>queue[rear]=item;</a:t>
            </a:r>
          </a:p>
          <a:p>
            <a:pPr>
              <a:buFont typeface="Arial" panose="020B0604020202020204" pitchFamily="34" charset="0"/>
              <a:buNone/>
            </a:pPr>
            <a:r>
              <a:rPr lang="en-US" altLang="en-US" sz="2000" b="1" dirty="0"/>
              <a:t>Step 5</a:t>
            </a:r>
            <a:r>
              <a:rPr lang="en-US" altLang="en-US" sz="2000" dirty="0"/>
              <a:t> − return success.</a:t>
            </a:r>
          </a:p>
          <a:p>
            <a:endParaRPr lang="en-US" altLang="en-US" sz="2000" dirty="0"/>
          </a:p>
        </p:txBody>
      </p:sp>
      <p:sp>
        <p:nvSpPr>
          <p:cNvPr id="26628" name="AutoShape 4" descr="Stack Push Operation">
            <a:extLst>
              <a:ext uri="{FF2B5EF4-FFF2-40B4-BE49-F238E27FC236}">
                <a16:creationId xmlns:a16="http://schemas.microsoft.com/office/drawing/2014/main" id="{9788A0AB-62C4-C597-7482-617707DD7378}"/>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C7021-0CFE-2B34-4D47-1E8B79F80B88}"/>
              </a:ext>
            </a:extLst>
          </p:cNvPr>
          <p:cNvSpPr>
            <a:spLocks noGrp="1"/>
          </p:cNvSpPr>
          <p:nvPr>
            <p:ph type="title"/>
          </p:nvPr>
        </p:nvSpPr>
        <p:spPr>
          <a:xfrm>
            <a:off x="0" y="1"/>
            <a:ext cx="12192000" cy="715963"/>
          </a:xfrm>
          <a:solidFill>
            <a:schemeClr val="accent4">
              <a:lumMod val="20000"/>
              <a:lumOff val="80000"/>
            </a:schemeClr>
          </a:solidFill>
        </p:spPr>
        <p:txBody>
          <a:bodyPr rtlCol="0">
            <a:noAutofit/>
          </a:bodyPr>
          <a:lstStyle/>
          <a:p>
            <a:pPr algn="ctr">
              <a:defRPr/>
            </a:pPr>
            <a:r>
              <a:rPr lang="en-US" sz="3200" b="1" u="sng" dirty="0"/>
              <a:t>Queue operations</a:t>
            </a:r>
            <a:endParaRPr lang="en-US" sz="3200" dirty="0"/>
          </a:p>
        </p:txBody>
      </p:sp>
      <p:sp>
        <p:nvSpPr>
          <p:cNvPr id="26627" name="Content Placeholder 2">
            <a:extLst>
              <a:ext uri="{FF2B5EF4-FFF2-40B4-BE49-F238E27FC236}">
                <a16:creationId xmlns:a16="http://schemas.microsoft.com/office/drawing/2014/main" id="{039D53E0-2382-2AFF-6B86-052AB88DBA81}"/>
              </a:ext>
            </a:extLst>
          </p:cNvPr>
          <p:cNvSpPr>
            <a:spLocks noGrp="1"/>
          </p:cNvSpPr>
          <p:nvPr>
            <p:ph idx="1"/>
          </p:nvPr>
        </p:nvSpPr>
        <p:spPr>
          <a:xfrm>
            <a:off x="85059" y="715964"/>
            <a:ext cx="12014791" cy="6142037"/>
          </a:xfrm>
          <a:solidFill>
            <a:schemeClr val="accent3">
              <a:lumMod val="20000"/>
              <a:lumOff val="80000"/>
            </a:schemeClr>
          </a:solidFill>
        </p:spPr>
        <p:txBody>
          <a:bodyPr/>
          <a:lstStyle/>
          <a:p>
            <a:pPr lvl="1">
              <a:buFont typeface="Arial" charset="0"/>
              <a:buNone/>
              <a:defRPr/>
            </a:pPr>
            <a:r>
              <a:rPr lang="en-US" sz="1900" b="1" dirty="0"/>
              <a:t>//implementation of </a:t>
            </a:r>
            <a:r>
              <a:rPr lang="en-US" sz="1900" b="1" dirty="0" err="1"/>
              <a:t>enqueue</a:t>
            </a:r>
            <a:endParaRPr lang="en-US" sz="1900" b="1" dirty="0"/>
          </a:p>
          <a:p>
            <a:pPr lvl="1">
              <a:buFont typeface="Arial" charset="0"/>
              <a:buNone/>
              <a:defRPr/>
            </a:pPr>
            <a:r>
              <a:rPr lang="en-US" sz="1900" b="1" dirty="0" err="1"/>
              <a:t>int</a:t>
            </a:r>
            <a:r>
              <a:rPr lang="en-US" sz="1900" b="1" dirty="0"/>
              <a:t> </a:t>
            </a:r>
            <a:r>
              <a:rPr lang="en-US" sz="1900" b="1" dirty="0" err="1"/>
              <a:t>enqueue</a:t>
            </a:r>
            <a:r>
              <a:rPr lang="en-US" sz="1900" b="1" dirty="0"/>
              <a:t>(</a:t>
            </a:r>
            <a:r>
              <a:rPr lang="en-US" sz="1900" b="1" dirty="0" err="1"/>
              <a:t>int</a:t>
            </a:r>
            <a:r>
              <a:rPr lang="en-US" sz="1900" b="1" dirty="0"/>
              <a:t> item</a:t>
            </a:r>
            <a:r>
              <a:rPr lang="en-US" sz="1900" dirty="0"/>
              <a:t>)  // with item as a parameter</a:t>
            </a:r>
          </a:p>
          <a:p>
            <a:pPr lvl="1">
              <a:buFont typeface="Arial" charset="0"/>
              <a:buNone/>
              <a:defRPr/>
            </a:pPr>
            <a:r>
              <a:rPr lang="en-US" sz="1900" dirty="0"/>
              <a:t>   {</a:t>
            </a:r>
          </a:p>
          <a:p>
            <a:pPr lvl="1">
              <a:buFont typeface="Arial" charset="0"/>
              <a:buNone/>
              <a:defRPr/>
            </a:pPr>
            <a:r>
              <a:rPr lang="en-US" sz="1900" dirty="0"/>
              <a:t>   </a:t>
            </a:r>
            <a:r>
              <a:rPr lang="en-US" sz="1900" b="1" dirty="0"/>
              <a:t>if(rear==MAXSIZE-1)    </a:t>
            </a:r>
            <a:r>
              <a:rPr lang="en-US" sz="1900" dirty="0"/>
              <a:t>//check for overflow</a:t>
            </a:r>
          </a:p>
          <a:p>
            <a:pPr lvl="1">
              <a:buFont typeface="Arial" charset="0"/>
              <a:buNone/>
              <a:defRPr/>
            </a:pPr>
            <a:r>
              <a:rPr lang="en-US" sz="1900" dirty="0"/>
              <a:t>      {</a:t>
            </a:r>
          </a:p>
          <a:p>
            <a:pPr lvl="1">
              <a:buFont typeface="Arial" charset="0"/>
              <a:buNone/>
              <a:defRPr/>
            </a:pPr>
            <a:r>
              <a:rPr lang="en-US" sz="1900" dirty="0"/>
              <a:t>       printf(“queue is full \n”);</a:t>
            </a:r>
          </a:p>
          <a:p>
            <a:pPr lvl="1">
              <a:buFont typeface="Arial" charset="0"/>
              <a:buNone/>
              <a:defRPr/>
            </a:pPr>
            <a:r>
              <a:rPr lang="en-US" sz="1900" dirty="0"/>
              <a:t>      return 0;</a:t>
            </a:r>
          </a:p>
          <a:p>
            <a:pPr lvl="1">
              <a:buFont typeface="Arial" charset="0"/>
              <a:buNone/>
              <a:defRPr/>
            </a:pPr>
            <a:r>
              <a:rPr lang="en-US" sz="1900" dirty="0"/>
              <a:t>   else</a:t>
            </a:r>
          </a:p>
          <a:p>
            <a:pPr lvl="1">
              <a:buFont typeface="Arial" charset="0"/>
              <a:buNone/>
              <a:defRPr/>
            </a:pPr>
            <a:r>
              <a:rPr lang="en-US" sz="1900" dirty="0"/>
              <a:t> {</a:t>
            </a:r>
          </a:p>
          <a:p>
            <a:pPr lvl="1">
              <a:spcBef>
                <a:spcPts val="200"/>
              </a:spcBef>
              <a:buNone/>
              <a:defRPr/>
            </a:pPr>
            <a:r>
              <a:rPr lang="en-US" sz="1900" dirty="0"/>
              <a:t>    if(front==-1) //if  empty stack increment front</a:t>
            </a:r>
          </a:p>
          <a:p>
            <a:pPr lvl="1">
              <a:spcBef>
                <a:spcPts val="200"/>
              </a:spcBef>
              <a:buNone/>
              <a:defRPr/>
            </a:pPr>
            <a:r>
              <a:rPr lang="en-US" sz="1900" dirty="0"/>
              <a:t>         {</a:t>
            </a:r>
          </a:p>
          <a:p>
            <a:pPr lvl="1">
              <a:spcBef>
                <a:spcPts val="200"/>
              </a:spcBef>
              <a:buNone/>
              <a:defRPr/>
            </a:pPr>
            <a:r>
              <a:rPr lang="en-US" sz="1900" dirty="0"/>
              <a:t>          front++;</a:t>
            </a:r>
          </a:p>
          <a:p>
            <a:pPr lvl="1">
              <a:spcBef>
                <a:spcPts val="200"/>
              </a:spcBef>
              <a:buNone/>
              <a:defRPr/>
            </a:pPr>
            <a:r>
              <a:rPr lang="en-US" sz="1900" dirty="0"/>
              <a:t>         }</a:t>
            </a:r>
          </a:p>
          <a:p>
            <a:pPr lvl="1">
              <a:spcBef>
                <a:spcPts val="200"/>
              </a:spcBef>
              <a:buNone/>
              <a:defRPr/>
            </a:pPr>
            <a:r>
              <a:rPr lang="en-US" sz="1900" dirty="0"/>
              <a:t>   </a:t>
            </a:r>
            <a:r>
              <a:rPr lang="en-US" sz="1900" b="1" dirty="0"/>
              <a:t>rear = rear + 1;    //increment rear</a:t>
            </a:r>
          </a:p>
          <a:p>
            <a:pPr lvl="1">
              <a:spcBef>
                <a:spcPts val="200"/>
              </a:spcBef>
              <a:buNone/>
              <a:defRPr/>
            </a:pPr>
            <a:r>
              <a:rPr lang="en-US" sz="1900" b="1" dirty="0"/>
              <a:t>   queue[rear] = item;    //insert item</a:t>
            </a:r>
          </a:p>
          <a:p>
            <a:pPr lvl="1">
              <a:spcBef>
                <a:spcPts val="200"/>
              </a:spcBef>
              <a:buNone/>
              <a:defRPr/>
            </a:pPr>
            <a:r>
              <a:rPr lang="en-US" sz="1900" dirty="0"/>
              <a:t> return 1;</a:t>
            </a:r>
          </a:p>
          <a:p>
            <a:pPr lvl="1">
              <a:buFont typeface="Arial" charset="0"/>
              <a:buNone/>
              <a:defRPr/>
            </a:pPr>
            <a:r>
              <a:rPr lang="en-US" sz="1900" dirty="0"/>
              <a:t>}</a:t>
            </a:r>
          </a:p>
        </p:txBody>
      </p:sp>
      <p:sp>
        <p:nvSpPr>
          <p:cNvPr id="27652" name="AutoShape 4" descr="Stack Push Operation">
            <a:extLst>
              <a:ext uri="{FF2B5EF4-FFF2-40B4-BE49-F238E27FC236}">
                <a16:creationId xmlns:a16="http://schemas.microsoft.com/office/drawing/2014/main" id="{2B6C9264-D7F9-88BA-3594-58D2E2B7B574}"/>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7C37-0FBE-935D-C5A3-77830DEED125}"/>
              </a:ext>
            </a:extLst>
          </p:cNvPr>
          <p:cNvSpPr>
            <a:spLocks noGrp="1"/>
          </p:cNvSpPr>
          <p:nvPr>
            <p:ph type="title"/>
          </p:nvPr>
        </p:nvSpPr>
        <p:spPr>
          <a:xfrm>
            <a:off x="191344" y="1"/>
            <a:ext cx="11809312" cy="715963"/>
          </a:xfrm>
          <a:solidFill>
            <a:schemeClr val="accent4">
              <a:lumMod val="20000"/>
              <a:lumOff val="80000"/>
            </a:schemeClr>
          </a:solidFill>
        </p:spPr>
        <p:txBody>
          <a:bodyPr rtlCol="0">
            <a:noAutofit/>
          </a:bodyPr>
          <a:lstStyle/>
          <a:p>
            <a:pPr>
              <a:defRPr/>
            </a:pPr>
            <a:r>
              <a:rPr lang="en-US" sz="3200" b="1" u="sng" dirty="0"/>
              <a:t>Stacks</a:t>
            </a:r>
            <a:endParaRPr lang="en-US" sz="3200" dirty="0"/>
          </a:p>
        </p:txBody>
      </p:sp>
      <p:sp>
        <p:nvSpPr>
          <p:cNvPr id="9219" name="Content Placeholder 2">
            <a:extLst>
              <a:ext uri="{FF2B5EF4-FFF2-40B4-BE49-F238E27FC236}">
                <a16:creationId xmlns:a16="http://schemas.microsoft.com/office/drawing/2014/main" id="{A8901207-DC46-0AAC-E68A-BBEA6170E19C}"/>
              </a:ext>
            </a:extLst>
          </p:cNvPr>
          <p:cNvSpPr>
            <a:spLocks noGrp="1"/>
          </p:cNvSpPr>
          <p:nvPr>
            <p:ph idx="1"/>
          </p:nvPr>
        </p:nvSpPr>
        <p:spPr>
          <a:xfrm>
            <a:off x="191344" y="715964"/>
            <a:ext cx="5904656" cy="5913437"/>
          </a:xfrm>
          <a:solidFill>
            <a:schemeClr val="accent6">
              <a:lumMod val="20000"/>
              <a:lumOff val="80000"/>
            </a:schemeClr>
          </a:solidFill>
        </p:spPr>
        <p:txBody>
          <a:bodyPr/>
          <a:lstStyle/>
          <a:p>
            <a:pPr algn="just">
              <a:buFont typeface="Wingdings" pitchFamily="2" charset="2"/>
              <a:buChar char="§"/>
              <a:defRPr/>
            </a:pPr>
            <a:r>
              <a:rPr lang="en-US" sz="2000" b="1" dirty="0">
                <a:solidFill>
                  <a:srgbClr val="C00000"/>
                </a:solidFill>
              </a:rPr>
              <a:t>An Empty stack</a:t>
            </a:r>
            <a:r>
              <a:rPr lang="en-US" sz="2000" b="1" dirty="0"/>
              <a:t>:  A stack with out any elements. </a:t>
            </a:r>
          </a:p>
          <a:p>
            <a:pPr algn="just">
              <a:buFont typeface="Wingdings" pitchFamily="2" charset="2"/>
              <a:buChar char="§"/>
              <a:defRPr/>
            </a:pPr>
            <a:endParaRPr lang="en-US" sz="2000" b="1" dirty="0"/>
          </a:p>
          <a:p>
            <a:pPr algn="just">
              <a:buFont typeface="Wingdings" pitchFamily="2" charset="2"/>
              <a:buChar char="§"/>
              <a:defRPr/>
            </a:pPr>
            <a:endParaRPr lang="en-US" sz="2000" b="1" dirty="0"/>
          </a:p>
          <a:p>
            <a:pPr algn="just">
              <a:buFont typeface="Wingdings" pitchFamily="2" charset="2"/>
              <a:buChar char="§"/>
              <a:defRPr/>
            </a:pPr>
            <a:endParaRPr lang="en-US" sz="2000" b="1" dirty="0"/>
          </a:p>
          <a:p>
            <a:pPr algn="just">
              <a:buFont typeface="Wingdings" pitchFamily="2" charset="2"/>
              <a:buChar char="§"/>
              <a:defRPr/>
            </a:pPr>
            <a:endParaRPr lang="en-US" sz="2000" b="1" dirty="0"/>
          </a:p>
          <a:p>
            <a:pPr algn="just">
              <a:buFont typeface="Wingdings" pitchFamily="2" charset="2"/>
              <a:buChar char="§"/>
              <a:defRPr/>
            </a:pPr>
            <a:endParaRPr lang="en-US" sz="2000" b="1" dirty="0"/>
          </a:p>
          <a:p>
            <a:pPr algn="just">
              <a:buFont typeface="Wingdings" pitchFamily="2" charset="2"/>
              <a:buChar char="§"/>
              <a:defRPr/>
            </a:pPr>
            <a:endParaRPr lang="en-US" sz="2000" b="1" dirty="0"/>
          </a:p>
          <a:p>
            <a:pPr algn="just">
              <a:buFont typeface="Wingdings" pitchFamily="2" charset="2"/>
              <a:buChar char="§"/>
              <a:defRPr/>
            </a:pPr>
            <a:endParaRPr lang="en-US" sz="2000" b="1" dirty="0"/>
          </a:p>
          <a:p>
            <a:pPr algn="just">
              <a:buFont typeface="Wingdings" pitchFamily="2" charset="2"/>
              <a:buChar char="§"/>
              <a:defRPr/>
            </a:pPr>
            <a:r>
              <a:rPr lang="en-US" sz="2000" b="1" dirty="0"/>
              <a:t>In Empty stack top points to -1</a:t>
            </a:r>
          </a:p>
          <a:p>
            <a:pPr algn="just">
              <a:buFont typeface="Wingdings" pitchFamily="2" charset="2"/>
              <a:buChar char="§"/>
              <a:defRPr/>
            </a:pPr>
            <a:r>
              <a:rPr lang="en-US" sz="2000" b="1" dirty="0"/>
              <a:t>i.e. top=-1</a:t>
            </a:r>
          </a:p>
          <a:p>
            <a:pPr lvl="1" algn="just">
              <a:buFont typeface="Arial" charset="0"/>
              <a:buNone/>
              <a:defRPr/>
            </a:pPr>
            <a:r>
              <a:rPr lang="en-US" sz="1800" b="1" dirty="0"/>
              <a:t>If(top==-1)</a:t>
            </a:r>
          </a:p>
          <a:p>
            <a:pPr lvl="1" algn="just">
              <a:buFont typeface="Arial" charset="0"/>
              <a:buNone/>
              <a:defRPr/>
            </a:pPr>
            <a:r>
              <a:rPr lang="en-US" sz="1800" b="1" dirty="0"/>
              <a:t>{</a:t>
            </a:r>
          </a:p>
          <a:p>
            <a:pPr lvl="1" algn="just">
              <a:buFont typeface="Arial" charset="0"/>
              <a:buNone/>
              <a:defRPr/>
            </a:pPr>
            <a:r>
              <a:rPr lang="en-US" sz="1800" b="1" dirty="0"/>
              <a:t>printf(“stack is empty”);</a:t>
            </a:r>
          </a:p>
          <a:p>
            <a:pPr lvl="1" algn="just">
              <a:buFont typeface="Arial" charset="0"/>
              <a:buNone/>
              <a:defRPr/>
            </a:pPr>
            <a:r>
              <a:rPr lang="en-US" sz="1800" b="1" dirty="0"/>
              <a:t>}</a:t>
            </a:r>
          </a:p>
          <a:p>
            <a:pPr algn="just">
              <a:buFont typeface="Wingdings" pitchFamily="2" charset="2"/>
              <a:buChar char="§"/>
              <a:defRPr/>
            </a:pPr>
            <a:endParaRPr lang="en-US" sz="2000" b="1" dirty="0"/>
          </a:p>
          <a:p>
            <a:pPr algn="just">
              <a:buFont typeface="Wingdings" pitchFamily="2" charset="2"/>
              <a:buChar char="§"/>
              <a:defRPr/>
            </a:pPr>
            <a:endParaRPr lang="en-US" sz="2000" b="1" dirty="0">
              <a:solidFill>
                <a:srgbClr val="C00000"/>
              </a:solidFill>
            </a:endParaRPr>
          </a:p>
          <a:p>
            <a:pPr algn="just">
              <a:buFont typeface="Wingdings" pitchFamily="2" charset="2"/>
              <a:buChar char="§"/>
              <a:defRPr/>
            </a:pPr>
            <a:endParaRPr lang="en-US" sz="2000" dirty="0">
              <a:solidFill>
                <a:srgbClr val="C00000"/>
              </a:solidFill>
            </a:endParaRPr>
          </a:p>
        </p:txBody>
      </p:sp>
      <p:pic>
        <p:nvPicPr>
          <p:cNvPr id="10244" name="Picture 10">
            <a:extLst>
              <a:ext uri="{FF2B5EF4-FFF2-40B4-BE49-F238E27FC236}">
                <a16:creationId xmlns:a16="http://schemas.microsoft.com/office/drawing/2014/main" id="{2D1DC98F-42C1-DC35-2C1C-38AE19C6FA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289534"/>
            <a:ext cx="1981200" cy="2596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2">
            <a:extLst>
              <a:ext uri="{FF2B5EF4-FFF2-40B4-BE49-F238E27FC236}">
                <a16:creationId xmlns:a16="http://schemas.microsoft.com/office/drawing/2014/main" id="{492F71DE-813C-56A2-6B6F-F02D2A91CF24}"/>
              </a:ext>
            </a:extLst>
          </p:cNvPr>
          <p:cNvSpPr txBox="1">
            <a:spLocks/>
          </p:cNvSpPr>
          <p:nvPr/>
        </p:nvSpPr>
        <p:spPr bwMode="auto">
          <a:xfrm>
            <a:off x="6248400" y="762000"/>
            <a:ext cx="5752256" cy="5913438"/>
          </a:xfrm>
          <a:prstGeom prst="rect">
            <a:avLst/>
          </a:prstGeom>
          <a:solidFill>
            <a:schemeClr val="bg1">
              <a:lumMod val="85000"/>
            </a:schemeClr>
          </a:solidFill>
          <a:ln w="9525">
            <a:noFill/>
            <a:miter lim="800000"/>
            <a:headEnd/>
            <a:tailEnd/>
          </a:ln>
        </p:spPr>
        <p:txBody>
          <a:bodyPr/>
          <a:lstStyle/>
          <a:p>
            <a:pPr marL="342900" indent="-342900" algn="just">
              <a:spcBef>
                <a:spcPct val="20000"/>
              </a:spcBef>
              <a:buFont typeface="Wingdings" pitchFamily="2" charset="2"/>
              <a:buChar char="§"/>
              <a:defRPr/>
            </a:pPr>
            <a:r>
              <a:rPr lang="en-US" b="1" dirty="0">
                <a:solidFill>
                  <a:srgbClr val="C00000"/>
                </a:solidFill>
                <a:latin typeface="Arial" charset="0"/>
                <a:cs typeface="Arial" charset="0"/>
              </a:rPr>
              <a:t>Full Stack: </a:t>
            </a:r>
            <a:r>
              <a:rPr lang="en-US" sz="2000" b="1" dirty="0"/>
              <a:t>A stack with full  of elements.</a:t>
            </a:r>
          </a:p>
          <a:p>
            <a:pPr marL="342900" indent="-342900" algn="just">
              <a:spcBef>
                <a:spcPct val="20000"/>
              </a:spcBef>
              <a:buFont typeface="Wingdings" pitchFamily="2" charset="2"/>
              <a:buChar char="§"/>
              <a:defRPr/>
            </a:pPr>
            <a:endParaRPr lang="en-US" sz="2000" b="1" dirty="0"/>
          </a:p>
          <a:p>
            <a:pPr marL="342900" indent="-342900" algn="just">
              <a:spcBef>
                <a:spcPct val="20000"/>
              </a:spcBef>
              <a:buFont typeface="Wingdings" pitchFamily="2" charset="2"/>
              <a:buChar char="§"/>
              <a:defRPr/>
            </a:pPr>
            <a:endParaRPr lang="en-US" sz="2000" b="1" dirty="0"/>
          </a:p>
          <a:p>
            <a:pPr marL="342900" indent="-342900" algn="just">
              <a:spcBef>
                <a:spcPct val="20000"/>
              </a:spcBef>
              <a:buFont typeface="Wingdings" pitchFamily="2" charset="2"/>
              <a:buChar char="§"/>
              <a:defRPr/>
            </a:pPr>
            <a:endParaRPr lang="en-US" sz="2000" b="1" dirty="0"/>
          </a:p>
          <a:p>
            <a:pPr marL="342900" indent="-342900" algn="just">
              <a:spcBef>
                <a:spcPct val="20000"/>
              </a:spcBef>
              <a:buFont typeface="Wingdings" pitchFamily="2" charset="2"/>
              <a:buChar char="§"/>
              <a:defRPr/>
            </a:pPr>
            <a:endParaRPr lang="en-US" sz="2000" b="1" dirty="0"/>
          </a:p>
          <a:p>
            <a:pPr marL="342900" indent="-342900" algn="just">
              <a:spcBef>
                <a:spcPct val="20000"/>
              </a:spcBef>
              <a:buFont typeface="Wingdings" pitchFamily="2" charset="2"/>
              <a:buChar char="§"/>
              <a:defRPr/>
            </a:pPr>
            <a:endParaRPr lang="en-US" sz="2000" b="1" dirty="0"/>
          </a:p>
          <a:p>
            <a:pPr marL="342900" indent="-342900" algn="just">
              <a:spcBef>
                <a:spcPct val="20000"/>
              </a:spcBef>
              <a:buFont typeface="Wingdings" pitchFamily="2" charset="2"/>
              <a:buChar char="§"/>
              <a:defRPr/>
            </a:pPr>
            <a:endParaRPr lang="en-US" sz="2000" b="1" dirty="0"/>
          </a:p>
          <a:p>
            <a:pPr marL="342900" indent="-342900" algn="just">
              <a:spcBef>
                <a:spcPct val="20000"/>
              </a:spcBef>
              <a:buFont typeface="Wingdings" pitchFamily="2" charset="2"/>
              <a:buChar char="§"/>
              <a:defRPr/>
            </a:pPr>
            <a:endParaRPr lang="en-US" sz="2000" b="1" dirty="0"/>
          </a:p>
          <a:p>
            <a:pPr algn="just">
              <a:buFont typeface="Wingdings" pitchFamily="2" charset="2"/>
              <a:buChar char="§"/>
              <a:defRPr/>
            </a:pPr>
            <a:r>
              <a:rPr lang="en-US" b="1" dirty="0">
                <a:latin typeface="Arial" charset="0"/>
                <a:cs typeface="Arial" charset="0"/>
              </a:rPr>
              <a:t>In Full stack top points to MAXSIZE</a:t>
            </a:r>
          </a:p>
          <a:p>
            <a:pPr algn="just">
              <a:defRPr/>
            </a:pPr>
            <a:r>
              <a:rPr lang="en-US" b="1" dirty="0">
                <a:latin typeface="Arial" charset="0"/>
                <a:cs typeface="Arial" charset="0"/>
              </a:rPr>
              <a:t>i.e. top=-1</a:t>
            </a:r>
          </a:p>
          <a:p>
            <a:pPr lvl="1" algn="just">
              <a:defRPr/>
            </a:pPr>
            <a:r>
              <a:rPr lang="en-US" b="1" dirty="0">
                <a:latin typeface="Arial" charset="0"/>
                <a:cs typeface="Arial" charset="0"/>
              </a:rPr>
              <a:t>if(top==MAXSIZE)</a:t>
            </a:r>
          </a:p>
          <a:p>
            <a:pPr lvl="1" algn="just">
              <a:defRPr/>
            </a:pPr>
            <a:r>
              <a:rPr lang="en-US" b="1" dirty="0">
                <a:latin typeface="Arial" charset="0"/>
                <a:cs typeface="Arial" charset="0"/>
              </a:rPr>
              <a:t>{</a:t>
            </a:r>
          </a:p>
          <a:p>
            <a:pPr lvl="1" algn="just">
              <a:defRPr/>
            </a:pPr>
            <a:r>
              <a:rPr lang="en-US" b="1" dirty="0">
                <a:latin typeface="Arial" charset="0"/>
                <a:cs typeface="Arial" charset="0"/>
              </a:rPr>
              <a:t>printf(“stack is FULL”);</a:t>
            </a:r>
          </a:p>
          <a:p>
            <a:pPr lvl="1" algn="just">
              <a:defRPr/>
            </a:pPr>
            <a:r>
              <a:rPr lang="en-US" b="1" dirty="0">
                <a:latin typeface="Arial" charset="0"/>
                <a:cs typeface="Arial" charset="0"/>
              </a:rPr>
              <a:t>}</a:t>
            </a:r>
          </a:p>
          <a:p>
            <a:pPr marL="342900" indent="-342900" algn="just">
              <a:spcBef>
                <a:spcPct val="20000"/>
              </a:spcBef>
              <a:buFont typeface="Wingdings" pitchFamily="2" charset="2"/>
              <a:buChar char="§"/>
              <a:defRPr/>
            </a:pPr>
            <a:endParaRPr lang="en-US" sz="2000" b="1" dirty="0"/>
          </a:p>
          <a:p>
            <a:pPr marL="342900" indent="-342900" algn="just">
              <a:spcBef>
                <a:spcPct val="20000"/>
              </a:spcBef>
              <a:buFont typeface="Wingdings" pitchFamily="2" charset="2"/>
              <a:buChar char="§"/>
              <a:defRPr/>
            </a:pPr>
            <a:endParaRPr lang="en-US" sz="2000" b="1" dirty="0"/>
          </a:p>
          <a:p>
            <a:pPr marL="342900" indent="-342900" algn="just">
              <a:spcBef>
                <a:spcPct val="20000"/>
              </a:spcBef>
              <a:buFont typeface="Wingdings" pitchFamily="2" charset="2"/>
              <a:buChar char="§"/>
              <a:defRPr/>
            </a:pPr>
            <a:endParaRPr lang="en-US" sz="2000" b="1" dirty="0"/>
          </a:p>
          <a:p>
            <a:pPr marL="342900" indent="-342900" algn="just">
              <a:spcBef>
                <a:spcPct val="20000"/>
              </a:spcBef>
              <a:buFont typeface="Wingdings" pitchFamily="2" charset="2"/>
              <a:buChar char="§"/>
              <a:defRPr/>
            </a:pPr>
            <a:endParaRPr lang="en-US" sz="2000" b="1" dirty="0"/>
          </a:p>
          <a:p>
            <a:pPr marL="342900" indent="-342900" algn="just">
              <a:spcBef>
                <a:spcPct val="20000"/>
              </a:spcBef>
              <a:buFont typeface="Wingdings" pitchFamily="2" charset="2"/>
              <a:buChar char="§"/>
              <a:defRPr/>
            </a:pPr>
            <a:endParaRPr lang="en-US" sz="2000" b="1" dirty="0"/>
          </a:p>
          <a:p>
            <a:pPr marL="342900" indent="-342900" algn="just">
              <a:spcBef>
                <a:spcPct val="20000"/>
              </a:spcBef>
              <a:buFont typeface="Wingdings" pitchFamily="2" charset="2"/>
              <a:buChar char="§"/>
              <a:defRPr/>
            </a:pPr>
            <a:endParaRPr lang="en-US" sz="2000" b="1" dirty="0"/>
          </a:p>
          <a:p>
            <a:pPr marL="342900" indent="-342900" algn="just">
              <a:spcBef>
                <a:spcPct val="20000"/>
              </a:spcBef>
              <a:buFont typeface="Wingdings" pitchFamily="2" charset="2"/>
              <a:buChar char="§"/>
              <a:defRPr/>
            </a:pPr>
            <a:endParaRPr lang="en-US" sz="2000" b="1" dirty="0"/>
          </a:p>
          <a:p>
            <a:pPr marL="342900" indent="-342900" algn="just">
              <a:spcBef>
                <a:spcPct val="20000"/>
              </a:spcBef>
              <a:buFont typeface="Wingdings" pitchFamily="2" charset="2"/>
              <a:buChar char="§"/>
              <a:defRPr/>
            </a:pPr>
            <a:endParaRPr lang="en-US" sz="2000" b="1" dirty="0">
              <a:solidFill>
                <a:srgbClr val="C00000"/>
              </a:solidFill>
            </a:endParaRPr>
          </a:p>
          <a:p>
            <a:pPr marL="342900" indent="-342900" algn="just">
              <a:spcBef>
                <a:spcPct val="20000"/>
              </a:spcBef>
              <a:buFont typeface="Wingdings" pitchFamily="2" charset="2"/>
              <a:buChar char="§"/>
              <a:defRPr/>
            </a:pPr>
            <a:endParaRPr lang="en-US" sz="2000" dirty="0">
              <a:solidFill>
                <a:srgbClr val="C00000"/>
              </a:solidFill>
            </a:endParaRPr>
          </a:p>
        </p:txBody>
      </p:sp>
      <p:pic>
        <p:nvPicPr>
          <p:cNvPr id="10246" name="Picture 14">
            <a:extLst>
              <a:ext uri="{FF2B5EF4-FFF2-40B4-BE49-F238E27FC236}">
                <a16:creationId xmlns:a16="http://schemas.microsoft.com/office/drawing/2014/main" id="{135BAC89-8FCB-F8FC-9E83-77BD13CE1C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676400"/>
            <a:ext cx="30861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DD18-0DC1-8E00-BB31-E114FDD571BD}"/>
              </a:ext>
            </a:extLst>
          </p:cNvPr>
          <p:cNvSpPr>
            <a:spLocks noGrp="1"/>
          </p:cNvSpPr>
          <p:nvPr>
            <p:ph type="title"/>
          </p:nvPr>
        </p:nvSpPr>
        <p:spPr>
          <a:xfrm>
            <a:off x="0" y="1"/>
            <a:ext cx="12192000" cy="715963"/>
          </a:xfrm>
          <a:solidFill>
            <a:schemeClr val="accent4">
              <a:lumMod val="20000"/>
              <a:lumOff val="80000"/>
            </a:schemeClr>
          </a:solidFill>
        </p:spPr>
        <p:txBody>
          <a:bodyPr rtlCol="0">
            <a:noAutofit/>
          </a:bodyPr>
          <a:lstStyle/>
          <a:p>
            <a:pPr algn="ctr">
              <a:defRPr/>
            </a:pPr>
            <a:r>
              <a:rPr lang="en-US" sz="3200" b="1" u="sng" dirty="0"/>
              <a:t>Queue operations</a:t>
            </a:r>
            <a:endParaRPr lang="en-US" sz="3200" dirty="0"/>
          </a:p>
        </p:txBody>
      </p:sp>
      <p:sp>
        <p:nvSpPr>
          <p:cNvPr id="28675" name="AutoShape 4" descr="Stack Push Operation">
            <a:extLst>
              <a:ext uri="{FF2B5EF4-FFF2-40B4-BE49-F238E27FC236}">
                <a16:creationId xmlns:a16="http://schemas.microsoft.com/office/drawing/2014/main" id="{57413007-7065-3C11-9F5E-26A6EDA47F9F}"/>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sp>
        <p:nvSpPr>
          <p:cNvPr id="5" name="Content Placeholder 2">
            <a:extLst>
              <a:ext uri="{FF2B5EF4-FFF2-40B4-BE49-F238E27FC236}">
                <a16:creationId xmlns:a16="http://schemas.microsoft.com/office/drawing/2014/main" id="{237DB6F9-41ED-E5BB-B57E-F179AA49B757}"/>
              </a:ext>
            </a:extLst>
          </p:cNvPr>
          <p:cNvSpPr txBox="1">
            <a:spLocks/>
          </p:cNvSpPr>
          <p:nvPr/>
        </p:nvSpPr>
        <p:spPr bwMode="auto">
          <a:xfrm>
            <a:off x="-1" y="715964"/>
            <a:ext cx="12067953" cy="6142037"/>
          </a:xfrm>
          <a:prstGeom prst="rect">
            <a:avLst/>
          </a:prstGeom>
          <a:noFill/>
          <a:ln w="9525">
            <a:noFill/>
            <a:miter lim="800000"/>
            <a:headEnd/>
            <a:tailEnd/>
          </a:ln>
        </p:spPr>
        <p:txBody>
          <a:bodyPr/>
          <a:lstStyle/>
          <a:p>
            <a:pPr marL="742950" lvl="1" indent="-285750">
              <a:spcBef>
                <a:spcPts val="200"/>
              </a:spcBef>
              <a:defRPr/>
            </a:pPr>
            <a:r>
              <a:rPr lang="en-US" sz="1900" b="1" dirty="0"/>
              <a:t>//implementation of </a:t>
            </a:r>
            <a:r>
              <a:rPr lang="en-US" sz="1900" b="1" dirty="0" err="1"/>
              <a:t>emqueue</a:t>
            </a:r>
            <a:r>
              <a:rPr lang="en-US" sz="1900" b="1" dirty="0"/>
              <a:t>() with out parameter</a:t>
            </a:r>
          </a:p>
          <a:p>
            <a:pPr marL="742950" lvl="1" indent="-285750">
              <a:spcBef>
                <a:spcPts val="200"/>
              </a:spcBef>
              <a:defRPr/>
            </a:pPr>
            <a:r>
              <a:rPr lang="en-US" sz="1900" dirty="0"/>
              <a:t>void enqueue()  </a:t>
            </a:r>
          </a:p>
          <a:p>
            <a:pPr marL="742950" lvl="1" indent="-285750">
              <a:spcBef>
                <a:spcPts val="200"/>
              </a:spcBef>
              <a:defRPr/>
            </a:pPr>
            <a:r>
              <a:rPr lang="en-US" sz="1900" dirty="0"/>
              <a:t>   {</a:t>
            </a:r>
          </a:p>
          <a:p>
            <a:pPr marL="742950" lvl="1" indent="-285750">
              <a:spcBef>
                <a:spcPts val="200"/>
              </a:spcBef>
              <a:defRPr/>
            </a:pPr>
            <a:r>
              <a:rPr lang="en-US" sz="1900" dirty="0"/>
              <a:t>   if(rear==MAXSIZE-1)     //check for overflow</a:t>
            </a:r>
          </a:p>
          <a:p>
            <a:pPr marL="742950" lvl="1" indent="-285750">
              <a:spcBef>
                <a:spcPts val="200"/>
              </a:spcBef>
              <a:defRPr/>
            </a:pPr>
            <a:r>
              <a:rPr lang="en-US" sz="1900" dirty="0"/>
              <a:t>    {</a:t>
            </a:r>
          </a:p>
          <a:p>
            <a:pPr marL="742950" lvl="1" indent="-285750">
              <a:spcBef>
                <a:spcPts val="200"/>
              </a:spcBef>
              <a:defRPr/>
            </a:pPr>
            <a:r>
              <a:rPr lang="en-US" sz="1900" dirty="0"/>
              <a:t>      printf(“queue is </a:t>
            </a:r>
            <a:r>
              <a:rPr lang="en-US" sz="1900" dirty="0" err="1"/>
              <a:t>fulll</a:t>
            </a:r>
            <a:r>
              <a:rPr lang="en-US" sz="1900" dirty="0"/>
              <a:t>”);</a:t>
            </a:r>
          </a:p>
          <a:p>
            <a:pPr marL="742950" lvl="1" indent="-285750">
              <a:spcBef>
                <a:spcPts val="200"/>
              </a:spcBef>
              <a:defRPr/>
            </a:pPr>
            <a:r>
              <a:rPr lang="en-US" sz="1900" dirty="0"/>
              <a:t>    }</a:t>
            </a:r>
          </a:p>
          <a:p>
            <a:pPr marL="742950" lvl="1" indent="-285750">
              <a:spcBef>
                <a:spcPts val="200"/>
              </a:spcBef>
              <a:defRPr/>
            </a:pPr>
            <a:r>
              <a:rPr lang="en-US" sz="1900" dirty="0"/>
              <a:t>   else</a:t>
            </a:r>
          </a:p>
          <a:p>
            <a:pPr marL="742950" lvl="1" indent="-285750">
              <a:spcBef>
                <a:spcPts val="200"/>
              </a:spcBef>
              <a:defRPr/>
            </a:pPr>
            <a:r>
              <a:rPr lang="en-US" sz="1900" dirty="0"/>
              <a:t>  {    </a:t>
            </a:r>
          </a:p>
          <a:p>
            <a:pPr marL="742950" lvl="1" indent="-285750">
              <a:spcBef>
                <a:spcPts val="200"/>
              </a:spcBef>
              <a:defRPr/>
            </a:pPr>
            <a:r>
              <a:rPr lang="en-US" sz="1900" dirty="0"/>
              <a:t>    </a:t>
            </a:r>
            <a:r>
              <a:rPr lang="en-US" sz="1900" dirty="0" err="1"/>
              <a:t>int</a:t>
            </a:r>
            <a:r>
              <a:rPr lang="en-US" sz="1900" dirty="0"/>
              <a:t> item;</a:t>
            </a:r>
          </a:p>
          <a:p>
            <a:pPr marL="742950" lvl="1" indent="-285750">
              <a:spcBef>
                <a:spcPts val="200"/>
              </a:spcBef>
              <a:defRPr/>
            </a:pPr>
            <a:r>
              <a:rPr lang="en-US" sz="1900" dirty="0"/>
              <a:t>    </a:t>
            </a:r>
            <a:r>
              <a:rPr lang="en-US" sz="1900" dirty="0" err="1"/>
              <a:t>scanf</a:t>
            </a:r>
            <a:r>
              <a:rPr lang="en-US" sz="1900" dirty="0"/>
              <a:t>(“%</a:t>
            </a:r>
            <a:r>
              <a:rPr lang="en-US" sz="1900" dirty="0" err="1"/>
              <a:t>d”,&amp;item</a:t>
            </a:r>
            <a:r>
              <a:rPr lang="en-US" sz="1900" dirty="0"/>
              <a:t>) // read item</a:t>
            </a:r>
          </a:p>
          <a:p>
            <a:pPr marL="742950" lvl="1" indent="-285750">
              <a:spcBef>
                <a:spcPts val="200"/>
              </a:spcBef>
              <a:defRPr/>
            </a:pPr>
            <a:r>
              <a:rPr lang="en-US" sz="1900" dirty="0"/>
              <a:t>        if(front==-1)  //if  empty stack increment front</a:t>
            </a:r>
          </a:p>
          <a:p>
            <a:pPr marL="742950" lvl="1" indent="-285750">
              <a:spcBef>
                <a:spcPts val="200"/>
              </a:spcBef>
              <a:defRPr/>
            </a:pPr>
            <a:r>
              <a:rPr lang="en-US" sz="1900" dirty="0"/>
              <a:t>         {</a:t>
            </a:r>
          </a:p>
          <a:p>
            <a:pPr marL="742950" lvl="1" indent="-285750">
              <a:spcBef>
                <a:spcPts val="200"/>
              </a:spcBef>
              <a:defRPr/>
            </a:pPr>
            <a:r>
              <a:rPr lang="en-US" sz="1900" dirty="0"/>
              <a:t>          front++;</a:t>
            </a:r>
          </a:p>
          <a:p>
            <a:pPr marL="742950" lvl="1" indent="-285750">
              <a:spcBef>
                <a:spcPts val="200"/>
              </a:spcBef>
              <a:defRPr/>
            </a:pPr>
            <a:r>
              <a:rPr lang="en-US" sz="1900" dirty="0"/>
              <a:t>         }</a:t>
            </a:r>
          </a:p>
          <a:p>
            <a:pPr marL="742950" lvl="1" indent="-285750">
              <a:spcBef>
                <a:spcPts val="200"/>
              </a:spcBef>
              <a:defRPr/>
            </a:pPr>
            <a:r>
              <a:rPr lang="en-US" sz="1900" dirty="0"/>
              <a:t>   rear = rear + 1;    //increment rear</a:t>
            </a:r>
          </a:p>
          <a:p>
            <a:pPr marL="742950" lvl="1" indent="-285750">
              <a:spcBef>
                <a:spcPts val="200"/>
              </a:spcBef>
              <a:defRPr/>
            </a:pPr>
            <a:r>
              <a:rPr lang="en-US" sz="1900" dirty="0"/>
              <a:t>   queue[rear] = item;   //insert item</a:t>
            </a:r>
          </a:p>
          <a:p>
            <a:pPr marL="742950" lvl="1" indent="-285750">
              <a:spcBef>
                <a:spcPts val="200"/>
              </a:spcBef>
              <a:defRPr/>
            </a:pPr>
            <a:r>
              <a:rPr lang="en-US" sz="1900" dirty="0"/>
              <a:t>}</a:t>
            </a:r>
          </a:p>
          <a:p>
            <a:pPr marL="742950" lvl="1" indent="-285750">
              <a:spcBef>
                <a:spcPts val="200"/>
              </a:spcBef>
              <a:defRPr/>
            </a:pPr>
            <a:r>
              <a:rPr lang="en-US" sz="1900"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89939-199A-314F-9C90-6BAF8B668A78}"/>
              </a:ext>
            </a:extLst>
          </p:cNvPr>
          <p:cNvSpPr>
            <a:spLocks noGrp="1"/>
          </p:cNvSpPr>
          <p:nvPr>
            <p:ph type="title"/>
          </p:nvPr>
        </p:nvSpPr>
        <p:spPr>
          <a:xfrm>
            <a:off x="0" y="1"/>
            <a:ext cx="12110484" cy="715963"/>
          </a:xfrm>
          <a:solidFill>
            <a:schemeClr val="accent4">
              <a:lumMod val="20000"/>
              <a:lumOff val="80000"/>
            </a:schemeClr>
          </a:solidFill>
        </p:spPr>
        <p:txBody>
          <a:bodyPr rtlCol="0">
            <a:noAutofit/>
          </a:bodyPr>
          <a:lstStyle/>
          <a:p>
            <a:pPr algn="ctr">
              <a:defRPr/>
            </a:pPr>
            <a:r>
              <a:rPr lang="en-US" sz="3200" b="1" dirty="0"/>
              <a:t>Queue operations</a:t>
            </a:r>
            <a:endParaRPr lang="en-US" sz="3200" dirty="0"/>
          </a:p>
        </p:txBody>
      </p:sp>
      <p:sp>
        <p:nvSpPr>
          <p:cNvPr id="29699" name="AutoShape 4" descr="Stack Push Operation">
            <a:extLst>
              <a:ext uri="{FF2B5EF4-FFF2-40B4-BE49-F238E27FC236}">
                <a16:creationId xmlns:a16="http://schemas.microsoft.com/office/drawing/2014/main" id="{0106375B-3694-8357-A539-047357007438}"/>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pic>
        <p:nvPicPr>
          <p:cNvPr id="29700" name="Picture 8">
            <a:extLst>
              <a:ext uri="{FF2B5EF4-FFF2-40B4-BE49-F238E27FC236}">
                <a16:creationId xmlns:a16="http://schemas.microsoft.com/office/drawing/2014/main" id="{90E90977-CE49-846E-4C3F-2E8C72DA51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753" y="860427"/>
            <a:ext cx="11802953" cy="5275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D573-F348-F1D7-122F-836178604734}"/>
              </a:ext>
            </a:extLst>
          </p:cNvPr>
          <p:cNvSpPr>
            <a:spLocks noGrp="1"/>
          </p:cNvSpPr>
          <p:nvPr>
            <p:ph type="title"/>
          </p:nvPr>
        </p:nvSpPr>
        <p:spPr>
          <a:xfrm>
            <a:off x="0" y="1"/>
            <a:ext cx="12192000" cy="715963"/>
          </a:xfrm>
          <a:solidFill>
            <a:schemeClr val="accent4">
              <a:lumMod val="20000"/>
              <a:lumOff val="80000"/>
            </a:schemeClr>
          </a:solidFill>
        </p:spPr>
        <p:txBody>
          <a:bodyPr rtlCol="0">
            <a:noAutofit/>
          </a:bodyPr>
          <a:lstStyle/>
          <a:p>
            <a:pPr algn="ctr">
              <a:defRPr/>
            </a:pPr>
            <a:r>
              <a:rPr lang="en-US" sz="3200" b="1" dirty="0"/>
              <a:t>Queue operations</a:t>
            </a:r>
            <a:endParaRPr lang="en-US" sz="3200" dirty="0"/>
          </a:p>
        </p:txBody>
      </p:sp>
      <p:sp>
        <p:nvSpPr>
          <p:cNvPr id="30723" name="Content Placeholder 2">
            <a:extLst>
              <a:ext uri="{FF2B5EF4-FFF2-40B4-BE49-F238E27FC236}">
                <a16:creationId xmlns:a16="http://schemas.microsoft.com/office/drawing/2014/main" id="{E36CE65E-8A74-CBAC-0353-E65CDCE41D4E}"/>
              </a:ext>
            </a:extLst>
          </p:cNvPr>
          <p:cNvSpPr>
            <a:spLocks noGrp="1"/>
          </p:cNvSpPr>
          <p:nvPr>
            <p:ph idx="1"/>
          </p:nvPr>
        </p:nvSpPr>
        <p:spPr>
          <a:xfrm>
            <a:off x="106326" y="715964"/>
            <a:ext cx="12085674" cy="6142037"/>
          </a:xfrm>
        </p:spPr>
        <p:txBody>
          <a:bodyPr/>
          <a:lstStyle/>
          <a:p>
            <a:pPr>
              <a:buFont typeface="Arial" panose="020B0604020202020204" pitchFamily="34" charset="0"/>
              <a:buNone/>
            </a:pPr>
            <a:r>
              <a:rPr lang="en-US" altLang="en-US" sz="2400" b="1" u="sng" dirty="0">
                <a:solidFill>
                  <a:srgbClr val="FF0000"/>
                </a:solidFill>
              </a:rPr>
              <a:t>dequeue()</a:t>
            </a:r>
            <a:endParaRPr lang="en-US" altLang="en-US" sz="2400" dirty="0">
              <a:solidFill>
                <a:srgbClr val="FF0000"/>
              </a:solidFill>
            </a:endParaRPr>
          </a:p>
          <a:p>
            <a:r>
              <a:rPr lang="en-US" altLang="en-US" sz="1800" dirty="0"/>
              <a:t>An element is removed from queue using </a:t>
            </a:r>
            <a:r>
              <a:rPr lang="en-US" altLang="en-US" sz="1800" b="1" dirty="0"/>
              <a:t>dequeue() </a:t>
            </a:r>
            <a:r>
              <a:rPr lang="en-US" altLang="en-US" sz="1800" dirty="0"/>
              <a:t>operation. </a:t>
            </a:r>
          </a:p>
          <a:p>
            <a:r>
              <a:rPr lang="en-US" altLang="en-US" sz="1800" b="1" dirty="0"/>
              <a:t>Front</a:t>
            </a:r>
            <a:r>
              <a:rPr lang="en-US" altLang="en-US" sz="1800" dirty="0"/>
              <a:t> index is incremented by 1 in </a:t>
            </a:r>
            <a:r>
              <a:rPr lang="en-US" altLang="en-US" sz="1800" b="1" dirty="0"/>
              <a:t>dequeue()</a:t>
            </a:r>
            <a:r>
              <a:rPr lang="en-US" altLang="en-US" sz="1800" dirty="0"/>
              <a:t> operation.</a:t>
            </a:r>
          </a:p>
          <a:p>
            <a:r>
              <a:rPr lang="en-US" altLang="en-US" sz="1800" dirty="0"/>
              <a:t>Each </a:t>
            </a:r>
            <a:r>
              <a:rPr lang="en-US" altLang="en-US" sz="1800" b="1" dirty="0"/>
              <a:t>dequeue() </a:t>
            </a:r>
            <a:r>
              <a:rPr lang="en-US" altLang="en-US" sz="1800" dirty="0"/>
              <a:t>operation decreases the size of the queue by 1</a:t>
            </a:r>
            <a:r>
              <a:rPr lang="en-US" altLang="en-US" sz="1800" b="1" dirty="0"/>
              <a:t>.</a:t>
            </a:r>
            <a:endParaRPr lang="en-US" altLang="en-US" sz="1800" dirty="0"/>
          </a:p>
          <a:p>
            <a:r>
              <a:rPr lang="en-US" altLang="en-US" sz="1800" dirty="0"/>
              <a:t>When </a:t>
            </a:r>
            <a:r>
              <a:rPr lang="en-US" altLang="en-US" sz="1800" b="1" dirty="0"/>
              <a:t>rear==-1</a:t>
            </a:r>
            <a:r>
              <a:rPr lang="en-US" altLang="en-US" sz="1800" dirty="0"/>
              <a:t> or </a:t>
            </a:r>
            <a:r>
              <a:rPr lang="en-US" altLang="en-US" sz="1800" b="1" dirty="0"/>
              <a:t>front &gt;rear</a:t>
            </a:r>
            <a:r>
              <a:rPr lang="en-US" altLang="en-US" sz="1800" dirty="0"/>
              <a:t>, the queue is empty, then it is said to be an </a:t>
            </a:r>
            <a:r>
              <a:rPr lang="en-US" altLang="en-US" sz="1800" b="1" dirty="0"/>
              <a:t>Underflow condition</a:t>
            </a:r>
          </a:p>
          <a:p>
            <a:pPr>
              <a:buFont typeface="Arial" panose="020B0604020202020204" pitchFamily="34" charset="0"/>
              <a:buNone/>
            </a:pPr>
            <a:r>
              <a:rPr lang="en-US" altLang="en-US" sz="2000" b="1" u="sng" dirty="0"/>
              <a:t>Algorithm ford </a:t>
            </a:r>
            <a:r>
              <a:rPr lang="en-US" altLang="en-US" sz="2000" b="1" u="sng" dirty="0" err="1"/>
              <a:t>equeue</a:t>
            </a:r>
            <a:r>
              <a:rPr lang="en-US" altLang="en-US" sz="2000" b="1" u="sng" dirty="0"/>
              <a:t>() to remove an element from queue.</a:t>
            </a:r>
            <a:endParaRPr lang="en-US" altLang="en-US" sz="2000" dirty="0"/>
          </a:p>
          <a:p>
            <a:pPr>
              <a:buFont typeface="Arial" panose="020B0604020202020204" pitchFamily="34" charset="0"/>
              <a:buNone/>
            </a:pPr>
            <a:r>
              <a:rPr lang="en-US" altLang="en-US" sz="2000" b="1" dirty="0"/>
              <a:t>Step 1. </a:t>
            </a:r>
            <a:r>
              <a:rPr lang="en-US" altLang="en-US" sz="2000" b="1" dirty="0">
                <a:solidFill>
                  <a:srgbClr val="FF0000"/>
                </a:solidFill>
              </a:rPr>
              <a:t>Check for underflow</a:t>
            </a:r>
          </a:p>
          <a:p>
            <a:pPr>
              <a:buFont typeface="Arial" panose="020B0604020202020204" pitchFamily="34" charset="0"/>
              <a:buNone/>
            </a:pPr>
            <a:r>
              <a:rPr lang="en-US" altLang="en-US" sz="2000" dirty="0"/>
              <a:t>     if (</a:t>
            </a:r>
            <a:r>
              <a:rPr lang="en-US" altLang="en-US" sz="2000" b="1" dirty="0"/>
              <a:t>rear==-1 || front&gt;rear</a:t>
            </a:r>
            <a:r>
              <a:rPr lang="en-US" altLang="en-US" sz="2000" dirty="0"/>
              <a:t>)      or if(front==-1 || front&gt;rear)</a:t>
            </a:r>
          </a:p>
          <a:p>
            <a:pPr>
              <a:buFont typeface="Arial" panose="020B0604020202020204" pitchFamily="34" charset="0"/>
              <a:buNone/>
            </a:pPr>
            <a:r>
              <a:rPr lang="en-US" altLang="en-US" sz="2000" dirty="0"/>
              <a:t>        p</a:t>
            </a:r>
            <a:r>
              <a:rPr lang="en-US" altLang="en-US" sz="2000" b="1" dirty="0"/>
              <a:t>rint “Queue is empty”;  //underflow condition</a:t>
            </a:r>
            <a:endParaRPr lang="en-US" altLang="en-US" sz="2000" dirty="0"/>
          </a:p>
          <a:p>
            <a:pPr>
              <a:buFont typeface="Arial" panose="020B0604020202020204" pitchFamily="34" charset="0"/>
              <a:buNone/>
            </a:pPr>
            <a:r>
              <a:rPr lang="en-US" altLang="en-US" sz="2000" b="1" dirty="0"/>
              <a:t>Step 2:  </a:t>
            </a:r>
            <a:r>
              <a:rPr lang="en-US" altLang="en-US" sz="2000" dirty="0"/>
              <a:t>If the queue is not empty, access the data where </a:t>
            </a:r>
            <a:r>
              <a:rPr lang="en-US" altLang="en-US" sz="2000" b="1" dirty="0"/>
              <a:t>front</a:t>
            </a:r>
            <a:r>
              <a:rPr lang="en-US" altLang="en-US" sz="2000" dirty="0"/>
              <a:t> is pointing</a:t>
            </a:r>
          </a:p>
          <a:p>
            <a:pPr>
              <a:buFont typeface="Arial" panose="020B0604020202020204" pitchFamily="34" charset="0"/>
              <a:buNone/>
            </a:pPr>
            <a:r>
              <a:rPr lang="en-US" altLang="en-US" sz="2000" dirty="0"/>
              <a:t>            </a:t>
            </a:r>
            <a:r>
              <a:rPr lang="en-US" altLang="en-US" sz="2000" dirty="0" err="1">
                <a:solidFill>
                  <a:srgbClr val="FF0000"/>
                </a:solidFill>
              </a:rPr>
              <a:t>itme</a:t>
            </a:r>
            <a:r>
              <a:rPr lang="en-US" altLang="en-US" sz="2000" dirty="0">
                <a:solidFill>
                  <a:srgbClr val="FF0000"/>
                </a:solidFill>
              </a:rPr>
              <a:t>=</a:t>
            </a:r>
            <a:r>
              <a:rPr lang="en-US" altLang="en-US" sz="2000" b="1" dirty="0">
                <a:solidFill>
                  <a:srgbClr val="FF0000"/>
                </a:solidFill>
              </a:rPr>
              <a:t>queue[front] ;</a:t>
            </a:r>
          </a:p>
          <a:p>
            <a:pPr>
              <a:buFont typeface="Arial" panose="020B0604020202020204" pitchFamily="34" charset="0"/>
              <a:buNone/>
            </a:pPr>
            <a:r>
              <a:rPr lang="en-US" altLang="en-US" sz="2000" b="1" dirty="0"/>
              <a:t>Step 3 : </a:t>
            </a:r>
            <a:r>
              <a:rPr lang="en-US" altLang="en-US" sz="2000" dirty="0"/>
              <a:t>Increment </a:t>
            </a:r>
            <a:r>
              <a:rPr lang="en-US" altLang="en-US" sz="2000" b="1" dirty="0"/>
              <a:t>front</a:t>
            </a:r>
            <a:r>
              <a:rPr lang="en-US" altLang="en-US" sz="2000" dirty="0"/>
              <a:t> pointer to point to the next available data element.</a:t>
            </a:r>
            <a:endParaRPr lang="en-US" altLang="en-US" sz="2000" b="1" dirty="0"/>
          </a:p>
          <a:p>
            <a:pPr>
              <a:buFont typeface="Arial" panose="020B0604020202020204" pitchFamily="34" charset="0"/>
              <a:buNone/>
            </a:pPr>
            <a:r>
              <a:rPr lang="en-US" altLang="en-US" sz="2000" dirty="0"/>
              <a:t>            </a:t>
            </a:r>
            <a:r>
              <a:rPr lang="en-US" altLang="en-US" sz="2000" b="1" dirty="0">
                <a:solidFill>
                  <a:srgbClr val="FF0000"/>
                </a:solidFill>
              </a:rPr>
              <a:t>front = front+ 1;</a:t>
            </a:r>
          </a:p>
          <a:p>
            <a:pPr>
              <a:buFont typeface="Arial" panose="020B0604020202020204" pitchFamily="34" charset="0"/>
              <a:buNone/>
            </a:pPr>
            <a:r>
              <a:rPr lang="en-US" altLang="en-US" sz="2000" b="1" dirty="0"/>
              <a:t>Step 4.  stop</a:t>
            </a:r>
          </a:p>
        </p:txBody>
      </p:sp>
      <p:sp>
        <p:nvSpPr>
          <p:cNvPr id="30724" name="AutoShape 4" descr="Stack Push Operation">
            <a:extLst>
              <a:ext uri="{FF2B5EF4-FFF2-40B4-BE49-F238E27FC236}">
                <a16:creationId xmlns:a16="http://schemas.microsoft.com/office/drawing/2014/main" id="{5B5CCAB2-94B3-71E1-370C-4A7A2028B720}"/>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F9D39-F83D-40EC-B852-AA0AE8E46D3C}"/>
              </a:ext>
            </a:extLst>
          </p:cNvPr>
          <p:cNvSpPr>
            <a:spLocks noGrp="1"/>
          </p:cNvSpPr>
          <p:nvPr>
            <p:ph type="title"/>
          </p:nvPr>
        </p:nvSpPr>
        <p:spPr>
          <a:xfrm>
            <a:off x="0" y="1"/>
            <a:ext cx="12192000" cy="715963"/>
          </a:xfrm>
          <a:solidFill>
            <a:schemeClr val="accent4">
              <a:lumMod val="20000"/>
              <a:lumOff val="80000"/>
            </a:schemeClr>
          </a:solidFill>
        </p:spPr>
        <p:txBody>
          <a:bodyPr rtlCol="0">
            <a:noAutofit/>
          </a:bodyPr>
          <a:lstStyle/>
          <a:p>
            <a:pPr algn="ctr">
              <a:defRPr/>
            </a:pPr>
            <a:r>
              <a:rPr lang="en-US" sz="3200" b="1" u="sng" dirty="0"/>
              <a:t>Queue operations</a:t>
            </a:r>
            <a:endParaRPr lang="en-US" sz="3200" dirty="0"/>
          </a:p>
        </p:txBody>
      </p:sp>
      <p:sp>
        <p:nvSpPr>
          <p:cNvPr id="31747" name="AutoShape 4" descr="Stack Push Operation">
            <a:extLst>
              <a:ext uri="{FF2B5EF4-FFF2-40B4-BE49-F238E27FC236}">
                <a16:creationId xmlns:a16="http://schemas.microsoft.com/office/drawing/2014/main" id="{EB3219B7-F588-F0BC-63B5-E6846DBEFA9D}"/>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pic>
        <p:nvPicPr>
          <p:cNvPr id="31748" name="Picture 3">
            <a:extLst>
              <a:ext uri="{FF2B5EF4-FFF2-40B4-BE49-F238E27FC236}">
                <a16:creationId xmlns:a16="http://schemas.microsoft.com/office/drawing/2014/main" id="{5C99DDFD-5C92-2462-E995-5CCA12A8CE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814" y="720726"/>
            <a:ext cx="8367823" cy="621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F5514-C4B7-3B6E-AF10-2B4212CC92F1}"/>
              </a:ext>
            </a:extLst>
          </p:cNvPr>
          <p:cNvSpPr>
            <a:spLocks noGrp="1"/>
          </p:cNvSpPr>
          <p:nvPr>
            <p:ph type="title"/>
          </p:nvPr>
        </p:nvSpPr>
        <p:spPr>
          <a:xfrm>
            <a:off x="0" y="0"/>
            <a:ext cx="12192000" cy="715963"/>
          </a:xfrm>
          <a:solidFill>
            <a:schemeClr val="accent4">
              <a:lumMod val="20000"/>
              <a:lumOff val="80000"/>
            </a:schemeClr>
          </a:solidFill>
        </p:spPr>
        <p:txBody>
          <a:bodyPr rtlCol="0">
            <a:noAutofit/>
          </a:bodyPr>
          <a:lstStyle/>
          <a:p>
            <a:pPr>
              <a:defRPr/>
            </a:pPr>
            <a:r>
              <a:rPr lang="en-US" sz="3200" b="1" u="sng" dirty="0"/>
              <a:t>Queue operations</a:t>
            </a:r>
            <a:endParaRPr lang="en-US" sz="3200" dirty="0"/>
          </a:p>
        </p:txBody>
      </p:sp>
      <p:sp>
        <p:nvSpPr>
          <p:cNvPr id="32771" name="Content Placeholder 2">
            <a:extLst>
              <a:ext uri="{FF2B5EF4-FFF2-40B4-BE49-F238E27FC236}">
                <a16:creationId xmlns:a16="http://schemas.microsoft.com/office/drawing/2014/main" id="{0533A355-E565-F826-290B-712B4BA1F42E}"/>
              </a:ext>
            </a:extLst>
          </p:cNvPr>
          <p:cNvSpPr>
            <a:spLocks noGrp="1"/>
          </p:cNvSpPr>
          <p:nvPr>
            <p:ph idx="1"/>
          </p:nvPr>
        </p:nvSpPr>
        <p:spPr>
          <a:xfrm>
            <a:off x="-1" y="715963"/>
            <a:ext cx="12025423" cy="6142037"/>
          </a:xfrm>
        </p:spPr>
        <p:txBody>
          <a:bodyPr/>
          <a:lstStyle/>
          <a:p>
            <a:pPr lvl="1">
              <a:buFont typeface="Arial" panose="020B0604020202020204" pitchFamily="34" charset="0"/>
              <a:buNone/>
            </a:pPr>
            <a:r>
              <a:rPr lang="en-US" altLang="en-US" sz="2000" b="1" dirty="0"/>
              <a:t>//implementation of dequeue()</a:t>
            </a:r>
          </a:p>
          <a:p>
            <a:pPr lvl="1">
              <a:buFont typeface="Arial" panose="020B0604020202020204" pitchFamily="34" charset="0"/>
              <a:buNone/>
            </a:pPr>
            <a:r>
              <a:rPr lang="en-US" altLang="en-US" sz="2000" dirty="0"/>
              <a:t>void dequeue ()</a:t>
            </a:r>
          </a:p>
          <a:p>
            <a:pPr lvl="1">
              <a:buFont typeface="Arial" panose="020B0604020202020204" pitchFamily="34" charset="0"/>
              <a:buNone/>
            </a:pPr>
            <a:r>
              <a:rPr lang="en-US" altLang="en-US" sz="2000" dirty="0"/>
              <a:t>{</a:t>
            </a:r>
          </a:p>
          <a:p>
            <a:pPr lvl="1">
              <a:buFont typeface="Arial" panose="020B0604020202020204" pitchFamily="34" charset="0"/>
              <a:buNone/>
            </a:pPr>
            <a:r>
              <a:rPr lang="en-US" altLang="en-US" sz="2000" b="1" dirty="0"/>
              <a:t>   if( rear==-1 ||  front&gt;rear)    </a:t>
            </a:r>
            <a:r>
              <a:rPr lang="en-US" altLang="en-US" sz="2000" dirty="0"/>
              <a:t>//check for queue underflow</a:t>
            </a:r>
          </a:p>
          <a:p>
            <a:pPr lvl="1">
              <a:buFont typeface="Arial" panose="020B0604020202020204" pitchFamily="34" charset="0"/>
              <a:buNone/>
            </a:pPr>
            <a:r>
              <a:rPr lang="en-US" altLang="en-US" sz="2000" dirty="0"/>
              <a:t>       {</a:t>
            </a:r>
          </a:p>
          <a:p>
            <a:pPr lvl="1">
              <a:buFont typeface="Arial" panose="020B0604020202020204" pitchFamily="34" charset="0"/>
              <a:buNone/>
            </a:pPr>
            <a:r>
              <a:rPr lang="en-US" altLang="en-US" sz="2000" dirty="0"/>
              <a:t>      </a:t>
            </a:r>
            <a:r>
              <a:rPr lang="en-US" altLang="en-US" sz="2000" dirty="0" err="1"/>
              <a:t>printf</a:t>
            </a:r>
            <a:r>
              <a:rPr lang="en-US" altLang="en-US" sz="2000" dirty="0"/>
              <a:t>(" Deletion not possible QUEUE is </a:t>
            </a:r>
            <a:r>
              <a:rPr lang="en-US" altLang="en-US" sz="2000" dirty="0" err="1"/>
              <a:t>empy</a:t>
            </a:r>
            <a:r>
              <a:rPr lang="en-US" altLang="en-US" sz="2000" dirty="0"/>
              <a:t>");</a:t>
            </a:r>
            <a:br>
              <a:rPr lang="en-US" altLang="en-US" sz="2000" dirty="0"/>
            </a:br>
            <a:r>
              <a:rPr lang="en-US" altLang="en-US" sz="2000" dirty="0"/>
              <a:t>}</a:t>
            </a:r>
          </a:p>
          <a:p>
            <a:pPr lvl="1">
              <a:buFont typeface="Arial" panose="020B0604020202020204" pitchFamily="34" charset="0"/>
              <a:buNone/>
            </a:pPr>
            <a:r>
              <a:rPr lang="en-US" altLang="en-US" sz="2000" dirty="0"/>
              <a:t>      else</a:t>
            </a:r>
          </a:p>
          <a:p>
            <a:pPr lvl="1">
              <a:buFont typeface="Arial" panose="020B0604020202020204" pitchFamily="34" charset="0"/>
              <a:buNone/>
            </a:pPr>
            <a:r>
              <a:rPr lang="en-US" altLang="en-US" sz="2000" dirty="0"/>
              <a:t>      {</a:t>
            </a:r>
          </a:p>
          <a:p>
            <a:pPr lvl="1">
              <a:buFont typeface="Arial" panose="020B0604020202020204" pitchFamily="34" charset="0"/>
              <a:buNone/>
            </a:pPr>
            <a:r>
              <a:rPr lang="en-US" altLang="en-US" sz="2000" dirty="0"/>
              <a:t>        int item;</a:t>
            </a:r>
          </a:p>
          <a:p>
            <a:pPr lvl="1">
              <a:buFont typeface="Arial" panose="020B0604020202020204" pitchFamily="34" charset="0"/>
              <a:buNone/>
            </a:pPr>
            <a:r>
              <a:rPr lang="en-US" altLang="en-US" sz="2000" b="1" dirty="0"/>
              <a:t>       item=queue[front];  //delete item </a:t>
            </a:r>
          </a:p>
          <a:p>
            <a:pPr lvl="1">
              <a:buFont typeface="Arial" panose="020B0604020202020204" pitchFamily="34" charset="0"/>
              <a:buNone/>
            </a:pPr>
            <a:r>
              <a:rPr lang="en-US" altLang="en-US" sz="2000" dirty="0"/>
              <a:t>       </a:t>
            </a:r>
            <a:r>
              <a:rPr lang="en-US" altLang="en-US" sz="2000" dirty="0" err="1"/>
              <a:t>printf</a:t>
            </a:r>
            <a:r>
              <a:rPr lang="en-US" altLang="en-US" sz="2000" dirty="0"/>
              <a:t>("The deleted element is %d\</a:t>
            </a:r>
            <a:r>
              <a:rPr lang="en-US" altLang="en-US" sz="2000" dirty="0" err="1"/>
              <a:t>n“,item</a:t>
            </a:r>
            <a:r>
              <a:rPr lang="en-US" altLang="en-US" sz="2000" dirty="0"/>
              <a:t>);</a:t>
            </a:r>
          </a:p>
          <a:p>
            <a:pPr lvl="1">
              <a:buFont typeface="Arial" panose="020B0604020202020204" pitchFamily="34" charset="0"/>
              <a:buNone/>
            </a:pPr>
            <a:r>
              <a:rPr lang="en-US" altLang="en-US" sz="2000" b="1" dirty="0"/>
              <a:t>       front++;  //increment front</a:t>
            </a:r>
          </a:p>
          <a:p>
            <a:pPr lvl="1">
              <a:buFont typeface="Arial" panose="020B0604020202020204" pitchFamily="34" charset="0"/>
              <a:buNone/>
            </a:pPr>
            <a:r>
              <a:rPr lang="en-US" altLang="en-US" sz="2000" dirty="0"/>
              <a:t>      }</a:t>
            </a:r>
          </a:p>
          <a:p>
            <a:pPr lvl="1">
              <a:buFont typeface="Arial" panose="020B0604020202020204" pitchFamily="34" charset="0"/>
              <a:buNone/>
            </a:pPr>
            <a:r>
              <a:rPr lang="en-US" altLang="en-US" sz="2000" dirty="0"/>
              <a:t>}   </a:t>
            </a:r>
          </a:p>
        </p:txBody>
      </p:sp>
      <p:sp>
        <p:nvSpPr>
          <p:cNvPr id="32772" name="AutoShape 4" descr="Stack Push Operation">
            <a:extLst>
              <a:ext uri="{FF2B5EF4-FFF2-40B4-BE49-F238E27FC236}">
                <a16:creationId xmlns:a16="http://schemas.microsoft.com/office/drawing/2014/main" id="{4252509E-2823-7B31-0093-99F86BD78AEA}"/>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512E-10A5-68FB-094D-3AA50C1F2626}"/>
              </a:ext>
            </a:extLst>
          </p:cNvPr>
          <p:cNvSpPr>
            <a:spLocks noGrp="1"/>
          </p:cNvSpPr>
          <p:nvPr>
            <p:ph type="title"/>
          </p:nvPr>
        </p:nvSpPr>
        <p:spPr>
          <a:xfrm>
            <a:off x="119336" y="1"/>
            <a:ext cx="11953328" cy="715963"/>
          </a:xfrm>
          <a:solidFill>
            <a:schemeClr val="accent4">
              <a:lumMod val="20000"/>
              <a:lumOff val="80000"/>
            </a:schemeClr>
          </a:solidFill>
        </p:spPr>
        <p:txBody>
          <a:bodyPr rtlCol="0">
            <a:noAutofit/>
          </a:bodyPr>
          <a:lstStyle/>
          <a:p>
            <a:pPr>
              <a:defRPr/>
            </a:pPr>
            <a:r>
              <a:rPr lang="en-US" sz="3200" dirty="0">
                <a:solidFill>
                  <a:srgbClr val="FF0000"/>
                </a:solidFill>
              </a:rPr>
              <a:t>Implementation of Queue using Arrays</a:t>
            </a:r>
          </a:p>
        </p:txBody>
      </p:sp>
      <p:sp>
        <p:nvSpPr>
          <p:cNvPr id="33795" name="AutoShape 4" descr="Stack Push Operation">
            <a:extLst>
              <a:ext uri="{FF2B5EF4-FFF2-40B4-BE49-F238E27FC236}">
                <a16:creationId xmlns:a16="http://schemas.microsoft.com/office/drawing/2014/main" id="{852FB7DA-FFAB-0AFA-C738-7F9EB078E25A}"/>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sp>
        <p:nvSpPr>
          <p:cNvPr id="33796" name="Content Placeholder 4">
            <a:extLst>
              <a:ext uri="{FF2B5EF4-FFF2-40B4-BE49-F238E27FC236}">
                <a16:creationId xmlns:a16="http://schemas.microsoft.com/office/drawing/2014/main" id="{8504B2A6-CDAE-4E1D-5C4D-1EDAFD1C4BDB}"/>
              </a:ext>
            </a:extLst>
          </p:cNvPr>
          <p:cNvSpPr>
            <a:spLocks noGrp="1"/>
          </p:cNvSpPr>
          <p:nvPr>
            <p:ph idx="1"/>
          </p:nvPr>
        </p:nvSpPr>
        <p:spPr>
          <a:xfrm>
            <a:off x="407368" y="715964"/>
            <a:ext cx="5291683" cy="5867400"/>
          </a:xfrm>
          <a:solidFill>
            <a:schemeClr val="accent2">
              <a:lumMod val="20000"/>
              <a:lumOff val="80000"/>
            </a:schemeClr>
          </a:solidFill>
        </p:spPr>
        <p:txBody>
          <a:bodyPr>
            <a:normAutofit/>
          </a:bodyPr>
          <a:lstStyle/>
          <a:p>
            <a:pPr>
              <a:spcBef>
                <a:spcPct val="0"/>
              </a:spcBef>
              <a:buFont typeface="Arial" panose="020B0604020202020204" pitchFamily="34" charset="0"/>
              <a:buNone/>
            </a:pPr>
            <a:r>
              <a:rPr lang="en-US" altLang="en-US" sz="2000" dirty="0"/>
              <a:t>#define  MAXSIZE 10   </a:t>
            </a:r>
          </a:p>
          <a:p>
            <a:pPr>
              <a:spcBef>
                <a:spcPct val="0"/>
              </a:spcBef>
              <a:buFont typeface="Arial" panose="020B0604020202020204" pitchFamily="34" charset="0"/>
              <a:buNone/>
            </a:pPr>
            <a:r>
              <a:rPr lang="en-US" altLang="en-US" sz="2000" dirty="0"/>
              <a:t>void enqueue(int item);     </a:t>
            </a:r>
          </a:p>
          <a:p>
            <a:pPr>
              <a:spcBef>
                <a:spcPct val="0"/>
              </a:spcBef>
              <a:buFont typeface="Arial" panose="020B0604020202020204" pitchFamily="34" charset="0"/>
              <a:buNone/>
            </a:pPr>
            <a:r>
              <a:rPr lang="en-US" altLang="en-US" sz="2000" dirty="0"/>
              <a:t>int dequeue();</a:t>
            </a:r>
          </a:p>
          <a:p>
            <a:pPr>
              <a:spcBef>
                <a:spcPct val="0"/>
              </a:spcBef>
              <a:buFont typeface="Arial" panose="020B0604020202020204" pitchFamily="34" charset="0"/>
              <a:buNone/>
            </a:pPr>
            <a:r>
              <a:rPr lang="en-US" altLang="en-US" sz="2000" dirty="0"/>
              <a:t>void display();</a:t>
            </a:r>
          </a:p>
          <a:p>
            <a:pPr>
              <a:spcBef>
                <a:spcPct val="0"/>
              </a:spcBef>
              <a:buFont typeface="Arial" panose="020B0604020202020204" pitchFamily="34" charset="0"/>
              <a:buNone/>
            </a:pPr>
            <a:r>
              <a:rPr lang="en-US" altLang="en-US" sz="2000" dirty="0"/>
              <a:t>int q[MAXSIZE ];</a:t>
            </a:r>
          </a:p>
          <a:p>
            <a:pPr>
              <a:spcBef>
                <a:spcPct val="0"/>
              </a:spcBef>
              <a:buFont typeface="Arial" panose="020B0604020202020204" pitchFamily="34" charset="0"/>
              <a:buNone/>
            </a:pPr>
            <a:r>
              <a:rPr lang="en-US" altLang="en-US" sz="2000" dirty="0"/>
              <a:t>int main()</a:t>
            </a:r>
          </a:p>
          <a:p>
            <a:pPr>
              <a:spcBef>
                <a:spcPct val="0"/>
              </a:spcBef>
              <a:buFont typeface="Arial" panose="020B0604020202020204" pitchFamily="34" charset="0"/>
              <a:buNone/>
            </a:pPr>
            <a:r>
              <a:rPr lang="en-US" altLang="en-US" sz="2000" dirty="0"/>
              <a:t>{</a:t>
            </a:r>
          </a:p>
          <a:p>
            <a:pPr>
              <a:spcBef>
                <a:spcPct val="0"/>
              </a:spcBef>
              <a:buFont typeface="Arial" panose="020B0604020202020204" pitchFamily="34" charset="0"/>
              <a:buNone/>
            </a:pPr>
            <a:r>
              <a:rPr lang="en-US" altLang="en-US" sz="2000" dirty="0"/>
              <a:t> enqueue (10);</a:t>
            </a:r>
          </a:p>
          <a:p>
            <a:pPr>
              <a:spcBef>
                <a:spcPct val="0"/>
              </a:spcBef>
              <a:buFont typeface="Arial" panose="020B0604020202020204" pitchFamily="34" charset="0"/>
              <a:buNone/>
            </a:pPr>
            <a:r>
              <a:rPr lang="en-US" altLang="en-US" sz="2000" dirty="0"/>
              <a:t> enqueue (20);</a:t>
            </a:r>
          </a:p>
          <a:p>
            <a:pPr>
              <a:spcBef>
                <a:spcPct val="0"/>
              </a:spcBef>
              <a:buFont typeface="Arial" panose="020B0604020202020204" pitchFamily="34" charset="0"/>
              <a:buNone/>
            </a:pPr>
            <a:r>
              <a:rPr lang="en-US" altLang="en-US" sz="2000" dirty="0"/>
              <a:t> enqueue (30)</a:t>
            </a:r>
          </a:p>
          <a:p>
            <a:pPr>
              <a:spcBef>
                <a:spcPct val="0"/>
              </a:spcBef>
              <a:buFont typeface="Arial" panose="020B0604020202020204" pitchFamily="34" charset="0"/>
              <a:buNone/>
            </a:pPr>
            <a:r>
              <a:rPr lang="en-US" altLang="en-US" sz="2000" dirty="0"/>
              <a:t>enqueue(40);</a:t>
            </a:r>
          </a:p>
          <a:p>
            <a:pPr>
              <a:spcBef>
                <a:spcPct val="0"/>
              </a:spcBef>
              <a:buFont typeface="Arial" panose="020B0604020202020204" pitchFamily="34" charset="0"/>
              <a:buNone/>
            </a:pPr>
            <a:r>
              <a:rPr lang="en-US" altLang="en-US" sz="2000" dirty="0" err="1"/>
              <a:t>printf</a:t>
            </a:r>
            <a:r>
              <a:rPr lang="en-US" altLang="en-US" sz="2000" dirty="0"/>
              <a:t>(“After inserting the queue is \n”);</a:t>
            </a:r>
          </a:p>
          <a:p>
            <a:pPr>
              <a:spcBef>
                <a:spcPct val="0"/>
              </a:spcBef>
              <a:buFont typeface="Arial" panose="020B0604020202020204" pitchFamily="34" charset="0"/>
              <a:buNone/>
            </a:pPr>
            <a:r>
              <a:rPr lang="en-US" altLang="en-US" sz="2000" dirty="0"/>
              <a:t> display();</a:t>
            </a:r>
          </a:p>
          <a:p>
            <a:pPr>
              <a:spcBef>
                <a:spcPct val="0"/>
              </a:spcBef>
              <a:buFont typeface="Arial" panose="020B0604020202020204" pitchFamily="34" charset="0"/>
              <a:buNone/>
            </a:pPr>
            <a:r>
              <a:rPr lang="en-US" altLang="en-US" sz="2000" dirty="0"/>
              <a:t>dequeue();</a:t>
            </a:r>
          </a:p>
          <a:p>
            <a:pPr>
              <a:spcBef>
                <a:spcPct val="0"/>
              </a:spcBef>
              <a:buFont typeface="Arial" panose="020B0604020202020204" pitchFamily="34" charset="0"/>
              <a:buNone/>
            </a:pPr>
            <a:r>
              <a:rPr lang="en-US" altLang="en-US" sz="2000" dirty="0"/>
              <a:t>dequeue();</a:t>
            </a:r>
          </a:p>
          <a:p>
            <a:pPr>
              <a:spcBef>
                <a:spcPct val="0"/>
              </a:spcBef>
              <a:buFont typeface="Arial" panose="020B0604020202020204" pitchFamily="34" charset="0"/>
              <a:buNone/>
            </a:pPr>
            <a:r>
              <a:rPr lang="en-US" altLang="en-US" sz="2000" dirty="0"/>
              <a:t>dequeue();</a:t>
            </a:r>
          </a:p>
          <a:p>
            <a:pPr>
              <a:spcBef>
                <a:spcPct val="0"/>
              </a:spcBef>
              <a:buFont typeface="Arial" panose="020B0604020202020204" pitchFamily="34" charset="0"/>
              <a:buNone/>
            </a:pPr>
            <a:r>
              <a:rPr lang="en-US" altLang="en-US" sz="2000" dirty="0" err="1"/>
              <a:t>printf</a:t>
            </a:r>
            <a:r>
              <a:rPr lang="en-US" altLang="en-US" sz="2000" dirty="0"/>
              <a:t>(“After removing the queue is \n”);</a:t>
            </a:r>
          </a:p>
          <a:p>
            <a:pPr>
              <a:spcBef>
                <a:spcPct val="0"/>
              </a:spcBef>
              <a:buFont typeface="Arial" panose="020B0604020202020204" pitchFamily="34" charset="0"/>
              <a:buNone/>
            </a:pPr>
            <a:r>
              <a:rPr lang="en-US" altLang="en-US" sz="2000" dirty="0"/>
              <a:t>display();</a:t>
            </a:r>
          </a:p>
          <a:p>
            <a:pPr>
              <a:spcBef>
                <a:spcPct val="0"/>
              </a:spcBef>
              <a:buFont typeface="Arial" panose="020B0604020202020204" pitchFamily="34" charset="0"/>
              <a:buNone/>
            </a:pPr>
            <a:r>
              <a:rPr lang="en-US" altLang="en-US" sz="2000" dirty="0"/>
              <a:t>return 0;</a:t>
            </a:r>
          </a:p>
          <a:p>
            <a:pPr>
              <a:spcBef>
                <a:spcPct val="0"/>
              </a:spcBef>
              <a:buFont typeface="Arial" panose="020B0604020202020204" pitchFamily="34" charset="0"/>
              <a:buNone/>
            </a:pPr>
            <a:r>
              <a:rPr lang="en-US" altLang="en-US" sz="2000" dirty="0"/>
              <a:t>}</a:t>
            </a:r>
          </a:p>
        </p:txBody>
      </p:sp>
      <p:sp>
        <p:nvSpPr>
          <p:cNvPr id="6" name="Rectangle 5">
            <a:extLst>
              <a:ext uri="{FF2B5EF4-FFF2-40B4-BE49-F238E27FC236}">
                <a16:creationId xmlns:a16="http://schemas.microsoft.com/office/drawing/2014/main" id="{60BCE6EA-8915-97F8-03CA-5E62E124F862}"/>
              </a:ext>
            </a:extLst>
          </p:cNvPr>
          <p:cNvSpPr/>
          <p:nvPr/>
        </p:nvSpPr>
        <p:spPr>
          <a:xfrm>
            <a:off x="5943600" y="914401"/>
            <a:ext cx="4724400" cy="4949825"/>
          </a:xfrm>
          <a:prstGeom prst="rect">
            <a:avLst/>
          </a:prstGeom>
          <a:solidFill>
            <a:schemeClr val="accent2">
              <a:lumMod val="20000"/>
              <a:lumOff val="80000"/>
            </a:schemeClr>
          </a:solidFill>
        </p:spPr>
        <p:txBody>
          <a:bodyPr>
            <a:spAutoFit/>
          </a:bodyPr>
          <a:lstStyle/>
          <a:p>
            <a:pPr lvl="1">
              <a:buFont typeface="Arial" charset="0"/>
              <a:buNone/>
              <a:defRPr/>
            </a:pPr>
            <a:r>
              <a:rPr lang="en-US" sz="1900" dirty="0" err="1">
                <a:latin typeface="Arial" charset="0"/>
                <a:cs typeface="Arial" charset="0"/>
              </a:rPr>
              <a:t>int</a:t>
            </a:r>
            <a:r>
              <a:rPr lang="en-US" sz="1900" dirty="0">
                <a:latin typeface="Arial" charset="0"/>
                <a:cs typeface="Arial" charset="0"/>
              </a:rPr>
              <a:t> </a:t>
            </a:r>
            <a:r>
              <a:rPr lang="en-US" sz="1900" dirty="0" err="1">
                <a:latin typeface="Arial" charset="0"/>
                <a:cs typeface="Arial" charset="0"/>
              </a:rPr>
              <a:t>enqueue</a:t>
            </a:r>
            <a:r>
              <a:rPr lang="en-US" sz="1900" dirty="0">
                <a:latin typeface="Arial" charset="0"/>
                <a:cs typeface="Arial" charset="0"/>
              </a:rPr>
              <a:t>(</a:t>
            </a:r>
            <a:r>
              <a:rPr lang="en-US" sz="1900" dirty="0" err="1">
                <a:latin typeface="Arial" charset="0"/>
                <a:cs typeface="Arial" charset="0"/>
              </a:rPr>
              <a:t>int</a:t>
            </a:r>
            <a:r>
              <a:rPr lang="en-US" sz="1900" dirty="0">
                <a:latin typeface="Arial" charset="0"/>
                <a:cs typeface="Arial" charset="0"/>
              </a:rPr>
              <a:t> item)</a:t>
            </a:r>
          </a:p>
          <a:p>
            <a:pPr lvl="1">
              <a:buFont typeface="Arial" charset="0"/>
              <a:buNone/>
              <a:defRPr/>
            </a:pPr>
            <a:r>
              <a:rPr lang="en-US" sz="1900" dirty="0">
                <a:latin typeface="Arial" charset="0"/>
                <a:cs typeface="Arial" charset="0"/>
              </a:rPr>
              <a:t>   {</a:t>
            </a:r>
          </a:p>
          <a:p>
            <a:pPr lvl="1">
              <a:buFont typeface="Arial" charset="0"/>
              <a:buNone/>
              <a:defRPr/>
            </a:pPr>
            <a:r>
              <a:rPr lang="en-US" sz="1900" dirty="0">
                <a:latin typeface="Arial" charset="0"/>
                <a:cs typeface="Arial" charset="0"/>
              </a:rPr>
              <a:t>   if(rear==MAXSIZE-1</a:t>
            </a:r>
          </a:p>
          <a:p>
            <a:pPr lvl="1">
              <a:buFont typeface="Arial" charset="0"/>
              <a:buNone/>
              <a:defRPr/>
            </a:pPr>
            <a:r>
              <a:rPr lang="en-US" sz="1900" dirty="0">
                <a:latin typeface="Arial" charset="0"/>
                <a:cs typeface="Arial" charset="0"/>
              </a:rPr>
              <a:t>      {</a:t>
            </a:r>
          </a:p>
          <a:p>
            <a:pPr lvl="1">
              <a:buFont typeface="Arial" charset="0"/>
              <a:buNone/>
              <a:defRPr/>
            </a:pPr>
            <a:r>
              <a:rPr lang="en-US" sz="1900" dirty="0">
                <a:latin typeface="Arial" charset="0"/>
                <a:cs typeface="Arial" charset="0"/>
              </a:rPr>
              <a:t>       printf(“queue is full \n”);</a:t>
            </a:r>
          </a:p>
          <a:p>
            <a:pPr lvl="1">
              <a:buFont typeface="Arial" charset="0"/>
              <a:buNone/>
              <a:defRPr/>
            </a:pPr>
            <a:r>
              <a:rPr lang="en-US" sz="1900" dirty="0">
                <a:latin typeface="Arial" charset="0"/>
                <a:cs typeface="Arial" charset="0"/>
              </a:rPr>
              <a:t>      return 0;</a:t>
            </a:r>
          </a:p>
          <a:p>
            <a:pPr lvl="1">
              <a:buFont typeface="Arial" charset="0"/>
              <a:buNone/>
              <a:defRPr/>
            </a:pPr>
            <a:r>
              <a:rPr lang="en-US" sz="1900" dirty="0">
                <a:latin typeface="Arial" charset="0"/>
                <a:cs typeface="Arial" charset="0"/>
              </a:rPr>
              <a:t>   else</a:t>
            </a:r>
          </a:p>
          <a:p>
            <a:pPr lvl="1">
              <a:buFont typeface="Arial" charset="0"/>
              <a:buNone/>
              <a:defRPr/>
            </a:pPr>
            <a:r>
              <a:rPr lang="en-US" sz="1900" dirty="0">
                <a:latin typeface="Arial" charset="0"/>
                <a:cs typeface="Arial" charset="0"/>
              </a:rPr>
              <a:t> {</a:t>
            </a:r>
          </a:p>
          <a:p>
            <a:pPr lvl="1">
              <a:spcBef>
                <a:spcPts val="200"/>
              </a:spcBef>
              <a:defRPr/>
            </a:pPr>
            <a:r>
              <a:rPr lang="en-US" sz="1900" dirty="0">
                <a:latin typeface="Arial" charset="0"/>
                <a:cs typeface="Arial" charset="0"/>
              </a:rPr>
              <a:t>    if(front==-1)</a:t>
            </a:r>
          </a:p>
          <a:p>
            <a:pPr lvl="1">
              <a:spcBef>
                <a:spcPts val="200"/>
              </a:spcBef>
              <a:defRPr/>
            </a:pPr>
            <a:r>
              <a:rPr lang="en-US" sz="1900" dirty="0">
                <a:latin typeface="Arial" charset="0"/>
                <a:cs typeface="Arial" charset="0"/>
              </a:rPr>
              <a:t>         {</a:t>
            </a:r>
          </a:p>
          <a:p>
            <a:pPr lvl="1">
              <a:spcBef>
                <a:spcPts val="200"/>
              </a:spcBef>
              <a:defRPr/>
            </a:pPr>
            <a:r>
              <a:rPr lang="en-US" sz="1900" dirty="0">
                <a:latin typeface="Arial" charset="0"/>
                <a:cs typeface="Arial" charset="0"/>
              </a:rPr>
              <a:t>          front++;</a:t>
            </a:r>
          </a:p>
          <a:p>
            <a:pPr lvl="1">
              <a:spcBef>
                <a:spcPts val="200"/>
              </a:spcBef>
              <a:defRPr/>
            </a:pPr>
            <a:r>
              <a:rPr lang="en-US" sz="1900" dirty="0">
                <a:latin typeface="Arial" charset="0"/>
                <a:cs typeface="Arial" charset="0"/>
              </a:rPr>
              <a:t>         }</a:t>
            </a:r>
          </a:p>
          <a:p>
            <a:pPr lvl="1">
              <a:spcBef>
                <a:spcPts val="200"/>
              </a:spcBef>
              <a:defRPr/>
            </a:pPr>
            <a:r>
              <a:rPr lang="en-US" sz="1900" dirty="0">
                <a:latin typeface="Arial" charset="0"/>
                <a:cs typeface="Arial" charset="0"/>
              </a:rPr>
              <a:t>   rear = rear + 1;    //increment rear</a:t>
            </a:r>
          </a:p>
          <a:p>
            <a:pPr lvl="1">
              <a:spcBef>
                <a:spcPts val="200"/>
              </a:spcBef>
              <a:defRPr/>
            </a:pPr>
            <a:r>
              <a:rPr lang="en-US" sz="1900" dirty="0">
                <a:latin typeface="Arial" charset="0"/>
                <a:cs typeface="Arial" charset="0"/>
              </a:rPr>
              <a:t>   queue[rear] = item;    //insert item</a:t>
            </a:r>
          </a:p>
          <a:p>
            <a:pPr lvl="1">
              <a:spcBef>
                <a:spcPts val="200"/>
              </a:spcBef>
              <a:defRPr/>
            </a:pPr>
            <a:r>
              <a:rPr lang="en-US" sz="1900" dirty="0">
                <a:latin typeface="Arial" charset="0"/>
                <a:cs typeface="Arial" charset="0"/>
              </a:rPr>
              <a:t> return 1;</a:t>
            </a:r>
          </a:p>
          <a:p>
            <a:pPr lvl="1">
              <a:buFont typeface="Arial" charset="0"/>
              <a:buNone/>
              <a:defRPr/>
            </a:pPr>
            <a:r>
              <a:rPr lang="en-US" sz="1900" dirty="0">
                <a:latin typeface="Arial" charset="0"/>
                <a:cs typeface="Arial" charset="0"/>
              </a:rPr>
              <a: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98090-5143-C83D-2AF9-DC4D7C3D420E}"/>
              </a:ext>
            </a:extLst>
          </p:cNvPr>
          <p:cNvSpPr>
            <a:spLocks noGrp="1"/>
          </p:cNvSpPr>
          <p:nvPr>
            <p:ph type="title"/>
          </p:nvPr>
        </p:nvSpPr>
        <p:spPr>
          <a:xfrm>
            <a:off x="0" y="1"/>
            <a:ext cx="12192000" cy="715963"/>
          </a:xfrm>
          <a:solidFill>
            <a:schemeClr val="accent4">
              <a:lumMod val="20000"/>
              <a:lumOff val="80000"/>
            </a:schemeClr>
          </a:solidFill>
        </p:spPr>
        <p:txBody>
          <a:bodyPr rtlCol="0">
            <a:noAutofit/>
          </a:bodyPr>
          <a:lstStyle/>
          <a:p>
            <a:pPr>
              <a:defRPr/>
            </a:pPr>
            <a:r>
              <a:rPr lang="en-US" sz="3200" dirty="0">
                <a:solidFill>
                  <a:srgbClr val="FF0000"/>
                </a:solidFill>
              </a:rPr>
              <a:t>Implementation of Queue using Arrays</a:t>
            </a:r>
          </a:p>
        </p:txBody>
      </p:sp>
      <p:sp>
        <p:nvSpPr>
          <p:cNvPr id="34819" name="AutoShape 4" descr="Stack Push Operation">
            <a:extLst>
              <a:ext uri="{FF2B5EF4-FFF2-40B4-BE49-F238E27FC236}">
                <a16:creationId xmlns:a16="http://schemas.microsoft.com/office/drawing/2014/main" id="{86257F72-7563-AE62-02C1-A81FABDCA4A8}"/>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sp>
        <p:nvSpPr>
          <p:cNvPr id="10" name="Rectangle 9">
            <a:extLst>
              <a:ext uri="{FF2B5EF4-FFF2-40B4-BE49-F238E27FC236}">
                <a16:creationId xmlns:a16="http://schemas.microsoft.com/office/drawing/2014/main" id="{D291C135-9496-3DFE-7708-77608AC56778}"/>
              </a:ext>
            </a:extLst>
          </p:cNvPr>
          <p:cNvSpPr/>
          <p:nvPr/>
        </p:nvSpPr>
        <p:spPr>
          <a:xfrm>
            <a:off x="5791200" y="914400"/>
            <a:ext cx="4876800" cy="3416300"/>
          </a:xfrm>
          <a:prstGeom prst="rect">
            <a:avLst/>
          </a:prstGeom>
          <a:solidFill>
            <a:schemeClr val="accent3">
              <a:lumMod val="40000"/>
              <a:lumOff val="60000"/>
            </a:schemeClr>
          </a:solidFill>
        </p:spPr>
        <p:txBody>
          <a:bodyPr>
            <a:spAutoFit/>
          </a:bodyPr>
          <a:lstStyle/>
          <a:p>
            <a:pPr>
              <a:defRPr/>
            </a:pPr>
            <a:r>
              <a:rPr lang="en-US" dirty="0">
                <a:latin typeface="Arial" charset="0"/>
                <a:cs typeface="Arial" charset="0"/>
              </a:rPr>
              <a:t>void display()</a:t>
            </a:r>
          </a:p>
          <a:p>
            <a:pPr>
              <a:defRPr/>
            </a:pPr>
            <a:r>
              <a:rPr lang="en-US" dirty="0">
                <a:latin typeface="Arial" charset="0"/>
                <a:cs typeface="Arial" charset="0"/>
              </a:rPr>
              <a:t>{</a:t>
            </a:r>
          </a:p>
          <a:p>
            <a:pPr>
              <a:defRPr/>
            </a:pPr>
            <a:r>
              <a:rPr lang="en-US" dirty="0">
                <a:latin typeface="Arial" charset="0"/>
                <a:cs typeface="Arial" charset="0"/>
              </a:rPr>
              <a:t>      </a:t>
            </a:r>
            <a:r>
              <a:rPr lang="en-US" dirty="0" err="1">
                <a:latin typeface="Arial" charset="0"/>
                <a:cs typeface="Arial" charset="0"/>
              </a:rPr>
              <a:t>int</a:t>
            </a:r>
            <a:r>
              <a:rPr lang="en-US" dirty="0">
                <a:latin typeface="Arial" charset="0"/>
                <a:cs typeface="Arial" charset="0"/>
              </a:rPr>
              <a:t> </a:t>
            </a:r>
            <a:r>
              <a:rPr lang="en-US" dirty="0" err="1">
                <a:latin typeface="Arial" charset="0"/>
                <a:cs typeface="Arial" charset="0"/>
              </a:rPr>
              <a:t>i</a:t>
            </a:r>
            <a:r>
              <a:rPr lang="en-US" dirty="0">
                <a:latin typeface="Arial" charset="0"/>
                <a:cs typeface="Arial" charset="0"/>
              </a:rPr>
              <a:t>;</a:t>
            </a:r>
          </a:p>
          <a:p>
            <a:pPr>
              <a:defRPr/>
            </a:pPr>
            <a:r>
              <a:rPr lang="en-US" dirty="0">
                <a:latin typeface="Arial" charset="0"/>
                <a:cs typeface="Arial" charset="0"/>
              </a:rPr>
              <a:t>if( rear==-1 || front&gt;rear)</a:t>
            </a:r>
          </a:p>
          <a:p>
            <a:pPr>
              <a:defRPr/>
            </a:pPr>
            <a:r>
              <a:rPr lang="en-US" dirty="0">
                <a:latin typeface="Arial" charset="0"/>
                <a:cs typeface="Arial" charset="0"/>
              </a:rPr>
              <a:t>printf("The QUEUE is empty\n");</a:t>
            </a:r>
          </a:p>
          <a:p>
            <a:pPr>
              <a:defRPr/>
            </a:pPr>
            <a:r>
              <a:rPr lang="en-US" dirty="0">
                <a:latin typeface="Arial" charset="0"/>
                <a:cs typeface="Arial" charset="0"/>
              </a:rPr>
              <a:t> else</a:t>
            </a:r>
          </a:p>
          <a:p>
            <a:pPr>
              <a:defRPr/>
            </a:pPr>
            <a:r>
              <a:rPr lang="en-US" dirty="0">
                <a:latin typeface="Arial" charset="0"/>
                <a:cs typeface="Arial" charset="0"/>
              </a:rPr>
              <a:t>     {</a:t>
            </a:r>
          </a:p>
          <a:p>
            <a:pPr>
              <a:defRPr/>
            </a:pPr>
            <a:r>
              <a:rPr lang="en-US" dirty="0">
                <a:latin typeface="Arial" charset="0"/>
                <a:cs typeface="Arial" charset="0"/>
              </a:rPr>
              <a:t>printf("\n The elements of QUEUE\n");</a:t>
            </a:r>
          </a:p>
          <a:p>
            <a:pPr>
              <a:defRPr/>
            </a:pPr>
            <a:r>
              <a:rPr lang="en-US" b="1" dirty="0">
                <a:latin typeface="Arial" charset="0"/>
                <a:cs typeface="Arial" charset="0"/>
              </a:rPr>
              <a:t>for(</a:t>
            </a:r>
            <a:r>
              <a:rPr lang="en-US" b="1" dirty="0" err="1">
                <a:latin typeface="Arial" charset="0"/>
                <a:cs typeface="Arial" charset="0"/>
              </a:rPr>
              <a:t>i</a:t>
            </a:r>
            <a:r>
              <a:rPr lang="en-US" b="1" dirty="0">
                <a:latin typeface="Arial" charset="0"/>
                <a:cs typeface="Arial" charset="0"/>
              </a:rPr>
              <a:t>=front; </a:t>
            </a:r>
            <a:r>
              <a:rPr lang="en-US" b="1" dirty="0" err="1">
                <a:latin typeface="Arial" charset="0"/>
                <a:cs typeface="Arial" charset="0"/>
              </a:rPr>
              <a:t>i</a:t>
            </a:r>
            <a:r>
              <a:rPr lang="en-US" b="1" dirty="0">
                <a:latin typeface="Arial" charset="0"/>
                <a:cs typeface="Arial" charset="0"/>
              </a:rPr>
              <a:t>&lt;=rear; </a:t>
            </a:r>
            <a:r>
              <a:rPr lang="en-US" b="1" dirty="0" err="1">
                <a:latin typeface="Arial" charset="0"/>
                <a:cs typeface="Arial" charset="0"/>
              </a:rPr>
              <a:t>i</a:t>
            </a:r>
            <a:r>
              <a:rPr lang="en-US" b="1" dirty="0">
                <a:latin typeface="Arial" charset="0"/>
                <a:cs typeface="Arial" charset="0"/>
              </a:rPr>
              <a:t>++)</a:t>
            </a:r>
          </a:p>
          <a:p>
            <a:pPr>
              <a:defRPr/>
            </a:pPr>
            <a:r>
              <a:rPr lang="en-US" dirty="0">
                <a:latin typeface="Arial" charset="0"/>
                <a:cs typeface="Arial" charset="0"/>
              </a:rPr>
              <a:t>printf("%d\</a:t>
            </a:r>
            <a:r>
              <a:rPr lang="en-US" dirty="0" err="1">
                <a:latin typeface="Arial" charset="0"/>
                <a:cs typeface="Arial" charset="0"/>
              </a:rPr>
              <a:t>n",queue</a:t>
            </a:r>
            <a:r>
              <a:rPr lang="en-US" dirty="0">
                <a:latin typeface="Arial" charset="0"/>
                <a:cs typeface="Arial" charset="0"/>
              </a:rPr>
              <a:t>[</a:t>
            </a:r>
            <a:r>
              <a:rPr lang="en-US" dirty="0" err="1">
                <a:latin typeface="Arial" charset="0"/>
                <a:cs typeface="Arial" charset="0"/>
              </a:rPr>
              <a:t>i</a:t>
            </a:r>
            <a:r>
              <a:rPr lang="en-US" dirty="0">
                <a:latin typeface="Arial" charset="0"/>
                <a:cs typeface="Arial" charset="0"/>
              </a:rPr>
              <a:t>]);</a:t>
            </a:r>
          </a:p>
          <a:p>
            <a:pPr>
              <a:defRPr/>
            </a:pPr>
            <a:r>
              <a:rPr lang="en-US" dirty="0">
                <a:latin typeface="Arial" charset="0"/>
                <a:cs typeface="Arial" charset="0"/>
              </a:rPr>
              <a:t>      }</a:t>
            </a:r>
          </a:p>
          <a:p>
            <a:pPr>
              <a:defRPr/>
            </a:pPr>
            <a:r>
              <a:rPr lang="en-US" dirty="0">
                <a:latin typeface="Arial" charset="0"/>
                <a:cs typeface="Arial" charset="0"/>
              </a:rPr>
              <a:t>}</a:t>
            </a:r>
          </a:p>
        </p:txBody>
      </p:sp>
      <p:sp>
        <p:nvSpPr>
          <p:cNvPr id="11" name="TextBox 10">
            <a:extLst>
              <a:ext uri="{FF2B5EF4-FFF2-40B4-BE49-F238E27FC236}">
                <a16:creationId xmlns:a16="http://schemas.microsoft.com/office/drawing/2014/main" id="{B1FC598B-06B3-3AFD-EC11-C71C71C00CD6}"/>
              </a:ext>
            </a:extLst>
          </p:cNvPr>
          <p:cNvSpPr txBox="1"/>
          <p:nvPr/>
        </p:nvSpPr>
        <p:spPr>
          <a:xfrm>
            <a:off x="5486400" y="4495801"/>
            <a:ext cx="3886200" cy="2308225"/>
          </a:xfrm>
          <a:prstGeom prst="rect">
            <a:avLst/>
          </a:prstGeom>
          <a:solidFill>
            <a:schemeClr val="accent4">
              <a:lumMod val="40000"/>
              <a:lumOff val="60000"/>
            </a:schemeClr>
          </a:solidFill>
        </p:spPr>
        <p:txBody>
          <a:bodyPr>
            <a:spAutoFit/>
          </a:bodyPr>
          <a:lstStyle/>
          <a:p>
            <a:pPr>
              <a:defRPr/>
            </a:pPr>
            <a:r>
              <a:rPr lang="en-US" dirty="0">
                <a:latin typeface="Arial" charset="0"/>
                <a:cs typeface="Arial" charset="0"/>
              </a:rPr>
              <a:t>The elements of queue</a:t>
            </a:r>
          </a:p>
          <a:p>
            <a:pPr>
              <a:defRPr/>
            </a:pPr>
            <a:r>
              <a:rPr lang="en-US" dirty="0">
                <a:latin typeface="Arial" charset="0"/>
                <a:cs typeface="Arial" charset="0"/>
              </a:rPr>
              <a:t>After inserting the queue is</a:t>
            </a:r>
          </a:p>
          <a:p>
            <a:pPr>
              <a:defRPr/>
            </a:pPr>
            <a:r>
              <a:rPr lang="en-US" dirty="0">
                <a:latin typeface="Arial" charset="0"/>
                <a:cs typeface="Arial" charset="0"/>
              </a:rPr>
              <a:t>10</a:t>
            </a:r>
          </a:p>
          <a:p>
            <a:pPr>
              <a:defRPr/>
            </a:pPr>
            <a:r>
              <a:rPr lang="en-US" dirty="0">
                <a:latin typeface="Arial" charset="0"/>
                <a:cs typeface="Arial" charset="0"/>
              </a:rPr>
              <a:t>20</a:t>
            </a:r>
          </a:p>
          <a:p>
            <a:pPr>
              <a:defRPr/>
            </a:pPr>
            <a:r>
              <a:rPr lang="en-US" dirty="0">
                <a:latin typeface="Arial" charset="0"/>
                <a:cs typeface="Arial" charset="0"/>
              </a:rPr>
              <a:t>30</a:t>
            </a:r>
          </a:p>
          <a:p>
            <a:pPr>
              <a:defRPr/>
            </a:pPr>
            <a:r>
              <a:rPr lang="en-US" dirty="0">
                <a:latin typeface="Arial" charset="0"/>
                <a:cs typeface="Arial" charset="0"/>
              </a:rPr>
              <a:t>40</a:t>
            </a:r>
          </a:p>
          <a:p>
            <a:pPr>
              <a:defRPr/>
            </a:pPr>
            <a:r>
              <a:rPr lang="en-US" dirty="0">
                <a:latin typeface="Arial" charset="0"/>
                <a:cs typeface="Arial" charset="0"/>
              </a:rPr>
              <a:t>After deleting the queue is</a:t>
            </a:r>
          </a:p>
          <a:p>
            <a:pPr>
              <a:defRPr/>
            </a:pPr>
            <a:r>
              <a:rPr lang="en-US" dirty="0">
                <a:latin typeface="Arial" charset="0"/>
                <a:cs typeface="Arial" charset="0"/>
              </a:rPr>
              <a:t>40</a:t>
            </a:r>
          </a:p>
        </p:txBody>
      </p:sp>
      <p:sp>
        <p:nvSpPr>
          <p:cNvPr id="34822" name="Rectangle 6">
            <a:extLst>
              <a:ext uri="{FF2B5EF4-FFF2-40B4-BE49-F238E27FC236}">
                <a16:creationId xmlns:a16="http://schemas.microsoft.com/office/drawing/2014/main" id="{4D6C9F5F-D96A-1594-2839-D263B5256427}"/>
              </a:ext>
            </a:extLst>
          </p:cNvPr>
          <p:cNvSpPr>
            <a:spLocks noChangeArrowheads="1"/>
          </p:cNvSpPr>
          <p:nvPr/>
        </p:nvSpPr>
        <p:spPr bwMode="auto">
          <a:xfrm>
            <a:off x="1524000" y="914400"/>
            <a:ext cx="4114800" cy="4032250"/>
          </a:xfrm>
          <a:prstGeom prst="rect">
            <a:avLst/>
          </a:prstGeom>
          <a:solidFill>
            <a:schemeClr val="accent5">
              <a:lumMod val="40000"/>
              <a:lumOff val="60000"/>
            </a:schemeClr>
          </a:solidFill>
          <a:ln>
            <a:noFill/>
          </a:ln>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None/>
              <a:defRPr/>
            </a:pPr>
            <a:r>
              <a:rPr lang="en-US" altLang="en-US" sz="1600" dirty="0">
                <a:latin typeface="Arial" panose="020B0604020202020204" pitchFamily="34" charset="0"/>
              </a:rPr>
              <a:t>void dequeue ()</a:t>
            </a:r>
          </a:p>
          <a:p>
            <a:pPr lvl="1">
              <a:spcBef>
                <a:spcPct val="0"/>
              </a:spcBef>
              <a:buFont typeface="Arial" panose="020B0604020202020204" pitchFamily="34" charset="0"/>
              <a:buNone/>
              <a:defRPr/>
            </a:pPr>
            <a:r>
              <a:rPr lang="en-US" altLang="en-US" sz="1600" dirty="0">
                <a:latin typeface="Arial" panose="020B0604020202020204" pitchFamily="34" charset="0"/>
              </a:rPr>
              <a:t>{</a:t>
            </a:r>
          </a:p>
          <a:p>
            <a:pPr lvl="1">
              <a:spcBef>
                <a:spcPct val="0"/>
              </a:spcBef>
              <a:buFont typeface="Arial" panose="020B0604020202020204" pitchFamily="34" charset="0"/>
              <a:buNone/>
              <a:defRPr/>
            </a:pPr>
            <a:r>
              <a:rPr lang="en-US" altLang="en-US" sz="1600" b="1" dirty="0">
                <a:latin typeface="Arial" panose="020B0604020202020204" pitchFamily="34" charset="0"/>
              </a:rPr>
              <a:t>   if( rear==-1 ||  front&gt;rear)</a:t>
            </a:r>
            <a:endParaRPr lang="en-US" altLang="en-US" sz="1600" dirty="0">
              <a:latin typeface="Arial" panose="020B0604020202020204" pitchFamily="34" charset="0"/>
            </a:endParaRPr>
          </a:p>
          <a:p>
            <a:pPr lvl="1">
              <a:spcBef>
                <a:spcPct val="0"/>
              </a:spcBef>
              <a:buFont typeface="Arial" panose="020B0604020202020204" pitchFamily="34" charset="0"/>
              <a:buNone/>
              <a:defRPr/>
            </a:pPr>
            <a:r>
              <a:rPr lang="en-US" altLang="en-US" sz="1600" dirty="0">
                <a:latin typeface="Arial" panose="020B0604020202020204" pitchFamily="34" charset="0"/>
              </a:rPr>
              <a:t>       {</a:t>
            </a:r>
          </a:p>
          <a:p>
            <a:pPr lvl="1">
              <a:spcBef>
                <a:spcPct val="0"/>
              </a:spcBef>
              <a:buFont typeface="Arial" panose="020B0604020202020204" pitchFamily="34" charset="0"/>
              <a:buNone/>
              <a:defRPr/>
            </a:pPr>
            <a:r>
              <a:rPr lang="en-US" altLang="en-US" sz="1600" dirty="0">
                <a:latin typeface="Arial" panose="020B0604020202020204" pitchFamily="34" charset="0"/>
              </a:rPr>
              <a:t>      </a:t>
            </a:r>
            <a:r>
              <a:rPr lang="en-US" altLang="en-US" sz="1600" dirty="0" err="1">
                <a:latin typeface="Arial" panose="020B0604020202020204" pitchFamily="34" charset="0"/>
              </a:rPr>
              <a:t>printf</a:t>
            </a:r>
            <a:r>
              <a:rPr lang="en-US" altLang="en-US" sz="1600" dirty="0">
                <a:latin typeface="Arial" panose="020B0604020202020204" pitchFamily="34" charset="0"/>
              </a:rPr>
              <a:t>(" Deletion not possible QUEUE is </a:t>
            </a:r>
            <a:r>
              <a:rPr lang="en-US" altLang="en-US" sz="1600" dirty="0" err="1">
                <a:latin typeface="Arial" panose="020B0604020202020204" pitchFamily="34" charset="0"/>
              </a:rPr>
              <a:t>empy</a:t>
            </a:r>
            <a:r>
              <a:rPr lang="en-US" altLang="en-US" sz="1600" dirty="0">
                <a:latin typeface="Arial" panose="020B0604020202020204" pitchFamily="34" charset="0"/>
              </a:rPr>
              <a:t>");</a:t>
            </a:r>
            <a:br>
              <a:rPr lang="en-US" altLang="en-US" sz="1600" dirty="0">
                <a:latin typeface="Arial" panose="020B0604020202020204" pitchFamily="34" charset="0"/>
              </a:rPr>
            </a:br>
            <a:r>
              <a:rPr lang="en-US" altLang="en-US" sz="1600" dirty="0">
                <a:latin typeface="Arial" panose="020B0604020202020204" pitchFamily="34" charset="0"/>
              </a:rPr>
              <a:t>}</a:t>
            </a:r>
          </a:p>
          <a:p>
            <a:pPr lvl="1">
              <a:spcBef>
                <a:spcPct val="0"/>
              </a:spcBef>
              <a:buFont typeface="Arial" panose="020B0604020202020204" pitchFamily="34" charset="0"/>
              <a:buNone/>
              <a:defRPr/>
            </a:pPr>
            <a:r>
              <a:rPr lang="en-US" altLang="en-US" sz="1600" dirty="0">
                <a:latin typeface="Arial" panose="020B0604020202020204" pitchFamily="34" charset="0"/>
              </a:rPr>
              <a:t>      else</a:t>
            </a:r>
          </a:p>
          <a:p>
            <a:pPr lvl="1">
              <a:spcBef>
                <a:spcPct val="0"/>
              </a:spcBef>
              <a:buFont typeface="Arial" panose="020B0604020202020204" pitchFamily="34" charset="0"/>
              <a:buNone/>
              <a:defRPr/>
            </a:pPr>
            <a:r>
              <a:rPr lang="en-US" altLang="en-US" sz="1600" dirty="0">
                <a:latin typeface="Arial" panose="020B0604020202020204" pitchFamily="34" charset="0"/>
              </a:rPr>
              <a:t>      {</a:t>
            </a:r>
          </a:p>
          <a:p>
            <a:pPr lvl="1">
              <a:spcBef>
                <a:spcPct val="0"/>
              </a:spcBef>
              <a:buFont typeface="Arial" panose="020B0604020202020204" pitchFamily="34" charset="0"/>
              <a:buNone/>
              <a:defRPr/>
            </a:pPr>
            <a:r>
              <a:rPr lang="en-US" altLang="en-US" sz="1600" dirty="0">
                <a:latin typeface="Arial" panose="020B0604020202020204" pitchFamily="34" charset="0"/>
              </a:rPr>
              <a:t>        int item</a:t>
            </a:r>
          </a:p>
          <a:p>
            <a:pPr lvl="1">
              <a:spcBef>
                <a:spcPct val="0"/>
              </a:spcBef>
              <a:buFont typeface="Arial" panose="020B0604020202020204" pitchFamily="34" charset="0"/>
              <a:buNone/>
              <a:defRPr/>
            </a:pPr>
            <a:r>
              <a:rPr lang="en-US" altLang="en-US" sz="1600" b="1" dirty="0">
                <a:latin typeface="Arial" panose="020B0604020202020204" pitchFamily="34" charset="0"/>
              </a:rPr>
              <a:t>  item=queue[front];  //delete item </a:t>
            </a:r>
          </a:p>
          <a:p>
            <a:pPr lvl="1">
              <a:spcBef>
                <a:spcPct val="0"/>
              </a:spcBef>
              <a:buFont typeface="Arial" panose="020B0604020202020204" pitchFamily="34" charset="0"/>
              <a:buNone/>
              <a:defRPr/>
            </a:pPr>
            <a:r>
              <a:rPr lang="en-US" altLang="en-US" sz="1600" dirty="0">
                <a:latin typeface="Arial" panose="020B0604020202020204" pitchFamily="34" charset="0"/>
              </a:rPr>
              <a:t>       </a:t>
            </a:r>
            <a:r>
              <a:rPr lang="en-US" altLang="en-US" sz="1600" dirty="0" err="1">
                <a:latin typeface="Arial" panose="020B0604020202020204" pitchFamily="34" charset="0"/>
              </a:rPr>
              <a:t>printf</a:t>
            </a:r>
            <a:r>
              <a:rPr lang="en-US" altLang="en-US" sz="1600" dirty="0">
                <a:latin typeface="Arial" panose="020B0604020202020204" pitchFamily="34" charset="0"/>
              </a:rPr>
              <a:t>("The deleted element is %d\</a:t>
            </a:r>
            <a:r>
              <a:rPr lang="en-US" altLang="en-US" sz="1600" dirty="0" err="1">
                <a:latin typeface="Arial" panose="020B0604020202020204" pitchFamily="34" charset="0"/>
              </a:rPr>
              <a:t>n“,item</a:t>
            </a:r>
            <a:r>
              <a:rPr lang="en-US" altLang="en-US" sz="1600" dirty="0">
                <a:latin typeface="Arial" panose="020B0604020202020204" pitchFamily="34" charset="0"/>
              </a:rPr>
              <a:t>);</a:t>
            </a:r>
          </a:p>
          <a:p>
            <a:pPr lvl="1">
              <a:spcBef>
                <a:spcPct val="0"/>
              </a:spcBef>
              <a:buFont typeface="Arial" panose="020B0604020202020204" pitchFamily="34" charset="0"/>
              <a:buNone/>
              <a:defRPr/>
            </a:pPr>
            <a:r>
              <a:rPr lang="en-US" altLang="en-US" sz="1600" b="1" dirty="0">
                <a:latin typeface="Arial" panose="020B0604020202020204" pitchFamily="34" charset="0"/>
              </a:rPr>
              <a:t>       front++;  //increment front</a:t>
            </a:r>
          </a:p>
          <a:p>
            <a:pPr lvl="1">
              <a:spcBef>
                <a:spcPct val="0"/>
              </a:spcBef>
              <a:buFont typeface="Arial" panose="020B0604020202020204" pitchFamily="34" charset="0"/>
              <a:buNone/>
              <a:defRPr/>
            </a:pPr>
            <a:r>
              <a:rPr lang="en-US" altLang="en-US" sz="1600" dirty="0">
                <a:latin typeface="Arial" panose="020B0604020202020204" pitchFamily="34" charset="0"/>
              </a:rPr>
              <a:t>      }</a:t>
            </a:r>
          </a:p>
          <a:p>
            <a:pPr lvl="1">
              <a:spcBef>
                <a:spcPct val="0"/>
              </a:spcBef>
              <a:buFont typeface="Arial" panose="020B0604020202020204" pitchFamily="34" charset="0"/>
              <a:buNone/>
              <a:defRPr/>
            </a:pPr>
            <a:r>
              <a:rPr lang="en-US" altLang="en-US" sz="1600" dirty="0">
                <a:latin typeface="Arial" panose="020B0604020202020204" pitchFamily="34" charset="0"/>
              </a:rPr>
              <a:t>}</a:t>
            </a:r>
            <a:endParaRPr lang="en-US" altLang="en-US" sz="1400" dirty="0">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9905A-7179-D480-CC32-A46F68E42B9A}"/>
              </a:ext>
            </a:extLst>
          </p:cNvPr>
          <p:cNvSpPr>
            <a:spLocks noGrp="1"/>
          </p:cNvSpPr>
          <p:nvPr>
            <p:ph type="title"/>
          </p:nvPr>
        </p:nvSpPr>
        <p:spPr>
          <a:xfrm>
            <a:off x="119336" y="1"/>
            <a:ext cx="11809312" cy="715963"/>
          </a:xfrm>
          <a:solidFill>
            <a:schemeClr val="accent1">
              <a:lumMod val="20000"/>
              <a:lumOff val="80000"/>
            </a:schemeClr>
          </a:solidFill>
        </p:spPr>
        <p:txBody>
          <a:bodyPr/>
          <a:lstStyle/>
          <a:p>
            <a:pPr marL="0" indent="0">
              <a:buNone/>
              <a:defRPr/>
            </a:pPr>
            <a:r>
              <a:rPr lang="en-US" altLang="en-US" sz="3200" dirty="0"/>
              <a:t>Circular Queue</a:t>
            </a:r>
          </a:p>
        </p:txBody>
      </p:sp>
      <p:sp>
        <p:nvSpPr>
          <p:cNvPr id="37891" name="Content Placeholder 2">
            <a:extLst>
              <a:ext uri="{FF2B5EF4-FFF2-40B4-BE49-F238E27FC236}">
                <a16:creationId xmlns:a16="http://schemas.microsoft.com/office/drawing/2014/main" id="{F639BCAC-A299-10C7-FD7E-8F959069F91F}"/>
              </a:ext>
            </a:extLst>
          </p:cNvPr>
          <p:cNvSpPr>
            <a:spLocks noGrp="1"/>
          </p:cNvSpPr>
          <p:nvPr>
            <p:ph idx="1"/>
          </p:nvPr>
        </p:nvSpPr>
        <p:spPr>
          <a:xfrm>
            <a:off x="119336" y="762000"/>
            <a:ext cx="6048672" cy="6096000"/>
          </a:xfrm>
        </p:spPr>
        <p:txBody>
          <a:bodyPr/>
          <a:lstStyle/>
          <a:p>
            <a:pPr marL="0" indent="0">
              <a:buNone/>
              <a:defRPr/>
            </a:pPr>
            <a:r>
              <a:rPr lang="en-US" altLang="en-US" sz="2400" dirty="0"/>
              <a:t>Circular Queue</a:t>
            </a:r>
          </a:p>
          <a:p>
            <a:pPr marL="0" indent="0">
              <a:buNone/>
              <a:defRPr/>
            </a:pPr>
            <a:r>
              <a:rPr lang="en-US" altLang="en-US" sz="2400" dirty="0"/>
              <a:t>There was one limitation in the array implementation of Queue. </a:t>
            </a:r>
          </a:p>
          <a:p>
            <a:pPr>
              <a:defRPr/>
            </a:pPr>
            <a:r>
              <a:rPr lang="en-US" altLang="en-US" sz="2400" dirty="0"/>
              <a:t>If the rear reaches to the end position of the Queue then there might be possibility that some vacant spaces are left in the beginning which cannot be utilized. </a:t>
            </a:r>
          </a:p>
          <a:p>
            <a:pPr>
              <a:defRPr/>
            </a:pPr>
            <a:r>
              <a:rPr lang="en-US" altLang="en-US" sz="2400" dirty="0"/>
              <a:t>So, to overcome such limitations, the concept of the circular queue was introduced.</a:t>
            </a:r>
          </a:p>
        </p:txBody>
      </p:sp>
      <p:pic>
        <p:nvPicPr>
          <p:cNvPr id="1026" name="Picture 2" descr="Circular Queue">
            <a:extLst>
              <a:ext uri="{FF2B5EF4-FFF2-40B4-BE49-F238E27FC236}">
                <a16:creationId xmlns:a16="http://schemas.microsoft.com/office/drawing/2014/main" id="{260EF5DA-87B3-12CB-48B5-E3152B4475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6148" y="908720"/>
            <a:ext cx="4762500" cy="4695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9905A-7179-D480-CC32-A46F68E42B9A}"/>
              </a:ext>
            </a:extLst>
          </p:cNvPr>
          <p:cNvSpPr>
            <a:spLocks noGrp="1"/>
          </p:cNvSpPr>
          <p:nvPr>
            <p:ph type="title"/>
          </p:nvPr>
        </p:nvSpPr>
        <p:spPr>
          <a:xfrm>
            <a:off x="119336" y="1"/>
            <a:ext cx="11809312" cy="715963"/>
          </a:xfrm>
          <a:solidFill>
            <a:schemeClr val="accent1">
              <a:lumMod val="20000"/>
              <a:lumOff val="80000"/>
            </a:schemeClr>
          </a:solidFill>
        </p:spPr>
        <p:txBody>
          <a:bodyPr/>
          <a:lstStyle/>
          <a:p>
            <a:pPr marL="0" indent="0">
              <a:buNone/>
              <a:defRPr/>
            </a:pPr>
            <a:r>
              <a:rPr lang="en-US" altLang="en-US" sz="3200" dirty="0"/>
              <a:t>Circular Queue</a:t>
            </a:r>
          </a:p>
        </p:txBody>
      </p:sp>
      <p:sp>
        <p:nvSpPr>
          <p:cNvPr id="37891" name="Content Placeholder 2">
            <a:extLst>
              <a:ext uri="{FF2B5EF4-FFF2-40B4-BE49-F238E27FC236}">
                <a16:creationId xmlns:a16="http://schemas.microsoft.com/office/drawing/2014/main" id="{F639BCAC-A299-10C7-FD7E-8F959069F91F}"/>
              </a:ext>
            </a:extLst>
          </p:cNvPr>
          <p:cNvSpPr>
            <a:spLocks noGrp="1"/>
          </p:cNvSpPr>
          <p:nvPr>
            <p:ph idx="1"/>
          </p:nvPr>
        </p:nvSpPr>
        <p:spPr>
          <a:xfrm>
            <a:off x="119336" y="762000"/>
            <a:ext cx="6048672" cy="6096000"/>
          </a:xfrm>
        </p:spPr>
        <p:txBody>
          <a:bodyPr>
            <a:normAutofit/>
          </a:bodyPr>
          <a:lstStyle/>
          <a:p>
            <a:pPr marL="0" indent="0">
              <a:buNone/>
              <a:defRPr/>
            </a:pPr>
            <a:r>
              <a:rPr lang="en-US" altLang="en-US" sz="2400" b="1" dirty="0"/>
              <a:t>Operations on Circular Queue</a:t>
            </a:r>
          </a:p>
          <a:p>
            <a:pPr marL="0" indent="0">
              <a:buNone/>
              <a:defRPr/>
            </a:pPr>
            <a:r>
              <a:rPr lang="en-US" altLang="en-US" sz="2400" dirty="0"/>
              <a:t>The following are the operations that can be performed on a circular queue:</a:t>
            </a:r>
          </a:p>
          <a:p>
            <a:pPr marL="0" indent="0">
              <a:buNone/>
              <a:defRPr/>
            </a:pPr>
            <a:endParaRPr lang="en-US" altLang="en-US" sz="2400" dirty="0"/>
          </a:p>
          <a:p>
            <a:pPr>
              <a:defRPr/>
            </a:pPr>
            <a:r>
              <a:rPr lang="en-US" altLang="en-US" sz="2400" dirty="0"/>
              <a:t>Front: It is used to get the front element from the Queue.</a:t>
            </a:r>
          </a:p>
          <a:p>
            <a:pPr>
              <a:defRPr/>
            </a:pPr>
            <a:r>
              <a:rPr lang="en-US" altLang="en-US" sz="2400" dirty="0"/>
              <a:t>Rear: It is used to get the rear element from the Queue.</a:t>
            </a:r>
          </a:p>
          <a:p>
            <a:pPr>
              <a:defRPr/>
            </a:pPr>
            <a:r>
              <a:rPr lang="en-US" altLang="en-US" sz="2400" dirty="0" err="1"/>
              <a:t>enQueue</a:t>
            </a:r>
            <a:r>
              <a:rPr lang="en-US" altLang="en-US" sz="2400" dirty="0"/>
              <a:t>(value): This function is used to insert the new value in the Queue. The new element is always inserted from the rear end.</a:t>
            </a:r>
          </a:p>
          <a:p>
            <a:pPr>
              <a:defRPr/>
            </a:pPr>
            <a:r>
              <a:rPr lang="en-US" altLang="en-US" sz="2400" dirty="0" err="1"/>
              <a:t>deQueue</a:t>
            </a:r>
            <a:r>
              <a:rPr lang="en-US" altLang="en-US" sz="2400" dirty="0"/>
              <a:t>(): This function deletes an element from the Queue. The deletion in a Queue always takes place from the front end.</a:t>
            </a:r>
          </a:p>
        </p:txBody>
      </p:sp>
      <p:pic>
        <p:nvPicPr>
          <p:cNvPr id="1026" name="Picture 2" descr="Circular Queue">
            <a:extLst>
              <a:ext uri="{FF2B5EF4-FFF2-40B4-BE49-F238E27FC236}">
                <a16:creationId xmlns:a16="http://schemas.microsoft.com/office/drawing/2014/main" id="{260EF5DA-87B3-12CB-48B5-E3152B4475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6148" y="908720"/>
            <a:ext cx="4762500" cy="469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228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9905A-7179-D480-CC32-A46F68E42B9A}"/>
              </a:ext>
            </a:extLst>
          </p:cNvPr>
          <p:cNvSpPr>
            <a:spLocks noGrp="1"/>
          </p:cNvSpPr>
          <p:nvPr>
            <p:ph type="title"/>
          </p:nvPr>
        </p:nvSpPr>
        <p:spPr>
          <a:xfrm>
            <a:off x="119336" y="1"/>
            <a:ext cx="11809312" cy="715963"/>
          </a:xfrm>
          <a:solidFill>
            <a:schemeClr val="accent1">
              <a:lumMod val="20000"/>
              <a:lumOff val="80000"/>
            </a:schemeClr>
          </a:solidFill>
        </p:spPr>
        <p:txBody>
          <a:bodyPr/>
          <a:lstStyle/>
          <a:p>
            <a:pPr>
              <a:defRPr/>
            </a:pPr>
            <a:r>
              <a:rPr lang="en-US" sz="3200" dirty="0"/>
              <a:t>Applications of Queue</a:t>
            </a:r>
          </a:p>
        </p:txBody>
      </p:sp>
      <p:sp>
        <p:nvSpPr>
          <p:cNvPr id="37891" name="Content Placeholder 2">
            <a:extLst>
              <a:ext uri="{FF2B5EF4-FFF2-40B4-BE49-F238E27FC236}">
                <a16:creationId xmlns:a16="http://schemas.microsoft.com/office/drawing/2014/main" id="{F639BCAC-A299-10C7-FD7E-8F959069F91F}"/>
              </a:ext>
            </a:extLst>
          </p:cNvPr>
          <p:cNvSpPr>
            <a:spLocks noGrp="1"/>
          </p:cNvSpPr>
          <p:nvPr>
            <p:ph idx="1"/>
          </p:nvPr>
        </p:nvSpPr>
        <p:spPr>
          <a:xfrm>
            <a:off x="119336" y="762000"/>
            <a:ext cx="11809312" cy="6096000"/>
          </a:xfrm>
        </p:spPr>
        <p:txBody>
          <a:bodyPr/>
          <a:lstStyle/>
          <a:p>
            <a:pPr>
              <a:defRPr/>
            </a:pPr>
            <a:r>
              <a:rPr lang="en-US" altLang="en-US" sz="2400" dirty="0"/>
              <a:t>Queues are widely used as </a:t>
            </a:r>
            <a:r>
              <a:rPr lang="en-US" altLang="en-US" sz="2400" b="1" dirty="0"/>
              <a:t>waiting lists for a single shared resource like </a:t>
            </a:r>
            <a:r>
              <a:rPr lang="en-US" altLang="en-US" sz="2400" b="1" dirty="0">
                <a:highlight>
                  <a:srgbClr val="FFFF00"/>
                </a:highlight>
              </a:rPr>
              <a:t>printer,  CPU, disk</a:t>
            </a:r>
            <a:r>
              <a:rPr lang="en-US" altLang="en-US" sz="2400" b="1" dirty="0"/>
              <a:t>.</a:t>
            </a:r>
          </a:p>
          <a:p>
            <a:pPr>
              <a:defRPr/>
            </a:pPr>
            <a:r>
              <a:rPr lang="en-US" altLang="en-US" sz="2400" dirty="0"/>
              <a:t>Queue are used to maintain the </a:t>
            </a:r>
            <a:r>
              <a:rPr lang="en-US" altLang="en-US" sz="2400" b="1" dirty="0">
                <a:highlight>
                  <a:srgbClr val="FFFF00"/>
                </a:highlight>
              </a:rPr>
              <a:t>play list in media players</a:t>
            </a:r>
            <a:r>
              <a:rPr lang="en-US" altLang="en-US" sz="2400" b="1" dirty="0"/>
              <a:t> </a:t>
            </a:r>
            <a:r>
              <a:rPr lang="en-US" altLang="en-US" sz="2400" dirty="0"/>
              <a:t>in order to add or remove the songs from the play-list.</a:t>
            </a:r>
          </a:p>
          <a:p>
            <a:pPr>
              <a:defRPr/>
            </a:pPr>
            <a:r>
              <a:rPr lang="en-US" altLang="en-US" sz="2400" dirty="0"/>
              <a:t>Queues are used in </a:t>
            </a:r>
            <a:r>
              <a:rPr lang="en-US" altLang="en-US" sz="2400" b="1" dirty="0"/>
              <a:t>operating syste</a:t>
            </a:r>
            <a:r>
              <a:rPr lang="en-US" altLang="en-US" sz="2400" dirty="0"/>
              <a:t>ms for </a:t>
            </a:r>
            <a:r>
              <a:rPr lang="en-US" altLang="en-US" sz="2400" b="1" dirty="0">
                <a:highlight>
                  <a:srgbClr val="FFFF00"/>
                </a:highlight>
              </a:rPr>
              <a:t>handling interrupts</a:t>
            </a:r>
            <a:r>
              <a:rPr lang="en-US" altLang="en-US" sz="2400" b="1" dirty="0"/>
              <a:t>.</a:t>
            </a:r>
          </a:p>
          <a:p>
            <a:pPr>
              <a:defRPr/>
            </a:pPr>
            <a:r>
              <a:rPr lang="en-US" altLang="en-US" sz="2400" dirty="0"/>
              <a:t>Handling </a:t>
            </a:r>
            <a:r>
              <a:rPr lang="en-US" altLang="en-US" sz="2400" b="1" dirty="0">
                <a:highlight>
                  <a:srgbClr val="FFFF00"/>
                </a:highlight>
              </a:rPr>
              <a:t>website traffic</a:t>
            </a:r>
          </a:p>
          <a:p>
            <a:pPr>
              <a:defRPr/>
            </a:pPr>
            <a:r>
              <a:rPr lang="en-US" altLang="en-US" sz="2400" dirty="0"/>
              <a:t>Routers and </a:t>
            </a:r>
            <a:r>
              <a:rPr lang="en-US" altLang="en-US" sz="2400" b="1" dirty="0">
                <a:highlight>
                  <a:srgbClr val="FFFF00"/>
                </a:highlight>
              </a:rPr>
              <a:t>switches in networking</a:t>
            </a:r>
          </a:p>
          <a:p>
            <a:pPr>
              <a:defRPr/>
            </a:pPr>
            <a:r>
              <a:rPr lang="en-US" altLang="en-US" sz="2400" dirty="0"/>
              <a:t>Queues are used in </a:t>
            </a:r>
            <a:r>
              <a:rPr lang="en-US" altLang="en-US" sz="2400" b="1" dirty="0"/>
              <a:t>asynchronous transfer of data </a:t>
            </a:r>
            <a:r>
              <a:rPr lang="en-US" altLang="en-US" sz="2400" dirty="0"/>
              <a:t>(where data is not being transferred at the same rate between two processes) for </a:t>
            </a:r>
            <a:r>
              <a:rPr lang="en-US" altLang="en-US" sz="2400" dirty="0" err="1"/>
              <a:t>eg.</a:t>
            </a:r>
            <a:r>
              <a:rPr lang="en-US" altLang="en-US" sz="2400" dirty="0"/>
              <a:t> </a:t>
            </a:r>
            <a:r>
              <a:rPr lang="en-US" altLang="en-US" sz="2400" b="1" dirty="0">
                <a:highlight>
                  <a:srgbClr val="FFFF00"/>
                </a:highlight>
              </a:rPr>
              <a:t>pipes, file IO, sockets</a:t>
            </a:r>
            <a:r>
              <a:rPr lang="en-US" altLang="en-US" sz="2400" b="1" dirty="0"/>
              <a:t>.</a:t>
            </a:r>
          </a:p>
          <a:p>
            <a:pPr>
              <a:buFont typeface="Arial" panose="020B0604020202020204" pitchFamily="34" charset="0"/>
              <a:buNone/>
              <a:defRPr/>
            </a:pPr>
            <a:endParaRPr lang="en-US" altLang="en-US" sz="2400" b="1" dirty="0"/>
          </a:p>
          <a:p>
            <a:pPr>
              <a:defRPr/>
            </a:pPr>
            <a:endParaRPr lang="en-US" altLang="en-US" sz="2400" dirty="0"/>
          </a:p>
        </p:txBody>
      </p:sp>
    </p:spTree>
    <p:extLst>
      <p:ext uri="{BB962C8B-B14F-4D97-AF65-F5344CB8AC3E}">
        <p14:creationId xmlns:p14="http://schemas.microsoft.com/office/powerpoint/2010/main" val="3393057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7FFC2-4088-E3B3-D7AA-5CE98B60647D}"/>
              </a:ext>
            </a:extLst>
          </p:cNvPr>
          <p:cNvSpPr>
            <a:spLocks noGrp="1"/>
          </p:cNvSpPr>
          <p:nvPr>
            <p:ph type="title"/>
          </p:nvPr>
        </p:nvSpPr>
        <p:spPr>
          <a:xfrm>
            <a:off x="0" y="1"/>
            <a:ext cx="12192000" cy="715963"/>
          </a:xfrm>
          <a:solidFill>
            <a:schemeClr val="accent4">
              <a:lumMod val="20000"/>
              <a:lumOff val="80000"/>
            </a:schemeClr>
          </a:solidFill>
        </p:spPr>
        <p:txBody>
          <a:bodyPr rtlCol="0">
            <a:noAutofit/>
          </a:bodyPr>
          <a:lstStyle/>
          <a:p>
            <a:pPr>
              <a:defRPr/>
            </a:pPr>
            <a:r>
              <a:rPr lang="en-US" sz="3200" b="1" u="sng" dirty="0"/>
              <a:t>Stacks</a:t>
            </a:r>
            <a:endParaRPr lang="en-US" sz="3200" dirty="0"/>
          </a:p>
        </p:txBody>
      </p:sp>
      <p:sp>
        <p:nvSpPr>
          <p:cNvPr id="11267" name="Content Placeholder 2">
            <a:extLst>
              <a:ext uri="{FF2B5EF4-FFF2-40B4-BE49-F238E27FC236}">
                <a16:creationId xmlns:a16="http://schemas.microsoft.com/office/drawing/2014/main" id="{69D16B4A-8F2F-5D8D-3A63-9967C15EE873}"/>
              </a:ext>
            </a:extLst>
          </p:cNvPr>
          <p:cNvSpPr>
            <a:spLocks noGrp="1"/>
          </p:cNvSpPr>
          <p:nvPr>
            <p:ph idx="1"/>
          </p:nvPr>
        </p:nvSpPr>
        <p:spPr>
          <a:xfrm>
            <a:off x="1524000" y="715964"/>
            <a:ext cx="5410200" cy="5608637"/>
          </a:xfrm>
        </p:spPr>
        <p:txBody>
          <a:bodyPr/>
          <a:lstStyle/>
          <a:p>
            <a:pPr>
              <a:buFont typeface="Arial" panose="020B0604020202020204" pitchFamily="34" charset="0"/>
              <a:buNone/>
            </a:pPr>
            <a:r>
              <a:rPr lang="en-US" altLang="en-US" sz="2400"/>
              <a:t>Examples of a stack:</a:t>
            </a:r>
          </a:p>
        </p:txBody>
      </p:sp>
      <p:pic>
        <p:nvPicPr>
          <p:cNvPr id="11268" name="Picture 2" descr="Stack Example">
            <a:extLst>
              <a:ext uri="{FF2B5EF4-FFF2-40B4-BE49-F238E27FC236}">
                <a16:creationId xmlns:a16="http://schemas.microsoft.com/office/drawing/2014/main" id="{6FCE20C6-DD17-FCFC-A3F4-A9AEEF457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1295400"/>
            <a:ext cx="674687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11">
            <a:extLst>
              <a:ext uri="{FF2B5EF4-FFF2-40B4-BE49-F238E27FC236}">
                <a16:creationId xmlns:a16="http://schemas.microsoft.com/office/drawing/2014/main" id="{96AF6356-EA71-FF7F-4302-E594B686DDC1}"/>
              </a:ext>
            </a:extLst>
          </p:cNvPr>
          <p:cNvSpPr>
            <a:spLocks noChangeArrowheads="1"/>
          </p:cNvSpPr>
          <p:nvPr/>
        </p:nvSpPr>
        <p:spPr bwMode="auto">
          <a:xfrm>
            <a:off x="2971801" y="3124200"/>
            <a:ext cx="1825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rPr>
              <a:t>A deck of cards </a:t>
            </a:r>
          </a:p>
        </p:txBody>
      </p:sp>
      <p:sp>
        <p:nvSpPr>
          <p:cNvPr id="11270" name="Rectangle 12">
            <a:extLst>
              <a:ext uri="{FF2B5EF4-FFF2-40B4-BE49-F238E27FC236}">
                <a16:creationId xmlns:a16="http://schemas.microsoft.com/office/drawing/2014/main" id="{BFFB9187-40E5-97E6-A689-D8E063DD714A}"/>
              </a:ext>
            </a:extLst>
          </p:cNvPr>
          <p:cNvSpPr>
            <a:spLocks noChangeArrowheads="1"/>
          </p:cNvSpPr>
          <p:nvPr/>
        </p:nvSpPr>
        <p:spPr bwMode="auto">
          <a:xfrm>
            <a:off x="7010400" y="3200400"/>
            <a:ext cx="1671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rPr>
              <a:t>a pile of plates</a:t>
            </a:r>
          </a:p>
        </p:txBody>
      </p:sp>
      <p:pic>
        <p:nvPicPr>
          <p:cNvPr id="11271" name="Picture 7">
            <a:extLst>
              <a:ext uri="{FF2B5EF4-FFF2-40B4-BE49-F238E27FC236}">
                <a16:creationId xmlns:a16="http://schemas.microsoft.com/office/drawing/2014/main" id="{77E42A51-0BDC-D655-D293-1A853E82FC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581401"/>
            <a:ext cx="2819400" cy="215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Rectangle 11">
            <a:extLst>
              <a:ext uri="{FF2B5EF4-FFF2-40B4-BE49-F238E27FC236}">
                <a16:creationId xmlns:a16="http://schemas.microsoft.com/office/drawing/2014/main" id="{4B2219DA-E861-22CE-481C-9034EC8167EB}"/>
              </a:ext>
            </a:extLst>
          </p:cNvPr>
          <p:cNvSpPr>
            <a:spLocks noChangeArrowheads="1"/>
          </p:cNvSpPr>
          <p:nvPr/>
        </p:nvSpPr>
        <p:spPr bwMode="auto">
          <a:xfrm>
            <a:off x="2971801" y="5867400"/>
            <a:ext cx="1274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rPr>
              <a:t>A CD case</a:t>
            </a:r>
          </a:p>
        </p:txBody>
      </p:sp>
      <p:pic>
        <p:nvPicPr>
          <p:cNvPr id="11273" name="Picture 8">
            <a:extLst>
              <a:ext uri="{FF2B5EF4-FFF2-40B4-BE49-F238E27FC236}">
                <a16:creationId xmlns:a16="http://schemas.microsoft.com/office/drawing/2014/main" id="{EFD85A26-96EA-5FA4-0972-BFB5864D9D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3727451"/>
            <a:ext cx="220980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4" name="Rectangle 12">
            <a:extLst>
              <a:ext uri="{FF2B5EF4-FFF2-40B4-BE49-F238E27FC236}">
                <a16:creationId xmlns:a16="http://schemas.microsoft.com/office/drawing/2014/main" id="{6789AAB0-725D-A17C-1E3B-E46885B14A68}"/>
              </a:ext>
            </a:extLst>
          </p:cNvPr>
          <p:cNvSpPr>
            <a:spLocks noChangeArrowheads="1"/>
          </p:cNvSpPr>
          <p:nvPr/>
        </p:nvSpPr>
        <p:spPr bwMode="auto">
          <a:xfrm>
            <a:off x="7162801" y="5726114"/>
            <a:ext cx="18653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rPr>
              <a:t>A stack of books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C1885AD-6542-42C2-F6D3-4B7C504A19AA}"/>
              </a:ext>
            </a:extLst>
          </p:cNvPr>
          <p:cNvSpPr txBox="1"/>
          <p:nvPr/>
        </p:nvSpPr>
        <p:spPr>
          <a:xfrm>
            <a:off x="335360" y="735375"/>
            <a:ext cx="11593288" cy="5710885"/>
          </a:xfrm>
          <a:prstGeom prst="rect">
            <a:avLst/>
          </a:prstGeom>
        </p:spPr>
        <p:txBody>
          <a:bodyPr vert="horz" lIns="121920" tIns="60960" rIns="121920" bIns="60960" rtlCol="0">
            <a:normAutofit/>
          </a:bodyPr>
          <a:lstStyle/>
          <a:p>
            <a:pPr marL="533387" indent="-380990" defTabSz="1219170">
              <a:lnSpc>
                <a:spcPct val="90000"/>
              </a:lnSpc>
              <a:spcAft>
                <a:spcPts val="800"/>
              </a:spcAft>
              <a:buFont typeface="Wingdings" panose="05000000000000000000" pitchFamily="2" charset="2"/>
              <a:buChar char="§"/>
              <a:defRPr/>
            </a:pPr>
            <a:r>
              <a:rPr lang="en-US" sz="2400" dirty="0">
                <a:latin typeface="urw-din"/>
              </a:rPr>
              <a:t>Stack is used for </a:t>
            </a:r>
            <a:r>
              <a:rPr lang="en-US" sz="2400" b="1" dirty="0">
                <a:solidFill>
                  <a:srgbClr val="C00000"/>
                </a:solidFill>
                <a:latin typeface="urw-din"/>
              </a:rPr>
              <a:t>Evaluating expression </a:t>
            </a:r>
            <a:r>
              <a:rPr lang="en-US" sz="2400" dirty="0">
                <a:latin typeface="urw-din"/>
              </a:rPr>
              <a:t>with operands and operations.</a:t>
            </a:r>
          </a:p>
          <a:p>
            <a:pPr marL="152397" defTabSz="1219170">
              <a:lnSpc>
                <a:spcPct val="90000"/>
              </a:lnSpc>
              <a:spcAft>
                <a:spcPts val="800"/>
              </a:spcAft>
              <a:defRPr/>
            </a:pPr>
            <a:r>
              <a:rPr lang="en-US" altLang="en-US" sz="2400" dirty="0"/>
              <a:t>	Ex.  A+B</a:t>
            </a:r>
          </a:p>
          <a:p>
            <a:pPr marL="533387" indent="-380990" defTabSz="1219170">
              <a:lnSpc>
                <a:spcPct val="90000"/>
              </a:lnSpc>
              <a:spcAft>
                <a:spcPts val="800"/>
              </a:spcAft>
              <a:buFont typeface="Wingdings" panose="05000000000000000000" pitchFamily="2" charset="2"/>
              <a:buChar char="§"/>
              <a:defRPr/>
            </a:pPr>
            <a:r>
              <a:rPr lang="en-US" sz="2400" b="1" dirty="0">
                <a:solidFill>
                  <a:srgbClr val="FF0000"/>
                </a:solidFill>
                <a:latin typeface="urw-din"/>
              </a:rPr>
              <a:t>Expression Conversion: </a:t>
            </a:r>
            <a:r>
              <a:rPr lang="en-US" sz="2400" dirty="0">
                <a:latin typeface="urw-din"/>
              </a:rPr>
              <a:t>An expression can be represented in infix prefix or postfix notation.</a:t>
            </a:r>
            <a:endParaRPr lang="en-US" sz="2400" b="1" dirty="0">
              <a:solidFill>
                <a:srgbClr val="FF0000"/>
              </a:solidFill>
              <a:latin typeface="urw-din"/>
            </a:endParaRPr>
          </a:p>
          <a:p>
            <a:pPr lvl="1"/>
            <a:r>
              <a:rPr lang="en-IN" sz="2400" dirty="0">
                <a:latin typeface="Times New Roman" pitchFamily="18" charset="0"/>
                <a:cs typeface="Times New Roman" pitchFamily="18" charset="0"/>
              </a:rPr>
              <a:t>Infix to Postfix</a:t>
            </a:r>
            <a:r>
              <a:rPr lang="en-IN" sz="2400" dirty="0">
                <a:latin typeface="Times New Roman" pitchFamily="18" charset="0"/>
                <a:cs typeface="Times New Roman" pitchFamily="18" charset="0"/>
                <a:sym typeface="Wingdings" panose="05000000000000000000" pitchFamily="2" charset="2"/>
              </a:rPr>
              <a:t> </a:t>
            </a:r>
            <a:r>
              <a:rPr lang="en-IN" sz="2400" dirty="0" err="1">
                <a:latin typeface="Times New Roman" pitchFamily="18" charset="0"/>
                <a:cs typeface="Times New Roman" pitchFamily="18" charset="0"/>
                <a:sym typeface="Wingdings" panose="05000000000000000000" pitchFamily="2" charset="2"/>
              </a:rPr>
              <a:t>a+b</a:t>
            </a:r>
            <a:r>
              <a:rPr lang="en-IN" sz="2400" dirty="0">
                <a:latin typeface="Times New Roman" pitchFamily="18" charset="0"/>
                <a:cs typeface="Times New Roman" pitchFamily="18" charset="0"/>
                <a:sym typeface="Wingdings" panose="05000000000000000000" pitchFamily="2" charset="2"/>
              </a:rPr>
              <a:t>  ab+</a:t>
            </a:r>
            <a:endParaRPr lang="en-IN" sz="2400" dirty="0">
              <a:latin typeface="Times New Roman" pitchFamily="18" charset="0"/>
              <a:cs typeface="Times New Roman" pitchFamily="18" charset="0"/>
            </a:endParaRPr>
          </a:p>
          <a:p>
            <a:pPr lvl="1"/>
            <a:r>
              <a:rPr lang="en-IN" sz="2400" dirty="0">
                <a:latin typeface="Times New Roman" pitchFamily="18" charset="0"/>
                <a:cs typeface="Times New Roman" pitchFamily="18" charset="0"/>
              </a:rPr>
              <a:t>Infix to Prefix   </a:t>
            </a:r>
            <a:r>
              <a:rPr lang="en-IN" sz="2400" dirty="0">
                <a:latin typeface="Times New Roman" pitchFamily="18" charset="0"/>
                <a:cs typeface="Times New Roman" pitchFamily="18" charset="0"/>
                <a:sym typeface="Wingdings" panose="05000000000000000000" pitchFamily="2" charset="2"/>
              </a:rPr>
              <a:t> </a:t>
            </a:r>
            <a:r>
              <a:rPr lang="en-IN" sz="2400" dirty="0" err="1">
                <a:latin typeface="Times New Roman" pitchFamily="18" charset="0"/>
                <a:cs typeface="Times New Roman" pitchFamily="18" charset="0"/>
                <a:sym typeface="Wingdings" panose="05000000000000000000" pitchFamily="2" charset="2"/>
              </a:rPr>
              <a:t>a+b</a:t>
            </a:r>
            <a:r>
              <a:rPr lang="en-IN" sz="2400" dirty="0">
                <a:latin typeface="Times New Roman" pitchFamily="18" charset="0"/>
                <a:cs typeface="Times New Roman" pitchFamily="18" charset="0"/>
                <a:sym typeface="Wingdings" panose="05000000000000000000" pitchFamily="2" charset="2"/>
              </a:rPr>
              <a:t>  +ab</a:t>
            </a:r>
            <a:endParaRPr lang="en-IN" sz="2400" dirty="0">
              <a:latin typeface="Times New Roman" pitchFamily="18" charset="0"/>
              <a:cs typeface="Times New Roman" pitchFamily="18" charset="0"/>
            </a:endParaRPr>
          </a:p>
          <a:p>
            <a:pPr marL="152397" defTabSz="1219170">
              <a:lnSpc>
                <a:spcPct val="90000"/>
              </a:lnSpc>
              <a:spcAft>
                <a:spcPts val="800"/>
              </a:spcAft>
              <a:defRPr/>
            </a:pPr>
            <a:r>
              <a:rPr lang="fr-FR" sz="2400" b="1" dirty="0">
                <a:solidFill>
                  <a:srgbClr val="FF0000"/>
                </a:solidFill>
                <a:latin typeface="urw-din"/>
              </a:rPr>
              <a:t>      Expressions</a:t>
            </a:r>
          </a:p>
          <a:p>
            <a:pPr marL="609597" lvl="1" defTabSz="1219170">
              <a:lnSpc>
                <a:spcPct val="90000"/>
              </a:lnSpc>
              <a:spcAft>
                <a:spcPts val="800"/>
              </a:spcAft>
              <a:defRPr/>
            </a:pPr>
            <a:r>
              <a:rPr lang="fr-FR" sz="2400" b="1" dirty="0" err="1">
                <a:latin typeface="urw-din"/>
              </a:rPr>
              <a:t>Infix</a:t>
            </a:r>
            <a:r>
              <a:rPr lang="fr-FR" sz="2400" b="1" dirty="0">
                <a:latin typeface="urw-din"/>
              </a:rPr>
              <a:t>  -&gt;</a:t>
            </a:r>
            <a:r>
              <a:rPr lang="fr-FR" sz="2400" b="1" dirty="0" err="1">
                <a:latin typeface="urw-din"/>
              </a:rPr>
              <a:t>a+b</a:t>
            </a:r>
            <a:r>
              <a:rPr lang="fr-FR" sz="2400" b="1" dirty="0">
                <a:latin typeface="urw-din"/>
              </a:rPr>
              <a:t>        </a:t>
            </a:r>
            <a:r>
              <a:rPr lang="fr-FR" sz="2400" b="1" dirty="0" err="1">
                <a:latin typeface="urw-din"/>
              </a:rPr>
              <a:t>Prefix</a:t>
            </a:r>
            <a:r>
              <a:rPr lang="fr-FR" sz="2400" b="1" dirty="0">
                <a:latin typeface="urw-din"/>
              </a:rPr>
              <a:t> -&gt; +ab            </a:t>
            </a:r>
            <a:r>
              <a:rPr lang="fr-FR" sz="2400" b="1" dirty="0" err="1">
                <a:latin typeface="urw-din"/>
              </a:rPr>
              <a:t>Postfix</a:t>
            </a:r>
            <a:r>
              <a:rPr lang="fr-FR" sz="2400" b="1" dirty="0">
                <a:latin typeface="urw-din"/>
              </a:rPr>
              <a:t>  -&gt; ab+</a:t>
            </a:r>
          </a:p>
          <a:p>
            <a:pPr marL="533387" indent="-380990" defTabSz="1219170">
              <a:lnSpc>
                <a:spcPct val="90000"/>
              </a:lnSpc>
              <a:spcAft>
                <a:spcPts val="800"/>
              </a:spcAft>
              <a:buFont typeface="Wingdings" panose="05000000000000000000" pitchFamily="2" charset="2"/>
              <a:buChar char="§"/>
              <a:defRPr/>
            </a:pPr>
            <a:endParaRPr lang="en-US" sz="2400" b="1" dirty="0">
              <a:solidFill>
                <a:srgbClr val="FF0000"/>
              </a:solidFill>
              <a:latin typeface="urw-din"/>
            </a:endParaRPr>
          </a:p>
          <a:p>
            <a:pPr marL="533387" indent="-380990" defTabSz="1219170">
              <a:lnSpc>
                <a:spcPct val="90000"/>
              </a:lnSpc>
              <a:spcAft>
                <a:spcPts val="800"/>
              </a:spcAft>
              <a:buFont typeface="Wingdings" panose="05000000000000000000" pitchFamily="2" charset="2"/>
              <a:buChar char="§"/>
              <a:defRPr/>
            </a:pPr>
            <a:r>
              <a:rPr lang="en-US" sz="2400" b="1" dirty="0">
                <a:latin typeface="urw-din"/>
              </a:rPr>
              <a:t>Backtracking And Parenthesis Matching</a:t>
            </a:r>
            <a:r>
              <a:rPr lang="en-US" sz="2400" dirty="0">
                <a:latin typeface="urw-din"/>
              </a:rPr>
              <a:t>: Stacks are used for Stacks help in </a:t>
            </a:r>
            <a:r>
              <a:rPr lang="en-US" sz="2400" b="1" dirty="0">
                <a:solidFill>
                  <a:srgbClr val="FF0000"/>
                </a:solidFill>
                <a:latin typeface="urw-din"/>
              </a:rPr>
              <a:t>reversing any set of data </a:t>
            </a:r>
            <a:r>
              <a:rPr lang="en-US" sz="2400" dirty="0">
                <a:latin typeface="urw-din"/>
              </a:rPr>
              <a:t>or strings.</a:t>
            </a:r>
          </a:p>
          <a:p>
            <a:pPr marL="533387" indent="-380990" defTabSz="1219170">
              <a:lnSpc>
                <a:spcPct val="90000"/>
              </a:lnSpc>
              <a:spcAft>
                <a:spcPts val="800"/>
              </a:spcAft>
              <a:buFont typeface="Wingdings" panose="05000000000000000000" pitchFamily="2" charset="2"/>
              <a:buChar char="§"/>
              <a:defRPr/>
            </a:pPr>
            <a:r>
              <a:rPr lang="en-US" altLang="en-US" sz="2400" b="1" dirty="0"/>
              <a:t>Syntax Parsing. </a:t>
            </a:r>
          </a:p>
          <a:p>
            <a:pPr marL="533387" indent="-380990" defTabSz="1219170">
              <a:lnSpc>
                <a:spcPct val="90000"/>
              </a:lnSpc>
              <a:spcAft>
                <a:spcPts val="800"/>
              </a:spcAft>
              <a:buFont typeface="Wingdings" panose="05000000000000000000" pitchFamily="2" charset="2"/>
              <a:buChar char="§"/>
              <a:defRPr/>
            </a:pPr>
            <a:r>
              <a:rPr lang="en-US" sz="2000" b="1" dirty="0">
                <a:latin typeface="Times New Roman" pitchFamily="18" charset="0"/>
                <a:cs typeface="Times New Roman" pitchFamily="18" charset="0"/>
              </a:rPr>
              <a:t>Function calls  implementation </a:t>
            </a:r>
            <a:r>
              <a:rPr lang="en-US" sz="2000" b="1" dirty="0">
                <a:latin typeface="Times New Roman" pitchFamily="18" charset="0"/>
                <a:cs typeface="Times New Roman" pitchFamily="18" charset="0"/>
                <a:sym typeface="Wingdings" panose="05000000000000000000" pitchFamily="2" charset="2"/>
              </a:rPr>
              <a:t></a:t>
            </a:r>
            <a:r>
              <a:rPr lang="en-IN" sz="2000" b="1" dirty="0">
                <a:latin typeface="Times New Roman" pitchFamily="18" charset="0"/>
                <a:cs typeface="Times New Roman" pitchFamily="18" charset="0"/>
              </a:rPr>
              <a:t>Used in Recursions; </a:t>
            </a:r>
          </a:p>
          <a:p>
            <a:pPr marL="761981" lvl="1">
              <a:lnSpc>
                <a:spcPct val="90000"/>
              </a:lnSpc>
              <a:spcAft>
                <a:spcPts val="800"/>
              </a:spcAft>
              <a:defRPr/>
            </a:pPr>
            <a:endParaRPr lang="en-US" sz="2000" dirty="0">
              <a:latin typeface="Arial"/>
            </a:endParaRPr>
          </a:p>
        </p:txBody>
      </p:sp>
      <p:sp>
        <p:nvSpPr>
          <p:cNvPr id="2" name="TextBox 1">
            <a:extLst>
              <a:ext uri="{FF2B5EF4-FFF2-40B4-BE49-F238E27FC236}">
                <a16:creationId xmlns:a16="http://schemas.microsoft.com/office/drawing/2014/main" id="{9F6C6D67-ACE0-F4C6-2BD9-EE39F34BB8C7}"/>
              </a:ext>
            </a:extLst>
          </p:cNvPr>
          <p:cNvSpPr txBox="1"/>
          <p:nvPr/>
        </p:nvSpPr>
        <p:spPr>
          <a:xfrm>
            <a:off x="0" y="0"/>
            <a:ext cx="11352584" cy="711339"/>
          </a:xfrm>
          <a:prstGeom prst="rect">
            <a:avLst/>
          </a:prstGeom>
          <a:solidFill>
            <a:schemeClr val="accent4">
              <a:lumMod val="20000"/>
              <a:lumOff val="80000"/>
            </a:schemeClr>
          </a:solidFill>
        </p:spPr>
        <p:txBody>
          <a:bodyPr vert="horz" lIns="121920" tIns="60960" rIns="121920" bIns="60960" rtlCol="0" anchor="ctr">
            <a:normAutofit/>
          </a:bodyPr>
          <a:lstStyle/>
          <a:p>
            <a:pPr marL="152396" defTabSz="1219170">
              <a:lnSpc>
                <a:spcPct val="90000"/>
              </a:lnSpc>
              <a:spcAft>
                <a:spcPts val="800"/>
              </a:spcAft>
              <a:defRPr/>
            </a:pPr>
            <a:r>
              <a:rPr lang="en-US" sz="2667" b="1" dirty="0">
                <a:latin typeface="urw-din"/>
              </a:rPr>
              <a:t>Application of Stacks:</a:t>
            </a:r>
          </a:p>
        </p:txBody>
      </p:sp>
    </p:spTree>
    <p:extLst>
      <p:ext uri="{BB962C8B-B14F-4D97-AF65-F5344CB8AC3E}">
        <p14:creationId xmlns:p14="http://schemas.microsoft.com/office/powerpoint/2010/main" val="2520268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EA7A4747-56CB-A3B1-D09A-E78DA254A2BA}"/>
              </a:ext>
            </a:extLst>
          </p:cNvPr>
          <p:cNvSpPr txBox="1"/>
          <p:nvPr/>
        </p:nvSpPr>
        <p:spPr>
          <a:xfrm>
            <a:off x="0" y="0"/>
            <a:ext cx="12072664" cy="711339"/>
          </a:xfrm>
          <a:prstGeom prst="rect">
            <a:avLst/>
          </a:prstGeom>
          <a:solidFill>
            <a:schemeClr val="accent4">
              <a:lumMod val="20000"/>
              <a:lumOff val="80000"/>
            </a:schemeClr>
          </a:solidFill>
        </p:spPr>
        <p:txBody>
          <a:bodyPr vert="horz" lIns="121920" tIns="60960" rIns="121920" bIns="60960" rtlCol="0" anchor="ctr">
            <a:normAutofit/>
          </a:bodyPr>
          <a:lstStyle/>
          <a:p>
            <a:pPr algn="ctr" defTabSz="1219170">
              <a:lnSpc>
                <a:spcPct val="90000"/>
              </a:lnSpc>
              <a:spcBef>
                <a:spcPct val="0"/>
              </a:spcBef>
              <a:spcAft>
                <a:spcPts val="800"/>
              </a:spcAft>
              <a:defRPr/>
            </a:pPr>
            <a:r>
              <a:rPr lang="en-US" sz="2667" b="1" dirty="0">
                <a:solidFill>
                  <a:prstClr val="black"/>
                </a:solidFill>
                <a:latin typeface="Arial" panose="020B0604020202020204" pitchFamily="34" charset="0"/>
                <a:ea typeface="Times New Roman" panose="02020603050405020304" pitchFamily="18" charset="0"/>
              </a:rPr>
              <a:t>Representation of Expressions and Evaluation</a:t>
            </a:r>
            <a:endParaRPr lang="en-US" sz="3200" b="1" dirty="0">
              <a:solidFill>
                <a:prstClr val="black"/>
              </a:solidFill>
              <a:latin typeface="Arial"/>
            </a:endParaRPr>
          </a:p>
        </p:txBody>
      </p:sp>
      <p:sp>
        <p:nvSpPr>
          <p:cNvPr id="11" name="TextBox 10">
            <a:extLst>
              <a:ext uri="{FF2B5EF4-FFF2-40B4-BE49-F238E27FC236}">
                <a16:creationId xmlns:a16="http://schemas.microsoft.com/office/drawing/2014/main" id="{2C1885AD-6542-42C2-F6D3-4B7C504A19AA}"/>
              </a:ext>
            </a:extLst>
          </p:cNvPr>
          <p:cNvSpPr txBox="1"/>
          <p:nvPr/>
        </p:nvSpPr>
        <p:spPr>
          <a:xfrm>
            <a:off x="0" y="711339"/>
            <a:ext cx="5519936" cy="6001402"/>
          </a:xfrm>
          <a:prstGeom prst="rect">
            <a:avLst/>
          </a:prstGeom>
        </p:spPr>
        <p:txBody>
          <a:bodyPr vert="horz" lIns="121920" tIns="60960" rIns="121920" bIns="60960" rtlCol="0">
            <a:noAutofit/>
          </a:bodyPr>
          <a:lstStyle/>
          <a:p>
            <a:pPr marL="533387" indent="-380990">
              <a:lnSpc>
                <a:spcPct val="90000"/>
              </a:lnSpc>
              <a:spcAft>
                <a:spcPts val="800"/>
              </a:spcAft>
              <a:buFont typeface="Wingdings" panose="05000000000000000000" pitchFamily="2" charset="2"/>
              <a:buChar char="§"/>
              <a:defRPr/>
            </a:pPr>
            <a:r>
              <a:rPr lang="en-US" sz="2400" dirty="0">
                <a:latin typeface="urw-din"/>
              </a:rPr>
              <a:t>An Expression can have </a:t>
            </a:r>
            <a:r>
              <a:rPr lang="en-US" sz="2400" b="1" dirty="0">
                <a:latin typeface="urw-din"/>
              </a:rPr>
              <a:t>constants , variable and symbols </a:t>
            </a:r>
            <a:r>
              <a:rPr lang="en-US" sz="2400" dirty="0">
                <a:latin typeface="urw-din"/>
              </a:rPr>
              <a:t>that  can </a:t>
            </a:r>
            <a:r>
              <a:rPr lang="en-US" sz="2400" b="1" dirty="0">
                <a:latin typeface="urw-din"/>
              </a:rPr>
              <a:t>be operators or parentheses.</a:t>
            </a:r>
          </a:p>
          <a:p>
            <a:pPr marL="533387" indent="-380990">
              <a:lnSpc>
                <a:spcPct val="90000"/>
              </a:lnSpc>
              <a:spcAft>
                <a:spcPts val="800"/>
              </a:spcAft>
              <a:buFont typeface="Wingdings" panose="05000000000000000000" pitchFamily="2" charset="2"/>
              <a:buChar char="§"/>
              <a:defRPr/>
            </a:pPr>
            <a:r>
              <a:rPr lang="en-US" sz="2400" b="1" dirty="0">
                <a:latin typeface="urw-din"/>
              </a:rPr>
              <a:t>Expression Evaluation:  </a:t>
            </a:r>
            <a:r>
              <a:rPr lang="en-US" sz="2400" dirty="0">
                <a:latin typeface="urw-din"/>
              </a:rPr>
              <a:t>All the components of expression must be arranged according to a set of rules and must be parsed/evaluated  according to grammar </a:t>
            </a:r>
          </a:p>
          <a:p>
            <a:pPr marL="533387" indent="-380990">
              <a:lnSpc>
                <a:spcPct val="90000"/>
              </a:lnSpc>
              <a:spcAft>
                <a:spcPts val="800"/>
              </a:spcAft>
              <a:buFont typeface="Wingdings" panose="05000000000000000000" pitchFamily="2" charset="2"/>
              <a:buChar char="§"/>
              <a:defRPr/>
            </a:pPr>
            <a:r>
              <a:rPr lang="en-US" sz="2400" dirty="0">
                <a:latin typeface="urw-din"/>
              </a:rPr>
              <a:t>Expression Representations:  </a:t>
            </a:r>
          </a:p>
          <a:p>
            <a:pPr marL="152396">
              <a:lnSpc>
                <a:spcPct val="90000"/>
              </a:lnSpc>
              <a:spcAft>
                <a:spcPts val="800"/>
              </a:spcAft>
              <a:defRPr/>
            </a:pPr>
            <a:r>
              <a:rPr lang="en-US" sz="2400" dirty="0">
                <a:latin typeface="urw-din"/>
              </a:rPr>
              <a:t>3 notations :   </a:t>
            </a:r>
          </a:p>
          <a:p>
            <a:pPr marL="152396">
              <a:lnSpc>
                <a:spcPct val="90000"/>
              </a:lnSpc>
              <a:spcAft>
                <a:spcPts val="800"/>
              </a:spcAft>
              <a:defRPr/>
            </a:pPr>
            <a:r>
              <a:rPr lang="en-US" sz="2400" dirty="0">
                <a:latin typeface="urw-din"/>
              </a:rPr>
              <a:t> </a:t>
            </a:r>
            <a:r>
              <a:rPr lang="en-US" sz="2000" b="1" dirty="0">
                <a:solidFill>
                  <a:srgbClr val="273239"/>
                </a:solidFill>
                <a:latin typeface="Calibri" panose="020F0502020204030204" pitchFamily="34" charset="0"/>
                <a:cs typeface="Calibri" panose="020F0502020204030204" pitchFamily="34" charset="0"/>
              </a:rPr>
              <a:t>1) Infix    </a:t>
            </a:r>
          </a:p>
          <a:p>
            <a:pPr marL="152396">
              <a:lnSpc>
                <a:spcPct val="90000"/>
              </a:lnSpc>
              <a:spcAft>
                <a:spcPts val="800"/>
              </a:spcAft>
              <a:defRPr/>
            </a:pPr>
            <a:r>
              <a:rPr lang="en-US" sz="2000" b="1" dirty="0">
                <a:solidFill>
                  <a:srgbClr val="273239"/>
                </a:solidFill>
                <a:latin typeface="Calibri" panose="020F0502020204030204" pitchFamily="34" charset="0"/>
                <a:cs typeface="Calibri" panose="020F0502020204030204" pitchFamily="34" charset="0"/>
              </a:rPr>
              <a:t>2 ) Prefix   and  </a:t>
            </a:r>
          </a:p>
          <a:p>
            <a:pPr marL="152396">
              <a:lnSpc>
                <a:spcPct val="90000"/>
              </a:lnSpc>
              <a:spcAft>
                <a:spcPts val="800"/>
              </a:spcAft>
              <a:defRPr/>
            </a:pPr>
            <a:r>
              <a:rPr lang="en-US" sz="2000" b="1" dirty="0">
                <a:solidFill>
                  <a:srgbClr val="273239"/>
                </a:solidFill>
                <a:latin typeface="Calibri" panose="020F0502020204030204" pitchFamily="34" charset="0"/>
                <a:cs typeface="Calibri" panose="020F0502020204030204" pitchFamily="34" charset="0"/>
              </a:rPr>
              <a:t>3) Postfix </a:t>
            </a:r>
          </a:p>
        </p:txBody>
      </p:sp>
      <p:sp>
        <p:nvSpPr>
          <p:cNvPr id="3" name="TextBox 2">
            <a:extLst>
              <a:ext uri="{FF2B5EF4-FFF2-40B4-BE49-F238E27FC236}">
                <a16:creationId xmlns:a16="http://schemas.microsoft.com/office/drawing/2014/main" id="{DACCEAF2-0D0C-14E9-6E50-CD1B64EC639F}"/>
              </a:ext>
            </a:extLst>
          </p:cNvPr>
          <p:cNvSpPr txBox="1"/>
          <p:nvPr/>
        </p:nvSpPr>
        <p:spPr>
          <a:xfrm>
            <a:off x="5375920" y="711339"/>
            <a:ext cx="6732016" cy="5162439"/>
          </a:xfrm>
          <a:prstGeom prst="rect">
            <a:avLst/>
          </a:prstGeom>
          <a:noFill/>
          <a:ln>
            <a:solidFill>
              <a:schemeClr val="accent1"/>
            </a:solidFill>
          </a:ln>
        </p:spPr>
        <p:txBody>
          <a:bodyPr wrap="square">
            <a:spAutoFit/>
          </a:bodyPr>
          <a:lstStyle/>
          <a:p>
            <a:pPr marL="152396" defTabSz="1219170">
              <a:lnSpc>
                <a:spcPct val="90000"/>
              </a:lnSpc>
              <a:spcAft>
                <a:spcPts val="800"/>
              </a:spcAft>
              <a:defRPr/>
            </a:pPr>
            <a:r>
              <a:rPr lang="en-US" sz="2000" b="1" dirty="0">
                <a:solidFill>
                  <a:srgbClr val="FF0000"/>
                </a:solidFill>
                <a:latin typeface="Calibri" panose="020F0502020204030204" pitchFamily="34" charset="0"/>
                <a:cs typeface="Calibri" panose="020F0502020204030204" pitchFamily="34" charset="0"/>
              </a:rPr>
              <a:t>1) Infix Notation</a:t>
            </a:r>
          </a:p>
          <a:p>
            <a:pPr marL="533387" indent="-380990">
              <a:lnSpc>
                <a:spcPct val="90000"/>
              </a:lnSpc>
              <a:spcAft>
                <a:spcPts val="800"/>
              </a:spcAft>
              <a:buFont typeface="Wingdings" panose="05000000000000000000" pitchFamily="2" charset="2"/>
              <a:buChar char="§"/>
              <a:defRPr/>
            </a:pPr>
            <a:r>
              <a:rPr lang="en-US" sz="2400" dirty="0">
                <a:latin typeface="urw-din"/>
              </a:rPr>
              <a:t>Expressions are usually represented in </a:t>
            </a:r>
            <a:r>
              <a:rPr lang="en-US" sz="2400" dirty="0">
                <a:solidFill>
                  <a:srgbClr val="FF0000"/>
                </a:solidFill>
                <a:latin typeface="urw-din"/>
              </a:rPr>
              <a:t>Infix notation</a:t>
            </a:r>
            <a:r>
              <a:rPr lang="en-US" sz="2400" dirty="0">
                <a:latin typeface="urw-din"/>
              </a:rPr>
              <a:t>, in which each operator is written between two operands.</a:t>
            </a:r>
          </a:p>
          <a:p>
            <a:pPr marL="152396" defTabSz="1219170">
              <a:lnSpc>
                <a:spcPct val="90000"/>
              </a:lnSpc>
              <a:spcAft>
                <a:spcPts val="800"/>
              </a:spcAft>
              <a:defRPr/>
            </a:pPr>
            <a:r>
              <a:rPr lang="en-US" sz="2000" b="1" dirty="0">
                <a:solidFill>
                  <a:srgbClr val="202124"/>
                </a:solidFill>
                <a:highlight>
                  <a:srgbClr val="FFFF00"/>
                </a:highlight>
                <a:latin typeface="Calibri" panose="020F0502020204030204" pitchFamily="34" charset="0"/>
                <a:cs typeface="Calibri" panose="020F0502020204030204" pitchFamily="34" charset="0"/>
              </a:rPr>
              <a:t>	Operators are written in-between their operands</a:t>
            </a:r>
          </a:p>
          <a:p>
            <a:pPr marL="152396" defTabSz="1219170">
              <a:lnSpc>
                <a:spcPct val="90000"/>
              </a:lnSpc>
              <a:spcAft>
                <a:spcPts val="800"/>
              </a:spcAft>
              <a:defRPr/>
            </a:pPr>
            <a:r>
              <a:rPr lang="en-US" sz="2000" b="1" dirty="0">
                <a:solidFill>
                  <a:srgbClr val="002060"/>
                </a:solidFill>
                <a:highlight>
                  <a:srgbClr val="FFFF00"/>
                </a:highlight>
                <a:latin typeface="Calibri" panose="020F0502020204030204" pitchFamily="34" charset="0"/>
                <a:cs typeface="Calibri" panose="020F0502020204030204" pitchFamily="34" charset="0"/>
              </a:rPr>
              <a:t>Syntax:         &lt;operand&gt; </a:t>
            </a:r>
            <a:r>
              <a:rPr lang="en-US" sz="2000" b="1" dirty="0">
                <a:solidFill>
                  <a:srgbClr val="FF0000"/>
                </a:solidFill>
                <a:highlight>
                  <a:srgbClr val="FFFF00"/>
                </a:highlight>
                <a:latin typeface="Calibri" panose="020F0502020204030204" pitchFamily="34" charset="0"/>
                <a:cs typeface="Calibri" panose="020F0502020204030204" pitchFamily="34" charset="0"/>
              </a:rPr>
              <a:t>&lt;operator&gt; </a:t>
            </a:r>
            <a:r>
              <a:rPr lang="en-US" sz="2000" b="1" dirty="0">
                <a:solidFill>
                  <a:srgbClr val="002060"/>
                </a:solidFill>
                <a:highlight>
                  <a:srgbClr val="FFFF00"/>
                </a:highlight>
                <a:latin typeface="Calibri" panose="020F0502020204030204" pitchFamily="34" charset="0"/>
                <a:cs typeface="Calibri" panose="020F0502020204030204" pitchFamily="34" charset="0"/>
              </a:rPr>
              <a:t>&lt;operand&gt;</a:t>
            </a:r>
            <a:endParaRPr lang="en-US" sz="2000" dirty="0">
              <a:solidFill>
                <a:srgbClr val="002060"/>
              </a:solidFill>
              <a:highlight>
                <a:srgbClr val="FFFF00"/>
              </a:highlight>
              <a:latin typeface="Calibri" panose="020F0502020204030204" pitchFamily="34" charset="0"/>
              <a:cs typeface="Calibri" panose="020F0502020204030204" pitchFamily="34" charset="0"/>
            </a:endParaRPr>
          </a:p>
          <a:p>
            <a:pPr marL="152396">
              <a:lnSpc>
                <a:spcPct val="90000"/>
              </a:lnSpc>
              <a:spcAft>
                <a:spcPts val="800"/>
              </a:spcAft>
            </a:pPr>
            <a:r>
              <a:rPr lang="en-US" sz="2000" dirty="0">
                <a:solidFill>
                  <a:srgbClr val="273239"/>
                </a:solidFill>
                <a:latin typeface="Calibri" panose="020F0502020204030204" pitchFamily="34" charset="0"/>
                <a:cs typeface="Calibri" panose="020F0502020204030204" pitchFamily="34" charset="0"/>
              </a:rPr>
              <a:t>                       Ex. </a:t>
            </a:r>
            <a:r>
              <a:rPr lang="en-US" sz="2000" b="1" dirty="0">
                <a:solidFill>
                  <a:srgbClr val="273239"/>
                </a:solidFill>
                <a:latin typeface="Calibri" panose="020F0502020204030204" pitchFamily="34" charset="0"/>
                <a:cs typeface="Calibri" panose="020F0502020204030204" pitchFamily="34" charset="0"/>
              </a:rPr>
              <a:t>2 + 3  </a:t>
            </a:r>
            <a:r>
              <a:rPr lang="en-US" sz="2000" dirty="0">
                <a:solidFill>
                  <a:srgbClr val="273239"/>
                </a:solidFill>
                <a:latin typeface="Calibri" panose="020F0502020204030204" pitchFamily="34" charset="0"/>
                <a:cs typeface="Calibri" panose="020F0502020204030204" pitchFamily="34" charset="0"/>
                <a:sym typeface="Wingdings" panose="05000000000000000000" pitchFamily="2" charset="2"/>
              </a:rPr>
              <a:t>  2,3 are </a:t>
            </a:r>
            <a:r>
              <a:rPr lang="en-US" sz="2000" b="1" dirty="0">
                <a:solidFill>
                  <a:srgbClr val="273239"/>
                </a:solidFill>
                <a:latin typeface="Calibri" panose="020F0502020204030204" pitchFamily="34" charset="0"/>
                <a:cs typeface="Calibri" panose="020F0502020204030204" pitchFamily="34" charset="0"/>
                <a:sym typeface="Wingdings" panose="05000000000000000000" pitchFamily="2" charset="2"/>
              </a:rPr>
              <a:t>operands  + operator</a:t>
            </a:r>
            <a:endParaRPr lang="en-US" sz="2000" b="1" dirty="0">
              <a:solidFill>
                <a:srgbClr val="273239"/>
              </a:solidFill>
              <a:latin typeface="Calibri" panose="020F0502020204030204" pitchFamily="34" charset="0"/>
              <a:cs typeface="Calibri" panose="020F0502020204030204" pitchFamily="34" charset="0"/>
            </a:endParaRPr>
          </a:p>
          <a:p>
            <a:pPr marL="761981" lvl="1">
              <a:lnSpc>
                <a:spcPct val="90000"/>
              </a:lnSpc>
              <a:spcAft>
                <a:spcPts val="800"/>
              </a:spcAft>
            </a:pPr>
            <a:r>
              <a:rPr lang="en-US" sz="2000" dirty="0">
                <a:solidFill>
                  <a:srgbClr val="C00000"/>
                </a:solidFill>
                <a:latin typeface="Calibri" panose="020F0502020204030204" pitchFamily="34" charset="0"/>
                <a:cs typeface="Calibri" panose="020F0502020204030204" pitchFamily="34" charset="0"/>
              </a:rPr>
              <a:t>          A – B</a:t>
            </a:r>
          </a:p>
          <a:p>
            <a:pPr marL="761981" lvl="1">
              <a:lnSpc>
                <a:spcPct val="90000"/>
              </a:lnSpc>
              <a:spcAft>
                <a:spcPts val="800"/>
              </a:spcAft>
            </a:pPr>
            <a:r>
              <a:rPr lang="en-US" sz="2000" dirty="0">
                <a:solidFill>
                  <a:srgbClr val="C00000"/>
                </a:solidFill>
                <a:latin typeface="Calibri" panose="020F0502020204030204" pitchFamily="34" charset="0"/>
                <a:cs typeface="Calibri" panose="020F0502020204030204" pitchFamily="34" charset="0"/>
              </a:rPr>
              <a:t>          (P * 2)</a:t>
            </a:r>
          </a:p>
          <a:p>
            <a:pPr marL="761981" lvl="1">
              <a:lnSpc>
                <a:spcPct val="90000"/>
              </a:lnSpc>
              <a:spcAft>
                <a:spcPts val="800"/>
              </a:spcAft>
            </a:pPr>
            <a:r>
              <a:rPr lang="en-US" sz="2000" dirty="0">
                <a:solidFill>
                  <a:srgbClr val="273239"/>
                </a:solidFill>
                <a:latin typeface="Calibri" panose="020F0502020204030204" pitchFamily="34" charset="0"/>
                <a:cs typeface="Calibri" panose="020F0502020204030204" pitchFamily="34" charset="0"/>
                <a:sym typeface="Wingdings" panose="05000000000000000000" pitchFamily="2" charset="2"/>
              </a:rPr>
              <a:t>          </a:t>
            </a:r>
            <a:r>
              <a:rPr lang="en-US" sz="2000" dirty="0">
                <a:solidFill>
                  <a:srgbClr val="C00000"/>
                </a:solidFill>
                <a:latin typeface="Calibri" panose="020F0502020204030204" pitchFamily="34" charset="0"/>
                <a:cs typeface="Calibri" panose="020F0502020204030204" pitchFamily="34" charset="0"/>
                <a:sym typeface="Wingdings" panose="05000000000000000000" pitchFamily="2" charset="2"/>
              </a:rPr>
              <a:t>(2+3) *4     </a:t>
            </a:r>
            <a:r>
              <a:rPr lang="en-US" sz="2000" dirty="0">
                <a:solidFill>
                  <a:srgbClr val="273239"/>
                </a:solidFill>
                <a:latin typeface="Calibri" panose="020F0502020204030204" pitchFamily="34" charset="0"/>
                <a:cs typeface="Calibri" panose="020F0502020204030204" pitchFamily="34" charset="0"/>
              </a:rPr>
              <a:t>An operand can also be an expression</a:t>
            </a:r>
          </a:p>
          <a:p>
            <a:pPr marL="761981" lvl="1">
              <a:lnSpc>
                <a:spcPct val="90000"/>
              </a:lnSpc>
              <a:spcAft>
                <a:spcPts val="800"/>
              </a:spcAft>
            </a:pPr>
            <a:r>
              <a:rPr lang="en-US" sz="2000" dirty="0">
                <a:solidFill>
                  <a:srgbClr val="273239"/>
                </a:solidFill>
                <a:latin typeface="Calibri" panose="020F0502020204030204" pitchFamily="34" charset="0"/>
                <a:cs typeface="Calibri" panose="020F0502020204030204" pitchFamily="34" charset="0"/>
              </a:rPr>
              <a:t>          </a:t>
            </a:r>
            <a:r>
              <a:rPr lang="en-US" sz="2000" dirty="0">
                <a:solidFill>
                  <a:srgbClr val="C00000"/>
                </a:solidFill>
                <a:latin typeface="Calibri" panose="020F0502020204030204" pitchFamily="34" charset="0"/>
                <a:cs typeface="Calibri" panose="020F0502020204030204" pitchFamily="34" charset="0"/>
              </a:rPr>
              <a:t>(</a:t>
            </a:r>
            <a:r>
              <a:rPr lang="en-US" sz="2000" dirty="0" err="1">
                <a:solidFill>
                  <a:srgbClr val="C00000"/>
                </a:solidFill>
                <a:latin typeface="Calibri" panose="020F0502020204030204" pitchFamily="34" charset="0"/>
                <a:cs typeface="Calibri" panose="020F0502020204030204" pitchFamily="34" charset="0"/>
              </a:rPr>
              <a:t>p+q</a:t>
            </a:r>
            <a:r>
              <a:rPr lang="en-US" sz="2000" dirty="0">
                <a:solidFill>
                  <a:srgbClr val="C00000"/>
                </a:solidFill>
                <a:latin typeface="Calibri" panose="020F0502020204030204" pitchFamily="34" charset="0"/>
                <a:cs typeface="Calibri" panose="020F0502020204030204" pitchFamily="34" charset="0"/>
              </a:rPr>
              <a:t>) * (r + s</a:t>
            </a:r>
            <a:r>
              <a:rPr lang="en-US" sz="2000" dirty="0">
                <a:solidFill>
                  <a:srgbClr val="273239"/>
                </a:solidFill>
                <a:latin typeface="Calibri" panose="020F0502020204030204" pitchFamily="34" charset="0"/>
                <a:cs typeface="Calibri" panose="020F0502020204030204" pitchFamily="34" charset="0"/>
              </a:rPr>
              <a:t>)    </a:t>
            </a:r>
            <a:r>
              <a:rPr lang="en-US" sz="2000" dirty="0">
                <a:solidFill>
                  <a:srgbClr val="273239"/>
                </a:solidFill>
                <a:latin typeface="Calibri" panose="020F0502020204030204" pitchFamily="34" charset="0"/>
                <a:cs typeface="Calibri" panose="020F0502020204030204" pitchFamily="34" charset="0"/>
                <a:sym typeface="Wingdings" panose="05000000000000000000" pitchFamily="2" charset="2"/>
              </a:rPr>
              <a:t>  (</a:t>
            </a:r>
            <a:r>
              <a:rPr lang="en-US" sz="2000" dirty="0" err="1">
                <a:solidFill>
                  <a:srgbClr val="273239"/>
                </a:solidFill>
                <a:latin typeface="Calibri" panose="020F0502020204030204" pitchFamily="34" charset="0"/>
                <a:cs typeface="Calibri" panose="020F0502020204030204" pitchFamily="34" charset="0"/>
                <a:sym typeface="Wingdings" panose="05000000000000000000" pitchFamily="2" charset="2"/>
              </a:rPr>
              <a:t>p+q</a:t>
            </a:r>
            <a:r>
              <a:rPr lang="en-US" sz="2000" dirty="0">
                <a:solidFill>
                  <a:srgbClr val="273239"/>
                </a:solidFill>
                <a:latin typeface="Calibri" panose="020F0502020204030204" pitchFamily="34" charset="0"/>
                <a:cs typeface="Calibri" panose="020F0502020204030204" pitchFamily="34" charset="0"/>
                <a:sym typeface="Wingdings" panose="05000000000000000000" pitchFamily="2" charset="2"/>
              </a:rPr>
              <a:t>) and (</a:t>
            </a:r>
            <a:r>
              <a:rPr lang="en-US" sz="2000" dirty="0" err="1">
                <a:solidFill>
                  <a:srgbClr val="273239"/>
                </a:solidFill>
                <a:latin typeface="Calibri" panose="020F0502020204030204" pitchFamily="34" charset="0"/>
                <a:cs typeface="Calibri" panose="020F0502020204030204" pitchFamily="34" charset="0"/>
                <a:sym typeface="Wingdings" panose="05000000000000000000" pitchFamily="2" charset="2"/>
              </a:rPr>
              <a:t>r+s</a:t>
            </a:r>
            <a:r>
              <a:rPr lang="en-US" sz="2000" dirty="0">
                <a:solidFill>
                  <a:srgbClr val="273239"/>
                </a:solidFill>
                <a:latin typeface="Calibri" panose="020F0502020204030204" pitchFamily="34" charset="0"/>
                <a:cs typeface="Calibri" panose="020F0502020204030204" pitchFamily="34" charset="0"/>
                <a:sym typeface="Wingdings" panose="05000000000000000000" pitchFamily="2" charset="2"/>
              </a:rPr>
              <a:t>) are the operands.</a:t>
            </a:r>
          </a:p>
          <a:p>
            <a:pPr marL="152396">
              <a:lnSpc>
                <a:spcPct val="90000"/>
              </a:lnSpc>
              <a:spcAft>
                <a:spcPts val="800"/>
              </a:spcAft>
            </a:pPr>
            <a:r>
              <a:rPr lang="en-US" sz="2000" dirty="0">
                <a:solidFill>
                  <a:srgbClr val="273239"/>
                </a:solidFill>
                <a:latin typeface="Calibri" panose="020F0502020204030204" pitchFamily="34" charset="0"/>
                <a:cs typeface="Calibri" panose="020F0502020204030204" pitchFamily="34" charset="0"/>
              </a:rPr>
              <a:t>Note: we use only binary operators in expression evaluation</a:t>
            </a:r>
          </a:p>
          <a:p>
            <a:pPr marL="152396" defTabSz="1219170">
              <a:lnSpc>
                <a:spcPct val="90000"/>
              </a:lnSpc>
              <a:spcAft>
                <a:spcPts val="800"/>
              </a:spcAft>
              <a:defRPr/>
            </a:pPr>
            <a:r>
              <a:rPr lang="en-US" sz="2000" dirty="0">
                <a:solidFill>
                  <a:srgbClr val="273239"/>
                </a:solidFill>
                <a:latin typeface="Calibri" panose="020F0502020204030204" pitchFamily="34" charset="0"/>
                <a:cs typeface="Calibri" panose="020F0502020204030204" pitchFamily="34" charset="0"/>
              </a:rPr>
              <a:t> </a:t>
            </a:r>
            <a:endParaRPr lang="en-US" sz="2000"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46847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C1885AD-6542-42C2-F6D3-4B7C504A19AA}"/>
              </a:ext>
            </a:extLst>
          </p:cNvPr>
          <p:cNvSpPr txBox="1"/>
          <p:nvPr/>
        </p:nvSpPr>
        <p:spPr>
          <a:xfrm>
            <a:off x="0" y="725536"/>
            <a:ext cx="12432704" cy="6000197"/>
          </a:xfrm>
          <a:prstGeom prst="rect">
            <a:avLst/>
          </a:prstGeom>
        </p:spPr>
        <p:txBody>
          <a:bodyPr vert="horz" lIns="121920" tIns="60960" rIns="121920" bIns="60960" rtlCol="0">
            <a:noAutofit/>
          </a:bodyPr>
          <a:lstStyle/>
          <a:p>
            <a:pPr marL="152396" defTabSz="1219170">
              <a:lnSpc>
                <a:spcPct val="90000"/>
              </a:lnSpc>
              <a:spcAft>
                <a:spcPts val="800"/>
              </a:spcAft>
              <a:defRPr/>
            </a:pPr>
            <a:r>
              <a:rPr lang="en-US" sz="2400" b="1" dirty="0">
                <a:solidFill>
                  <a:srgbClr val="FF0000"/>
                </a:solidFill>
                <a:latin typeface="Calibri" panose="020F0502020204030204" pitchFamily="34" charset="0"/>
                <a:cs typeface="Calibri" panose="020F0502020204030204" pitchFamily="34" charset="0"/>
              </a:rPr>
              <a:t>Infix Expression Evaluation:</a:t>
            </a:r>
          </a:p>
          <a:p>
            <a:pPr marL="533387" indent="-380990">
              <a:lnSpc>
                <a:spcPct val="90000"/>
              </a:lnSpc>
              <a:spcAft>
                <a:spcPts val="800"/>
              </a:spcAft>
              <a:buFont typeface="Wingdings" panose="05000000000000000000" pitchFamily="2" charset="2"/>
              <a:buChar char="§"/>
              <a:defRPr/>
            </a:pPr>
            <a:r>
              <a:rPr lang="en-US" sz="2000" dirty="0">
                <a:solidFill>
                  <a:srgbClr val="273239"/>
                </a:solidFill>
                <a:latin typeface="Calibri" panose="020F0502020204030204" pitchFamily="34" charset="0"/>
                <a:cs typeface="Calibri" panose="020F0502020204030204" pitchFamily="34" charset="0"/>
              </a:rPr>
              <a:t> </a:t>
            </a:r>
            <a:r>
              <a:rPr lang="en-US" sz="2400" dirty="0">
                <a:latin typeface="urw-din"/>
              </a:rPr>
              <a:t>An expression in Infix form will be evaluated according to precedence and associativity of operators.</a:t>
            </a:r>
          </a:p>
          <a:p>
            <a:pPr marL="152396" defTabSz="1219170">
              <a:lnSpc>
                <a:spcPct val="90000"/>
              </a:lnSpc>
              <a:spcAft>
                <a:spcPts val="800"/>
              </a:spcAft>
              <a:defRPr/>
            </a:pPr>
            <a:r>
              <a:rPr lang="en-US" sz="2000" b="1" dirty="0">
                <a:solidFill>
                  <a:srgbClr val="FF0000"/>
                </a:solidFill>
                <a:latin typeface="Calibri" panose="020F0502020204030204" pitchFamily="34" charset="0"/>
                <a:cs typeface="Calibri" panose="020F0502020204030204" pitchFamily="34" charset="0"/>
              </a:rPr>
              <a:t> Operator Precedence(Order  of operation ):</a:t>
            </a:r>
          </a:p>
          <a:p>
            <a:pPr marL="1371566" lvl="2">
              <a:defRPr/>
            </a:pPr>
            <a:r>
              <a:rPr lang="en-US" sz="2000" dirty="0">
                <a:solidFill>
                  <a:srgbClr val="273239"/>
                </a:solidFill>
                <a:latin typeface="Calibri" panose="020F0502020204030204" pitchFamily="34" charset="0"/>
                <a:cs typeface="Calibri" panose="020F0502020204030204" pitchFamily="34" charset="0"/>
              </a:rPr>
              <a:t>1.Paranthesis   () {} []</a:t>
            </a:r>
          </a:p>
          <a:p>
            <a:pPr marL="1371566" lvl="2">
              <a:defRPr/>
            </a:pPr>
            <a:r>
              <a:rPr lang="en-US" sz="2000" dirty="0">
                <a:solidFill>
                  <a:srgbClr val="273239"/>
                </a:solidFill>
                <a:latin typeface="Calibri" panose="020F0502020204030204" pitchFamily="34" charset="0"/>
                <a:cs typeface="Calibri" panose="020F0502020204030204" pitchFamily="34" charset="0"/>
              </a:rPr>
              <a:t>2. Exponents  ^  (right to left)</a:t>
            </a:r>
          </a:p>
          <a:p>
            <a:pPr marL="1371566" lvl="2">
              <a:defRPr/>
            </a:pPr>
            <a:r>
              <a:rPr lang="en-US" sz="2000" dirty="0">
                <a:solidFill>
                  <a:srgbClr val="273239"/>
                </a:solidFill>
                <a:latin typeface="Calibri" panose="020F0502020204030204" pitchFamily="34" charset="0"/>
                <a:cs typeface="Calibri" panose="020F0502020204030204" pitchFamily="34" charset="0"/>
              </a:rPr>
              <a:t>3. Multiplication and division  (left to right)</a:t>
            </a:r>
          </a:p>
          <a:p>
            <a:pPr marL="1371566" lvl="2">
              <a:defRPr/>
            </a:pPr>
            <a:r>
              <a:rPr lang="en-US" sz="2000" dirty="0">
                <a:solidFill>
                  <a:srgbClr val="273239"/>
                </a:solidFill>
                <a:latin typeface="Calibri" panose="020F0502020204030204" pitchFamily="34" charset="0"/>
                <a:cs typeface="Calibri" panose="020F0502020204030204" pitchFamily="34" charset="0"/>
              </a:rPr>
              <a:t>4. Addition and subtraction  (left to right)</a:t>
            </a:r>
          </a:p>
          <a:p>
            <a:pPr marL="152396" defTabSz="1219170">
              <a:lnSpc>
                <a:spcPct val="90000"/>
              </a:lnSpc>
              <a:spcAft>
                <a:spcPts val="800"/>
              </a:spcAft>
              <a:defRPr/>
            </a:pPr>
            <a:endParaRPr lang="en-US" sz="2000" dirty="0">
              <a:solidFill>
                <a:srgbClr val="273239"/>
              </a:solidFill>
              <a:latin typeface="Calibri" panose="020F0502020204030204" pitchFamily="34" charset="0"/>
              <a:cs typeface="Calibri" panose="020F0502020204030204" pitchFamily="34" charset="0"/>
            </a:endParaRPr>
          </a:p>
          <a:p>
            <a:pPr marL="152396" defTabSz="1219170">
              <a:lnSpc>
                <a:spcPct val="90000"/>
              </a:lnSpc>
              <a:spcAft>
                <a:spcPts val="800"/>
              </a:spcAft>
              <a:defRPr/>
            </a:pPr>
            <a:r>
              <a:rPr lang="en-US" sz="2000" dirty="0">
                <a:solidFill>
                  <a:srgbClr val="273239"/>
                </a:solidFill>
                <a:latin typeface="Calibri" panose="020F0502020204030204" pitchFamily="34" charset="0"/>
                <a:cs typeface="Calibri" panose="020F0502020204030204" pitchFamily="34" charset="0"/>
              </a:rPr>
              <a:t>Ex.  4 + 6 * 2 </a:t>
            </a:r>
            <a:r>
              <a:rPr lang="en-US" sz="2000" dirty="0">
                <a:solidFill>
                  <a:srgbClr val="273239"/>
                </a:solidFill>
                <a:latin typeface="Calibri" panose="020F0502020204030204" pitchFamily="34" charset="0"/>
                <a:cs typeface="Calibri" panose="020F0502020204030204" pitchFamily="34" charset="0"/>
                <a:sym typeface="Wingdings" panose="05000000000000000000" pitchFamily="2" charset="2"/>
              </a:rPr>
              <a:t>  4 + 12  16        Precedence  *  then +</a:t>
            </a:r>
          </a:p>
          <a:p>
            <a:pPr marL="152396" defTabSz="1219170">
              <a:lnSpc>
                <a:spcPct val="90000"/>
              </a:lnSpc>
              <a:spcAft>
                <a:spcPts val="800"/>
              </a:spcAft>
              <a:defRPr/>
            </a:pPr>
            <a:r>
              <a:rPr lang="en-US" sz="2000" dirty="0">
                <a:solidFill>
                  <a:srgbClr val="273239"/>
                </a:solidFill>
                <a:latin typeface="Calibri" panose="020F0502020204030204" pitchFamily="34" charset="0"/>
                <a:cs typeface="Calibri" panose="020F0502020204030204" pitchFamily="34" charset="0"/>
                <a:sym typeface="Wingdings" panose="05000000000000000000" pitchFamily="2" charset="2"/>
              </a:rPr>
              <a:t>       (</a:t>
            </a:r>
            <a:r>
              <a:rPr lang="en-US" sz="2000" dirty="0">
                <a:solidFill>
                  <a:srgbClr val="273239"/>
                </a:solidFill>
                <a:latin typeface="Calibri" panose="020F0502020204030204" pitchFamily="34" charset="0"/>
                <a:cs typeface="Calibri" panose="020F0502020204030204" pitchFamily="34" charset="0"/>
              </a:rPr>
              <a:t>4 + 6) * 2 </a:t>
            </a:r>
            <a:r>
              <a:rPr lang="en-US" sz="2000" dirty="0">
                <a:solidFill>
                  <a:srgbClr val="273239"/>
                </a:solidFill>
                <a:latin typeface="Calibri" panose="020F0502020204030204" pitchFamily="34" charset="0"/>
                <a:cs typeface="Calibri" panose="020F0502020204030204" pitchFamily="34" charset="0"/>
                <a:sym typeface="Wingdings" panose="05000000000000000000" pitchFamily="2" charset="2"/>
              </a:rPr>
              <a:t> 24 * 2 48         Precedence () then *</a:t>
            </a:r>
          </a:p>
          <a:p>
            <a:pPr marL="152396" defTabSz="1219170">
              <a:lnSpc>
                <a:spcPct val="90000"/>
              </a:lnSpc>
              <a:spcAft>
                <a:spcPts val="800"/>
              </a:spcAft>
              <a:defRPr/>
            </a:pPr>
            <a:r>
              <a:rPr lang="en-US" sz="2000" dirty="0">
                <a:solidFill>
                  <a:srgbClr val="273239"/>
                </a:solidFill>
                <a:latin typeface="Calibri" panose="020F0502020204030204" pitchFamily="34" charset="0"/>
                <a:cs typeface="Calibri" panose="020F0502020204030204" pitchFamily="34" charset="0"/>
                <a:sym typeface="Wingdings" panose="05000000000000000000" pitchFamily="2" charset="2"/>
              </a:rPr>
              <a:t>  2 * 6 / 2 -3 =?  </a:t>
            </a:r>
            <a:r>
              <a:rPr lang="en-US" sz="2000" dirty="0">
                <a:solidFill>
                  <a:srgbClr val="FF0000"/>
                </a:solidFill>
                <a:latin typeface="Calibri" panose="020F0502020204030204" pitchFamily="34" charset="0"/>
                <a:cs typeface="Calibri" panose="020F0502020204030204" pitchFamily="34" charset="0"/>
                <a:sym typeface="Wingdings" panose="05000000000000000000" pitchFamily="2" charset="2"/>
              </a:rPr>
              <a:t>Which operation Performed first?  </a:t>
            </a:r>
            <a:r>
              <a:rPr lang="en-US" sz="2000" dirty="0">
                <a:solidFill>
                  <a:srgbClr val="273239"/>
                </a:solidFill>
                <a:latin typeface="Calibri" panose="020F0502020204030204" pitchFamily="34" charset="0"/>
                <a:cs typeface="Calibri" panose="020F0502020204030204" pitchFamily="34" charset="0"/>
                <a:sym typeface="Wingdings" panose="05000000000000000000" pitchFamily="2" charset="2"/>
              </a:rPr>
              <a:t>* and / have same precedence</a:t>
            </a:r>
          </a:p>
          <a:p>
            <a:pPr marL="152396" defTabSz="1219170">
              <a:lnSpc>
                <a:spcPct val="90000"/>
              </a:lnSpc>
              <a:spcAft>
                <a:spcPts val="800"/>
              </a:spcAft>
              <a:defRPr/>
            </a:pPr>
            <a:r>
              <a:rPr lang="en-US" sz="2000" dirty="0">
                <a:solidFill>
                  <a:srgbClr val="273239"/>
                </a:solidFill>
                <a:latin typeface="Calibri" panose="020F0502020204030204" pitchFamily="34" charset="0"/>
                <a:cs typeface="Calibri" panose="020F0502020204030204" pitchFamily="34" charset="0"/>
                <a:sym typeface="Wingdings" panose="05000000000000000000" pitchFamily="2" charset="2"/>
              </a:rPr>
              <a:t>Here we need Operation Associativity.</a:t>
            </a:r>
          </a:p>
          <a:p>
            <a:pPr marL="152396" defTabSz="1219170">
              <a:lnSpc>
                <a:spcPct val="90000"/>
              </a:lnSpc>
              <a:spcAft>
                <a:spcPts val="800"/>
              </a:spcAft>
              <a:defRPr/>
            </a:pPr>
            <a:r>
              <a:rPr lang="en-US" sz="2000" b="1" u="sng" dirty="0">
                <a:solidFill>
                  <a:srgbClr val="FF0000"/>
                </a:solidFill>
                <a:latin typeface="Calibri" panose="020F0502020204030204" pitchFamily="34" charset="0"/>
                <a:cs typeface="Calibri" panose="020F0502020204030204" pitchFamily="34" charset="0"/>
              </a:rPr>
              <a:t>Operators Associativity</a:t>
            </a:r>
            <a:r>
              <a:rPr lang="en-US" sz="2000" dirty="0">
                <a:solidFill>
                  <a:srgbClr val="FF0000"/>
                </a:solidFill>
                <a:latin typeface="Calibri" panose="020F0502020204030204" pitchFamily="34" charset="0"/>
                <a:cs typeface="Calibri" panose="020F0502020204030204" pitchFamily="34" charset="0"/>
              </a:rPr>
              <a:t> </a:t>
            </a:r>
            <a:r>
              <a:rPr lang="en-US" sz="2000" dirty="0">
                <a:solidFill>
                  <a:srgbClr val="273239"/>
                </a:solidFill>
                <a:latin typeface="Calibri" panose="020F0502020204030204" pitchFamily="34" charset="0"/>
                <a:cs typeface="Calibri" panose="020F0502020204030204" pitchFamily="34" charset="0"/>
              </a:rPr>
              <a:t>is used when </a:t>
            </a:r>
            <a:r>
              <a:rPr lang="en-US" sz="2000" b="1" dirty="0">
                <a:solidFill>
                  <a:srgbClr val="273239"/>
                </a:solidFill>
                <a:latin typeface="Calibri" panose="020F0502020204030204" pitchFamily="34" charset="0"/>
                <a:cs typeface="Calibri" panose="020F0502020204030204" pitchFamily="34" charset="0"/>
              </a:rPr>
              <a:t>two operators of same precedence </a:t>
            </a:r>
            <a:r>
              <a:rPr lang="en-US" sz="2000" dirty="0">
                <a:solidFill>
                  <a:srgbClr val="273239"/>
                </a:solidFill>
                <a:latin typeface="Calibri" panose="020F0502020204030204" pitchFamily="34" charset="0"/>
                <a:cs typeface="Calibri" panose="020F0502020204030204" pitchFamily="34" charset="0"/>
              </a:rPr>
              <a:t>appear in an expression. Associativity can be either </a:t>
            </a:r>
            <a:r>
              <a:rPr lang="en-US" sz="2000" b="1" dirty="0">
                <a:solidFill>
                  <a:srgbClr val="273239"/>
                </a:solidFill>
                <a:latin typeface="Calibri" panose="020F0502020204030204" pitchFamily="34" charset="0"/>
                <a:cs typeface="Calibri" panose="020F0502020204030204" pitchFamily="34" charset="0"/>
              </a:rPr>
              <a:t>Left to Right (Left Associativity) </a:t>
            </a:r>
            <a:r>
              <a:rPr lang="en-US" sz="2000" dirty="0">
                <a:solidFill>
                  <a:srgbClr val="273239"/>
                </a:solidFill>
                <a:latin typeface="Calibri" panose="020F0502020204030204" pitchFamily="34" charset="0"/>
                <a:cs typeface="Calibri" panose="020F0502020204030204" pitchFamily="34" charset="0"/>
              </a:rPr>
              <a:t>or</a:t>
            </a:r>
            <a:r>
              <a:rPr lang="en-US" sz="2000" b="1" dirty="0">
                <a:solidFill>
                  <a:srgbClr val="273239"/>
                </a:solidFill>
                <a:latin typeface="Calibri" panose="020F0502020204030204" pitchFamily="34" charset="0"/>
                <a:cs typeface="Calibri" panose="020F0502020204030204" pitchFamily="34" charset="0"/>
              </a:rPr>
              <a:t> Right to Left(Right Associativity).</a:t>
            </a:r>
            <a:r>
              <a:rPr lang="en-US" sz="2000" b="1" dirty="0">
                <a:solidFill>
                  <a:srgbClr val="273239"/>
                </a:solidFill>
                <a:latin typeface="Calibri" panose="020F0502020204030204" pitchFamily="34" charset="0"/>
                <a:cs typeface="Calibri" panose="020F0502020204030204" pitchFamily="34" charset="0"/>
                <a:sym typeface="Wingdings" panose="05000000000000000000" pitchFamily="2" charset="2"/>
              </a:rPr>
              <a:t> </a:t>
            </a:r>
          </a:p>
          <a:p>
            <a:pPr marL="152396" defTabSz="1219170">
              <a:lnSpc>
                <a:spcPct val="90000"/>
              </a:lnSpc>
              <a:spcAft>
                <a:spcPts val="800"/>
              </a:spcAft>
              <a:defRPr/>
            </a:pPr>
            <a:r>
              <a:rPr lang="en-US" sz="2000" b="1" dirty="0">
                <a:solidFill>
                  <a:srgbClr val="273239"/>
                </a:solidFill>
                <a:latin typeface="Calibri" panose="020F0502020204030204" pitchFamily="34" charset="0"/>
                <a:cs typeface="Calibri" panose="020F0502020204030204" pitchFamily="34" charset="0"/>
                <a:sym typeface="Wingdings" panose="05000000000000000000" pitchFamily="2" charset="2"/>
              </a:rPr>
              <a:t> 2 * 6 / 2 -3   12/2 -3  6 -3 3        *</a:t>
            </a:r>
            <a:r>
              <a:rPr lang="en-US" sz="2000" dirty="0">
                <a:solidFill>
                  <a:srgbClr val="273239"/>
                </a:solidFill>
                <a:latin typeface="Calibri" panose="020F0502020204030204" pitchFamily="34" charset="0"/>
                <a:cs typeface="Calibri" panose="020F0502020204030204" pitchFamily="34" charset="0"/>
                <a:sym typeface="Wingdings" panose="05000000000000000000" pitchFamily="2" charset="2"/>
              </a:rPr>
              <a:t> has highest associativity  because * came first from left</a:t>
            </a:r>
          </a:p>
          <a:p>
            <a:pPr marL="152396" defTabSz="1219170">
              <a:lnSpc>
                <a:spcPct val="90000"/>
              </a:lnSpc>
              <a:spcAft>
                <a:spcPts val="800"/>
              </a:spcAft>
              <a:defRPr/>
            </a:pPr>
            <a:r>
              <a:rPr lang="en-US" sz="2000" b="1" dirty="0">
                <a:solidFill>
                  <a:srgbClr val="273239"/>
                </a:solidFill>
                <a:latin typeface="Calibri" panose="020F0502020204030204" pitchFamily="34" charset="0"/>
                <a:cs typeface="Calibri" panose="020F0502020204030204" pitchFamily="34" charset="0"/>
                <a:sym typeface="Wingdings" panose="05000000000000000000" pitchFamily="2" charset="2"/>
              </a:rPr>
              <a:t>100 / 10 * 10  10 * 10  100            / has </a:t>
            </a:r>
            <a:r>
              <a:rPr lang="en-US" sz="2000" dirty="0">
                <a:solidFill>
                  <a:srgbClr val="273239"/>
                </a:solidFill>
                <a:latin typeface="Calibri" panose="020F0502020204030204" pitchFamily="34" charset="0"/>
                <a:cs typeface="Calibri" panose="020F0502020204030204" pitchFamily="34" charset="0"/>
                <a:sym typeface="Wingdings" panose="05000000000000000000" pitchFamily="2" charset="2"/>
              </a:rPr>
              <a:t>highest associativity  because / came first from left</a:t>
            </a:r>
            <a:endParaRPr lang="en-US" sz="2000" dirty="0">
              <a:solidFill>
                <a:srgbClr val="273239"/>
              </a:solidFill>
              <a:latin typeface="Calibri" panose="020F0502020204030204" pitchFamily="34" charset="0"/>
              <a:cs typeface="Calibri" panose="020F0502020204030204" pitchFamily="34" charset="0"/>
            </a:endParaRPr>
          </a:p>
          <a:p>
            <a:pPr marL="152396" defTabSz="1219170">
              <a:lnSpc>
                <a:spcPct val="90000"/>
              </a:lnSpc>
              <a:spcAft>
                <a:spcPts val="800"/>
              </a:spcAft>
              <a:defRPr/>
            </a:pPr>
            <a:r>
              <a:rPr lang="en-US" sz="2000" dirty="0">
                <a:solidFill>
                  <a:srgbClr val="273239"/>
                </a:solidFill>
                <a:latin typeface="Calibri" panose="020F0502020204030204" pitchFamily="34" charset="0"/>
                <a:cs typeface="Calibri" panose="020F0502020204030204" pitchFamily="34" charset="0"/>
              </a:rPr>
              <a:t>      </a:t>
            </a:r>
            <a:endParaRPr lang="en-US" sz="2000" dirty="0">
              <a:solidFill>
                <a:prstClr val="black"/>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9F6C6D67-ACE0-F4C6-2BD9-EE39F34BB8C7}"/>
              </a:ext>
            </a:extLst>
          </p:cNvPr>
          <p:cNvSpPr txBox="1"/>
          <p:nvPr/>
        </p:nvSpPr>
        <p:spPr>
          <a:xfrm>
            <a:off x="0" y="14197"/>
            <a:ext cx="12072664" cy="711339"/>
          </a:xfrm>
          <a:prstGeom prst="rect">
            <a:avLst/>
          </a:prstGeom>
          <a:solidFill>
            <a:schemeClr val="accent4">
              <a:lumMod val="20000"/>
              <a:lumOff val="80000"/>
            </a:schemeClr>
          </a:solidFill>
        </p:spPr>
        <p:txBody>
          <a:bodyPr vert="horz" lIns="121920" tIns="60960" rIns="121920" bIns="60960" rtlCol="0" anchor="ctr">
            <a:normAutofit/>
          </a:bodyPr>
          <a:lstStyle/>
          <a:p>
            <a:pPr algn="ctr" defTabSz="1219170">
              <a:lnSpc>
                <a:spcPct val="90000"/>
              </a:lnSpc>
              <a:spcBef>
                <a:spcPct val="0"/>
              </a:spcBef>
              <a:spcAft>
                <a:spcPts val="800"/>
              </a:spcAft>
              <a:defRPr/>
            </a:pPr>
            <a:r>
              <a:rPr lang="en-US" sz="2667" b="1" dirty="0">
                <a:solidFill>
                  <a:prstClr val="black"/>
                </a:solidFill>
                <a:latin typeface="Arial" panose="020B0604020202020204" pitchFamily="34" charset="0"/>
                <a:ea typeface="Times New Roman" panose="02020603050405020304" pitchFamily="18" charset="0"/>
              </a:rPr>
              <a:t>Representation of Expressions and Evaluation</a:t>
            </a:r>
            <a:endParaRPr lang="en-US" sz="3200" b="1" dirty="0">
              <a:solidFill>
                <a:prstClr val="black"/>
              </a:solidFill>
              <a:latin typeface="Arial"/>
            </a:endParaRPr>
          </a:p>
        </p:txBody>
      </p:sp>
    </p:spTree>
    <p:extLst>
      <p:ext uri="{BB962C8B-B14F-4D97-AF65-F5344CB8AC3E}">
        <p14:creationId xmlns:p14="http://schemas.microsoft.com/office/powerpoint/2010/main" val="14471903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C1885AD-6542-42C2-F6D3-4B7C504A19AA}"/>
              </a:ext>
            </a:extLst>
          </p:cNvPr>
          <p:cNvSpPr txBox="1"/>
          <p:nvPr/>
        </p:nvSpPr>
        <p:spPr>
          <a:xfrm>
            <a:off x="119336" y="724331"/>
            <a:ext cx="11809312" cy="5710885"/>
          </a:xfrm>
          <a:prstGeom prst="rect">
            <a:avLst/>
          </a:prstGeom>
        </p:spPr>
        <p:txBody>
          <a:bodyPr vert="horz" lIns="121920" tIns="60960" rIns="121920" bIns="60960" rtlCol="0">
            <a:normAutofit/>
          </a:bodyPr>
          <a:lstStyle/>
          <a:p>
            <a:pPr marL="152396" defTabSz="1219170">
              <a:lnSpc>
                <a:spcPct val="90000"/>
              </a:lnSpc>
              <a:spcAft>
                <a:spcPts val="800"/>
              </a:spcAft>
              <a:defRPr/>
            </a:pPr>
            <a:r>
              <a:rPr lang="en-US" sz="2400" b="1" dirty="0">
                <a:solidFill>
                  <a:srgbClr val="C00000"/>
                </a:solidFill>
                <a:latin typeface="urw-din"/>
              </a:rPr>
              <a:t>2) Prefix Notation: </a:t>
            </a:r>
          </a:p>
          <a:p>
            <a:pPr marL="533387" indent="-380990" defTabSz="1219170">
              <a:lnSpc>
                <a:spcPct val="90000"/>
              </a:lnSpc>
              <a:spcAft>
                <a:spcPts val="800"/>
              </a:spcAft>
              <a:buFont typeface="Wingdings" panose="05000000000000000000" pitchFamily="2" charset="2"/>
              <a:buChar char="§"/>
              <a:defRPr/>
            </a:pPr>
            <a:r>
              <a:rPr lang="en-US" sz="2400" dirty="0">
                <a:latin typeface="urw-din"/>
              </a:rPr>
              <a:t>It is </a:t>
            </a:r>
            <a:r>
              <a:rPr lang="en-US" sz="2400" b="1" dirty="0">
                <a:latin typeface="urw-din"/>
              </a:rPr>
              <a:t>not easy to parse  and evaluate an Infix expression </a:t>
            </a:r>
            <a:r>
              <a:rPr lang="en-US" sz="2400" dirty="0">
                <a:latin typeface="urw-din"/>
              </a:rPr>
              <a:t>with an ambiguity.</a:t>
            </a:r>
          </a:p>
          <a:p>
            <a:pPr marL="533387" indent="-380990" defTabSz="1219170">
              <a:lnSpc>
                <a:spcPct val="90000"/>
              </a:lnSpc>
              <a:spcAft>
                <a:spcPts val="800"/>
              </a:spcAft>
              <a:buFont typeface="Wingdings" panose="05000000000000000000" pitchFamily="2" charset="2"/>
              <a:buChar char="§"/>
              <a:defRPr/>
            </a:pPr>
            <a:r>
              <a:rPr lang="en-US" sz="2400" dirty="0">
                <a:latin typeface="urw-din"/>
              </a:rPr>
              <a:t>To </a:t>
            </a:r>
            <a:r>
              <a:rPr lang="en-US" sz="2400" b="1" dirty="0">
                <a:latin typeface="urw-din"/>
              </a:rPr>
              <a:t>reduce the ambiguity  </a:t>
            </a:r>
            <a:r>
              <a:rPr lang="en-US" sz="2400" dirty="0">
                <a:latin typeface="urw-din"/>
              </a:rPr>
              <a:t>, mathematicians invented </a:t>
            </a:r>
            <a:r>
              <a:rPr lang="en-US" sz="2400" dirty="0">
                <a:highlight>
                  <a:srgbClr val="FFFF00"/>
                </a:highlight>
                <a:latin typeface="urw-din"/>
              </a:rPr>
              <a:t>parenthesis free </a:t>
            </a:r>
            <a:r>
              <a:rPr lang="en-US" sz="2400" dirty="0">
                <a:latin typeface="urw-din"/>
              </a:rPr>
              <a:t>and can be </a:t>
            </a:r>
            <a:r>
              <a:rPr lang="en-US" sz="2400" dirty="0">
                <a:solidFill>
                  <a:srgbClr val="FF0000"/>
                </a:solidFill>
                <a:latin typeface="urw-din"/>
              </a:rPr>
              <a:t>parsed with out ambiguity.  </a:t>
            </a:r>
          </a:p>
          <a:p>
            <a:pPr marL="152396" defTabSz="1219170">
              <a:lnSpc>
                <a:spcPct val="90000"/>
              </a:lnSpc>
              <a:spcAft>
                <a:spcPts val="800"/>
              </a:spcAft>
              <a:defRPr/>
            </a:pPr>
            <a:endParaRPr lang="en-US" sz="2400" dirty="0">
              <a:latin typeface="urw-din"/>
            </a:endParaRPr>
          </a:p>
          <a:p>
            <a:pPr marL="152396" defTabSz="1219170">
              <a:lnSpc>
                <a:spcPct val="90000"/>
              </a:lnSpc>
              <a:spcAft>
                <a:spcPts val="800"/>
              </a:spcAft>
              <a:defRPr/>
            </a:pPr>
            <a:r>
              <a:rPr lang="en-US" sz="2400" dirty="0">
                <a:highlight>
                  <a:srgbClr val="FFFF00"/>
                </a:highlight>
                <a:latin typeface="urw-din"/>
              </a:rPr>
              <a:t>In prefix notation operator can be placed </a:t>
            </a:r>
            <a:r>
              <a:rPr lang="en-US" sz="2400" dirty="0">
                <a:solidFill>
                  <a:srgbClr val="FF0000"/>
                </a:solidFill>
                <a:highlight>
                  <a:srgbClr val="FFFF00"/>
                </a:highlight>
                <a:latin typeface="urw-din"/>
              </a:rPr>
              <a:t>before operands</a:t>
            </a:r>
            <a:r>
              <a:rPr lang="en-US" sz="2400" dirty="0">
                <a:highlight>
                  <a:srgbClr val="FFFF00"/>
                </a:highlight>
                <a:latin typeface="urw-din"/>
              </a:rPr>
              <a:t>.</a:t>
            </a:r>
          </a:p>
          <a:p>
            <a:pPr marL="152396" defTabSz="1219170">
              <a:lnSpc>
                <a:spcPct val="90000"/>
              </a:lnSpc>
              <a:spcAft>
                <a:spcPts val="800"/>
              </a:spcAft>
              <a:defRPr/>
            </a:pPr>
            <a:r>
              <a:rPr lang="en-US" sz="2400" b="1" dirty="0">
                <a:solidFill>
                  <a:srgbClr val="FF0000"/>
                </a:solidFill>
                <a:latin typeface="arial" panose="020B0604020202020204" pitchFamily="34" charset="0"/>
              </a:rPr>
              <a:t>&lt;operator&gt; </a:t>
            </a:r>
            <a:r>
              <a:rPr lang="en-US" sz="2400" b="1" dirty="0">
                <a:solidFill>
                  <a:srgbClr val="002060"/>
                </a:solidFill>
                <a:latin typeface="arial" panose="020B0604020202020204" pitchFamily="34" charset="0"/>
              </a:rPr>
              <a:t>&lt;operand&gt; &lt;operand&gt;</a:t>
            </a:r>
            <a:endParaRPr lang="en-US" sz="2400" dirty="0">
              <a:solidFill>
                <a:srgbClr val="002060"/>
              </a:solidFill>
              <a:latin typeface="urw-din"/>
            </a:endParaRPr>
          </a:p>
          <a:p>
            <a:pPr marL="761981" lvl="1">
              <a:lnSpc>
                <a:spcPct val="90000"/>
              </a:lnSpc>
              <a:spcAft>
                <a:spcPts val="800"/>
              </a:spcAft>
              <a:defRPr/>
            </a:pPr>
            <a:r>
              <a:rPr lang="en-US" sz="2400" dirty="0">
                <a:solidFill>
                  <a:srgbClr val="C00000"/>
                </a:solidFill>
                <a:latin typeface="urw-din"/>
              </a:rPr>
              <a:t>Infix           Prefix</a:t>
            </a:r>
          </a:p>
          <a:p>
            <a:pPr marL="761981" lvl="1">
              <a:lnSpc>
                <a:spcPct val="90000"/>
              </a:lnSpc>
              <a:spcAft>
                <a:spcPts val="800"/>
              </a:spcAft>
              <a:defRPr/>
            </a:pPr>
            <a:r>
              <a:rPr lang="en-US" sz="2400" dirty="0">
                <a:solidFill>
                  <a:srgbClr val="C00000"/>
                </a:solidFill>
                <a:latin typeface="urw-din"/>
              </a:rPr>
              <a:t>A + B          +AB</a:t>
            </a:r>
          </a:p>
          <a:p>
            <a:pPr marL="761981" lvl="1">
              <a:lnSpc>
                <a:spcPct val="90000"/>
              </a:lnSpc>
              <a:spcAft>
                <a:spcPts val="800"/>
              </a:spcAft>
              <a:defRPr/>
            </a:pPr>
            <a:r>
              <a:rPr lang="en-US" sz="2400" dirty="0">
                <a:solidFill>
                  <a:srgbClr val="C00000"/>
                </a:solidFill>
                <a:latin typeface="urw-din"/>
              </a:rPr>
              <a:t>A+B*C       +A*BC   </a:t>
            </a:r>
            <a:r>
              <a:rPr lang="en-US" sz="2400" dirty="0">
                <a:latin typeface="urw-din"/>
              </a:rPr>
              <a:t>//Two operands are A,B and C</a:t>
            </a:r>
          </a:p>
          <a:p>
            <a:pPr marL="533387" indent="-380990" defTabSz="1219170">
              <a:lnSpc>
                <a:spcPct val="90000"/>
              </a:lnSpc>
              <a:spcAft>
                <a:spcPts val="800"/>
              </a:spcAft>
              <a:buFont typeface="Wingdings" panose="05000000000000000000" pitchFamily="2" charset="2"/>
              <a:buChar char="§"/>
              <a:defRPr/>
            </a:pPr>
            <a:r>
              <a:rPr lang="en-US" sz="2400" dirty="0">
                <a:latin typeface="urw-din"/>
              </a:rPr>
              <a:t>In infix notation </a:t>
            </a:r>
            <a:r>
              <a:rPr lang="en-US" sz="2400" b="1" dirty="0">
                <a:latin typeface="urw-din"/>
              </a:rPr>
              <a:t>operand B </a:t>
            </a:r>
            <a:r>
              <a:rPr lang="en-US" sz="2400" dirty="0">
                <a:latin typeface="urw-din"/>
              </a:rPr>
              <a:t>associated with </a:t>
            </a:r>
            <a:r>
              <a:rPr lang="en-US" sz="2400" b="1" dirty="0">
                <a:latin typeface="urw-din"/>
              </a:rPr>
              <a:t>two </a:t>
            </a:r>
            <a:r>
              <a:rPr lang="en-US" sz="2400" dirty="0">
                <a:latin typeface="urw-din"/>
              </a:rPr>
              <a:t>operators which makes ambiguity and needs operator precedence and associativity rules. or use parathesis.</a:t>
            </a:r>
          </a:p>
          <a:p>
            <a:pPr marL="533387" indent="-380990" defTabSz="1219170">
              <a:lnSpc>
                <a:spcPct val="90000"/>
              </a:lnSpc>
              <a:spcAft>
                <a:spcPts val="800"/>
              </a:spcAft>
              <a:buFont typeface="Wingdings" panose="05000000000000000000" pitchFamily="2" charset="2"/>
              <a:buChar char="§"/>
              <a:defRPr/>
            </a:pPr>
            <a:r>
              <a:rPr lang="en-US" sz="2400" dirty="0">
                <a:latin typeface="urw-din"/>
              </a:rPr>
              <a:t>Prefix </a:t>
            </a:r>
            <a:r>
              <a:rPr lang="en-US" sz="2400" b="1" dirty="0">
                <a:latin typeface="urw-din"/>
              </a:rPr>
              <a:t>does not require operator precedence </a:t>
            </a:r>
            <a:r>
              <a:rPr lang="en-US" sz="2400" dirty="0">
                <a:latin typeface="urw-din"/>
              </a:rPr>
              <a:t>and associativity rules</a:t>
            </a:r>
          </a:p>
          <a:p>
            <a:pPr marL="152396" defTabSz="1219170">
              <a:lnSpc>
                <a:spcPct val="90000"/>
              </a:lnSpc>
              <a:spcAft>
                <a:spcPts val="800"/>
              </a:spcAft>
              <a:defRPr/>
            </a:pPr>
            <a:endParaRPr lang="en-US" sz="2000" dirty="0">
              <a:latin typeface="Arial"/>
            </a:endParaRPr>
          </a:p>
        </p:txBody>
      </p:sp>
      <p:sp>
        <p:nvSpPr>
          <p:cNvPr id="2" name="TextBox 1">
            <a:extLst>
              <a:ext uri="{FF2B5EF4-FFF2-40B4-BE49-F238E27FC236}">
                <a16:creationId xmlns:a16="http://schemas.microsoft.com/office/drawing/2014/main" id="{9F6C6D67-ACE0-F4C6-2BD9-EE39F34BB8C7}"/>
              </a:ext>
            </a:extLst>
          </p:cNvPr>
          <p:cNvSpPr txBox="1"/>
          <p:nvPr/>
        </p:nvSpPr>
        <p:spPr>
          <a:xfrm>
            <a:off x="0" y="0"/>
            <a:ext cx="12072664" cy="724331"/>
          </a:xfrm>
          <a:prstGeom prst="rect">
            <a:avLst/>
          </a:prstGeom>
          <a:solidFill>
            <a:schemeClr val="accent4">
              <a:lumMod val="20000"/>
              <a:lumOff val="80000"/>
            </a:schemeClr>
          </a:solidFill>
        </p:spPr>
        <p:txBody>
          <a:bodyPr vert="horz" lIns="121920" tIns="60960" rIns="121920" bIns="60960" rtlCol="0" anchor="ctr">
            <a:normAutofit/>
          </a:bodyPr>
          <a:lstStyle/>
          <a:p>
            <a:pPr algn="ctr" defTabSz="1219170">
              <a:lnSpc>
                <a:spcPct val="90000"/>
              </a:lnSpc>
              <a:spcBef>
                <a:spcPct val="0"/>
              </a:spcBef>
              <a:spcAft>
                <a:spcPts val="800"/>
              </a:spcAft>
              <a:defRPr/>
            </a:pPr>
            <a:r>
              <a:rPr lang="en-US" sz="2667" b="1" dirty="0">
                <a:solidFill>
                  <a:prstClr val="black"/>
                </a:solidFill>
                <a:latin typeface="Arial" panose="020B0604020202020204" pitchFamily="34" charset="0"/>
                <a:ea typeface="Times New Roman" panose="02020603050405020304" pitchFamily="18" charset="0"/>
              </a:rPr>
              <a:t>Expression Evaluation</a:t>
            </a:r>
            <a:endParaRPr lang="en-US" sz="3200" b="1" dirty="0">
              <a:solidFill>
                <a:prstClr val="black"/>
              </a:solidFill>
              <a:latin typeface="Arial"/>
            </a:endParaRPr>
          </a:p>
        </p:txBody>
      </p:sp>
    </p:spTree>
    <p:extLst>
      <p:ext uri="{BB962C8B-B14F-4D97-AF65-F5344CB8AC3E}">
        <p14:creationId xmlns:p14="http://schemas.microsoft.com/office/powerpoint/2010/main" val="1725149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C1885AD-6542-42C2-F6D3-4B7C504A19AA}"/>
              </a:ext>
            </a:extLst>
          </p:cNvPr>
          <p:cNvSpPr txBox="1"/>
          <p:nvPr/>
        </p:nvSpPr>
        <p:spPr>
          <a:xfrm>
            <a:off x="0" y="836712"/>
            <a:ext cx="8697721" cy="5710885"/>
          </a:xfrm>
          <a:prstGeom prst="rect">
            <a:avLst/>
          </a:prstGeom>
        </p:spPr>
        <p:txBody>
          <a:bodyPr vert="horz" lIns="121920" tIns="60960" rIns="121920" bIns="60960" rtlCol="0">
            <a:normAutofit/>
          </a:bodyPr>
          <a:lstStyle/>
          <a:p>
            <a:pPr marL="152396" defTabSz="1219170">
              <a:lnSpc>
                <a:spcPct val="90000"/>
              </a:lnSpc>
              <a:spcAft>
                <a:spcPts val="800"/>
              </a:spcAft>
              <a:defRPr/>
            </a:pPr>
            <a:r>
              <a:rPr lang="en-US" sz="2133" b="1" dirty="0">
                <a:solidFill>
                  <a:srgbClr val="C00000"/>
                </a:solidFill>
                <a:latin typeface="urw-din"/>
              </a:rPr>
              <a:t>3) Postfix Notation: </a:t>
            </a:r>
          </a:p>
          <a:p>
            <a:pPr marL="152396" defTabSz="1219170">
              <a:lnSpc>
                <a:spcPct val="90000"/>
              </a:lnSpc>
              <a:spcAft>
                <a:spcPts val="800"/>
              </a:spcAft>
              <a:defRPr/>
            </a:pPr>
            <a:r>
              <a:rPr lang="en-US" sz="2133" dirty="0">
                <a:latin typeface="urw-din"/>
              </a:rPr>
              <a:t>In Postfix notation </a:t>
            </a:r>
            <a:r>
              <a:rPr lang="en-US" sz="2133" dirty="0">
                <a:highlight>
                  <a:srgbClr val="FFFF00"/>
                </a:highlight>
                <a:latin typeface="urw-din"/>
              </a:rPr>
              <a:t>operator can be placed after operands</a:t>
            </a:r>
            <a:r>
              <a:rPr lang="en-US" sz="2133" dirty="0">
                <a:latin typeface="urw-din"/>
              </a:rPr>
              <a:t>.</a:t>
            </a:r>
          </a:p>
          <a:p>
            <a:pPr marL="152396" defTabSz="1219170">
              <a:lnSpc>
                <a:spcPct val="90000"/>
              </a:lnSpc>
              <a:spcAft>
                <a:spcPts val="800"/>
              </a:spcAft>
              <a:defRPr/>
            </a:pPr>
            <a:r>
              <a:rPr lang="en-US" sz="2133" b="1" dirty="0">
                <a:solidFill>
                  <a:srgbClr val="002060"/>
                </a:solidFill>
                <a:latin typeface="arial" panose="020B0604020202020204" pitchFamily="34" charset="0"/>
              </a:rPr>
              <a:t>&lt;operand&gt; &lt;operand&gt;</a:t>
            </a:r>
            <a:r>
              <a:rPr lang="en-US" sz="2133" b="1" dirty="0">
                <a:solidFill>
                  <a:srgbClr val="FF0000"/>
                </a:solidFill>
                <a:latin typeface="arial" panose="020B0604020202020204" pitchFamily="34" charset="0"/>
              </a:rPr>
              <a:t> &lt;operator&gt; </a:t>
            </a:r>
            <a:endParaRPr lang="en-US" sz="2133" dirty="0">
              <a:solidFill>
                <a:srgbClr val="002060"/>
              </a:solidFill>
              <a:latin typeface="urw-din"/>
            </a:endParaRPr>
          </a:p>
          <a:p>
            <a:pPr marL="761981" lvl="1">
              <a:lnSpc>
                <a:spcPct val="90000"/>
              </a:lnSpc>
              <a:spcAft>
                <a:spcPts val="800"/>
              </a:spcAft>
              <a:defRPr/>
            </a:pPr>
            <a:r>
              <a:rPr lang="en-US" sz="2133" dirty="0">
                <a:latin typeface="urw-din"/>
              </a:rPr>
              <a:t>Infix           Prefix       Postfix</a:t>
            </a:r>
          </a:p>
          <a:p>
            <a:pPr marL="761981" lvl="1">
              <a:lnSpc>
                <a:spcPct val="90000"/>
              </a:lnSpc>
              <a:spcAft>
                <a:spcPts val="800"/>
              </a:spcAft>
              <a:defRPr/>
            </a:pPr>
            <a:r>
              <a:rPr lang="en-US" sz="2133" dirty="0">
                <a:latin typeface="urw-din"/>
              </a:rPr>
              <a:t>A + B          +AB             </a:t>
            </a:r>
            <a:r>
              <a:rPr lang="en-US" sz="2133" dirty="0" err="1">
                <a:latin typeface="urw-din"/>
              </a:rPr>
              <a:t>AB</a:t>
            </a:r>
            <a:r>
              <a:rPr lang="en-US" sz="2133" dirty="0">
                <a:latin typeface="urw-din"/>
              </a:rPr>
              <a:t>+</a:t>
            </a:r>
          </a:p>
          <a:p>
            <a:pPr marL="761981" lvl="1">
              <a:lnSpc>
                <a:spcPct val="90000"/>
              </a:lnSpc>
              <a:spcAft>
                <a:spcPts val="800"/>
              </a:spcAft>
              <a:defRPr/>
            </a:pPr>
            <a:r>
              <a:rPr lang="en-US" sz="2133" dirty="0">
                <a:latin typeface="urw-din"/>
              </a:rPr>
              <a:t>A+B*C       +A*BC         ABC*+</a:t>
            </a:r>
          </a:p>
          <a:p>
            <a:pPr marL="152396" defTabSz="1219170">
              <a:lnSpc>
                <a:spcPct val="90000"/>
              </a:lnSpc>
              <a:spcAft>
                <a:spcPts val="800"/>
              </a:spcAft>
              <a:defRPr/>
            </a:pPr>
            <a:endParaRPr lang="en-US" sz="1867" dirty="0">
              <a:latin typeface="Arial"/>
            </a:endParaRPr>
          </a:p>
        </p:txBody>
      </p:sp>
      <p:sp>
        <p:nvSpPr>
          <p:cNvPr id="2" name="TextBox 1">
            <a:extLst>
              <a:ext uri="{FF2B5EF4-FFF2-40B4-BE49-F238E27FC236}">
                <a16:creationId xmlns:a16="http://schemas.microsoft.com/office/drawing/2014/main" id="{9F6C6D67-ACE0-F4C6-2BD9-EE39F34BB8C7}"/>
              </a:ext>
            </a:extLst>
          </p:cNvPr>
          <p:cNvSpPr txBox="1"/>
          <p:nvPr/>
        </p:nvSpPr>
        <p:spPr>
          <a:xfrm>
            <a:off x="0" y="15280"/>
            <a:ext cx="12000656" cy="711339"/>
          </a:xfrm>
          <a:prstGeom prst="rect">
            <a:avLst/>
          </a:prstGeom>
          <a:solidFill>
            <a:schemeClr val="accent4">
              <a:lumMod val="20000"/>
              <a:lumOff val="80000"/>
            </a:schemeClr>
          </a:solidFill>
        </p:spPr>
        <p:txBody>
          <a:bodyPr vert="horz" lIns="121920" tIns="60960" rIns="121920" bIns="60960" rtlCol="0" anchor="ctr">
            <a:normAutofit/>
          </a:bodyPr>
          <a:lstStyle/>
          <a:p>
            <a:pPr algn="ctr" defTabSz="1219170">
              <a:lnSpc>
                <a:spcPct val="90000"/>
              </a:lnSpc>
              <a:spcBef>
                <a:spcPct val="0"/>
              </a:spcBef>
              <a:spcAft>
                <a:spcPts val="800"/>
              </a:spcAft>
              <a:defRPr/>
            </a:pPr>
            <a:r>
              <a:rPr lang="en-US" sz="2667" b="1" dirty="0">
                <a:solidFill>
                  <a:prstClr val="black"/>
                </a:solidFill>
                <a:latin typeface="Arial" panose="020B0604020202020204" pitchFamily="34" charset="0"/>
                <a:ea typeface="Times New Roman" panose="02020603050405020304" pitchFamily="18" charset="0"/>
              </a:rPr>
              <a:t>Representation of Expressions and Evaluation</a:t>
            </a:r>
            <a:endParaRPr lang="en-US" sz="3200" b="1" dirty="0">
              <a:solidFill>
                <a:prstClr val="black"/>
              </a:solidFill>
              <a:latin typeface="Arial"/>
            </a:endParaRPr>
          </a:p>
        </p:txBody>
      </p:sp>
    </p:spTree>
    <p:extLst>
      <p:ext uri="{BB962C8B-B14F-4D97-AF65-F5344CB8AC3E}">
        <p14:creationId xmlns:p14="http://schemas.microsoft.com/office/powerpoint/2010/main" val="2473098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C1885AD-6542-42C2-F6D3-4B7C504A19AA}"/>
              </a:ext>
            </a:extLst>
          </p:cNvPr>
          <p:cNvSpPr txBox="1"/>
          <p:nvPr/>
        </p:nvSpPr>
        <p:spPr>
          <a:xfrm>
            <a:off x="227348" y="827972"/>
            <a:ext cx="11737303" cy="5897762"/>
          </a:xfrm>
          <a:prstGeom prst="rect">
            <a:avLst/>
          </a:prstGeom>
        </p:spPr>
        <p:txBody>
          <a:bodyPr vert="horz" lIns="121920" tIns="60960" rIns="121920" bIns="60960" rtlCol="0">
            <a:normAutofit/>
          </a:bodyPr>
          <a:lstStyle/>
          <a:p>
            <a:pPr marL="533387" indent="-380990" defTabSz="1219170">
              <a:lnSpc>
                <a:spcPct val="90000"/>
              </a:lnSpc>
              <a:spcAft>
                <a:spcPts val="800"/>
              </a:spcAft>
              <a:buFont typeface="Wingdings" panose="05000000000000000000" pitchFamily="2" charset="2"/>
              <a:buChar char="§"/>
              <a:defRPr/>
            </a:pPr>
            <a:r>
              <a:rPr lang="en-US" sz="2133" dirty="0">
                <a:latin typeface="Arial" panose="020B0604020202020204" pitchFamily="34" charset="0"/>
                <a:ea typeface="Times New Roman" panose="02020603050405020304" pitchFamily="18" charset="0"/>
              </a:rPr>
              <a:t>The conversion is done at the </a:t>
            </a:r>
            <a:r>
              <a:rPr lang="en-US" sz="2133" dirty="0">
                <a:solidFill>
                  <a:srgbClr val="FF0000"/>
                </a:solidFill>
                <a:latin typeface="Arial" panose="020B0604020202020204" pitchFamily="34" charset="0"/>
                <a:ea typeface="Times New Roman" panose="02020603050405020304" pitchFamily="18" charset="0"/>
              </a:rPr>
              <a:t>time of evaluating the expression </a:t>
            </a:r>
            <a:r>
              <a:rPr lang="en-US" sz="2133" dirty="0">
                <a:latin typeface="Arial" panose="020B0604020202020204" pitchFamily="34" charset="0"/>
                <a:ea typeface="Times New Roman" panose="02020603050405020304" pitchFamily="18" charset="0"/>
              </a:rPr>
              <a:t>by a compiler as one need not worry about the precedence or associativity of the operators.</a:t>
            </a:r>
          </a:p>
          <a:p>
            <a:pPr marL="152396" defTabSz="1219170">
              <a:lnSpc>
                <a:spcPct val="90000"/>
              </a:lnSpc>
              <a:spcAft>
                <a:spcPts val="800"/>
              </a:spcAft>
              <a:defRPr/>
            </a:pPr>
            <a:r>
              <a:rPr lang="en-US" sz="2400" dirty="0">
                <a:latin typeface="Arial" panose="020B0604020202020204" pitchFamily="34" charset="0"/>
                <a:ea typeface="Times New Roman" panose="02020603050405020304" pitchFamily="18" charset="0"/>
              </a:rPr>
              <a:t>1) Infix to Postfix Conversion     2) Infix to Prefix conversion</a:t>
            </a:r>
            <a:endParaRPr lang="en-US" sz="2400" b="1" dirty="0">
              <a:solidFill>
                <a:srgbClr val="C00000"/>
              </a:solidFill>
              <a:latin typeface="urw-din"/>
            </a:endParaRPr>
          </a:p>
          <a:p>
            <a:pPr marL="152396" defTabSz="1219170">
              <a:lnSpc>
                <a:spcPct val="90000"/>
              </a:lnSpc>
              <a:spcAft>
                <a:spcPts val="800"/>
              </a:spcAft>
              <a:defRPr/>
            </a:pPr>
            <a:r>
              <a:rPr lang="en-US" sz="2400" b="1" dirty="0">
                <a:solidFill>
                  <a:srgbClr val="C00000"/>
                </a:solidFill>
                <a:latin typeface="urw-din"/>
              </a:rPr>
              <a:t>1) Infix to Postfix Conversion:</a:t>
            </a:r>
          </a:p>
          <a:p>
            <a:pPr marL="533387" indent="-380990" defTabSz="1219170">
              <a:lnSpc>
                <a:spcPct val="90000"/>
              </a:lnSpc>
              <a:spcAft>
                <a:spcPts val="800"/>
              </a:spcAft>
              <a:buFont typeface="Wingdings" panose="05000000000000000000" pitchFamily="2" charset="2"/>
              <a:buChar char="§"/>
              <a:defRPr/>
            </a:pPr>
            <a:r>
              <a:rPr lang="en-US" sz="2133" dirty="0">
                <a:latin typeface="urw-din"/>
              </a:rPr>
              <a:t>To convert </a:t>
            </a:r>
            <a:r>
              <a:rPr lang="en-US" sz="2133" b="1" dirty="0">
                <a:latin typeface="urw-din"/>
              </a:rPr>
              <a:t>infix expression </a:t>
            </a:r>
            <a:r>
              <a:rPr lang="en-US" sz="2133" dirty="0">
                <a:latin typeface="urw-din"/>
              </a:rPr>
              <a:t>to</a:t>
            </a:r>
            <a:r>
              <a:rPr lang="en-US" sz="2133" b="1" dirty="0">
                <a:latin typeface="urw-din"/>
              </a:rPr>
              <a:t> postfix expression</a:t>
            </a:r>
            <a:r>
              <a:rPr lang="en-US" sz="2133" dirty="0">
                <a:latin typeface="urw-din"/>
              </a:rPr>
              <a:t>, we will use the </a:t>
            </a:r>
            <a:r>
              <a:rPr lang="en-US" sz="2133" b="1" dirty="0">
                <a:latin typeface="urw-din"/>
              </a:rPr>
              <a:t>stack</a:t>
            </a:r>
            <a:r>
              <a:rPr lang="en-US" sz="2133" dirty="0">
                <a:latin typeface="urw-din"/>
              </a:rPr>
              <a:t> data structure. </a:t>
            </a:r>
          </a:p>
          <a:p>
            <a:pPr marL="152396" defTabSz="1219170">
              <a:lnSpc>
                <a:spcPct val="90000"/>
              </a:lnSpc>
              <a:spcAft>
                <a:spcPts val="800"/>
              </a:spcAft>
              <a:defRPr/>
            </a:pPr>
            <a:r>
              <a:rPr lang="en-US" sz="2133" dirty="0">
                <a:latin typeface="urw-din"/>
              </a:rPr>
              <a:t>ALG:</a:t>
            </a:r>
          </a:p>
          <a:p>
            <a:pPr marL="152396" defTabSz="1219170">
              <a:lnSpc>
                <a:spcPct val="90000"/>
              </a:lnSpc>
              <a:spcAft>
                <a:spcPts val="800"/>
              </a:spcAft>
              <a:defRPr/>
            </a:pPr>
            <a:r>
              <a:rPr lang="en-US" sz="2133" dirty="0">
                <a:latin typeface="urw-din"/>
              </a:rPr>
              <a:t>The following steps are required for conversion</a:t>
            </a:r>
          </a:p>
          <a:p>
            <a:pPr marL="1219170" lvl="1" indent="-457189">
              <a:lnSpc>
                <a:spcPct val="90000"/>
              </a:lnSpc>
              <a:spcAft>
                <a:spcPts val="800"/>
              </a:spcAft>
              <a:buFont typeface="+mj-lt"/>
              <a:buAutoNum type="arabicPeriod"/>
              <a:defRPr/>
            </a:pPr>
            <a:r>
              <a:rPr lang="en-US" sz="2133" dirty="0">
                <a:solidFill>
                  <a:srgbClr val="C00000"/>
                </a:solidFill>
                <a:latin typeface="urw-din"/>
              </a:rPr>
              <a:t>Scan the infix expression </a:t>
            </a:r>
            <a:r>
              <a:rPr lang="en-US" sz="2133" dirty="0">
                <a:latin typeface="urw-din"/>
              </a:rPr>
              <a:t>from </a:t>
            </a:r>
            <a:r>
              <a:rPr lang="en-US" sz="2133" b="1" dirty="0">
                <a:latin typeface="urw-din"/>
              </a:rPr>
              <a:t>left to right</a:t>
            </a:r>
            <a:r>
              <a:rPr lang="en-US" sz="2133" dirty="0">
                <a:latin typeface="urw-din"/>
              </a:rPr>
              <a:t>, </a:t>
            </a:r>
          </a:p>
          <a:p>
            <a:pPr marL="1219170" lvl="1" indent="-457189">
              <a:lnSpc>
                <a:spcPct val="90000"/>
              </a:lnSpc>
              <a:spcAft>
                <a:spcPts val="800"/>
              </a:spcAft>
              <a:buFont typeface="+mj-lt"/>
              <a:buAutoNum type="arabicPeriod"/>
              <a:defRPr/>
            </a:pPr>
            <a:r>
              <a:rPr lang="en-US" sz="2133" dirty="0">
                <a:latin typeface="urw-din"/>
              </a:rPr>
              <a:t>When we will get </a:t>
            </a:r>
            <a:r>
              <a:rPr lang="en-US" sz="2133" dirty="0">
                <a:highlight>
                  <a:srgbClr val="FFFF00"/>
                </a:highlight>
                <a:latin typeface="urw-din"/>
              </a:rPr>
              <a:t>any</a:t>
            </a:r>
            <a:r>
              <a:rPr lang="en-US" sz="2133" dirty="0">
                <a:solidFill>
                  <a:srgbClr val="C00000"/>
                </a:solidFill>
                <a:highlight>
                  <a:srgbClr val="FFFF00"/>
                </a:highlight>
                <a:latin typeface="urw-din"/>
              </a:rPr>
              <a:t> </a:t>
            </a:r>
            <a:r>
              <a:rPr lang="en-US" sz="2133" b="1" dirty="0">
                <a:solidFill>
                  <a:srgbClr val="C00000"/>
                </a:solidFill>
                <a:highlight>
                  <a:srgbClr val="FFFF00"/>
                </a:highlight>
                <a:latin typeface="urw-din"/>
              </a:rPr>
              <a:t>operand</a:t>
            </a:r>
            <a:r>
              <a:rPr lang="en-US" sz="2133" dirty="0">
                <a:latin typeface="urw-din"/>
              </a:rPr>
              <a:t>, simply </a:t>
            </a:r>
            <a:r>
              <a:rPr lang="en-US" sz="2133" b="1" dirty="0">
                <a:solidFill>
                  <a:srgbClr val="C00000"/>
                </a:solidFill>
                <a:highlight>
                  <a:srgbClr val="FFFF00"/>
                </a:highlight>
                <a:latin typeface="urw-din"/>
              </a:rPr>
              <a:t>add them to the postfix form(output)</a:t>
            </a:r>
            <a:endParaRPr lang="en-US" sz="2133" dirty="0">
              <a:solidFill>
                <a:srgbClr val="C00000"/>
              </a:solidFill>
              <a:highlight>
                <a:srgbClr val="FFFF00"/>
              </a:highlight>
              <a:latin typeface="urw-din"/>
            </a:endParaRPr>
          </a:p>
          <a:p>
            <a:pPr marL="1219170" lvl="1" indent="-457189">
              <a:lnSpc>
                <a:spcPct val="90000"/>
              </a:lnSpc>
              <a:spcAft>
                <a:spcPts val="800"/>
              </a:spcAft>
              <a:buFont typeface="+mj-lt"/>
              <a:buAutoNum type="arabicPeriod"/>
              <a:defRPr/>
            </a:pPr>
            <a:r>
              <a:rPr lang="en-US" sz="2133" dirty="0">
                <a:latin typeface="urw-din"/>
              </a:rPr>
              <a:t>For the </a:t>
            </a:r>
            <a:r>
              <a:rPr lang="en-US" sz="2133" b="1" dirty="0">
                <a:solidFill>
                  <a:srgbClr val="C00000"/>
                </a:solidFill>
                <a:latin typeface="urw-din"/>
              </a:rPr>
              <a:t>operator and parenthesis</a:t>
            </a:r>
            <a:r>
              <a:rPr lang="en-US" sz="2133" dirty="0">
                <a:latin typeface="urw-din"/>
              </a:rPr>
              <a:t>, </a:t>
            </a:r>
            <a:r>
              <a:rPr lang="en-US" sz="2133" b="1" dirty="0">
                <a:latin typeface="urw-din"/>
              </a:rPr>
              <a:t>push</a:t>
            </a:r>
            <a:r>
              <a:rPr lang="en-US" sz="2133" dirty="0">
                <a:latin typeface="urw-din"/>
              </a:rPr>
              <a:t> them in the </a:t>
            </a:r>
            <a:r>
              <a:rPr lang="en-US" sz="2133" b="1" dirty="0">
                <a:latin typeface="urw-din"/>
              </a:rPr>
              <a:t>stack </a:t>
            </a:r>
            <a:r>
              <a:rPr lang="en-US" sz="2133" b="1" dirty="0">
                <a:highlight>
                  <a:srgbClr val="FFFF00"/>
                </a:highlight>
                <a:latin typeface="urw-din"/>
              </a:rPr>
              <a:t>by</a:t>
            </a:r>
            <a:r>
              <a:rPr lang="en-US" sz="2133" dirty="0">
                <a:highlight>
                  <a:srgbClr val="FFFF00"/>
                </a:highlight>
                <a:latin typeface="urw-din"/>
              </a:rPr>
              <a:t> maintaining the </a:t>
            </a:r>
            <a:r>
              <a:rPr lang="en-US" sz="2133" b="1" dirty="0">
                <a:highlight>
                  <a:srgbClr val="FFFF00"/>
                </a:highlight>
                <a:latin typeface="urw-din"/>
              </a:rPr>
              <a:t>precedence of them.</a:t>
            </a:r>
            <a:endParaRPr lang="en-US" sz="1867" b="1" dirty="0">
              <a:highlight>
                <a:srgbClr val="FFFF00"/>
              </a:highlight>
              <a:latin typeface="Arial"/>
            </a:endParaRPr>
          </a:p>
        </p:txBody>
      </p:sp>
      <p:sp>
        <p:nvSpPr>
          <p:cNvPr id="2" name="TextBox 1">
            <a:extLst>
              <a:ext uri="{FF2B5EF4-FFF2-40B4-BE49-F238E27FC236}">
                <a16:creationId xmlns:a16="http://schemas.microsoft.com/office/drawing/2014/main" id="{9F6C6D67-ACE0-F4C6-2BD9-EE39F34BB8C7}"/>
              </a:ext>
            </a:extLst>
          </p:cNvPr>
          <p:cNvSpPr txBox="1"/>
          <p:nvPr/>
        </p:nvSpPr>
        <p:spPr>
          <a:xfrm>
            <a:off x="227348" y="116632"/>
            <a:ext cx="11737304" cy="711339"/>
          </a:xfrm>
          <a:prstGeom prst="rect">
            <a:avLst/>
          </a:prstGeom>
          <a:solidFill>
            <a:schemeClr val="accent4">
              <a:lumMod val="20000"/>
              <a:lumOff val="80000"/>
            </a:schemeClr>
          </a:solidFill>
        </p:spPr>
        <p:txBody>
          <a:bodyPr vert="horz" lIns="121920" tIns="60960" rIns="121920" bIns="60960" rtlCol="0" anchor="ctr">
            <a:normAutofit/>
          </a:bodyPr>
          <a:lstStyle/>
          <a:p>
            <a:pPr algn="ctr" defTabSz="1219170">
              <a:lnSpc>
                <a:spcPct val="90000"/>
              </a:lnSpc>
              <a:spcBef>
                <a:spcPct val="0"/>
              </a:spcBef>
              <a:spcAft>
                <a:spcPts val="800"/>
              </a:spcAft>
              <a:defRPr/>
            </a:pPr>
            <a:r>
              <a:rPr lang="en-US" sz="2667" dirty="0">
                <a:latin typeface="Arial" panose="020B0604020202020204" pitchFamily="34" charset="0"/>
                <a:ea typeface="Times New Roman" panose="02020603050405020304" pitchFamily="18" charset="0"/>
              </a:rPr>
              <a:t>Algorithms for conversions:</a:t>
            </a:r>
            <a:endParaRPr lang="en-US" sz="3200" b="1" dirty="0">
              <a:solidFill>
                <a:prstClr val="black"/>
              </a:solidFill>
              <a:latin typeface="Arial"/>
            </a:endParaRPr>
          </a:p>
        </p:txBody>
      </p:sp>
    </p:spTree>
    <p:extLst>
      <p:ext uri="{BB962C8B-B14F-4D97-AF65-F5344CB8AC3E}">
        <p14:creationId xmlns:p14="http://schemas.microsoft.com/office/powerpoint/2010/main" val="21366997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C1885AD-6542-42C2-F6D3-4B7C504A19AA}"/>
              </a:ext>
            </a:extLst>
          </p:cNvPr>
          <p:cNvSpPr txBox="1"/>
          <p:nvPr/>
        </p:nvSpPr>
        <p:spPr>
          <a:xfrm>
            <a:off x="335360" y="836712"/>
            <a:ext cx="8697721" cy="5710885"/>
          </a:xfrm>
          <a:prstGeom prst="rect">
            <a:avLst/>
          </a:prstGeom>
        </p:spPr>
        <p:txBody>
          <a:bodyPr vert="horz" lIns="121920" tIns="60960" rIns="121920" bIns="60960" rtlCol="0">
            <a:normAutofit/>
          </a:bodyPr>
          <a:lstStyle/>
          <a:p>
            <a:pPr marL="152396" defTabSz="1219170">
              <a:lnSpc>
                <a:spcPct val="90000"/>
              </a:lnSpc>
              <a:spcAft>
                <a:spcPts val="800"/>
              </a:spcAft>
              <a:defRPr/>
            </a:pPr>
            <a:r>
              <a:rPr lang="en-US" sz="2133" b="1" dirty="0">
                <a:solidFill>
                  <a:srgbClr val="C00000"/>
                </a:solidFill>
                <a:latin typeface="Calibri" panose="020F0502020204030204" pitchFamily="34" charset="0"/>
                <a:cs typeface="Calibri" panose="020F0502020204030204" pitchFamily="34" charset="0"/>
              </a:rPr>
              <a:t>Ex.  Infix </a:t>
            </a:r>
            <a:r>
              <a:rPr lang="en-US" sz="2133" b="1" dirty="0">
                <a:solidFill>
                  <a:srgbClr val="C00000"/>
                </a:solidFill>
                <a:latin typeface="Calibri" panose="020F0502020204030204" pitchFamily="34" charset="0"/>
                <a:cs typeface="Calibri" panose="020F0502020204030204" pitchFamily="34" charset="0"/>
                <a:sym typeface="Wingdings" panose="05000000000000000000" pitchFamily="2" charset="2"/>
              </a:rPr>
              <a:t>  </a:t>
            </a:r>
            <a:r>
              <a:rPr lang="en-US" sz="2133" b="1" dirty="0">
                <a:solidFill>
                  <a:srgbClr val="C00000"/>
                </a:solidFill>
                <a:latin typeface="Calibri" panose="020F0502020204030204" pitchFamily="34" charset="0"/>
                <a:cs typeface="Calibri" panose="020F0502020204030204" pitchFamily="34" charset="0"/>
              </a:rPr>
              <a:t>a + b * C   </a:t>
            </a:r>
          </a:p>
          <a:p>
            <a:pPr marL="152396" defTabSz="1219170">
              <a:lnSpc>
                <a:spcPct val="90000"/>
              </a:lnSpc>
              <a:spcAft>
                <a:spcPts val="800"/>
              </a:spcAft>
              <a:defRPr/>
            </a:pPr>
            <a:endParaRPr lang="en-US" sz="1733" b="1" dirty="0">
              <a:solidFill>
                <a:srgbClr val="C00000"/>
              </a:solidFill>
              <a:latin typeface="Calibri" panose="020F0502020204030204" pitchFamily="34" charset="0"/>
              <a:cs typeface="Calibri" panose="020F0502020204030204" pitchFamily="34" charset="0"/>
            </a:endParaRPr>
          </a:p>
          <a:p>
            <a:pPr marL="152396" defTabSz="1219170">
              <a:lnSpc>
                <a:spcPct val="90000"/>
              </a:lnSpc>
              <a:spcAft>
                <a:spcPts val="800"/>
              </a:spcAft>
              <a:defRPr/>
            </a:pPr>
            <a:r>
              <a:rPr lang="en-US" sz="1733" b="1" dirty="0">
                <a:solidFill>
                  <a:srgbClr val="C00000"/>
                </a:solidFill>
                <a:latin typeface="Calibri" panose="020F0502020204030204" pitchFamily="34" charset="0"/>
                <a:cs typeface="Calibri" panose="020F0502020204030204" pitchFamily="34" charset="0"/>
              </a:rPr>
              <a:t> </a:t>
            </a:r>
          </a:p>
          <a:p>
            <a:pPr marL="152396" defTabSz="1219170">
              <a:lnSpc>
                <a:spcPct val="90000"/>
              </a:lnSpc>
              <a:spcAft>
                <a:spcPts val="800"/>
              </a:spcAft>
              <a:defRPr/>
            </a:pPr>
            <a:endParaRPr lang="en-US" sz="1733"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9F6C6D67-ACE0-F4C6-2BD9-EE39F34BB8C7}"/>
              </a:ext>
            </a:extLst>
          </p:cNvPr>
          <p:cNvSpPr txBox="1"/>
          <p:nvPr/>
        </p:nvSpPr>
        <p:spPr>
          <a:xfrm>
            <a:off x="0" y="4990"/>
            <a:ext cx="12000656" cy="711339"/>
          </a:xfrm>
          <a:prstGeom prst="rect">
            <a:avLst/>
          </a:prstGeom>
          <a:solidFill>
            <a:schemeClr val="accent4">
              <a:lumMod val="20000"/>
              <a:lumOff val="80000"/>
            </a:schemeClr>
          </a:solidFill>
        </p:spPr>
        <p:txBody>
          <a:bodyPr vert="horz" lIns="121920" tIns="60960" rIns="121920" bIns="60960" rtlCol="0" anchor="ctr">
            <a:normAutofit/>
          </a:bodyPr>
          <a:lstStyle/>
          <a:p>
            <a:pPr marL="152396" defTabSz="1219170">
              <a:lnSpc>
                <a:spcPct val="90000"/>
              </a:lnSpc>
              <a:spcAft>
                <a:spcPts val="800"/>
              </a:spcAft>
              <a:defRPr/>
            </a:pPr>
            <a:r>
              <a:rPr lang="en-US" sz="2667" b="1" dirty="0">
                <a:solidFill>
                  <a:srgbClr val="C00000"/>
                </a:solidFill>
                <a:latin typeface="urw-din"/>
              </a:rPr>
              <a:t>Infix to Postfix Conversion:</a:t>
            </a:r>
          </a:p>
        </p:txBody>
      </p:sp>
      <p:graphicFrame>
        <p:nvGraphicFramePr>
          <p:cNvPr id="5" name="Table 5">
            <a:extLst>
              <a:ext uri="{FF2B5EF4-FFF2-40B4-BE49-F238E27FC236}">
                <a16:creationId xmlns:a16="http://schemas.microsoft.com/office/drawing/2014/main" id="{EC6D4692-D2C8-6537-24B6-8B48B32DAA69}"/>
              </a:ext>
            </a:extLst>
          </p:cNvPr>
          <p:cNvGraphicFramePr>
            <a:graphicFrameLocks noGrp="1"/>
          </p:cNvGraphicFramePr>
          <p:nvPr/>
        </p:nvGraphicFramePr>
        <p:xfrm>
          <a:off x="3575720" y="1057328"/>
          <a:ext cx="7533921" cy="5269652"/>
        </p:xfrm>
        <a:graphic>
          <a:graphicData uri="http://schemas.openxmlformats.org/drawingml/2006/table">
            <a:tbl>
              <a:tblPr firstRow="1" bandRow="1">
                <a:tableStyleId>{5C22544A-7EE6-4342-B048-85BDC9FD1C3A}</a:tableStyleId>
              </a:tblPr>
              <a:tblGrid>
                <a:gridCol w="1315717">
                  <a:extLst>
                    <a:ext uri="{9D8B030D-6E8A-4147-A177-3AD203B41FA5}">
                      <a16:colId xmlns:a16="http://schemas.microsoft.com/office/drawing/2014/main" val="4051046855"/>
                    </a:ext>
                  </a:extLst>
                </a:gridCol>
                <a:gridCol w="1122629">
                  <a:extLst>
                    <a:ext uri="{9D8B030D-6E8A-4147-A177-3AD203B41FA5}">
                      <a16:colId xmlns:a16="http://schemas.microsoft.com/office/drawing/2014/main" val="4219760395"/>
                    </a:ext>
                  </a:extLst>
                </a:gridCol>
                <a:gridCol w="1653767">
                  <a:extLst>
                    <a:ext uri="{9D8B030D-6E8A-4147-A177-3AD203B41FA5}">
                      <a16:colId xmlns:a16="http://schemas.microsoft.com/office/drawing/2014/main" val="4265417062"/>
                    </a:ext>
                  </a:extLst>
                </a:gridCol>
                <a:gridCol w="3441808">
                  <a:extLst>
                    <a:ext uri="{9D8B030D-6E8A-4147-A177-3AD203B41FA5}">
                      <a16:colId xmlns:a16="http://schemas.microsoft.com/office/drawing/2014/main" val="3372110100"/>
                    </a:ext>
                  </a:extLst>
                </a:gridCol>
              </a:tblGrid>
              <a:tr h="1584960">
                <a:tc>
                  <a:txBody>
                    <a:bodyPr/>
                    <a:lstStyle/>
                    <a:p>
                      <a:r>
                        <a:rPr lang="en-IN" sz="2400" dirty="0"/>
                        <a:t>incoming char </a:t>
                      </a:r>
                    </a:p>
                  </a:txBody>
                  <a:tcPr marL="121920" marR="121920" marT="60960" marB="60960"/>
                </a:tc>
                <a:tc>
                  <a:txBody>
                    <a:bodyPr/>
                    <a:lstStyle/>
                    <a:p>
                      <a:pPr algn="ctr"/>
                      <a:r>
                        <a:rPr lang="en-IN" sz="2400" dirty="0"/>
                        <a:t>stack </a:t>
                      </a:r>
                    </a:p>
                  </a:txBody>
                  <a:tcPr marL="121920" marR="121920" marT="60960" marB="60960"/>
                </a:tc>
                <a:tc>
                  <a:txBody>
                    <a:bodyPr/>
                    <a:lstStyle/>
                    <a:p>
                      <a:r>
                        <a:rPr lang="en-IN" sz="2400" dirty="0"/>
                        <a:t>postfix form</a:t>
                      </a:r>
                    </a:p>
                    <a:p>
                      <a:r>
                        <a:rPr lang="en-IN" sz="2400" dirty="0"/>
                        <a:t>(output)</a:t>
                      </a:r>
                    </a:p>
                    <a:p>
                      <a:endParaRPr lang="en-IN" sz="2400" dirty="0"/>
                    </a:p>
                  </a:txBody>
                  <a:tcPr marL="121920" marR="121920" marT="60960" marB="60960"/>
                </a:tc>
                <a:tc>
                  <a:txBody>
                    <a:bodyPr/>
                    <a:lstStyle/>
                    <a:p>
                      <a:r>
                        <a:rPr lang="en-US" sz="2400" dirty="0"/>
                        <a:t> observation</a:t>
                      </a:r>
                      <a:endParaRPr lang="en-IN" sz="2400" dirty="0"/>
                    </a:p>
                  </a:txBody>
                  <a:tcPr marL="121920" marR="121920" marT="60960" marB="60960"/>
                </a:tc>
                <a:extLst>
                  <a:ext uri="{0D108BD9-81ED-4DB2-BD59-A6C34878D82A}">
                    <a16:rowId xmlns:a16="http://schemas.microsoft.com/office/drawing/2014/main" val="1986510101"/>
                  </a:ext>
                </a:extLst>
              </a:tr>
              <a:tr h="494453">
                <a:tc>
                  <a:txBody>
                    <a:bodyPr/>
                    <a:lstStyle/>
                    <a:p>
                      <a:r>
                        <a:rPr lang="en-US" sz="2400" dirty="0"/>
                        <a:t>a</a:t>
                      </a:r>
                      <a:endParaRPr lang="en-IN" sz="2400" dirty="0"/>
                    </a:p>
                  </a:txBody>
                  <a:tcPr marL="121920" marR="121920" marT="60960" marB="60960"/>
                </a:tc>
                <a:tc>
                  <a:txBody>
                    <a:bodyPr/>
                    <a:lstStyle/>
                    <a:p>
                      <a:pPr algn="ctr"/>
                      <a:r>
                        <a:rPr lang="en-US" sz="2400" dirty="0"/>
                        <a:t>Empty</a:t>
                      </a:r>
                      <a:endParaRPr lang="en-IN" sz="2400" dirty="0"/>
                    </a:p>
                  </a:txBody>
                  <a:tcPr marL="121920" marR="121920" marT="60960" marB="60960"/>
                </a:tc>
                <a:tc>
                  <a:txBody>
                    <a:bodyPr/>
                    <a:lstStyle/>
                    <a:p>
                      <a:pPr algn="ctr"/>
                      <a:r>
                        <a:rPr lang="en-US" sz="2400" dirty="0"/>
                        <a:t> a</a:t>
                      </a:r>
                      <a:endParaRPr lang="en-IN" sz="2400" dirty="0"/>
                    </a:p>
                  </a:txBody>
                  <a:tcPr marL="121920" marR="121920" marT="60960" marB="60960"/>
                </a:tc>
                <a:tc>
                  <a:txBody>
                    <a:bodyPr/>
                    <a:lstStyle/>
                    <a:p>
                      <a:pPr algn="l"/>
                      <a:r>
                        <a:rPr lang="en-US" sz="2400" dirty="0"/>
                        <a:t> a is added to output</a:t>
                      </a:r>
                      <a:endParaRPr lang="en-IN" sz="2400" dirty="0"/>
                    </a:p>
                  </a:txBody>
                  <a:tcPr marL="121920" marR="121920" marT="60960" marB="60960"/>
                </a:tc>
                <a:extLst>
                  <a:ext uri="{0D108BD9-81ED-4DB2-BD59-A6C34878D82A}">
                    <a16:rowId xmlns:a16="http://schemas.microsoft.com/office/drawing/2014/main" val="2828481466"/>
                  </a:ext>
                </a:extLst>
              </a:tr>
              <a:tr h="494453">
                <a:tc>
                  <a:txBody>
                    <a:bodyPr/>
                    <a:lstStyle/>
                    <a:p>
                      <a:r>
                        <a:rPr lang="en-US" sz="2400" dirty="0"/>
                        <a:t>+</a:t>
                      </a:r>
                      <a:endParaRPr lang="en-IN" sz="2400" dirty="0"/>
                    </a:p>
                  </a:txBody>
                  <a:tcPr marL="121920" marR="121920" marT="60960" marB="60960"/>
                </a:tc>
                <a:tc>
                  <a:txBody>
                    <a:bodyPr/>
                    <a:lstStyle/>
                    <a:p>
                      <a:pPr algn="ctr"/>
                      <a:r>
                        <a:rPr lang="en-US" sz="2400" dirty="0"/>
                        <a:t>  +</a:t>
                      </a:r>
                      <a:endParaRPr lang="en-IN" sz="2400" dirty="0"/>
                    </a:p>
                  </a:txBody>
                  <a:tcPr marL="121920" marR="121920" marT="60960" marB="60960"/>
                </a:tc>
                <a:tc>
                  <a:txBody>
                    <a:bodyPr/>
                    <a:lstStyle/>
                    <a:p>
                      <a:pPr algn="ctr"/>
                      <a:r>
                        <a:rPr lang="en-US" sz="2400" dirty="0"/>
                        <a:t>a</a:t>
                      </a:r>
                      <a:endParaRPr lang="en-IN" sz="2400" dirty="0"/>
                    </a:p>
                  </a:txBody>
                  <a:tcPr marL="121920" marR="121920" marT="60960" marB="60960"/>
                </a:tc>
                <a:tc>
                  <a:txBody>
                    <a:bodyPr/>
                    <a:lstStyle/>
                    <a:p>
                      <a:pPr algn="l"/>
                      <a:r>
                        <a:rPr lang="en-US" sz="2400" dirty="0"/>
                        <a:t>+ pushed to stack</a:t>
                      </a:r>
                      <a:endParaRPr lang="en-IN" sz="2400" dirty="0"/>
                    </a:p>
                  </a:txBody>
                  <a:tcPr marL="121920" marR="121920" marT="60960" marB="60960"/>
                </a:tc>
                <a:extLst>
                  <a:ext uri="{0D108BD9-81ED-4DB2-BD59-A6C34878D82A}">
                    <a16:rowId xmlns:a16="http://schemas.microsoft.com/office/drawing/2014/main" val="1726359407"/>
                  </a:ext>
                </a:extLst>
              </a:tr>
              <a:tr h="494453">
                <a:tc>
                  <a:txBody>
                    <a:bodyPr/>
                    <a:lstStyle/>
                    <a:p>
                      <a:r>
                        <a:rPr lang="en-US" sz="2400" dirty="0"/>
                        <a:t>b</a:t>
                      </a:r>
                      <a:endParaRPr lang="en-IN" sz="2400" dirty="0"/>
                    </a:p>
                  </a:txBody>
                  <a:tcPr marL="121920" marR="121920" marT="60960" marB="60960"/>
                </a:tc>
                <a:tc>
                  <a:txBody>
                    <a:bodyPr/>
                    <a:lstStyle/>
                    <a:p>
                      <a:pPr algn="ctr"/>
                      <a:r>
                        <a:rPr lang="en-US" sz="2400" dirty="0"/>
                        <a:t>  +</a:t>
                      </a:r>
                      <a:endParaRPr lang="en-IN" sz="2400" dirty="0"/>
                    </a:p>
                  </a:txBody>
                  <a:tcPr marL="121920" marR="121920" marT="60960" marB="60960"/>
                </a:tc>
                <a:tc>
                  <a:txBody>
                    <a:bodyPr/>
                    <a:lstStyle/>
                    <a:p>
                      <a:pPr algn="ctr"/>
                      <a:r>
                        <a:rPr lang="en-US" sz="2400" dirty="0"/>
                        <a:t>ab</a:t>
                      </a:r>
                      <a:endParaRPr lang="en-IN" sz="2400" dirty="0"/>
                    </a:p>
                  </a:txBody>
                  <a:tcPr marL="121920" marR="121920" marT="60960" marB="60960"/>
                </a:tc>
                <a:tc>
                  <a:txBody>
                    <a:bodyPr/>
                    <a:lstStyle/>
                    <a:p>
                      <a:pPr algn="l"/>
                      <a:r>
                        <a:rPr lang="en-US" sz="2400" dirty="0"/>
                        <a:t>b is added to output</a:t>
                      </a:r>
                      <a:endParaRPr lang="en-IN" sz="2400" dirty="0"/>
                    </a:p>
                  </a:txBody>
                  <a:tcPr marL="121920" marR="121920" marT="60960" marB="60960"/>
                </a:tc>
                <a:extLst>
                  <a:ext uri="{0D108BD9-81ED-4DB2-BD59-A6C34878D82A}">
                    <a16:rowId xmlns:a16="http://schemas.microsoft.com/office/drawing/2014/main" val="2410077872"/>
                  </a:ext>
                </a:extLst>
              </a:tr>
              <a:tr h="853440">
                <a:tc>
                  <a:txBody>
                    <a:bodyPr/>
                    <a:lstStyle/>
                    <a:p>
                      <a:r>
                        <a:rPr lang="en-US" sz="2400" dirty="0"/>
                        <a:t>*</a:t>
                      </a:r>
                      <a:endParaRPr lang="en-IN" sz="2400" dirty="0"/>
                    </a:p>
                  </a:txBody>
                  <a:tcPr marL="121920" marR="121920" marT="60960" marB="60960"/>
                </a:tc>
                <a:tc>
                  <a:txBody>
                    <a:bodyPr/>
                    <a:lstStyle/>
                    <a:p>
                      <a:pPr algn="ctr"/>
                      <a:r>
                        <a:rPr lang="en-US" sz="2400" dirty="0"/>
                        <a:t>  * +</a:t>
                      </a:r>
                      <a:endParaRPr lang="en-IN" sz="2400" dirty="0"/>
                    </a:p>
                  </a:txBody>
                  <a:tcPr marL="121920" marR="121920" marT="60960" marB="60960"/>
                </a:tc>
                <a:tc>
                  <a:txBody>
                    <a:bodyPr/>
                    <a:lstStyle/>
                    <a:p>
                      <a:pPr algn="ctr"/>
                      <a:r>
                        <a:rPr lang="en-US" sz="2400" dirty="0"/>
                        <a:t>ab</a:t>
                      </a:r>
                      <a:endParaRPr lang="en-IN" sz="2400" dirty="0"/>
                    </a:p>
                  </a:txBody>
                  <a:tcPr marL="121920" marR="121920" marT="60960" marB="60960"/>
                </a:tc>
                <a:tc>
                  <a:txBody>
                    <a:bodyPr/>
                    <a:lstStyle/>
                    <a:p>
                      <a:pPr algn="l"/>
                      <a:r>
                        <a:rPr lang="en-US" sz="2400" dirty="0"/>
                        <a:t>* has higher precedence than +</a:t>
                      </a:r>
                      <a:endParaRPr lang="en-IN" sz="2400" dirty="0"/>
                    </a:p>
                  </a:txBody>
                  <a:tcPr marL="121920" marR="121920" marT="60960" marB="60960"/>
                </a:tc>
                <a:extLst>
                  <a:ext uri="{0D108BD9-81ED-4DB2-BD59-A6C34878D82A}">
                    <a16:rowId xmlns:a16="http://schemas.microsoft.com/office/drawing/2014/main" val="3879804666"/>
                  </a:ext>
                </a:extLst>
              </a:tr>
              <a:tr h="494453">
                <a:tc>
                  <a:txBody>
                    <a:bodyPr/>
                    <a:lstStyle/>
                    <a:p>
                      <a:r>
                        <a:rPr lang="en-US" sz="2400" dirty="0"/>
                        <a:t>c</a:t>
                      </a:r>
                      <a:endParaRPr lang="en-IN" sz="2400" dirty="0"/>
                    </a:p>
                  </a:txBody>
                  <a:tcPr marL="121920" marR="121920" marT="60960" marB="60960"/>
                </a:tc>
                <a:tc>
                  <a:txBody>
                    <a:bodyPr/>
                    <a:lstStyle/>
                    <a:p>
                      <a:pPr algn="ctr"/>
                      <a:r>
                        <a:rPr lang="en-US" sz="2400" dirty="0"/>
                        <a:t> * +</a:t>
                      </a:r>
                      <a:endParaRPr lang="en-IN" sz="2400" dirty="0"/>
                    </a:p>
                  </a:txBody>
                  <a:tcPr marL="121920" marR="121920" marT="60960" marB="60960"/>
                </a:tc>
                <a:tc>
                  <a:txBody>
                    <a:bodyPr/>
                    <a:lstStyle/>
                    <a:p>
                      <a:pPr algn="ctr"/>
                      <a:r>
                        <a:rPr lang="en-US" sz="2400" dirty="0" err="1"/>
                        <a:t>abc</a:t>
                      </a:r>
                      <a:endParaRPr lang="en-IN" sz="2400" dirty="0"/>
                    </a:p>
                  </a:txBody>
                  <a:tcPr marL="121920" marR="121920" marT="60960" marB="60960"/>
                </a:tc>
                <a:tc>
                  <a:txBody>
                    <a:bodyPr/>
                    <a:lstStyle/>
                    <a:p>
                      <a:pPr algn="l"/>
                      <a:r>
                        <a:rPr lang="en-US" sz="2400" dirty="0"/>
                        <a:t>c is added to output</a:t>
                      </a:r>
                      <a:endParaRPr lang="en-IN" sz="2400" dirty="0"/>
                    </a:p>
                  </a:txBody>
                  <a:tcPr marL="121920" marR="121920" marT="60960" marB="60960"/>
                </a:tc>
                <a:extLst>
                  <a:ext uri="{0D108BD9-81ED-4DB2-BD59-A6C34878D82A}">
                    <a16:rowId xmlns:a16="http://schemas.microsoft.com/office/drawing/2014/main" val="3203401009"/>
                  </a:ext>
                </a:extLst>
              </a:tr>
              <a:tr h="853440">
                <a:tc>
                  <a:txBody>
                    <a:bodyPr/>
                    <a:lstStyle/>
                    <a:p>
                      <a:r>
                        <a:rPr lang="en-US" sz="2400" dirty="0"/>
                        <a:t>End of exp</a:t>
                      </a:r>
                      <a:endParaRPr lang="en-IN" sz="2400" dirty="0"/>
                    </a:p>
                  </a:txBody>
                  <a:tcPr marL="121920" marR="121920" marT="60960" marB="60960"/>
                </a:tc>
                <a:tc>
                  <a:txBody>
                    <a:bodyPr/>
                    <a:lstStyle/>
                    <a:p>
                      <a:endParaRPr lang="en-IN" sz="2400" dirty="0"/>
                    </a:p>
                  </a:txBody>
                  <a:tcPr marL="121920" marR="121920" marT="60960" marB="60960"/>
                </a:tc>
                <a:tc>
                  <a:txBody>
                    <a:bodyPr/>
                    <a:lstStyle/>
                    <a:p>
                      <a:pPr algn="ctr"/>
                      <a:r>
                        <a:rPr lang="en-US" sz="2400" b="1" dirty="0" err="1"/>
                        <a:t>abc</a:t>
                      </a:r>
                      <a:r>
                        <a:rPr lang="en-US" sz="2400" b="1" dirty="0"/>
                        <a:t>*+</a:t>
                      </a:r>
                      <a:endParaRPr lang="en-IN" sz="2400" b="1" dirty="0"/>
                    </a:p>
                  </a:txBody>
                  <a:tcPr marL="121920" marR="121920" marT="60960" marB="60960"/>
                </a:tc>
                <a:tc>
                  <a:txBody>
                    <a:bodyPr/>
                    <a:lstStyle/>
                    <a:p>
                      <a:pPr algn="l"/>
                      <a:r>
                        <a:rPr lang="en-US" sz="2400" dirty="0"/>
                        <a:t>Pop and  add to output</a:t>
                      </a:r>
                      <a:endParaRPr lang="en-IN" sz="2400" dirty="0"/>
                    </a:p>
                  </a:txBody>
                  <a:tcPr marL="121920" marR="121920" marT="60960" marB="60960"/>
                </a:tc>
                <a:extLst>
                  <a:ext uri="{0D108BD9-81ED-4DB2-BD59-A6C34878D82A}">
                    <a16:rowId xmlns:a16="http://schemas.microsoft.com/office/drawing/2014/main" val="1989435994"/>
                  </a:ext>
                </a:extLst>
              </a:tr>
            </a:tbl>
          </a:graphicData>
        </a:graphic>
      </p:graphicFrame>
    </p:spTree>
    <p:extLst>
      <p:ext uri="{BB962C8B-B14F-4D97-AF65-F5344CB8AC3E}">
        <p14:creationId xmlns:p14="http://schemas.microsoft.com/office/powerpoint/2010/main" val="39926089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C1885AD-6542-42C2-F6D3-4B7C504A19AA}"/>
              </a:ext>
            </a:extLst>
          </p:cNvPr>
          <p:cNvSpPr txBox="1"/>
          <p:nvPr/>
        </p:nvSpPr>
        <p:spPr>
          <a:xfrm>
            <a:off x="191344" y="836712"/>
            <a:ext cx="11737303" cy="5889021"/>
          </a:xfrm>
          <a:prstGeom prst="rect">
            <a:avLst/>
          </a:prstGeom>
        </p:spPr>
        <p:txBody>
          <a:bodyPr vert="horz" lIns="121920" tIns="60960" rIns="121920" bIns="60960" rtlCol="0">
            <a:normAutofit/>
          </a:bodyPr>
          <a:lstStyle/>
          <a:p>
            <a:pPr marL="152396" defTabSz="1219170">
              <a:lnSpc>
                <a:spcPct val="90000"/>
              </a:lnSpc>
              <a:spcAft>
                <a:spcPts val="800"/>
              </a:spcAft>
              <a:defRPr/>
            </a:pPr>
            <a:r>
              <a:rPr lang="en-US" sz="2133" b="1" dirty="0">
                <a:latin typeface="urw-din"/>
              </a:rPr>
              <a:t>Rules for the conversion from infix to postfix expression</a:t>
            </a:r>
          </a:p>
          <a:p>
            <a:pPr marL="609585" indent="-457189" defTabSz="1219170">
              <a:lnSpc>
                <a:spcPct val="90000"/>
              </a:lnSpc>
              <a:spcAft>
                <a:spcPts val="800"/>
              </a:spcAft>
              <a:buFont typeface="+mj-lt"/>
              <a:buAutoNum type="arabicPeriod"/>
              <a:defRPr/>
            </a:pPr>
            <a:r>
              <a:rPr lang="en-US" sz="2133" b="1" dirty="0">
                <a:latin typeface="urw-din"/>
              </a:rPr>
              <a:t>If (stack == empty or contains a left parenthesis on top</a:t>
            </a:r>
            <a:r>
              <a:rPr lang="en-US" sz="2133" dirty="0">
                <a:latin typeface="urw-din"/>
              </a:rPr>
              <a:t>),  then </a:t>
            </a:r>
            <a:r>
              <a:rPr lang="en-US" sz="2133" b="1" dirty="0">
                <a:latin typeface="urw-din"/>
              </a:rPr>
              <a:t>push the incoming operator</a:t>
            </a:r>
            <a:r>
              <a:rPr lang="en-US" sz="2133" dirty="0">
                <a:latin typeface="urw-din"/>
              </a:rPr>
              <a:t> on to the stack.</a:t>
            </a:r>
          </a:p>
          <a:p>
            <a:pPr marL="609585" indent="-457189" defTabSz="1219170">
              <a:lnSpc>
                <a:spcPct val="90000"/>
              </a:lnSpc>
              <a:spcAft>
                <a:spcPts val="800"/>
              </a:spcAft>
              <a:buFont typeface="+mj-lt"/>
              <a:buAutoNum type="arabicPeriod"/>
              <a:defRPr/>
            </a:pPr>
            <a:r>
              <a:rPr lang="en-US" sz="2133" dirty="0">
                <a:latin typeface="urw-din"/>
              </a:rPr>
              <a:t>If the incoming symbol is </a:t>
            </a:r>
            <a:r>
              <a:rPr lang="en-US" sz="2133" b="1" dirty="0">
                <a:latin typeface="urw-din"/>
              </a:rPr>
              <a:t>'(</a:t>
            </a:r>
            <a:r>
              <a:rPr lang="en-US" sz="2133" dirty="0">
                <a:latin typeface="urw-din"/>
              </a:rPr>
              <a:t>', </a:t>
            </a:r>
            <a:r>
              <a:rPr lang="en-US" sz="2133" b="1" dirty="0">
                <a:latin typeface="urw-din"/>
              </a:rPr>
              <a:t>push</a:t>
            </a:r>
            <a:r>
              <a:rPr lang="en-US" sz="2133" dirty="0">
                <a:latin typeface="urw-din"/>
              </a:rPr>
              <a:t> it on to the stack.</a:t>
            </a:r>
          </a:p>
          <a:p>
            <a:pPr marL="609585" indent="-457189" defTabSz="1219170">
              <a:lnSpc>
                <a:spcPct val="90000"/>
              </a:lnSpc>
              <a:spcAft>
                <a:spcPts val="800"/>
              </a:spcAft>
              <a:buFont typeface="+mj-lt"/>
              <a:buAutoNum type="arabicPeriod"/>
              <a:defRPr/>
            </a:pPr>
            <a:r>
              <a:rPr lang="en-US" sz="2133" dirty="0">
                <a:latin typeface="urw-din"/>
              </a:rPr>
              <a:t>If the incoming symbol is </a:t>
            </a:r>
            <a:r>
              <a:rPr lang="en-US" sz="2133" b="1" dirty="0">
                <a:latin typeface="urw-din"/>
              </a:rPr>
              <a:t>')'</a:t>
            </a:r>
            <a:r>
              <a:rPr lang="en-US" sz="2133" dirty="0">
                <a:latin typeface="urw-din"/>
              </a:rPr>
              <a:t>, </a:t>
            </a:r>
            <a:r>
              <a:rPr lang="en-US" sz="2133" b="1" dirty="0">
                <a:latin typeface="urw-din"/>
              </a:rPr>
              <a:t>pop</a:t>
            </a:r>
            <a:r>
              <a:rPr lang="en-US" sz="2133" dirty="0">
                <a:latin typeface="urw-din"/>
              </a:rPr>
              <a:t> the stack and output(print) the </a:t>
            </a:r>
            <a:r>
              <a:rPr lang="en-US" sz="2133" b="1" dirty="0">
                <a:latin typeface="urw-din"/>
              </a:rPr>
              <a:t>operators until the left parenthesis </a:t>
            </a:r>
            <a:r>
              <a:rPr lang="en-US" sz="2133" dirty="0">
                <a:latin typeface="urw-din"/>
              </a:rPr>
              <a:t>is found.</a:t>
            </a:r>
          </a:p>
          <a:p>
            <a:pPr marL="609585" indent="-457189" defTabSz="1219170">
              <a:lnSpc>
                <a:spcPct val="90000"/>
              </a:lnSpc>
              <a:spcAft>
                <a:spcPts val="800"/>
              </a:spcAft>
              <a:buFont typeface="+mj-lt"/>
              <a:buAutoNum type="arabicPeriod"/>
              <a:defRPr/>
            </a:pPr>
            <a:r>
              <a:rPr lang="en-US" sz="2133" b="1" dirty="0">
                <a:solidFill>
                  <a:srgbClr val="C00000"/>
                </a:solidFill>
                <a:latin typeface="urw-din"/>
              </a:rPr>
              <a:t>If( incoming operator &gt;  the top of the stack) </a:t>
            </a:r>
            <a:r>
              <a:rPr lang="en-US" sz="2133" dirty="0">
                <a:latin typeface="urw-din"/>
              </a:rPr>
              <a:t>then </a:t>
            </a:r>
            <a:r>
              <a:rPr lang="en-US" sz="2133" dirty="0">
                <a:latin typeface="urw-din"/>
                <a:sym typeface="Wingdings" panose="05000000000000000000" pitchFamily="2" charset="2"/>
              </a:rPr>
              <a:t> </a:t>
            </a:r>
            <a:r>
              <a:rPr lang="en-US" sz="2133" dirty="0">
                <a:latin typeface="urw-din"/>
              </a:rPr>
              <a:t> </a:t>
            </a:r>
            <a:r>
              <a:rPr lang="en-US" sz="2133" b="1" dirty="0">
                <a:solidFill>
                  <a:srgbClr val="C00000"/>
                </a:solidFill>
                <a:latin typeface="urw-din"/>
              </a:rPr>
              <a:t>push</a:t>
            </a:r>
            <a:r>
              <a:rPr lang="en-US" sz="2133" dirty="0">
                <a:latin typeface="urw-din"/>
              </a:rPr>
              <a:t> it on the stack.</a:t>
            </a:r>
          </a:p>
          <a:p>
            <a:pPr marL="609585" indent="-457189" defTabSz="1219170">
              <a:lnSpc>
                <a:spcPct val="90000"/>
              </a:lnSpc>
              <a:spcAft>
                <a:spcPts val="800"/>
              </a:spcAft>
              <a:buFont typeface="+mj-lt"/>
              <a:buAutoNum type="arabicPeriod"/>
              <a:defRPr/>
            </a:pPr>
            <a:r>
              <a:rPr lang="en-US" sz="2133" b="1" dirty="0">
                <a:solidFill>
                  <a:srgbClr val="C00000"/>
                </a:solidFill>
                <a:latin typeface="urw-din"/>
              </a:rPr>
              <a:t>If (incoming operator &lt; the top of the stack)</a:t>
            </a:r>
            <a:r>
              <a:rPr lang="en-US" sz="2133" dirty="0">
                <a:latin typeface="urw-din"/>
              </a:rPr>
              <a:t> then </a:t>
            </a:r>
            <a:r>
              <a:rPr lang="en-US" sz="2133" dirty="0">
                <a:latin typeface="urw-din"/>
                <a:sym typeface="Wingdings" panose="05000000000000000000" pitchFamily="2" charset="2"/>
              </a:rPr>
              <a:t> </a:t>
            </a:r>
            <a:r>
              <a:rPr lang="en-US" sz="2133" dirty="0">
                <a:latin typeface="urw-din"/>
              </a:rPr>
              <a:t> </a:t>
            </a:r>
            <a:r>
              <a:rPr lang="en-US" sz="2133" b="1" dirty="0">
                <a:solidFill>
                  <a:srgbClr val="C00000"/>
                </a:solidFill>
                <a:latin typeface="urw-din"/>
              </a:rPr>
              <a:t>pop</a:t>
            </a:r>
            <a:r>
              <a:rPr lang="en-US" sz="2133" dirty="0">
                <a:latin typeface="urw-din"/>
              </a:rPr>
              <a:t> and print the top of the stack. Then test the incoming operator against the new top of the stack.</a:t>
            </a:r>
          </a:p>
          <a:p>
            <a:pPr marL="609585" indent="-457189" defTabSz="1219170">
              <a:lnSpc>
                <a:spcPct val="90000"/>
              </a:lnSpc>
              <a:spcAft>
                <a:spcPts val="800"/>
              </a:spcAft>
              <a:buFont typeface="+mj-lt"/>
              <a:buAutoNum type="arabicPeriod"/>
              <a:defRPr/>
            </a:pPr>
            <a:r>
              <a:rPr lang="en-US" sz="2133" b="1" dirty="0">
                <a:latin typeface="urw-din"/>
              </a:rPr>
              <a:t>If ( incoming operator ==the top of the stack )</a:t>
            </a:r>
            <a:r>
              <a:rPr lang="en-US" sz="2133" dirty="0">
                <a:latin typeface="urw-din"/>
                <a:sym typeface="Wingdings" panose="05000000000000000000" pitchFamily="2" charset="2"/>
              </a:rPr>
              <a:t> </a:t>
            </a:r>
            <a:r>
              <a:rPr lang="en-US" sz="2133" dirty="0">
                <a:latin typeface="urw-din"/>
              </a:rPr>
              <a:t> use the </a:t>
            </a:r>
            <a:r>
              <a:rPr lang="en-US" sz="2133" b="1" dirty="0">
                <a:latin typeface="urw-din"/>
              </a:rPr>
              <a:t>associativity</a:t>
            </a:r>
            <a:r>
              <a:rPr lang="en-US" sz="2133" dirty="0">
                <a:latin typeface="urw-din"/>
              </a:rPr>
              <a:t> rules.                                                                                                                      </a:t>
            </a:r>
            <a:r>
              <a:rPr lang="en-US" sz="1867" dirty="0">
                <a:latin typeface="urw-din"/>
              </a:rPr>
              <a:t>If the associativity is from left to right then pop and print the top of the stack then push the incoming operator.                                                                                                        If the associativity is from right to left then push the incoming operator.</a:t>
            </a:r>
            <a:endParaRPr lang="en-US" sz="2133" dirty="0">
              <a:latin typeface="urw-din"/>
            </a:endParaRPr>
          </a:p>
          <a:p>
            <a:pPr marL="609585" indent="-457189" defTabSz="1219170">
              <a:lnSpc>
                <a:spcPct val="90000"/>
              </a:lnSpc>
              <a:spcAft>
                <a:spcPts val="800"/>
              </a:spcAft>
              <a:buFont typeface="+mj-lt"/>
              <a:buAutoNum type="arabicPeriod"/>
              <a:defRPr/>
            </a:pPr>
            <a:r>
              <a:rPr lang="en-US" sz="2133" dirty="0">
                <a:latin typeface="urw-din"/>
              </a:rPr>
              <a:t>At the end of the expression, pop and print all the operators of the stack..</a:t>
            </a:r>
          </a:p>
        </p:txBody>
      </p:sp>
      <p:sp>
        <p:nvSpPr>
          <p:cNvPr id="2" name="TextBox 1">
            <a:extLst>
              <a:ext uri="{FF2B5EF4-FFF2-40B4-BE49-F238E27FC236}">
                <a16:creationId xmlns:a16="http://schemas.microsoft.com/office/drawing/2014/main" id="{9F6C6D67-ACE0-F4C6-2BD9-EE39F34BB8C7}"/>
              </a:ext>
            </a:extLst>
          </p:cNvPr>
          <p:cNvSpPr txBox="1"/>
          <p:nvPr/>
        </p:nvSpPr>
        <p:spPr>
          <a:xfrm>
            <a:off x="0" y="17967"/>
            <a:ext cx="12192000" cy="711339"/>
          </a:xfrm>
          <a:prstGeom prst="rect">
            <a:avLst/>
          </a:prstGeom>
          <a:solidFill>
            <a:schemeClr val="accent4">
              <a:lumMod val="20000"/>
              <a:lumOff val="80000"/>
            </a:schemeClr>
          </a:solidFill>
        </p:spPr>
        <p:txBody>
          <a:bodyPr vert="horz" lIns="121920" tIns="60960" rIns="121920" bIns="60960" rtlCol="0" anchor="ctr">
            <a:normAutofit/>
          </a:bodyPr>
          <a:lstStyle/>
          <a:p>
            <a:pPr marL="152396" defTabSz="1219170">
              <a:lnSpc>
                <a:spcPct val="90000"/>
              </a:lnSpc>
              <a:spcAft>
                <a:spcPts val="800"/>
              </a:spcAft>
              <a:defRPr/>
            </a:pPr>
            <a:r>
              <a:rPr lang="en-US" sz="2667" b="1" dirty="0">
                <a:solidFill>
                  <a:srgbClr val="C00000"/>
                </a:solidFill>
                <a:latin typeface="urw-din"/>
              </a:rPr>
              <a:t>Infix to Postfix Conversion:</a:t>
            </a:r>
          </a:p>
        </p:txBody>
      </p:sp>
    </p:spTree>
    <p:extLst>
      <p:ext uri="{BB962C8B-B14F-4D97-AF65-F5344CB8AC3E}">
        <p14:creationId xmlns:p14="http://schemas.microsoft.com/office/powerpoint/2010/main" val="39931166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C1885AD-6542-42C2-F6D3-4B7C504A19AA}"/>
              </a:ext>
            </a:extLst>
          </p:cNvPr>
          <p:cNvSpPr txBox="1"/>
          <p:nvPr/>
        </p:nvSpPr>
        <p:spPr>
          <a:xfrm>
            <a:off x="0" y="754706"/>
            <a:ext cx="11712623" cy="5971027"/>
          </a:xfrm>
          <a:prstGeom prst="rect">
            <a:avLst/>
          </a:prstGeom>
        </p:spPr>
        <p:txBody>
          <a:bodyPr vert="horz" lIns="121920" tIns="60960" rIns="121920" bIns="60960" rtlCol="0">
            <a:normAutofit/>
          </a:bodyPr>
          <a:lstStyle/>
          <a:p>
            <a:pPr marL="152396" defTabSz="1219170">
              <a:lnSpc>
                <a:spcPct val="90000"/>
              </a:lnSpc>
              <a:spcAft>
                <a:spcPts val="800"/>
              </a:spcAft>
              <a:defRPr/>
            </a:pPr>
            <a:r>
              <a:rPr lang="en-US" sz="2400" b="1" dirty="0">
                <a:solidFill>
                  <a:srgbClr val="C00000"/>
                </a:solidFill>
                <a:latin typeface="urw-din"/>
              </a:rPr>
              <a:t>2.Infix to Prefix Conversion:</a:t>
            </a:r>
          </a:p>
          <a:p>
            <a:pPr marL="533387" indent="-380990" defTabSz="1219170">
              <a:lnSpc>
                <a:spcPct val="90000"/>
              </a:lnSpc>
              <a:spcAft>
                <a:spcPts val="800"/>
              </a:spcAft>
              <a:buFont typeface="Wingdings" panose="05000000000000000000" pitchFamily="2" charset="2"/>
              <a:buChar char="§"/>
              <a:defRPr/>
            </a:pPr>
            <a:r>
              <a:rPr lang="en-US" sz="2133" dirty="0">
                <a:latin typeface="urw-din"/>
              </a:rPr>
              <a:t>To convert </a:t>
            </a:r>
            <a:r>
              <a:rPr lang="en-US" sz="2133" b="1" dirty="0">
                <a:latin typeface="urw-din"/>
              </a:rPr>
              <a:t>infix expression </a:t>
            </a:r>
            <a:r>
              <a:rPr lang="en-US" sz="2133" dirty="0">
                <a:latin typeface="urw-din"/>
              </a:rPr>
              <a:t>to </a:t>
            </a:r>
            <a:r>
              <a:rPr lang="en-US" sz="2133" b="1" dirty="0">
                <a:latin typeface="urw-din"/>
              </a:rPr>
              <a:t>prefix expression</a:t>
            </a:r>
            <a:r>
              <a:rPr lang="en-US" sz="2133" dirty="0">
                <a:latin typeface="urw-din"/>
              </a:rPr>
              <a:t>, we will use the </a:t>
            </a:r>
            <a:r>
              <a:rPr lang="en-US" sz="2133" b="1" dirty="0">
                <a:latin typeface="urw-din"/>
              </a:rPr>
              <a:t>stack</a:t>
            </a:r>
            <a:r>
              <a:rPr lang="en-US" sz="2133" dirty="0">
                <a:latin typeface="urw-din"/>
              </a:rPr>
              <a:t> data structure. </a:t>
            </a:r>
          </a:p>
          <a:p>
            <a:pPr marL="152396" defTabSz="1219170">
              <a:lnSpc>
                <a:spcPct val="90000"/>
              </a:lnSpc>
              <a:spcAft>
                <a:spcPts val="800"/>
              </a:spcAft>
              <a:defRPr/>
            </a:pPr>
            <a:r>
              <a:rPr lang="en-US" sz="2133" dirty="0">
                <a:latin typeface="urw-din"/>
              </a:rPr>
              <a:t>ALG:</a:t>
            </a:r>
          </a:p>
          <a:p>
            <a:pPr marL="152396" defTabSz="1219170">
              <a:lnSpc>
                <a:spcPct val="90000"/>
              </a:lnSpc>
              <a:spcAft>
                <a:spcPts val="800"/>
              </a:spcAft>
              <a:defRPr/>
            </a:pPr>
            <a:r>
              <a:rPr lang="en-US" sz="2133" dirty="0">
                <a:latin typeface="urw-din"/>
              </a:rPr>
              <a:t>The following steps are required for conversion</a:t>
            </a:r>
          </a:p>
          <a:p>
            <a:pPr marL="1219170" lvl="1" indent="-457189">
              <a:lnSpc>
                <a:spcPct val="90000"/>
              </a:lnSpc>
              <a:spcAft>
                <a:spcPts val="800"/>
              </a:spcAft>
              <a:buFont typeface="+mj-lt"/>
              <a:buAutoNum type="arabicPeriod"/>
              <a:defRPr/>
            </a:pPr>
            <a:r>
              <a:rPr lang="en-US" sz="1867" dirty="0">
                <a:latin typeface="urw-din"/>
              </a:rPr>
              <a:t>First, </a:t>
            </a:r>
            <a:r>
              <a:rPr lang="en-US" sz="1867" b="1" dirty="0">
                <a:solidFill>
                  <a:srgbClr val="FF0000"/>
                </a:solidFill>
                <a:latin typeface="urw-din"/>
              </a:rPr>
              <a:t>reverse the infix expression </a:t>
            </a:r>
          </a:p>
          <a:p>
            <a:pPr marL="1219170" lvl="1" indent="-457189">
              <a:lnSpc>
                <a:spcPct val="90000"/>
              </a:lnSpc>
              <a:spcAft>
                <a:spcPts val="800"/>
              </a:spcAft>
              <a:buFont typeface="+mj-lt"/>
              <a:buAutoNum type="arabicPeriod"/>
              <a:defRPr/>
            </a:pPr>
            <a:r>
              <a:rPr lang="en-US" sz="1867" dirty="0">
                <a:highlight>
                  <a:srgbClr val="FFFF00"/>
                </a:highlight>
                <a:latin typeface="urw-din"/>
              </a:rPr>
              <a:t>Scan the infix expression from </a:t>
            </a:r>
            <a:r>
              <a:rPr lang="en-US" sz="1867" b="1" dirty="0">
                <a:highlight>
                  <a:srgbClr val="FFFF00"/>
                </a:highlight>
                <a:latin typeface="urw-din"/>
              </a:rPr>
              <a:t>left to right</a:t>
            </a:r>
            <a:r>
              <a:rPr lang="en-US" sz="1867" dirty="0">
                <a:highlight>
                  <a:srgbClr val="FFFF00"/>
                </a:highlight>
                <a:latin typeface="urw-din"/>
              </a:rPr>
              <a:t>, </a:t>
            </a:r>
          </a:p>
          <a:p>
            <a:pPr marL="1219170" lvl="1" indent="-457189">
              <a:lnSpc>
                <a:spcPct val="90000"/>
              </a:lnSpc>
              <a:spcAft>
                <a:spcPts val="800"/>
              </a:spcAft>
              <a:buFont typeface="+mj-lt"/>
              <a:buAutoNum type="arabicPeriod"/>
              <a:defRPr/>
            </a:pPr>
            <a:r>
              <a:rPr lang="en-IN" sz="1867" dirty="0">
                <a:solidFill>
                  <a:srgbClr val="000000"/>
                </a:solidFill>
                <a:latin typeface="inter-regular"/>
              </a:rPr>
              <a:t>Whenever the </a:t>
            </a:r>
            <a:r>
              <a:rPr lang="en-IN" sz="1867" b="1" dirty="0">
                <a:solidFill>
                  <a:srgbClr val="000000"/>
                </a:solidFill>
                <a:highlight>
                  <a:srgbClr val="FFFF00"/>
                </a:highlight>
                <a:latin typeface="inter-regular"/>
              </a:rPr>
              <a:t>operands arrives</a:t>
            </a:r>
            <a:r>
              <a:rPr lang="en-US" sz="1867" dirty="0">
                <a:latin typeface="urw-din"/>
              </a:rPr>
              <a:t>, simply </a:t>
            </a:r>
            <a:r>
              <a:rPr lang="en-US" sz="1867" b="1" dirty="0">
                <a:highlight>
                  <a:srgbClr val="FFFF00"/>
                </a:highlight>
                <a:latin typeface="urw-din"/>
              </a:rPr>
              <a:t>add them to the postfix form(output).</a:t>
            </a:r>
            <a:endParaRPr lang="en-US" sz="1867" dirty="0">
              <a:highlight>
                <a:srgbClr val="FFFF00"/>
              </a:highlight>
              <a:latin typeface="urw-din"/>
            </a:endParaRPr>
          </a:p>
          <a:p>
            <a:pPr marL="1219170" lvl="1" indent="-457189">
              <a:lnSpc>
                <a:spcPct val="90000"/>
              </a:lnSpc>
              <a:spcAft>
                <a:spcPts val="800"/>
              </a:spcAft>
              <a:buFont typeface="+mj-lt"/>
              <a:buAutoNum type="arabicPeriod"/>
              <a:defRPr/>
            </a:pPr>
            <a:r>
              <a:rPr lang="en-US" sz="1867" dirty="0">
                <a:latin typeface="urw-din"/>
              </a:rPr>
              <a:t>For the </a:t>
            </a:r>
            <a:r>
              <a:rPr lang="en-US" sz="1867" b="1" dirty="0">
                <a:highlight>
                  <a:srgbClr val="FFFF00"/>
                </a:highlight>
                <a:latin typeface="urw-din"/>
              </a:rPr>
              <a:t>operator and parenthesis</a:t>
            </a:r>
            <a:r>
              <a:rPr lang="en-US" sz="1867" dirty="0">
                <a:latin typeface="urw-din"/>
              </a:rPr>
              <a:t>, </a:t>
            </a:r>
            <a:r>
              <a:rPr lang="en-US" sz="1867" b="1" dirty="0">
                <a:solidFill>
                  <a:srgbClr val="FF0000"/>
                </a:solidFill>
                <a:latin typeface="urw-din"/>
              </a:rPr>
              <a:t>push them in the stack</a:t>
            </a:r>
            <a:r>
              <a:rPr lang="en-US" sz="1867" dirty="0">
                <a:latin typeface="urw-din"/>
              </a:rPr>
              <a:t> by </a:t>
            </a:r>
            <a:r>
              <a:rPr lang="en-US" sz="1867" b="1" dirty="0">
                <a:latin typeface="urw-din"/>
              </a:rPr>
              <a:t>maintaining the precedence of them.</a:t>
            </a:r>
            <a:endParaRPr lang="en-US" sz="1600" b="1" dirty="0">
              <a:latin typeface="Arial"/>
            </a:endParaRPr>
          </a:p>
        </p:txBody>
      </p:sp>
      <p:sp>
        <p:nvSpPr>
          <p:cNvPr id="2" name="TextBox 1">
            <a:extLst>
              <a:ext uri="{FF2B5EF4-FFF2-40B4-BE49-F238E27FC236}">
                <a16:creationId xmlns:a16="http://schemas.microsoft.com/office/drawing/2014/main" id="{9F6C6D67-ACE0-F4C6-2BD9-EE39F34BB8C7}"/>
              </a:ext>
            </a:extLst>
          </p:cNvPr>
          <p:cNvSpPr txBox="1"/>
          <p:nvPr/>
        </p:nvSpPr>
        <p:spPr>
          <a:xfrm>
            <a:off x="0" y="43367"/>
            <a:ext cx="12072664" cy="711339"/>
          </a:xfrm>
          <a:prstGeom prst="rect">
            <a:avLst/>
          </a:prstGeom>
          <a:solidFill>
            <a:schemeClr val="accent4">
              <a:lumMod val="20000"/>
              <a:lumOff val="80000"/>
            </a:schemeClr>
          </a:solidFill>
        </p:spPr>
        <p:txBody>
          <a:bodyPr vert="horz" lIns="121920" tIns="60960" rIns="121920" bIns="60960" rtlCol="0" anchor="ctr">
            <a:normAutofit/>
          </a:bodyPr>
          <a:lstStyle/>
          <a:p>
            <a:pPr algn="ctr" defTabSz="1219170">
              <a:lnSpc>
                <a:spcPct val="90000"/>
              </a:lnSpc>
              <a:spcBef>
                <a:spcPct val="0"/>
              </a:spcBef>
              <a:spcAft>
                <a:spcPts val="800"/>
              </a:spcAft>
              <a:defRPr/>
            </a:pPr>
            <a:r>
              <a:rPr lang="en-US" sz="2667" dirty="0">
                <a:latin typeface="Arial" panose="020B0604020202020204" pitchFamily="34" charset="0"/>
                <a:ea typeface="Times New Roman" panose="02020603050405020304" pitchFamily="18" charset="0"/>
              </a:rPr>
              <a:t>Algorithms for conversions:  Infix to Prefix</a:t>
            </a:r>
            <a:endParaRPr lang="en-US" sz="3200" b="1" dirty="0">
              <a:solidFill>
                <a:prstClr val="black"/>
              </a:solidFill>
              <a:latin typeface="Arial"/>
            </a:endParaRPr>
          </a:p>
        </p:txBody>
      </p:sp>
    </p:spTree>
    <p:extLst>
      <p:ext uri="{BB962C8B-B14F-4D97-AF65-F5344CB8AC3E}">
        <p14:creationId xmlns:p14="http://schemas.microsoft.com/office/powerpoint/2010/main" val="2980674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C1885AD-6542-42C2-F6D3-4B7C504A19AA}"/>
              </a:ext>
            </a:extLst>
          </p:cNvPr>
          <p:cNvSpPr txBox="1"/>
          <p:nvPr/>
        </p:nvSpPr>
        <p:spPr>
          <a:xfrm>
            <a:off x="9724" y="908720"/>
            <a:ext cx="8697721" cy="5710885"/>
          </a:xfrm>
          <a:prstGeom prst="rect">
            <a:avLst/>
          </a:prstGeom>
        </p:spPr>
        <p:txBody>
          <a:bodyPr vert="horz" lIns="121920" tIns="60960" rIns="121920" bIns="60960" rtlCol="0">
            <a:normAutofit/>
          </a:bodyPr>
          <a:lstStyle/>
          <a:p>
            <a:pPr marL="152396" defTabSz="1219170">
              <a:lnSpc>
                <a:spcPct val="90000"/>
              </a:lnSpc>
              <a:spcAft>
                <a:spcPts val="800"/>
              </a:spcAft>
              <a:defRPr/>
            </a:pPr>
            <a:r>
              <a:rPr lang="en-US" sz="1733" b="1" dirty="0">
                <a:solidFill>
                  <a:srgbClr val="C00000"/>
                </a:solidFill>
                <a:latin typeface="Calibri" panose="020F0502020204030204" pitchFamily="34" charset="0"/>
                <a:cs typeface="Calibri" panose="020F0502020204030204" pitchFamily="34" charset="0"/>
              </a:rPr>
              <a:t>Ex.  Infix</a:t>
            </a:r>
            <a:r>
              <a:rPr lang="en-US" sz="1733" b="1" dirty="0">
                <a:solidFill>
                  <a:srgbClr val="C00000"/>
                </a:solidFill>
                <a:latin typeface="Calibri" panose="020F0502020204030204" pitchFamily="34" charset="0"/>
                <a:cs typeface="Calibri" panose="020F0502020204030204" pitchFamily="34" charset="0"/>
                <a:sym typeface="Wingdings" panose="05000000000000000000" pitchFamily="2" charset="2"/>
              </a:rPr>
              <a:t> </a:t>
            </a:r>
          </a:p>
          <a:p>
            <a:pPr marL="152396" defTabSz="1219170">
              <a:lnSpc>
                <a:spcPct val="90000"/>
              </a:lnSpc>
              <a:spcAft>
                <a:spcPts val="800"/>
              </a:spcAft>
              <a:defRPr/>
            </a:pPr>
            <a:r>
              <a:rPr lang="en-US" sz="2133" b="1" dirty="0">
                <a:solidFill>
                  <a:srgbClr val="C00000"/>
                </a:solidFill>
                <a:latin typeface="Calibri" panose="020F0502020204030204" pitchFamily="34" charset="0"/>
                <a:cs typeface="Calibri" panose="020F0502020204030204" pitchFamily="34" charset="0"/>
              </a:rPr>
              <a:t>a + b * c    reverse</a:t>
            </a:r>
            <a:r>
              <a:rPr lang="en-US" sz="2133" b="1" dirty="0">
                <a:solidFill>
                  <a:srgbClr val="C00000"/>
                </a:solidFill>
                <a:latin typeface="Calibri" panose="020F0502020204030204" pitchFamily="34" charset="0"/>
                <a:cs typeface="Calibri" panose="020F0502020204030204" pitchFamily="34" charset="0"/>
                <a:sym typeface="Wingdings" panose="05000000000000000000" pitchFamily="2" charset="2"/>
              </a:rPr>
              <a:t> c * b + a         </a:t>
            </a:r>
          </a:p>
          <a:p>
            <a:pPr marL="152396" defTabSz="1219170">
              <a:lnSpc>
                <a:spcPct val="90000"/>
              </a:lnSpc>
              <a:spcAft>
                <a:spcPts val="800"/>
              </a:spcAft>
              <a:defRPr/>
            </a:pPr>
            <a:r>
              <a:rPr lang="en-US" sz="2133" b="1" dirty="0">
                <a:solidFill>
                  <a:srgbClr val="C00000"/>
                </a:solidFill>
                <a:latin typeface="Calibri" panose="020F0502020204030204" pitchFamily="34" charset="0"/>
                <a:cs typeface="Calibri" panose="020F0502020204030204" pitchFamily="34" charset="0"/>
                <a:sym typeface="Wingdings" panose="05000000000000000000" pitchFamily="2" charset="2"/>
              </a:rPr>
              <a:t>    output(prefix): </a:t>
            </a:r>
            <a:r>
              <a:rPr lang="en-IN" sz="2133" dirty="0">
                <a:solidFill>
                  <a:srgbClr val="333333"/>
                </a:solidFill>
                <a:latin typeface="Helvetica Neue"/>
              </a:rPr>
              <a:t>+ a * </a:t>
            </a:r>
            <a:r>
              <a:rPr lang="en-IN" sz="2133" dirty="0" err="1">
                <a:solidFill>
                  <a:srgbClr val="333333"/>
                </a:solidFill>
                <a:latin typeface="Helvetica Neue"/>
              </a:rPr>
              <a:t>bc</a:t>
            </a:r>
            <a:endParaRPr lang="en-US" sz="1867" b="1" dirty="0">
              <a:solidFill>
                <a:srgbClr val="C00000"/>
              </a:solidFill>
              <a:latin typeface="Calibri" panose="020F0502020204030204" pitchFamily="34" charset="0"/>
              <a:cs typeface="Calibri" panose="020F0502020204030204" pitchFamily="34" charset="0"/>
            </a:endParaRPr>
          </a:p>
          <a:p>
            <a:pPr marL="152396" defTabSz="1219170">
              <a:lnSpc>
                <a:spcPct val="90000"/>
              </a:lnSpc>
              <a:spcAft>
                <a:spcPts val="800"/>
              </a:spcAft>
              <a:defRPr/>
            </a:pPr>
            <a:endParaRPr lang="en-US" sz="1733" b="1" dirty="0">
              <a:solidFill>
                <a:srgbClr val="C00000"/>
              </a:solidFill>
              <a:latin typeface="Calibri" panose="020F0502020204030204" pitchFamily="34" charset="0"/>
              <a:cs typeface="Calibri" panose="020F0502020204030204" pitchFamily="34" charset="0"/>
            </a:endParaRPr>
          </a:p>
          <a:p>
            <a:pPr marL="152396" defTabSz="1219170">
              <a:lnSpc>
                <a:spcPct val="90000"/>
              </a:lnSpc>
              <a:spcAft>
                <a:spcPts val="800"/>
              </a:spcAft>
              <a:defRPr/>
            </a:pPr>
            <a:r>
              <a:rPr lang="en-US" sz="1733" b="1" dirty="0">
                <a:solidFill>
                  <a:srgbClr val="C00000"/>
                </a:solidFill>
                <a:latin typeface="Calibri" panose="020F0502020204030204" pitchFamily="34" charset="0"/>
                <a:cs typeface="Calibri" panose="020F0502020204030204" pitchFamily="34" charset="0"/>
              </a:rPr>
              <a:t> </a:t>
            </a:r>
          </a:p>
          <a:p>
            <a:pPr marL="152396" defTabSz="1219170">
              <a:lnSpc>
                <a:spcPct val="90000"/>
              </a:lnSpc>
              <a:spcAft>
                <a:spcPts val="800"/>
              </a:spcAft>
              <a:defRPr/>
            </a:pPr>
            <a:endParaRPr lang="en-US" sz="1733"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9F6C6D67-ACE0-F4C6-2BD9-EE39F34BB8C7}"/>
              </a:ext>
            </a:extLst>
          </p:cNvPr>
          <p:cNvSpPr txBox="1"/>
          <p:nvPr/>
        </p:nvSpPr>
        <p:spPr>
          <a:xfrm>
            <a:off x="9724" y="0"/>
            <a:ext cx="12182276" cy="711339"/>
          </a:xfrm>
          <a:prstGeom prst="rect">
            <a:avLst/>
          </a:prstGeom>
          <a:solidFill>
            <a:schemeClr val="accent4">
              <a:lumMod val="20000"/>
              <a:lumOff val="80000"/>
            </a:schemeClr>
          </a:solidFill>
        </p:spPr>
        <p:txBody>
          <a:bodyPr vert="horz" lIns="121920" tIns="60960" rIns="121920" bIns="60960" rtlCol="0" anchor="ctr">
            <a:normAutofit/>
          </a:bodyPr>
          <a:lstStyle/>
          <a:p>
            <a:pPr marL="152396" defTabSz="1219170">
              <a:lnSpc>
                <a:spcPct val="90000"/>
              </a:lnSpc>
              <a:spcAft>
                <a:spcPts val="800"/>
              </a:spcAft>
              <a:defRPr/>
            </a:pPr>
            <a:r>
              <a:rPr lang="en-US" sz="2667" b="1" dirty="0">
                <a:solidFill>
                  <a:srgbClr val="C00000"/>
                </a:solidFill>
                <a:latin typeface="urw-din"/>
              </a:rPr>
              <a:t>Infix to Prefix Conversion:</a:t>
            </a:r>
          </a:p>
        </p:txBody>
      </p:sp>
      <p:graphicFrame>
        <p:nvGraphicFramePr>
          <p:cNvPr id="5" name="Table 5">
            <a:extLst>
              <a:ext uri="{FF2B5EF4-FFF2-40B4-BE49-F238E27FC236}">
                <a16:creationId xmlns:a16="http://schemas.microsoft.com/office/drawing/2014/main" id="{EC6D4692-D2C8-6537-24B6-8B48B32DAA69}"/>
              </a:ext>
            </a:extLst>
          </p:cNvPr>
          <p:cNvGraphicFramePr>
            <a:graphicFrameLocks noGrp="1"/>
          </p:cNvGraphicFramePr>
          <p:nvPr/>
        </p:nvGraphicFramePr>
        <p:xfrm>
          <a:off x="4079776" y="899220"/>
          <a:ext cx="7833281" cy="5364480"/>
        </p:xfrm>
        <a:graphic>
          <a:graphicData uri="http://schemas.openxmlformats.org/drawingml/2006/table">
            <a:tbl>
              <a:tblPr firstRow="1" bandRow="1">
                <a:tableStyleId>{5C22544A-7EE6-4342-B048-85BDC9FD1C3A}</a:tableStyleId>
              </a:tblPr>
              <a:tblGrid>
                <a:gridCol w="1367998">
                  <a:extLst>
                    <a:ext uri="{9D8B030D-6E8A-4147-A177-3AD203B41FA5}">
                      <a16:colId xmlns:a16="http://schemas.microsoft.com/office/drawing/2014/main" val="4051046855"/>
                    </a:ext>
                  </a:extLst>
                </a:gridCol>
                <a:gridCol w="1167237">
                  <a:extLst>
                    <a:ext uri="{9D8B030D-6E8A-4147-A177-3AD203B41FA5}">
                      <a16:colId xmlns:a16="http://schemas.microsoft.com/office/drawing/2014/main" val="4219760395"/>
                    </a:ext>
                  </a:extLst>
                </a:gridCol>
                <a:gridCol w="1719479">
                  <a:extLst>
                    <a:ext uri="{9D8B030D-6E8A-4147-A177-3AD203B41FA5}">
                      <a16:colId xmlns:a16="http://schemas.microsoft.com/office/drawing/2014/main" val="4265417062"/>
                    </a:ext>
                  </a:extLst>
                </a:gridCol>
                <a:gridCol w="3578567">
                  <a:extLst>
                    <a:ext uri="{9D8B030D-6E8A-4147-A177-3AD203B41FA5}">
                      <a16:colId xmlns:a16="http://schemas.microsoft.com/office/drawing/2014/main" val="3372110100"/>
                    </a:ext>
                  </a:extLst>
                </a:gridCol>
              </a:tblGrid>
              <a:tr h="1170412">
                <a:tc>
                  <a:txBody>
                    <a:bodyPr/>
                    <a:lstStyle/>
                    <a:p>
                      <a:r>
                        <a:rPr lang="en-IN" sz="2400" dirty="0"/>
                        <a:t>incoming char </a:t>
                      </a:r>
                    </a:p>
                  </a:txBody>
                  <a:tcPr marL="121920" marR="121920" marT="60960" marB="60960"/>
                </a:tc>
                <a:tc>
                  <a:txBody>
                    <a:bodyPr/>
                    <a:lstStyle/>
                    <a:p>
                      <a:pPr algn="ctr"/>
                      <a:r>
                        <a:rPr lang="en-IN" sz="2400" dirty="0"/>
                        <a:t>stack </a:t>
                      </a:r>
                    </a:p>
                  </a:txBody>
                  <a:tcPr marL="121920" marR="121920" marT="60960" marB="60960"/>
                </a:tc>
                <a:tc>
                  <a:txBody>
                    <a:bodyPr/>
                    <a:lstStyle/>
                    <a:p>
                      <a:pPr algn="ctr"/>
                      <a:r>
                        <a:rPr lang="en-IN" sz="2400" dirty="0"/>
                        <a:t>prefix form</a:t>
                      </a:r>
                    </a:p>
                    <a:p>
                      <a:pPr algn="ctr"/>
                      <a:r>
                        <a:rPr lang="en-IN" sz="2400" dirty="0"/>
                        <a:t>(output)</a:t>
                      </a:r>
                    </a:p>
                    <a:p>
                      <a:pPr algn="ctr"/>
                      <a:endParaRPr lang="en-IN" sz="2400" dirty="0"/>
                    </a:p>
                  </a:txBody>
                  <a:tcPr marL="121920" marR="121920" marT="60960" marB="60960"/>
                </a:tc>
                <a:tc>
                  <a:txBody>
                    <a:bodyPr/>
                    <a:lstStyle/>
                    <a:p>
                      <a:r>
                        <a:rPr lang="en-US" sz="2400" dirty="0"/>
                        <a:t> observation</a:t>
                      </a:r>
                      <a:endParaRPr lang="en-IN" sz="2400" dirty="0"/>
                    </a:p>
                  </a:txBody>
                  <a:tcPr marL="121920" marR="121920" marT="60960" marB="60960"/>
                </a:tc>
                <a:extLst>
                  <a:ext uri="{0D108BD9-81ED-4DB2-BD59-A6C34878D82A}">
                    <a16:rowId xmlns:a16="http://schemas.microsoft.com/office/drawing/2014/main" val="1986510101"/>
                  </a:ext>
                </a:extLst>
              </a:tr>
              <a:tr h="474667">
                <a:tc>
                  <a:txBody>
                    <a:bodyPr/>
                    <a:lstStyle/>
                    <a:p>
                      <a:pPr algn="ctr"/>
                      <a:r>
                        <a:rPr lang="en-US" sz="2400" dirty="0"/>
                        <a:t>c</a:t>
                      </a:r>
                      <a:endParaRPr lang="en-IN" sz="2400" dirty="0"/>
                    </a:p>
                  </a:txBody>
                  <a:tcPr marL="121920" marR="121920" marT="60960" marB="60960"/>
                </a:tc>
                <a:tc>
                  <a:txBody>
                    <a:bodyPr/>
                    <a:lstStyle/>
                    <a:p>
                      <a:pPr algn="ctr"/>
                      <a:r>
                        <a:rPr lang="en-US" sz="2400" dirty="0"/>
                        <a:t>Empty</a:t>
                      </a:r>
                      <a:endParaRPr lang="en-IN" sz="2400" dirty="0"/>
                    </a:p>
                  </a:txBody>
                  <a:tcPr marL="121920" marR="121920" marT="60960" marB="60960"/>
                </a:tc>
                <a:tc>
                  <a:txBody>
                    <a:bodyPr/>
                    <a:lstStyle/>
                    <a:p>
                      <a:pPr algn="ctr"/>
                      <a:r>
                        <a:rPr lang="en-US" sz="2400" dirty="0"/>
                        <a:t> c</a:t>
                      </a:r>
                      <a:endParaRPr lang="en-IN" sz="2400" dirty="0"/>
                    </a:p>
                  </a:txBody>
                  <a:tcPr marL="121920" marR="121920" marT="60960" marB="60960"/>
                </a:tc>
                <a:tc>
                  <a:txBody>
                    <a:bodyPr/>
                    <a:lstStyle/>
                    <a:p>
                      <a:r>
                        <a:rPr lang="en-US" sz="2400" dirty="0"/>
                        <a:t> c is added to output</a:t>
                      </a:r>
                      <a:endParaRPr lang="en-IN" sz="2400" dirty="0"/>
                    </a:p>
                  </a:txBody>
                  <a:tcPr marL="121920" marR="121920" marT="60960" marB="60960"/>
                </a:tc>
                <a:extLst>
                  <a:ext uri="{0D108BD9-81ED-4DB2-BD59-A6C34878D82A}">
                    <a16:rowId xmlns:a16="http://schemas.microsoft.com/office/drawing/2014/main" val="2828481466"/>
                  </a:ext>
                </a:extLst>
              </a:tr>
              <a:tr h="474667">
                <a:tc>
                  <a:txBody>
                    <a:bodyPr/>
                    <a:lstStyle/>
                    <a:p>
                      <a:pPr algn="ctr"/>
                      <a:r>
                        <a:rPr lang="en-US" sz="2400" dirty="0"/>
                        <a:t>*</a:t>
                      </a:r>
                      <a:endParaRPr lang="en-IN" sz="2400" dirty="0"/>
                    </a:p>
                  </a:txBody>
                  <a:tcPr marL="121920" marR="121920" marT="60960" marB="60960"/>
                </a:tc>
                <a:tc>
                  <a:txBody>
                    <a:bodyPr/>
                    <a:lstStyle/>
                    <a:p>
                      <a:pPr algn="ctr"/>
                      <a:r>
                        <a:rPr lang="en-US" sz="2400" dirty="0"/>
                        <a:t>  *</a:t>
                      </a:r>
                      <a:endParaRPr lang="en-IN" sz="2400" dirty="0"/>
                    </a:p>
                  </a:txBody>
                  <a:tcPr marL="121920" marR="121920" marT="60960" marB="60960"/>
                </a:tc>
                <a:tc>
                  <a:txBody>
                    <a:bodyPr/>
                    <a:lstStyle/>
                    <a:p>
                      <a:pPr algn="ctr"/>
                      <a:r>
                        <a:rPr lang="en-US" sz="2400" dirty="0"/>
                        <a:t>c</a:t>
                      </a:r>
                      <a:endParaRPr lang="en-IN" sz="2400" dirty="0"/>
                    </a:p>
                  </a:txBody>
                  <a:tcPr marL="121920" marR="121920" marT="60960" marB="60960"/>
                </a:tc>
                <a:tc>
                  <a:txBody>
                    <a:bodyPr/>
                    <a:lstStyle/>
                    <a:p>
                      <a:r>
                        <a:rPr lang="en-US" sz="2400" dirty="0"/>
                        <a:t>*  pushed to stack</a:t>
                      </a:r>
                      <a:endParaRPr lang="en-IN" sz="2400" dirty="0"/>
                    </a:p>
                  </a:txBody>
                  <a:tcPr marL="121920" marR="121920" marT="60960" marB="60960"/>
                </a:tc>
                <a:extLst>
                  <a:ext uri="{0D108BD9-81ED-4DB2-BD59-A6C34878D82A}">
                    <a16:rowId xmlns:a16="http://schemas.microsoft.com/office/drawing/2014/main" val="1726359407"/>
                  </a:ext>
                </a:extLst>
              </a:tr>
              <a:tr h="474667">
                <a:tc>
                  <a:txBody>
                    <a:bodyPr/>
                    <a:lstStyle/>
                    <a:p>
                      <a:pPr algn="ctr"/>
                      <a:r>
                        <a:rPr lang="en-US" sz="2400" dirty="0"/>
                        <a:t>b</a:t>
                      </a:r>
                      <a:endParaRPr lang="en-IN" sz="2400" dirty="0"/>
                    </a:p>
                  </a:txBody>
                  <a:tcPr marL="121920" marR="121920" marT="60960" marB="60960"/>
                </a:tc>
                <a:tc>
                  <a:txBody>
                    <a:bodyPr/>
                    <a:lstStyle/>
                    <a:p>
                      <a:pPr algn="ctr"/>
                      <a:r>
                        <a:rPr lang="en-US" sz="2400" dirty="0"/>
                        <a:t>  *</a:t>
                      </a:r>
                      <a:endParaRPr lang="en-IN" sz="2400" dirty="0"/>
                    </a:p>
                  </a:txBody>
                  <a:tcPr marL="121920" marR="121920" marT="60960" marB="60960"/>
                </a:tc>
                <a:tc>
                  <a:txBody>
                    <a:bodyPr/>
                    <a:lstStyle/>
                    <a:p>
                      <a:pPr algn="ctr"/>
                      <a:r>
                        <a:rPr lang="en-US" sz="2400" dirty="0" err="1"/>
                        <a:t>cb</a:t>
                      </a:r>
                      <a:endParaRPr lang="en-IN" sz="2400" dirty="0"/>
                    </a:p>
                  </a:txBody>
                  <a:tcPr marL="121920" marR="121920" marT="60960" marB="60960"/>
                </a:tc>
                <a:tc>
                  <a:txBody>
                    <a:bodyPr/>
                    <a:lstStyle/>
                    <a:p>
                      <a:r>
                        <a:rPr lang="en-US" sz="2400" dirty="0"/>
                        <a:t>b is added to output</a:t>
                      </a:r>
                      <a:endParaRPr lang="en-IN" sz="2400" dirty="0"/>
                    </a:p>
                  </a:txBody>
                  <a:tcPr marL="121920" marR="121920" marT="60960" marB="60960"/>
                </a:tc>
                <a:extLst>
                  <a:ext uri="{0D108BD9-81ED-4DB2-BD59-A6C34878D82A}">
                    <a16:rowId xmlns:a16="http://schemas.microsoft.com/office/drawing/2014/main" val="2410077872"/>
                  </a:ext>
                </a:extLst>
              </a:tr>
              <a:tr h="819288">
                <a:tc>
                  <a:txBody>
                    <a:bodyPr/>
                    <a:lstStyle/>
                    <a:p>
                      <a:pPr algn="ctr"/>
                      <a:r>
                        <a:rPr lang="en-US" sz="2400" dirty="0"/>
                        <a:t>+</a:t>
                      </a:r>
                      <a:endParaRPr lang="en-IN" sz="2400" dirty="0"/>
                    </a:p>
                  </a:txBody>
                  <a:tcPr marL="121920" marR="121920" marT="60960" marB="60960"/>
                </a:tc>
                <a:tc>
                  <a:txBody>
                    <a:bodyPr/>
                    <a:lstStyle/>
                    <a:p>
                      <a:pPr algn="ctr"/>
                      <a:r>
                        <a:rPr lang="en-US" sz="2400" dirty="0"/>
                        <a:t>  +</a:t>
                      </a:r>
                      <a:endParaRPr lang="en-IN" sz="2400" dirty="0"/>
                    </a:p>
                  </a:txBody>
                  <a:tcPr marL="121920" marR="121920" marT="60960" marB="60960"/>
                </a:tc>
                <a:tc>
                  <a:txBody>
                    <a:bodyPr/>
                    <a:lstStyle/>
                    <a:p>
                      <a:pPr algn="ctr"/>
                      <a:r>
                        <a:rPr lang="en-US" sz="2400" dirty="0" err="1"/>
                        <a:t>cb</a:t>
                      </a:r>
                      <a:r>
                        <a:rPr lang="en-US" sz="2400" dirty="0"/>
                        <a:t>*</a:t>
                      </a:r>
                      <a:endParaRPr lang="en-IN" sz="2400" dirty="0"/>
                    </a:p>
                  </a:txBody>
                  <a:tcPr marL="121920" marR="121920" marT="60960" marB="60960"/>
                </a:tc>
                <a:tc>
                  <a:txBody>
                    <a:bodyPr/>
                    <a:lstStyle/>
                    <a:p>
                      <a:r>
                        <a:rPr lang="en-US" sz="2400" dirty="0"/>
                        <a:t>+ has lower precedence than * then pop and print.</a:t>
                      </a:r>
                      <a:endParaRPr lang="en-IN" sz="2400" dirty="0"/>
                    </a:p>
                  </a:txBody>
                  <a:tcPr marL="121920" marR="121920" marT="60960" marB="60960"/>
                </a:tc>
                <a:extLst>
                  <a:ext uri="{0D108BD9-81ED-4DB2-BD59-A6C34878D82A}">
                    <a16:rowId xmlns:a16="http://schemas.microsoft.com/office/drawing/2014/main" val="3879804666"/>
                  </a:ext>
                </a:extLst>
              </a:tr>
              <a:tr h="474667">
                <a:tc>
                  <a:txBody>
                    <a:bodyPr/>
                    <a:lstStyle/>
                    <a:p>
                      <a:pPr algn="ctr"/>
                      <a:r>
                        <a:rPr lang="en-US" sz="2400" dirty="0"/>
                        <a:t>a</a:t>
                      </a:r>
                      <a:endParaRPr lang="en-IN" sz="2400" dirty="0"/>
                    </a:p>
                  </a:txBody>
                  <a:tcPr marL="121920" marR="121920" marT="60960" marB="60960"/>
                </a:tc>
                <a:tc>
                  <a:txBody>
                    <a:bodyPr/>
                    <a:lstStyle/>
                    <a:p>
                      <a:pPr algn="ctr"/>
                      <a:r>
                        <a:rPr lang="en-US" sz="2400" dirty="0"/>
                        <a:t>  +</a:t>
                      </a:r>
                      <a:endParaRPr lang="en-IN" sz="2400" dirty="0"/>
                    </a:p>
                  </a:txBody>
                  <a:tcPr marL="121920" marR="121920" marT="60960" marB="60960"/>
                </a:tc>
                <a:tc>
                  <a:txBody>
                    <a:bodyPr/>
                    <a:lstStyle/>
                    <a:p>
                      <a:pPr algn="ctr"/>
                      <a:r>
                        <a:rPr lang="en-US" sz="2400" dirty="0" err="1"/>
                        <a:t>cb</a:t>
                      </a:r>
                      <a:r>
                        <a:rPr lang="en-US" sz="2400" dirty="0"/>
                        <a:t>*a</a:t>
                      </a:r>
                      <a:endParaRPr lang="en-IN" sz="2400" dirty="0"/>
                    </a:p>
                  </a:txBody>
                  <a:tcPr marL="121920" marR="121920" marT="60960" marB="60960"/>
                </a:tc>
                <a:tc>
                  <a:txBody>
                    <a:bodyPr/>
                    <a:lstStyle/>
                    <a:p>
                      <a:r>
                        <a:rPr lang="en-US" sz="2400" dirty="0"/>
                        <a:t>a is added to output</a:t>
                      </a:r>
                      <a:endParaRPr lang="en-IN" sz="2400" dirty="0"/>
                    </a:p>
                  </a:txBody>
                  <a:tcPr marL="121920" marR="121920" marT="60960" marB="60960"/>
                </a:tc>
                <a:extLst>
                  <a:ext uri="{0D108BD9-81ED-4DB2-BD59-A6C34878D82A}">
                    <a16:rowId xmlns:a16="http://schemas.microsoft.com/office/drawing/2014/main" val="3203401009"/>
                  </a:ext>
                </a:extLst>
              </a:tr>
              <a:tr h="819288">
                <a:tc>
                  <a:txBody>
                    <a:bodyPr/>
                    <a:lstStyle/>
                    <a:p>
                      <a:pPr algn="ctr"/>
                      <a:r>
                        <a:rPr lang="en-US" sz="2400" dirty="0"/>
                        <a:t>End of exp</a:t>
                      </a:r>
                      <a:endParaRPr lang="en-IN" sz="2400" dirty="0"/>
                    </a:p>
                  </a:txBody>
                  <a:tcPr marL="121920" marR="121920" marT="60960" marB="60960"/>
                </a:tc>
                <a:tc>
                  <a:txBody>
                    <a:bodyPr/>
                    <a:lstStyle/>
                    <a:p>
                      <a:pPr algn="ctr"/>
                      <a:endParaRPr lang="en-IN" sz="2400" dirty="0"/>
                    </a:p>
                  </a:txBody>
                  <a:tcPr marL="121920" marR="121920" marT="60960" marB="60960"/>
                </a:tc>
                <a:tc>
                  <a:txBody>
                    <a:bodyPr/>
                    <a:lstStyle/>
                    <a:p>
                      <a:pPr algn="ctr"/>
                      <a:r>
                        <a:rPr lang="en-US" sz="2400" b="1" dirty="0" err="1"/>
                        <a:t>cb</a:t>
                      </a:r>
                      <a:r>
                        <a:rPr lang="en-US" sz="2400" b="1" dirty="0"/>
                        <a:t>*a+</a:t>
                      </a:r>
                      <a:endParaRPr lang="en-IN" sz="2400" b="1" dirty="0"/>
                    </a:p>
                  </a:txBody>
                  <a:tcPr marL="121920" marR="121920" marT="60960" marB="60960"/>
                </a:tc>
                <a:tc>
                  <a:txBody>
                    <a:bodyPr/>
                    <a:lstStyle/>
                    <a:p>
                      <a:r>
                        <a:rPr lang="en-US" sz="2400" dirty="0"/>
                        <a:t>Pop and  add to output</a:t>
                      </a:r>
                      <a:endParaRPr lang="en-IN" sz="2400" dirty="0"/>
                    </a:p>
                  </a:txBody>
                  <a:tcPr marL="121920" marR="121920" marT="60960" marB="60960"/>
                </a:tc>
                <a:extLst>
                  <a:ext uri="{0D108BD9-81ED-4DB2-BD59-A6C34878D82A}">
                    <a16:rowId xmlns:a16="http://schemas.microsoft.com/office/drawing/2014/main" val="1989435994"/>
                  </a:ext>
                </a:extLst>
              </a:tr>
              <a:tr h="474667">
                <a:tc>
                  <a:txBody>
                    <a:bodyPr/>
                    <a:lstStyle/>
                    <a:p>
                      <a:endParaRPr lang="en-IN" sz="2400" dirty="0"/>
                    </a:p>
                  </a:txBody>
                  <a:tcPr marL="121920" marR="121920" marT="60960" marB="60960"/>
                </a:tc>
                <a:tc>
                  <a:txBody>
                    <a:bodyPr/>
                    <a:lstStyle/>
                    <a:p>
                      <a:endParaRPr lang="en-IN" sz="2400" dirty="0"/>
                    </a:p>
                  </a:txBody>
                  <a:tcPr marL="121920" marR="121920" marT="60960" marB="60960"/>
                </a:tc>
                <a:tc>
                  <a:txBody>
                    <a:bodyPr/>
                    <a:lstStyle/>
                    <a:p>
                      <a:pPr algn="ctr"/>
                      <a:r>
                        <a:rPr lang="en-US" sz="2400" b="1" dirty="0"/>
                        <a:t>+a*</a:t>
                      </a:r>
                      <a:r>
                        <a:rPr lang="en-US" sz="2400" b="1" dirty="0" err="1"/>
                        <a:t>bc</a:t>
                      </a:r>
                      <a:endParaRPr lang="en-IN" sz="2400" b="1" dirty="0"/>
                    </a:p>
                  </a:txBody>
                  <a:tcPr marL="121920" marR="121920" marT="60960" marB="60960"/>
                </a:tc>
                <a:tc>
                  <a:txBody>
                    <a:bodyPr/>
                    <a:lstStyle/>
                    <a:p>
                      <a:r>
                        <a:rPr lang="en-US" sz="2400" dirty="0" err="1"/>
                        <a:t>Reverserof</a:t>
                      </a:r>
                      <a:r>
                        <a:rPr lang="en-US" sz="2400" dirty="0"/>
                        <a:t> output</a:t>
                      </a:r>
                      <a:endParaRPr lang="en-IN" sz="2400" dirty="0"/>
                    </a:p>
                  </a:txBody>
                  <a:tcPr marL="121920" marR="121920" marT="60960" marB="60960"/>
                </a:tc>
                <a:extLst>
                  <a:ext uri="{0D108BD9-81ED-4DB2-BD59-A6C34878D82A}">
                    <a16:rowId xmlns:a16="http://schemas.microsoft.com/office/drawing/2014/main" val="2075470946"/>
                  </a:ext>
                </a:extLst>
              </a:tr>
            </a:tbl>
          </a:graphicData>
        </a:graphic>
      </p:graphicFrame>
    </p:spTree>
    <p:extLst>
      <p:ext uri="{BB962C8B-B14F-4D97-AF65-F5344CB8AC3E}">
        <p14:creationId xmlns:p14="http://schemas.microsoft.com/office/powerpoint/2010/main" val="3349778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1768-4C00-DA65-5371-942FB3720DA3}"/>
              </a:ext>
            </a:extLst>
          </p:cNvPr>
          <p:cNvSpPr>
            <a:spLocks noGrp="1"/>
          </p:cNvSpPr>
          <p:nvPr>
            <p:ph type="title"/>
          </p:nvPr>
        </p:nvSpPr>
        <p:spPr>
          <a:xfrm>
            <a:off x="0" y="1"/>
            <a:ext cx="12072664" cy="715963"/>
          </a:xfrm>
          <a:solidFill>
            <a:schemeClr val="accent4">
              <a:lumMod val="20000"/>
              <a:lumOff val="80000"/>
            </a:schemeClr>
          </a:solidFill>
        </p:spPr>
        <p:txBody>
          <a:bodyPr rtlCol="0">
            <a:noAutofit/>
          </a:bodyPr>
          <a:lstStyle/>
          <a:p>
            <a:pPr>
              <a:defRPr/>
            </a:pPr>
            <a:r>
              <a:rPr lang="en-US" sz="3200" b="1" u="sng" dirty="0"/>
              <a:t>Stack- Operations</a:t>
            </a:r>
            <a:endParaRPr lang="en-US" sz="3200" dirty="0"/>
          </a:p>
        </p:txBody>
      </p:sp>
      <p:sp>
        <p:nvSpPr>
          <p:cNvPr id="12291" name="Content Placeholder 2">
            <a:extLst>
              <a:ext uri="{FF2B5EF4-FFF2-40B4-BE49-F238E27FC236}">
                <a16:creationId xmlns:a16="http://schemas.microsoft.com/office/drawing/2014/main" id="{9979A81D-572A-207E-5524-C6F60952706D}"/>
              </a:ext>
            </a:extLst>
          </p:cNvPr>
          <p:cNvSpPr>
            <a:spLocks noGrp="1"/>
          </p:cNvSpPr>
          <p:nvPr>
            <p:ph idx="1"/>
          </p:nvPr>
        </p:nvSpPr>
        <p:spPr>
          <a:xfrm>
            <a:off x="263352" y="700881"/>
            <a:ext cx="5638800" cy="5913437"/>
          </a:xfrm>
        </p:spPr>
        <p:txBody>
          <a:bodyPr/>
          <a:lstStyle/>
          <a:p>
            <a:pPr algn="just">
              <a:buFont typeface="Arial" panose="020B0604020202020204" pitchFamily="34" charset="0"/>
              <a:buNone/>
            </a:pPr>
            <a:r>
              <a:rPr lang="en-US" altLang="en-US" sz="2400" b="1" dirty="0">
                <a:solidFill>
                  <a:srgbClr val="C00000"/>
                </a:solidFill>
              </a:rPr>
              <a:t>Basic Operations:</a:t>
            </a:r>
          </a:p>
          <a:p>
            <a:pPr algn="just"/>
            <a:r>
              <a:rPr lang="en-IN" altLang="en-US" sz="2000" b="1" dirty="0">
                <a:solidFill>
                  <a:srgbClr val="FF0000"/>
                </a:solidFill>
              </a:rPr>
              <a:t>push()</a:t>
            </a:r>
            <a:r>
              <a:rPr lang="en-IN" altLang="en-US" sz="2000" b="1" dirty="0">
                <a:solidFill>
                  <a:srgbClr val="FF0000"/>
                </a:solidFill>
                <a:sym typeface="Wingdings" panose="05000000000000000000" pitchFamily="2" charset="2"/>
              </a:rPr>
              <a:t> </a:t>
            </a:r>
            <a:r>
              <a:rPr lang="en-IN" altLang="en-US" sz="2000" b="1" dirty="0">
                <a:sym typeface="Wingdings" panose="05000000000000000000" pitchFamily="2" charset="2"/>
              </a:rPr>
              <a:t>inserting an element into stack is called as push.</a:t>
            </a:r>
          </a:p>
          <a:p>
            <a:pPr algn="just"/>
            <a:r>
              <a:rPr lang="en-IN" altLang="en-US" sz="2000" b="1" dirty="0">
                <a:solidFill>
                  <a:srgbClr val="FF0000"/>
                </a:solidFill>
                <a:sym typeface="Wingdings" panose="05000000000000000000" pitchFamily="2" charset="2"/>
              </a:rPr>
              <a:t>pop() </a:t>
            </a:r>
            <a:r>
              <a:rPr lang="en-IN" altLang="en-US" sz="2000" b="1" dirty="0">
                <a:sym typeface="Wingdings" panose="05000000000000000000" pitchFamily="2" charset="2"/>
              </a:rPr>
              <a:t>deleting an element into stack is called as pop</a:t>
            </a:r>
            <a:endParaRPr lang="en-IN" altLang="en-US" sz="2000" b="1" dirty="0"/>
          </a:p>
          <a:p>
            <a:pPr algn="just"/>
            <a:endParaRPr lang="en-US" altLang="en-US" sz="2000" dirty="0"/>
          </a:p>
          <a:p>
            <a:pPr algn="just">
              <a:buFont typeface="Arial" panose="020B0604020202020204" pitchFamily="34" charset="0"/>
              <a:buNone/>
            </a:pPr>
            <a:r>
              <a:rPr lang="en-US" altLang="en-US" sz="2000" b="1" dirty="0"/>
              <a:t>Other operations:</a:t>
            </a:r>
          </a:p>
          <a:p>
            <a:pPr algn="just"/>
            <a:r>
              <a:rPr lang="en-US" altLang="en-US" sz="2000" b="1" dirty="0" err="1">
                <a:solidFill>
                  <a:srgbClr val="3333FF"/>
                </a:solidFill>
              </a:rPr>
              <a:t>isEmpty</a:t>
            </a:r>
            <a:r>
              <a:rPr lang="en-US" altLang="en-US" sz="2000" b="1" dirty="0">
                <a:solidFill>
                  <a:srgbClr val="3333FF"/>
                </a:solidFill>
              </a:rPr>
              <a:t>():</a:t>
            </a:r>
            <a:r>
              <a:rPr lang="en-US" altLang="en-US" sz="2000" dirty="0">
                <a:solidFill>
                  <a:srgbClr val="3333FF"/>
                </a:solidFill>
              </a:rPr>
              <a:t> </a:t>
            </a:r>
            <a:r>
              <a:rPr lang="en-US" altLang="en-US" sz="2000" dirty="0"/>
              <a:t>It determines whether the stack is empty or not.</a:t>
            </a:r>
          </a:p>
          <a:p>
            <a:pPr algn="just"/>
            <a:r>
              <a:rPr lang="en-US" altLang="en-US" sz="2000" b="1" dirty="0" err="1">
                <a:solidFill>
                  <a:srgbClr val="3333FF"/>
                </a:solidFill>
              </a:rPr>
              <a:t>isFull</a:t>
            </a:r>
            <a:r>
              <a:rPr lang="en-US" altLang="en-US" sz="2000" b="1" dirty="0">
                <a:solidFill>
                  <a:srgbClr val="3333FF"/>
                </a:solidFill>
              </a:rPr>
              <a:t>():</a:t>
            </a:r>
            <a:r>
              <a:rPr lang="en-US" altLang="en-US" sz="2000" dirty="0">
                <a:solidFill>
                  <a:srgbClr val="3333FF"/>
                </a:solidFill>
              </a:rPr>
              <a:t> </a:t>
            </a:r>
            <a:r>
              <a:rPr lang="en-US" altLang="en-US" sz="2000" dirty="0"/>
              <a:t>It determines whether the stack is full or not.'</a:t>
            </a:r>
          </a:p>
          <a:p>
            <a:pPr algn="just"/>
            <a:r>
              <a:rPr lang="en-US" altLang="en-US" sz="2000" b="1" dirty="0">
                <a:solidFill>
                  <a:srgbClr val="3333FF"/>
                </a:solidFill>
              </a:rPr>
              <a:t>peek():</a:t>
            </a:r>
            <a:r>
              <a:rPr lang="en-US" altLang="en-US" sz="2000" dirty="0">
                <a:solidFill>
                  <a:srgbClr val="3333FF"/>
                </a:solidFill>
              </a:rPr>
              <a:t> </a:t>
            </a:r>
            <a:r>
              <a:rPr lang="en-US" altLang="en-US" sz="2000" dirty="0"/>
              <a:t>It returns the element at the given position.</a:t>
            </a:r>
          </a:p>
          <a:p>
            <a:pPr algn="just"/>
            <a:r>
              <a:rPr lang="en-US" altLang="en-US" sz="2000" b="1" dirty="0">
                <a:solidFill>
                  <a:srgbClr val="3333FF"/>
                </a:solidFill>
              </a:rPr>
              <a:t>count():</a:t>
            </a:r>
            <a:r>
              <a:rPr lang="en-US" altLang="en-US" sz="2000" dirty="0">
                <a:solidFill>
                  <a:srgbClr val="3333FF"/>
                </a:solidFill>
              </a:rPr>
              <a:t> </a:t>
            </a:r>
            <a:r>
              <a:rPr lang="en-US" altLang="en-US" sz="2000" dirty="0"/>
              <a:t>It returns the total number of elements available in a stack.</a:t>
            </a:r>
          </a:p>
          <a:p>
            <a:pPr algn="just"/>
            <a:endParaRPr lang="en-US" altLang="en-US" sz="2000" dirty="0"/>
          </a:p>
        </p:txBody>
      </p:sp>
      <p:pic>
        <p:nvPicPr>
          <p:cNvPr id="12292" name="Picture 3" descr="COMPUTER INNOVATIONS: Stacks">
            <a:extLst>
              <a:ext uri="{FF2B5EF4-FFF2-40B4-BE49-F238E27FC236}">
                <a16:creationId xmlns:a16="http://schemas.microsoft.com/office/drawing/2014/main" id="{FE0B886B-1412-7322-3023-BEA2F6A9B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6769" y="1143000"/>
            <a:ext cx="33528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TextBox 4">
            <a:extLst>
              <a:ext uri="{FF2B5EF4-FFF2-40B4-BE49-F238E27FC236}">
                <a16:creationId xmlns:a16="http://schemas.microsoft.com/office/drawing/2014/main" id="{7A8D3F79-5631-3ECF-1146-820B2751E691}"/>
              </a:ext>
            </a:extLst>
          </p:cNvPr>
          <p:cNvSpPr txBox="1">
            <a:spLocks noChangeArrowheads="1"/>
          </p:cNvSpPr>
          <p:nvPr/>
        </p:nvSpPr>
        <p:spPr bwMode="auto">
          <a:xfrm>
            <a:off x="8686800" y="52578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rPr>
              <a:t>1</a:t>
            </a:r>
          </a:p>
        </p:txBody>
      </p:sp>
      <p:sp>
        <p:nvSpPr>
          <p:cNvPr id="12294" name="TextBox 6">
            <a:extLst>
              <a:ext uri="{FF2B5EF4-FFF2-40B4-BE49-F238E27FC236}">
                <a16:creationId xmlns:a16="http://schemas.microsoft.com/office/drawing/2014/main" id="{5DCC959D-8174-D994-61B2-2F421D6A3732}"/>
              </a:ext>
            </a:extLst>
          </p:cNvPr>
          <p:cNvSpPr txBox="1">
            <a:spLocks noChangeArrowheads="1"/>
          </p:cNvSpPr>
          <p:nvPr/>
        </p:nvSpPr>
        <p:spPr bwMode="auto">
          <a:xfrm>
            <a:off x="8686800" y="47244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rPr>
              <a:t>2</a:t>
            </a:r>
          </a:p>
        </p:txBody>
      </p:sp>
      <p:sp>
        <p:nvSpPr>
          <p:cNvPr id="12295" name="TextBox 7">
            <a:extLst>
              <a:ext uri="{FF2B5EF4-FFF2-40B4-BE49-F238E27FC236}">
                <a16:creationId xmlns:a16="http://schemas.microsoft.com/office/drawing/2014/main" id="{176BA3D7-D5BA-5F7E-D149-17D6B752765D}"/>
              </a:ext>
            </a:extLst>
          </p:cNvPr>
          <p:cNvSpPr txBox="1">
            <a:spLocks noChangeArrowheads="1"/>
          </p:cNvSpPr>
          <p:nvPr/>
        </p:nvSpPr>
        <p:spPr bwMode="auto">
          <a:xfrm>
            <a:off x="8686800" y="41148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rPr>
              <a:t>3</a:t>
            </a:r>
          </a:p>
        </p:txBody>
      </p:sp>
      <p:sp>
        <p:nvSpPr>
          <p:cNvPr id="12296" name="TextBox 8">
            <a:extLst>
              <a:ext uri="{FF2B5EF4-FFF2-40B4-BE49-F238E27FC236}">
                <a16:creationId xmlns:a16="http://schemas.microsoft.com/office/drawing/2014/main" id="{DE40E903-267C-641F-F7F3-99D6323A2EE3}"/>
              </a:ext>
            </a:extLst>
          </p:cNvPr>
          <p:cNvSpPr txBox="1">
            <a:spLocks noChangeArrowheads="1"/>
          </p:cNvSpPr>
          <p:nvPr/>
        </p:nvSpPr>
        <p:spPr bwMode="auto">
          <a:xfrm>
            <a:off x="8686800" y="36576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rPr>
              <a:t>4</a:t>
            </a:r>
          </a:p>
        </p:txBody>
      </p:sp>
      <p:sp>
        <p:nvSpPr>
          <p:cNvPr id="12297" name="TextBox 9">
            <a:extLst>
              <a:ext uri="{FF2B5EF4-FFF2-40B4-BE49-F238E27FC236}">
                <a16:creationId xmlns:a16="http://schemas.microsoft.com/office/drawing/2014/main" id="{7B704E67-A4AE-016E-A019-AD3574C0E69D}"/>
              </a:ext>
            </a:extLst>
          </p:cNvPr>
          <p:cNvSpPr txBox="1">
            <a:spLocks noChangeArrowheads="1"/>
          </p:cNvSpPr>
          <p:nvPr/>
        </p:nvSpPr>
        <p:spPr bwMode="auto">
          <a:xfrm>
            <a:off x="8305800" y="5943600"/>
            <a:ext cx="928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rPr>
              <a:t>A stack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C1885AD-6542-42C2-F6D3-4B7C504A19AA}"/>
              </a:ext>
            </a:extLst>
          </p:cNvPr>
          <p:cNvSpPr txBox="1"/>
          <p:nvPr/>
        </p:nvSpPr>
        <p:spPr>
          <a:xfrm>
            <a:off x="119337" y="1014848"/>
            <a:ext cx="10482658" cy="5710885"/>
          </a:xfrm>
          <a:prstGeom prst="rect">
            <a:avLst/>
          </a:prstGeom>
        </p:spPr>
        <p:txBody>
          <a:bodyPr vert="horz" lIns="121920" tIns="60960" rIns="121920" bIns="60960" rtlCol="0">
            <a:normAutofit/>
          </a:bodyPr>
          <a:lstStyle/>
          <a:p>
            <a:pPr marL="152396" defTabSz="1219170">
              <a:lnSpc>
                <a:spcPct val="90000"/>
              </a:lnSpc>
              <a:spcAft>
                <a:spcPts val="800"/>
              </a:spcAft>
              <a:defRPr/>
            </a:pPr>
            <a:endParaRPr lang="en-US" sz="2133" b="1" dirty="0">
              <a:solidFill>
                <a:srgbClr val="C00000"/>
              </a:solidFill>
              <a:latin typeface="Calibri" panose="020F0502020204030204" pitchFamily="34" charset="0"/>
              <a:cs typeface="Calibri" panose="020F0502020204030204" pitchFamily="34" charset="0"/>
            </a:endParaRPr>
          </a:p>
          <a:p>
            <a:pPr marL="152396" defTabSz="1219170">
              <a:lnSpc>
                <a:spcPct val="90000"/>
              </a:lnSpc>
              <a:spcAft>
                <a:spcPts val="800"/>
              </a:spcAft>
              <a:defRPr/>
            </a:pPr>
            <a:r>
              <a:rPr lang="en-US" sz="2133" b="1" dirty="0">
                <a:latin typeface="Calibri" panose="020F0502020204030204" pitchFamily="34" charset="0"/>
                <a:cs typeface="Calibri" panose="020F0502020204030204" pitchFamily="34" charset="0"/>
              </a:rPr>
              <a:t>Rules for the conversion from infix to prefix expression</a:t>
            </a:r>
          </a:p>
          <a:p>
            <a:pPr marL="533387" indent="-380990" defTabSz="1219170">
              <a:lnSpc>
                <a:spcPct val="90000"/>
              </a:lnSpc>
              <a:spcAft>
                <a:spcPts val="800"/>
              </a:spcAft>
              <a:buFont typeface="Wingdings" panose="05000000000000000000" pitchFamily="2" charset="2"/>
              <a:buChar char="§"/>
              <a:defRPr/>
            </a:pPr>
            <a:endParaRPr lang="en-US" sz="2133" dirty="0">
              <a:latin typeface="Calibri" panose="020F0502020204030204" pitchFamily="34" charset="0"/>
              <a:cs typeface="Calibri" panose="020F0502020204030204" pitchFamily="34" charset="0"/>
            </a:endParaRPr>
          </a:p>
          <a:p>
            <a:pPr marL="609585" indent="-457189" defTabSz="1219170">
              <a:lnSpc>
                <a:spcPct val="90000"/>
              </a:lnSpc>
              <a:spcAft>
                <a:spcPts val="800"/>
              </a:spcAft>
              <a:buFont typeface="+mj-lt"/>
              <a:buAutoNum type="arabicPeriod"/>
              <a:defRPr/>
            </a:pPr>
            <a:r>
              <a:rPr lang="en-US" sz="2133" dirty="0">
                <a:solidFill>
                  <a:srgbClr val="FF0000"/>
                </a:solidFill>
                <a:latin typeface="Calibri" panose="020F0502020204030204" pitchFamily="34" charset="0"/>
                <a:cs typeface="Calibri" panose="020F0502020204030204" pitchFamily="34" charset="0"/>
              </a:rPr>
              <a:t>If (stack == </a:t>
            </a:r>
            <a:r>
              <a:rPr lang="en-US" sz="2133" b="1" dirty="0">
                <a:solidFill>
                  <a:srgbClr val="FF0000"/>
                </a:solidFill>
                <a:latin typeface="Calibri" panose="020F0502020204030204" pitchFamily="34" charset="0"/>
                <a:cs typeface="Calibri" panose="020F0502020204030204" pitchFamily="34" charset="0"/>
              </a:rPr>
              <a:t>empty</a:t>
            </a:r>
            <a:r>
              <a:rPr lang="en-US" sz="2133" dirty="0">
                <a:solidFill>
                  <a:srgbClr val="FF0000"/>
                </a:solidFill>
                <a:latin typeface="Calibri" panose="020F0502020204030204" pitchFamily="34" charset="0"/>
                <a:cs typeface="Calibri" panose="020F0502020204030204" pitchFamily="34" charset="0"/>
              </a:rPr>
              <a:t> or contains a </a:t>
            </a:r>
            <a:r>
              <a:rPr lang="en-US" sz="2133" b="1" dirty="0">
                <a:solidFill>
                  <a:srgbClr val="FF0000"/>
                </a:solidFill>
                <a:latin typeface="Calibri" panose="020F0502020204030204" pitchFamily="34" charset="0"/>
                <a:cs typeface="Calibri" panose="020F0502020204030204" pitchFamily="34" charset="0"/>
              </a:rPr>
              <a:t>right parenthesis </a:t>
            </a:r>
            <a:r>
              <a:rPr lang="en-US" sz="2133" dirty="0">
                <a:solidFill>
                  <a:srgbClr val="FF0000"/>
                </a:solidFill>
                <a:latin typeface="Calibri" panose="020F0502020204030204" pitchFamily="34" charset="0"/>
                <a:cs typeface="Calibri" panose="020F0502020204030204" pitchFamily="34" charset="0"/>
              </a:rPr>
              <a:t>on top)</a:t>
            </a:r>
            <a:r>
              <a:rPr lang="en-US" sz="2133" dirty="0">
                <a:latin typeface="Calibri" panose="020F0502020204030204" pitchFamily="34" charset="0"/>
                <a:cs typeface="Calibri" panose="020F0502020204030204" pitchFamily="34" charset="0"/>
              </a:rPr>
              <a:t>,  then </a:t>
            </a:r>
            <a:r>
              <a:rPr lang="en-US" sz="2133" b="1" dirty="0">
                <a:highlight>
                  <a:srgbClr val="FFFF00"/>
                </a:highlight>
                <a:latin typeface="Calibri" panose="020F0502020204030204" pitchFamily="34" charset="0"/>
                <a:cs typeface="Calibri" panose="020F0502020204030204" pitchFamily="34" charset="0"/>
              </a:rPr>
              <a:t>push the incoming operator</a:t>
            </a:r>
            <a:r>
              <a:rPr lang="en-US" sz="2133" dirty="0">
                <a:highlight>
                  <a:srgbClr val="FFFF00"/>
                </a:highlight>
                <a:latin typeface="Calibri" panose="020F0502020204030204" pitchFamily="34" charset="0"/>
                <a:cs typeface="Calibri" panose="020F0502020204030204" pitchFamily="34" charset="0"/>
              </a:rPr>
              <a:t> on to the stack</a:t>
            </a:r>
            <a:r>
              <a:rPr lang="en-US" sz="2133" dirty="0">
                <a:latin typeface="Calibri" panose="020F0502020204030204" pitchFamily="34" charset="0"/>
                <a:cs typeface="Calibri" panose="020F0502020204030204" pitchFamily="34" charset="0"/>
              </a:rPr>
              <a:t>.</a:t>
            </a:r>
          </a:p>
          <a:p>
            <a:pPr marL="609585" indent="-457189" defTabSz="1219170">
              <a:lnSpc>
                <a:spcPct val="90000"/>
              </a:lnSpc>
              <a:spcAft>
                <a:spcPts val="800"/>
              </a:spcAft>
              <a:buFont typeface="+mj-lt"/>
              <a:buAutoNum type="arabicPeriod"/>
              <a:defRPr/>
            </a:pPr>
            <a:r>
              <a:rPr lang="en-US" sz="2133" dirty="0">
                <a:latin typeface="Calibri" panose="020F0502020204030204" pitchFamily="34" charset="0"/>
                <a:cs typeface="Calibri" panose="020F0502020204030204" pitchFamily="34" charset="0"/>
              </a:rPr>
              <a:t>If the incoming symbol is </a:t>
            </a:r>
            <a:r>
              <a:rPr lang="en-US" sz="2133" dirty="0">
                <a:highlight>
                  <a:srgbClr val="FFFF00"/>
                </a:highlight>
                <a:latin typeface="Calibri" panose="020F0502020204030204" pitchFamily="34" charset="0"/>
                <a:cs typeface="Calibri" panose="020F0502020204030204" pitchFamily="34" charset="0"/>
              </a:rPr>
              <a:t>'</a:t>
            </a:r>
            <a:r>
              <a:rPr lang="en-US" sz="2133" b="1" dirty="0">
                <a:highlight>
                  <a:srgbClr val="FFFF00"/>
                </a:highlight>
                <a:latin typeface="Calibri" panose="020F0502020204030204" pitchFamily="34" charset="0"/>
                <a:cs typeface="Calibri" panose="020F0502020204030204" pitchFamily="34" charset="0"/>
              </a:rPr>
              <a:t>(</a:t>
            </a:r>
            <a:r>
              <a:rPr lang="en-US" sz="2133" dirty="0">
                <a:highlight>
                  <a:srgbClr val="FFFF00"/>
                </a:highlight>
                <a:latin typeface="Calibri" panose="020F0502020204030204" pitchFamily="34" charset="0"/>
                <a:cs typeface="Calibri" panose="020F0502020204030204" pitchFamily="34" charset="0"/>
              </a:rPr>
              <a:t>'</a:t>
            </a:r>
            <a:r>
              <a:rPr lang="en-US" sz="2133" dirty="0">
                <a:latin typeface="Calibri" panose="020F0502020204030204" pitchFamily="34" charset="0"/>
                <a:cs typeface="Calibri" panose="020F0502020204030204" pitchFamily="34" charset="0"/>
              </a:rPr>
              <a:t>, </a:t>
            </a:r>
            <a:r>
              <a:rPr lang="en-US" sz="2133" b="1" dirty="0">
                <a:latin typeface="Calibri" panose="020F0502020204030204" pitchFamily="34" charset="0"/>
                <a:cs typeface="Calibri" panose="020F0502020204030204" pitchFamily="34" charset="0"/>
              </a:rPr>
              <a:t>then pop all the operators from the stack till it finds ) opening bracket in the stack</a:t>
            </a:r>
          </a:p>
          <a:p>
            <a:pPr marL="609585" indent="-457189" defTabSz="1219170">
              <a:lnSpc>
                <a:spcPct val="90000"/>
              </a:lnSpc>
              <a:spcAft>
                <a:spcPts val="800"/>
              </a:spcAft>
              <a:buFont typeface="+mj-lt"/>
              <a:buAutoNum type="arabicPeriod"/>
              <a:defRPr/>
            </a:pPr>
            <a:r>
              <a:rPr lang="en-US" sz="2133" dirty="0">
                <a:latin typeface="Calibri" panose="020F0502020204030204" pitchFamily="34" charset="0"/>
                <a:cs typeface="Calibri" panose="020F0502020204030204" pitchFamily="34" charset="0"/>
              </a:rPr>
              <a:t>If the operator is </a:t>
            </a:r>
            <a:r>
              <a:rPr lang="en-US" sz="2133" dirty="0">
                <a:highlight>
                  <a:srgbClr val="FFFF00"/>
                </a:highlight>
                <a:latin typeface="Calibri" panose="020F0502020204030204" pitchFamily="34" charset="0"/>
                <a:cs typeface="Calibri" panose="020F0502020204030204" pitchFamily="34" charset="0"/>
              </a:rPr>
              <a:t>')'</a:t>
            </a:r>
            <a:r>
              <a:rPr lang="en-US" sz="2133" dirty="0">
                <a:latin typeface="Calibri" panose="020F0502020204030204" pitchFamily="34" charset="0"/>
                <a:cs typeface="Calibri" panose="020F0502020204030204" pitchFamily="34" charset="0"/>
              </a:rPr>
              <a:t>, then push it into the stack.</a:t>
            </a:r>
          </a:p>
          <a:p>
            <a:pPr marL="609585" indent="-457189" defTabSz="1219170">
              <a:lnSpc>
                <a:spcPct val="90000"/>
              </a:lnSpc>
              <a:spcAft>
                <a:spcPts val="800"/>
              </a:spcAft>
              <a:buFont typeface="+mj-lt"/>
              <a:buAutoNum type="arabicPeriod"/>
              <a:defRPr/>
            </a:pPr>
            <a:r>
              <a:rPr lang="en-US" sz="2133" dirty="0">
                <a:latin typeface="Calibri" panose="020F0502020204030204" pitchFamily="34" charset="0"/>
                <a:cs typeface="Calibri" panose="020F0502020204030204" pitchFamily="34" charset="0"/>
              </a:rPr>
              <a:t>If( </a:t>
            </a:r>
            <a:r>
              <a:rPr lang="en-US" sz="2133" dirty="0">
                <a:solidFill>
                  <a:srgbClr val="C00000"/>
                </a:solidFill>
                <a:latin typeface="Calibri" panose="020F0502020204030204" pitchFamily="34" charset="0"/>
                <a:cs typeface="Calibri" panose="020F0502020204030204" pitchFamily="34" charset="0"/>
              </a:rPr>
              <a:t>incoming operator &gt;  the </a:t>
            </a:r>
            <a:r>
              <a:rPr lang="en-US" sz="2133" b="1" dirty="0">
                <a:solidFill>
                  <a:srgbClr val="C00000"/>
                </a:solidFill>
                <a:latin typeface="Calibri" panose="020F0502020204030204" pitchFamily="34" charset="0"/>
                <a:cs typeface="Calibri" panose="020F0502020204030204" pitchFamily="34" charset="0"/>
              </a:rPr>
              <a:t>top of the stack</a:t>
            </a:r>
            <a:r>
              <a:rPr lang="en-US" sz="2133" dirty="0">
                <a:latin typeface="Calibri" panose="020F0502020204030204" pitchFamily="34" charset="0"/>
                <a:cs typeface="Calibri" panose="020F0502020204030204" pitchFamily="34" charset="0"/>
              </a:rPr>
              <a:t>) then </a:t>
            </a:r>
            <a:r>
              <a:rPr lang="en-US" sz="2133" dirty="0">
                <a:latin typeface="Calibri" panose="020F0502020204030204" pitchFamily="34" charset="0"/>
                <a:cs typeface="Calibri" panose="020F0502020204030204" pitchFamily="34" charset="0"/>
                <a:sym typeface="Wingdings" panose="05000000000000000000" pitchFamily="2" charset="2"/>
              </a:rPr>
              <a:t> </a:t>
            </a:r>
            <a:r>
              <a:rPr lang="en-US" sz="2133" dirty="0">
                <a:latin typeface="Calibri" panose="020F0502020204030204" pitchFamily="34" charset="0"/>
                <a:cs typeface="Calibri" panose="020F0502020204030204" pitchFamily="34" charset="0"/>
              </a:rPr>
              <a:t> </a:t>
            </a:r>
            <a:r>
              <a:rPr lang="en-US" sz="2133" b="1" dirty="0">
                <a:highlight>
                  <a:srgbClr val="FFFF00"/>
                </a:highlight>
                <a:latin typeface="Calibri" panose="020F0502020204030204" pitchFamily="34" charset="0"/>
                <a:cs typeface="Calibri" panose="020F0502020204030204" pitchFamily="34" charset="0"/>
              </a:rPr>
              <a:t>push</a:t>
            </a:r>
            <a:r>
              <a:rPr lang="en-US" sz="2133" b="1" dirty="0">
                <a:latin typeface="Calibri" panose="020F0502020204030204" pitchFamily="34" charset="0"/>
                <a:cs typeface="Calibri" panose="020F0502020204030204" pitchFamily="34" charset="0"/>
              </a:rPr>
              <a:t> </a:t>
            </a:r>
            <a:r>
              <a:rPr lang="en-US" sz="2133" dirty="0">
                <a:latin typeface="Calibri" panose="020F0502020204030204" pitchFamily="34" charset="0"/>
                <a:cs typeface="Calibri" panose="020F0502020204030204" pitchFamily="34" charset="0"/>
              </a:rPr>
              <a:t>it on the stack.</a:t>
            </a:r>
          </a:p>
          <a:p>
            <a:pPr marL="609585" indent="-457189" defTabSz="1219170">
              <a:lnSpc>
                <a:spcPct val="90000"/>
              </a:lnSpc>
              <a:spcAft>
                <a:spcPts val="800"/>
              </a:spcAft>
              <a:buFont typeface="+mj-lt"/>
              <a:buAutoNum type="arabicPeriod"/>
              <a:defRPr/>
            </a:pPr>
            <a:r>
              <a:rPr lang="en-US" sz="2133" dirty="0">
                <a:latin typeface="Calibri" panose="020F0502020204030204" pitchFamily="34" charset="0"/>
                <a:cs typeface="Calibri" panose="020F0502020204030204" pitchFamily="34" charset="0"/>
              </a:rPr>
              <a:t>If (</a:t>
            </a:r>
            <a:r>
              <a:rPr lang="en-US" sz="2133" dirty="0">
                <a:solidFill>
                  <a:srgbClr val="C00000"/>
                </a:solidFill>
                <a:latin typeface="Calibri" panose="020F0502020204030204" pitchFamily="34" charset="0"/>
                <a:cs typeface="Calibri" panose="020F0502020204030204" pitchFamily="34" charset="0"/>
              </a:rPr>
              <a:t>incoming operator &lt; the top of the stack</a:t>
            </a:r>
            <a:r>
              <a:rPr lang="en-US" sz="2133" dirty="0">
                <a:latin typeface="Calibri" panose="020F0502020204030204" pitchFamily="34" charset="0"/>
                <a:cs typeface="Calibri" panose="020F0502020204030204" pitchFamily="34" charset="0"/>
              </a:rPr>
              <a:t>) then </a:t>
            </a:r>
            <a:r>
              <a:rPr lang="en-US" sz="2133" dirty="0">
                <a:latin typeface="Calibri" panose="020F0502020204030204" pitchFamily="34" charset="0"/>
                <a:cs typeface="Calibri" panose="020F0502020204030204" pitchFamily="34" charset="0"/>
                <a:sym typeface="Wingdings" panose="05000000000000000000" pitchFamily="2" charset="2"/>
              </a:rPr>
              <a:t> </a:t>
            </a:r>
            <a:r>
              <a:rPr lang="en-US" sz="2133" dirty="0">
                <a:latin typeface="Calibri" panose="020F0502020204030204" pitchFamily="34" charset="0"/>
                <a:cs typeface="Calibri" panose="020F0502020204030204" pitchFamily="34" charset="0"/>
              </a:rPr>
              <a:t> </a:t>
            </a:r>
            <a:r>
              <a:rPr lang="en-US" sz="2133" b="1" dirty="0">
                <a:highlight>
                  <a:srgbClr val="FFFF00"/>
                </a:highlight>
                <a:latin typeface="Calibri" panose="020F0502020204030204" pitchFamily="34" charset="0"/>
                <a:cs typeface="Calibri" panose="020F0502020204030204" pitchFamily="34" charset="0"/>
              </a:rPr>
              <a:t>pop</a:t>
            </a:r>
            <a:r>
              <a:rPr lang="en-US" sz="2133" b="1" dirty="0">
                <a:latin typeface="Calibri" panose="020F0502020204030204" pitchFamily="34" charset="0"/>
                <a:cs typeface="Calibri" panose="020F0502020204030204" pitchFamily="34" charset="0"/>
              </a:rPr>
              <a:t> and print </a:t>
            </a:r>
            <a:r>
              <a:rPr lang="en-US" sz="2133" dirty="0">
                <a:latin typeface="Calibri" panose="020F0502020204030204" pitchFamily="34" charset="0"/>
                <a:cs typeface="Calibri" panose="020F0502020204030204" pitchFamily="34" charset="0"/>
              </a:rPr>
              <a:t>the top of the stack. Then test the incoming operator against the new top of the stack.</a:t>
            </a:r>
          </a:p>
          <a:p>
            <a:pPr marL="609585" indent="-457189" defTabSz="1219170">
              <a:lnSpc>
                <a:spcPct val="90000"/>
              </a:lnSpc>
              <a:spcAft>
                <a:spcPts val="800"/>
              </a:spcAft>
              <a:buFont typeface="+mj-lt"/>
              <a:buAutoNum type="arabicPeriod"/>
              <a:defRPr/>
            </a:pPr>
            <a:r>
              <a:rPr lang="en-US" sz="2133" dirty="0">
                <a:latin typeface="Calibri" panose="020F0502020204030204" pitchFamily="34" charset="0"/>
                <a:cs typeface="Calibri" panose="020F0502020204030204" pitchFamily="34" charset="0"/>
              </a:rPr>
              <a:t>If </a:t>
            </a:r>
            <a:r>
              <a:rPr lang="en-US" sz="2133" dirty="0">
                <a:solidFill>
                  <a:srgbClr val="C00000"/>
                </a:solidFill>
                <a:latin typeface="Calibri" panose="020F0502020204030204" pitchFamily="34" charset="0"/>
                <a:cs typeface="Calibri" panose="020F0502020204030204" pitchFamily="34" charset="0"/>
              </a:rPr>
              <a:t>( incoming operator ==the top of the stack </a:t>
            </a:r>
            <a:r>
              <a:rPr lang="en-US" sz="2133" dirty="0">
                <a:latin typeface="Calibri" panose="020F0502020204030204" pitchFamily="34" charset="0"/>
                <a:cs typeface="Calibri" panose="020F0502020204030204" pitchFamily="34" charset="0"/>
              </a:rPr>
              <a:t>)</a:t>
            </a:r>
            <a:r>
              <a:rPr lang="en-US" sz="2133" dirty="0">
                <a:latin typeface="Calibri" panose="020F0502020204030204" pitchFamily="34" charset="0"/>
                <a:cs typeface="Calibri" panose="020F0502020204030204" pitchFamily="34" charset="0"/>
                <a:sym typeface="Wingdings" panose="05000000000000000000" pitchFamily="2" charset="2"/>
              </a:rPr>
              <a:t> </a:t>
            </a:r>
            <a:r>
              <a:rPr lang="en-US" sz="2133" dirty="0">
                <a:latin typeface="Calibri" panose="020F0502020204030204" pitchFamily="34" charset="0"/>
                <a:cs typeface="Calibri" panose="020F0502020204030204" pitchFamily="34" charset="0"/>
              </a:rPr>
              <a:t> </a:t>
            </a:r>
            <a:r>
              <a:rPr lang="en-US" sz="2400" dirty="0">
                <a:solidFill>
                  <a:srgbClr val="000000"/>
                </a:solidFill>
                <a:latin typeface="inter-regular"/>
              </a:rPr>
              <a:t>push the incoming operator into the stack.</a:t>
            </a:r>
          </a:p>
          <a:p>
            <a:pPr marL="609585" indent="-457189" defTabSz="1219170">
              <a:lnSpc>
                <a:spcPct val="90000"/>
              </a:lnSpc>
              <a:spcAft>
                <a:spcPts val="800"/>
              </a:spcAft>
              <a:buFont typeface="+mj-lt"/>
              <a:buAutoNum type="arabicPeriod"/>
              <a:defRPr/>
            </a:pPr>
            <a:r>
              <a:rPr lang="en-US" sz="2133" dirty="0">
                <a:latin typeface="Calibri" panose="020F0502020204030204" pitchFamily="34" charset="0"/>
                <a:cs typeface="Calibri" panose="020F0502020204030204" pitchFamily="34" charset="0"/>
              </a:rPr>
              <a:t>At the </a:t>
            </a:r>
            <a:r>
              <a:rPr lang="en-US" sz="2133" b="1" dirty="0">
                <a:latin typeface="Calibri" panose="020F0502020204030204" pitchFamily="34" charset="0"/>
                <a:cs typeface="Calibri" panose="020F0502020204030204" pitchFamily="34" charset="0"/>
              </a:rPr>
              <a:t>end of the expression, pop and print </a:t>
            </a:r>
            <a:r>
              <a:rPr lang="en-US" sz="2133" dirty="0">
                <a:latin typeface="Calibri" panose="020F0502020204030204" pitchFamily="34" charset="0"/>
                <a:cs typeface="Calibri" panose="020F0502020204030204" pitchFamily="34" charset="0"/>
              </a:rPr>
              <a:t>all the operators of the stack..</a:t>
            </a:r>
          </a:p>
        </p:txBody>
      </p:sp>
      <p:sp>
        <p:nvSpPr>
          <p:cNvPr id="2" name="TextBox 1">
            <a:extLst>
              <a:ext uri="{FF2B5EF4-FFF2-40B4-BE49-F238E27FC236}">
                <a16:creationId xmlns:a16="http://schemas.microsoft.com/office/drawing/2014/main" id="{9F6C6D67-ACE0-F4C6-2BD9-EE39F34BB8C7}"/>
              </a:ext>
            </a:extLst>
          </p:cNvPr>
          <p:cNvSpPr txBox="1"/>
          <p:nvPr/>
        </p:nvSpPr>
        <p:spPr>
          <a:xfrm>
            <a:off x="119336" y="145259"/>
            <a:ext cx="11881319" cy="711339"/>
          </a:xfrm>
          <a:prstGeom prst="rect">
            <a:avLst/>
          </a:prstGeom>
          <a:solidFill>
            <a:schemeClr val="accent4">
              <a:lumMod val="20000"/>
              <a:lumOff val="80000"/>
            </a:schemeClr>
          </a:solidFill>
        </p:spPr>
        <p:txBody>
          <a:bodyPr vert="horz" lIns="121920" tIns="60960" rIns="121920" bIns="60960" rtlCol="0" anchor="ctr">
            <a:normAutofit/>
          </a:bodyPr>
          <a:lstStyle/>
          <a:p>
            <a:pPr marL="152396" defTabSz="1219170">
              <a:lnSpc>
                <a:spcPct val="90000"/>
              </a:lnSpc>
              <a:spcAft>
                <a:spcPts val="800"/>
              </a:spcAft>
              <a:defRPr/>
            </a:pPr>
            <a:r>
              <a:rPr lang="en-US" sz="2667" b="1" dirty="0">
                <a:solidFill>
                  <a:srgbClr val="C00000"/>
                </a:solidFill>
                <a:latin typeface="urw-din"/>
              </a:rPr>
              <a:t>Infix to Prefix Conversion:</a:t>
            </a:r>
          </a:p>
        </p:txBody>
      </p:sp>
    </p:spTree>
    <p:extLst>
      <p:ext uri="{BB962C8B-B14F-4D97-AF65-F5344CB8AC3E}">
        <p14:creationId xmlns:p14="http://schemas.microsoft.com/office/powerpoint/2010/main" val="22687936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C1885AD-6542-42C2-F6D3-4B7C504A19AA}"/>
              </a:ext>
            </a:extLst>
          </p:cNvPr>
          <p:cNvSpPr txBox="1"/>
          <p:nvPr/>
        </p:nvSpPr>
        <p:spPr>
          <a:xfrm>
            <a:off x="2604" y="1014848"/>
            <a:ext cx="12025336" cy="5710885"/>
          </a:xfrm>
          <a:prstGeom prst="rect">
            <a:avLst/>
          </a:prstGeom>
        </p:spPr>
        <p:txBody>
          <a:bodyPr vert="horz" lIns="121920" tIns="60960" rIns="121920" bIns="60960" rtlCol="0">
            <a:normAutofit/>
          </a:bodyPr>
          <a:lstStyle/>
          <a:p>
            <a:pPr marL="533387" indent="-380990" defTabSz="1219170">
              <a:lnSpc>
                <a:spcPct val="90000"/>
              </a:lnSpc>
              <a:spcAft>
                <a:spcPts val="800"/>
              </a:spcAft>
              <a:buFont typeface="Wingdings" panose="05000000000000000000" pitchFamily="2" charset="2"/>
              <a:buChar char="§"/>
              <a:defRPr/>
            </a:pPr>
            <a:r>
              <a:rPr lang="en-US" sz="2133" dirty="0">
                <a:latin typeface="Calibri" panose="020F0502020204030204" pitchFamily="34" charset="0"/>
                <a:cs typeface="Times New Roman" panose="02020603050405020304" pitchFamily="18" charset="0"/>
              </a:rPr>
              <a:t>A postfix expression is a </a:t>
            </a:r>
            <a:r>
              <a:rPr lang="en-US" sz="2133" b="1" dirty="0">
                <a:latin typeface="Calibri" panose="020F0502020204030204" pitchFamily="34" charset="0"/>
                <a:cs typeface="Times New Roman" panose="02020603050405020304" pitchFamily="18" charset="0"/>
              </a:rPr>
              <a:t>collection of operators </a:t>
            </a:r>
            <a:r>
              <a:rPr lang="en-US" sz="2133" dirty="0">
                <a:latin typeface="Calibri" panose="020F0502020204030204" pitchFamily="34" charset="0"/>
                <a:cs typeface="Times New Roman" panose="02020603050405020304" pitchFamily="18" charset="0"/>
              </a:rPr>
              <a:t>and </a:t>
            </a:r>
            <a:r>
              <a:rPr lang="en-US" sz="2133" b="1" dirty="0">
                <a:latin typeface="Calibri" panose="020F0502020204030204" pitchFamily="34" charset="0"/>
                <a:cs typeface="Times New Roman" panose="02020603050405020304" pitchFamily="18" charset="0"/>
              </a:rPr>
              <a:t>operands </a:t>
            </a:r>
            <a:r>
              <a:rPr lang="en-US" sz="2133" dirty="0">
                <a:latin typeface="Calibri" panose="020F0502020204030204" pitchFamily="34" charset="0"/>
                <a:cs typeface="Times New Roman" panose="02020603050405020304" pitchFamily="18" charset="0"/>
              </a:rPr>
              <a:t>in which the </a:t>
            </a:r>
            <a:r>
              <a:rPr lang="en-US" sz="2133" b="1" dirty="0">
                <a:solidFill>
                  <a:srgbClr val="7030A0"/>
                </a:solidFill>
                <a:latin typeface="Calibri" panose="020F0502020204030204" pitchFamily="34" charset="0"/>
                <a:cs typeface="Times New Roman" panose="02020603050405020304" pitchFamily="18" charset="0"/>
              </a:rPr>
              <a:t>operator is placed after the operands</a:t>
            </a:r>
            <a:r>
              <a:rPr lang="en-US" sz="1867" b="1" dirty="0">
                <a:solidFill>
                  <a:srgbClr val="7030A0"/>
                </a:solidFill>
                <a:latin typeface="urw-din"/>
              </a:rPr>
              <a:t>. </a:t>
            </a:r>
          </a:p>
          <a:p>
            <a:pPr marL="533387" indent="-380990">
              <a:lnSpc>
                <a:spcPct val="90000"/>
              </a:lnSpc>
              <a:spcAft>
                <a:spcPts val="800"/>
              </a:spcAft>
              <a:buFont typeface="Wingdings" panose="05000000000000000000" pitchFamily="2" charset="2"/>
              <a:buChar char="§"/>
              <a:defRPr/>
            </a:pPr>
            <a:r>
              <a:rPr lang="en-IN" sz="2133" dirty="0">
                <a:latin typeface="Calibri" panose="020F0502020204030204" pitchFamily="34" charset="0"/>
                <a:ea typeface="Calibri" panose="020F0502020204030204" pitchFamily="34" charset="0"/>
                <a:cs typeface="Times New Roman" panose="02020603050405020304" pitchFamily="18" charset="0"/>
              </a:rPr>
              <a:t>That means, in a </a:t>
            </a:r>
            <a:r>
              <a:rPr lang="en-IN" sz="2133" b="1" dirty="0">
                <a:latin typeface="Calibri" panose="020F0502020204030204" pitchFamily="34" charset="0"/>
                <a:ea typeface="Calibri" panose="020F0502020204030204" pitchFamily="34" charset="0"/>
                <a:cs typeface="Times New Roman" panose="02020603050405020304" pitchFamily="18" charset="0"/>
              </a:rPr>
              <a:t>postfix expression </a:t>
            </a:r>
            <a:r>
              <a:rPr lang="en-IN" sz="2133" dirty="0">
                <a:latin typeface="Calibri" panose="020F0502020204030204" pitchFamily="34" charset="0"/>
                <a:ea typeface="Calibri" panose="020F0502020204030204" pitchFamily="34" charset="0"/>
                <a:cs typeface="Times New Roman" panose="02020603050405020304" pitchFamily="18" charset="0"/>
              </a:rPr>
              <a:t>the operator follows the operands.</a:t>
            </a:r>
          </a:p>
          <a:p>
            <a:pPr marL="152396">
              <a:lnSpc>
                <a:spcPct val="90000"/>
              </a:lnSpc>
              <a:spcAft>
                <a:spcPts val="800"/>
              </a:spcAft>
              <a:defRPr/>
            </a:pPr>
            <a:r>
              <a:rPr lang="en-US" sz="2133" b="1" dirty="0">
                <a:solidFill>
                  <a:srgbClr val="002060"/>
                </a:solidFill>
                <a:latin typeface="arial" panose="020B0604020202020204" pitchFamily="34" charset="0"/>
              </a:rPr>
              <a:t> Syntax:   &lt;operand&gt; &lt;operand&gt;</a:t>
            </a:r>
            <a:r>
              <a:rPr lang="en-US" sz="2133" b="1" dirty="0">
                <a:solidFill>
                  <a:srgbClr val="FF0000"/>
                </a:solidFill>
                <a:latin typeface="arial" panose="020B0604020202020204" pitchFamily="34" charset="0"/>
              </a:rPr>
              <a:t> &lt;operator&gt; </a:t>
            </a:r>
          </a:p>
          <a:p>
            <a:pPr algn="just">
              <a:spcAft>
                <a:spcPts val="1000"/>
              </a:spcAft>
            </a:pPr>
            <a:r>
              <a:rPr lang="en-IN" sz="2400" u="sng" dirty="0">
                <a:solidFill>
                  <a:srgbClr val="333333"/>
                </a:solidFill>
                <a:latin typeface="Arial" panose="020B0604020202020204" pitchFamily="34" charset="0"/>
                <a:ea typeface="Times New Roman" panose="02020603050405020304" pitchFamily="18" charset="0"/>
              </a:rPr>
              <a:t>Evaluating a postfix expression using Stack:</a:t>
            </a:r>
          </a:p>
          <a:p>
            <a:pPr algn="just">
              <a:spcAft>
                <a:spcPts val="1000"/>
              </a:spcAft>
            </a:pPr>
            <a:r>
              <a:rPr lang="en-IN" sz="2133" dirty="0">
                <a:solidFill>
                  <a:srgbClr val="333333"/>
                </a:solidFill>
                <a:latin typeface="Arial" panose="020B0604020202020204" pitchFamily="34" charset="0"/>
                <a:ea typeface="Times New Roman" panose="02020603050405020304" pitchFamily="18" charset="0"/>
              </a:rPr>
              <a:t>ALG:</a:t>
            </a:r>
            <a:endParaRPr lang="en-IN" sz="2133" dirty="0">
              <a:latin typeface="Times New Roman" panose="02020603050405020304" pitchFamily="18" charset="0"/>
              <a:ea typeface="Times New Roman" panose="02020603050405020304" pitchFamily="18" charset="0"/>
            </a:endParaRPr>
          </a:p>
          <a:p>
            <a:pPr>
              <a:lnSpc>
                <a:spcPct val="107000"/>
              </a:lnSpc>
              <a:spcAft>
                <a:spcPts val="1067"/>
              </a:spcAft>
              <a:tabLst>
                <a:tab pos="609585" algn="l"/>
              </a:tabLst>
            </a:pPr>
            <a:r>
              <a:rPr lang="en-IN" sz="1733" b="1" dirty="0">
                <a:solidFill>
                  <a:srgbClr val="660033"/>
                </a:solidFill>
                <a:latin typeface="Arial" panose="020B0604020202020204" pitchFamily="34" charset="0"/>
                <a:ea typeface="Calibri" panose="020F0502020204030204" pitchFamily="34" charset="0"/>
                <a:cs typeface="Times New Roman" panose="02020603050405020304" pitchFamily="18" charset="0"/>
              </a:rPr>
              <a:t>Step1: Read all the symbols</a:t>
            </a: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 one by one from </a:t>
            </a:r>
            <a:r>
              <a:rPr lang="en-IN" sz="1733" b="1" dirty="0">
                <a:solidFill>
                  <a:srgbClr val="3D229E"/>
                </a:solidFill>
                <a:latin typeface="Arial" panose="020B0604020202020204" pitchFamily="34" charset="0"/>
                <a:ea typeface="Calibri" panose="020F0502020204030204" pitchFamily="34" charset="0"/>
                <a:cs typeface="Times New Roman" panose="02020603050405020304" pitchFamily="18" charset="0"/>
              </a:rPr>
              <a:t>left to right </a:t>
            </a: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in the given Postfix Expression</a:t>
            </a:r>
            <a:endParaRPr lang="en-IN" sz="1733" dirty="0">
              <a:solidFill>
                <a:srgbClr val="333333"/>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67"/>
              </a:spcAft>
              <a:tabLst>
                <a:tab pos="609585" algn="l"/>
              </a:tabLst>
            </a:pP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Step 2: If (symbol==</a:t>
            </a:r>
            <a:r>
              <a:rPr lang="en-IN" sz="1733" b="1" dirty="0">
                <a:solidFill>
                  <a:srgbClr val="008000"/>
                </a:solidFill>
                <a:latin typeface="Arial" panose="020B0604020202020204" pitchFamily="34" charset="0"/>
                <a:ea typeface="Calibri" panose="020F0502020204030204" pitchFamily="34" charset="0"/>
                <a:cs typeface="Times New Roman" panose="02020603050405020304" pitchFamily="18" charset="0"/>
              </a:rPr>
              <a:t>operand) then </a:t>
            </a: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 </a:t>
            </a: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sym typeface="Wingdings" panose="05000000000000000000" pitchFamily="2" charset="2"/>
              </a:rPr>
              <a:t> </a:t>
            </a: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push it on to the Stack.</a:t>
            </a:r>
          </a:p>
          <a:p>
            <a:pPr>
              <a:lnSpc>
                <a:spcPct val="107000"/>
              </a:lnSpc>
              <a:spcAft>
                <a:spcPts val="1067"/>
              </a:spcAft>
              <a:tabLst>
                <a:tab pos="609585" algn="l"/>
              </a:tabLst>
            </a:pP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Step 3: If (symbol== </a:t>
            </a:r>
            <a:r>
              <a:rPr lang="en-IN" sz="1733" b="1" dirty="0">
                <a:solidFill>
                  <a:srgbClr val="008000"/>
                </a:solidFill>
                <a:latin typeface="Arial" panose="020B0604020202020204" pitchFamily="34" charset="0"/>
                <a:ea typeface="Calibri" panose="020F0502020204030204" pitchFamily="34" charset="0"/>
                <a:cs typeface="Times New Roman" panose="02020603050405020304" pitchFamily="18" charset="0"/>
              </a:rPr>
              <a:t>operator) (+ , - , * , / etc.,)</a:t>
            </a: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 </a:t>
            </a: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sym typeface="Wingdings" panose="05000000000000000000" pitchFamily="2" charset="2"/>
              </a:rPr>
              <a:t> then</a:t>
            </a:r>
            <a:endPar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1067"/>
              </a:spcAft>
              <a:tabLst>
                <a:tab pos="609585" algn="l"/>
              </a:tabLst>
            </a:pP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	 	a) </a:t>
            </a:r>
            <a:r>
              <a:rPr lang="en-US" sz="1733" b="1" dirty="0">
                <a:solidFill>
                  <a:srgbClr val="3D229E"/>
                </a:solidFill>
                <a:latin typeface="Arial" panose="020B0604020202020204" pitchFamily="34" charset="0"/>
                <a:ea typeface="Calibri" panose="020F0502020204030204" pitchFamily="34" charset="0"/>
                <a:cs typeface="Times New Roman" panose="02020603050405020304" pitchFamily="18" charset="0"/>
              </a:rPr>
              <a:t>pop out the top most two contents from the stack </a:t>
            </a: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 </a:t>
            </a:r>
            <a:endParaRPr lang="en-US" sz="1733" b="1" dirty="0">
              <a:solidFill>
                <a:srgbClr val="3D229E"/>
              </a:solidFill>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1067"/>
              </a:spcAft>
              <a:tabLst>
                <a:tab pos="609585" algn="l"/>
              </a:tabLst>
            </a:pPr>
            <a:r>
              <a:rPr lang="en-US" sz="1733" b="1" dirty="0">
                <a:solidFill>
                  <a:srgbClr val="3D229E"/>
                </a:solidFill>
                <a:latin typeface="Arial" panose="020B0604020202020204" pitchFamily="34" charset="0"/>
                <a:ea typeface="Calibri" panose="020F0502020204030204" pitchFamily="34" charset="0"/>
                <a:cs typeface="Times New Roman" panose="02020603050405020304" pitchFamily="18" charset="0"/>
              </a:rPr>
              <a:t>        	          b) apply the operator on them </a:t>
            </a: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1067"/>
              </a:spcAft>
              <a:tabLst>
                <a:tab pos="609585" algn="l"/>
              </a:tabLst>
            </a:pP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                    c) then </a:t>
            </a:r>
            <a:r>
              <a:rPr lang="en-IN" sz="1733" b="1" dirty="0">
                <a:solidFill>
                  <a:srgbClr val="FF0000"/>
                </a:solidFill>
                <a:latin typeface="Arial" panose="020B0604020202020204" pitchFamily="34" charset="0"/>
                <a:ea typeface="Calibri" panose="020F0502020204030204" pitchFamily="34" charset="0"/>
                <a:cs typeface="Times New Roman" panose="02020603050405020304" pitchFamily="18" charset="0"/>
              </a:rPr>
              <a:t>push result back on to the Stack.</a:t>
            </a:r>
            <a:endParaRPr lang="en-IN" sz="1733"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67"/>
              </a:spcAft>
              <a:tabLst>
                <a:tab pos="609585" algn="l"/>
              </a:tabLst>
            </a:pP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Step 4: </a:t>
            </a:r>
            <a:r>
              <a:rPr lang="en-IN" sz="1733" b="1" dirty="0">
                <a:solidFill>
                  <a:srgbClr val="333333"/>
                </a:solidFill>
                <a:highlight>
                  <a:srgbClr val="FFFF00"/>
                </a:highlight>
                <a:latin typeface="Arial" panose="020B0604020202020204" pitchFamily="34" charset="0"/>
                <a:ea typeface="Calibri" panose="020F0502020204030204" pitchFamily="34" charset="0"/>
                <a:cs typeface="Times New Roman" panose="02020603050405020304" pitchFamily="18" charset="0"/>
              </a:rPr>
              <a:t>Perform a pop operation </a:t>
            </a: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and display the popped value as final result.</a:t>
            </a:r>
            <a:endParaRPr lang="en-IN" sz="1733" dirty="0">
              <a:solidFill>
                <a:srgbClr val="333333"/>
              </a:solidFill>
              <a:latin typeface="Calibri" panose="020F0502020204030204" pitchFamily="34" charset="0"/>
              <a:ea typeface="Calibri" panose="020F0502020204030204" pitchFamily="34" charset="0"/>
              <a:cs typeface="Times New Roman" panose="02020603050405020304" pitchFamily="18" charset="0"/>
            </a:endParaRPr>
          </a:p>
          <a:p>
            <a:pPr marL="152396">
              <a:lnSpc>
                <a:spcPct val="90000"/>
              </a:lnSpc>
              <a:spcAft>
                <a:spcPts val="800"/>
              </a:spcAft>
              <a:defRPr/>
            </a:pPr>
            <a:endParaRPr lang="en-US" sz="2133" b="1" dirty="0">
              <a:solidFill>
                <a:srgbClr val="FF0000"/>
              </a:solidFill>
              <a:latin typeface="arial" panose="020B0604020202020204" pitchFamily="34" charset="0"/>
            </a:endParaRPr>
          </a:p>
          <a:p>
            <a:pPr marL="152396">
              <a:lnSpc>
                <a:spcPct val="90000"/>
              </a:lnSpc>
              <a:spcAft>
                <a:spcPts val="800"/>
              </a:spcAft>
              <a:defRPr/>
            </a:pPr>
            <a:endParaRPr lang="en-US" sz="2133" b="1" dirty="0">
              <a:solidFill>
                <a:srgbClr val="FF0000"/>
              </a:solidFill>
              <a:latin typeface="arial" panose="020B0604020202020204" pitchFamily="34" charset="0"/>
            </a:endParaRPr>
          </a:p>
          <a:p>
            <a:pPr marL="152396">
              <a:lnSpc>
                <a:spcPct val="90000"/>
              </a:lnSpc>
              <a:spcAft>
                <a:spcPts val="800"/>
              </a:spcAft>
              <a:defRPr/>
            </a:pPr>
            <a:endParaRPr lang="en-US" sz="2133" b="1" dirty="0">
              <a:solidFill>
                <a:srgbClr val="FF0000"/>
              </a:solidFill>
              <a:latin typeface="arial" panose="020B0604020202020204" pitchFamily="34" charset="0"/>
            </a:endParaRPr>
          </a:p>
          <a:p>
            <a:pPr marL="152396">
              <a:lnSpc>
                <a:spcPct val="90000"/>
              </a:lnSpc>
              <a:spcAft>
                <a:spcPts val="800"/>
              </a:spcAft>
              <a:defRPr/>
            </a:pPr>
            <a:endParaRPr lang="en-IN" sz="2400" b="1" kern="0" dirty="0">
              <a:solidFill>
                <a:srgbClr val="E00D50"/>
              </a:solidFill>
              <a:latin typeface="Arial" panose="020B0604020202020204" pitchFamily="34" charset="0"/>
              <a:ea typeface="Times New Roman" panose="02020603050405020304" pitchFamily="18" charset="0"/>
              <a:cs typeface="Times New Roman" panose="02020603050405020304" pitchFamily="18" charset="0"/>
            </a:endParaRPr>
          </a:p>
          <a:p>
            <a:pPr marL="152396">
              <a:lnSpc>
                <a:spcPct val="90000"/>
              </a:lnSpc>
              <a:spcAft>
                <a:spcPts val="800"/>
              </a:spcAft>
              <a:defRPr/>
            </a:pPr>
            <a:endParaRPr lang="en-US" sz="2133" dirty="0">
              <a:solidFill>
                <a:srgbClr val="002060"/>
              </a:solidFill>
              <a:latin typeface="urw-din"/>
            </a:endParaRPr>
          </a:p>
          <a:p>
            <a:pPr marL="533387" indent="-380990">
              <a:lnSpc>
                <a:spcPct val="90000"/>
              </a:lnSpc>
              <a:spcAft>
                <a:spcPts val="800"/>
              </a:spcAft>
              <a:buFont typeface="Wingdings" panose="05000000000000000000" pitchFamily="2" charset="2"/>
              <a:buChar char="§"/>
              <a:defRPr/>
            </a:pPr>
            <a:endParaRPr lang="en-IN" sz="2133" dirty="0">
              <a:latin typeface="Calibri" panose="020F0502020204030204" pitchFamily="34" charset="0"/>
              <a:ea typeface="Calibri" panose="020F0502020204030204" pitchFamily="34" charset="0"/>
              <a:cs typeface="Times New Roman" panose="02020603050405020304" pitchFamily="18" charset="0"/>
            </a:endParaRPr>
          </a:p>
          <a:p>
            <a:pPr marL="533387" indent="-380990">
              <a:lnSpc>
                <a:spcPct val="90000"/>
              </a:lnSpc>
              <a:spcAft>
                <a:spcPts val="800"/>
              </a:spcAft>
              <a:buFont typeface="Wingdings" panose="05000000000000000000" pitchFamily="2" charset="2"/>
              <a:buChar char="§"/>
              <a:defRPr/>
            </a:pPr>
            <a:endParaRPr lang="en-IN" sz="2133" dirty="0">
              <a:latin typeface="Calibri" panose="020F0502020204030204" pitchFamily="34" charset="0"/>
              <a:ea typeface="Calibri" panose="020F0502020204030204" pitchFamily="34" charset="0"/>
              <a:cs typeface="Times New Roman" panose="02020603050405020304" pitchFamily="18" charset="0"/>
            </a:endParaRPr>
          </a:p>
          <a:p>
            <a:pPr marL="533387" indent="-380990" defTabSz="1219170">
              <a:lnSpc>
                <a:spcPct val="90000"/>
              </a:lnSpc>
              <a:spcAft>
                <a:spcPts val="800"/>
              </a:spcAft>
              <a:buFont typeface="Wingdings" panose="05000000000000000000" pitchFamily="2" charset="2"/>
              <a:buChar char="§"/>
              <a:defRPr/>
            </a:pPr>
            <a:endParaRPr lang="en-US" sz="1467" b="1" dirty="0">
              <a:latin typeface="Arial"/>
            </a:endParaRPr>
          </a:p>
        </p:txBody>
      </p:sp>
      <p:sp>
        <p:nvSpPr>
          <p:cNvPr id="2" name="TextBox 1">
            <a:extLst>
              <a:ext uri="{FF2B5EF4-FFF2-40B4-BE49-F238E27FC236}">
                <a16:creationId xmlns:a16="http://schemas.microsoft.com/office/drawing/2014/main" id="{9F6C6D67-ACE0-F4C6-2BD9-EE39F34BB8C7}"/>
              </a:ext>
            </a:extLst>
          </p:cNvPr>
          <p:cNvSpPr txBox="1"/>
          <p:nvPr/>
        </p:nvSpPr>
        <p:spPr>
          <a:xfrm>
            <a:off x="-96688" y="132267"/>
            <a:ext cx="12025336" cy="711339"/>
          </a:xfrm>
          <a:prstGeom prst="rect">
            <a:avLst/>
          </a:prstGeom>
          <a:solidFill>
            <a:schemeClr val="accent4">
              <a:lumMod val="20000"/>
              <a:lumOff val="80000"/>
            </a:schemeClr>
          </a:solidFill>
        </p:spPr>
        <p:txBody>
          <a:bodyPr vert="horz" lIns="121920" tIns="60960" rIns="121920" bIns="60960" rtlCol="0" anchor="ctr">
            <a:normAutofit/>
          </a:bodyPr>
          <a:lstStyle/>
          <a:p>
            <a:pPr algn="ctr" defTabSz="1219170">
              <a:lnSpc>
                <a:spcPct val="90000"/>
              </a:lnSpc>
              <a:spcBef>
                <a:spcPct val="0"/>
              </a:spcBef>
              <a:spcAft>
                <a:spcPts val="800"/>
              </a:spcAft>
              <a:defRPr/>
            </a:pPr>
            <a:r>
              <a:rPr lang="en-US" sz="2667" b="1" dirty="0">
                <a:latin typeface="Arial" panose="020B0604020202020204" pitchFamily="34" charset="0"/>
                <a:ea typeface="Times New Roman" panose="02020603050405020304" pitchFamily="18" charset="0"/>
              </a:rPr>
              <a:t>Postfix Expression Evaluation</a:t>
            </a:r>
            <a:endParaRPr lang="en-US" sz="3200" b="1" dirty="0">
              <a:solidFill>
                <a:prstClr val="black"/>
              </a:solidFill>
              <a:latin typeface="Arial"/>
            </a:endParaRPr>
          </a:p>
        </p:txBody>
      </p:sp>
    </p:spTree>
    <p:extLst>
      <p:ext uri="{BB962C8B-B14F-4D97-AF65-F5344CB8AC3E}">
        <p14:creationId xmlns:p14="http://schemas.microsoft.com/office/powerpoint/2010/main" val="33882819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6C6D67-ACE0-F4C6-2BD9-EE39F34BB8C7}"/>
              </a:ext>
            </a:extLst>
          </p:cNvPr>
          <p:cNvSpPr txBox="1"/>
          <p:nvPr/>
        </p:nvSpPr>
        <p:spPr>
          <a:xfrm>
            <a:off x="0" y="-23068"/>
            <a:ext cx="12192000" cy="711339"/>
          </a:xfrm>
          <a:prstGeom prst="rect">
            <a:avLst/>
          </a:prstGeom>
          <a:solidFill>
            <a:schemeClr val="accent4">
              <a:lumMod val="20000"/>
              <a:lumOff val="80000"/>
            </a:schemeClr>
          </a:solidFill>
        </p:spPr>
        <p:txBody>
          <a:bodyPr vert="horz" lIns="121920" tIns="60960" rIns="121920" bIns="60960" rtlCol="0" anchor="ctr">
            <a:normAutofit/>
          </a:bodyPr>
          <a:lstStyle/>
          <a:p>
            <a:pPr algn="just">
              <a:lnSpc>
                <a:spcPct val="107000"/>
              </a:lnSpc>
              <a:spcBef>
                <a:spcPts val="2000"/>
              </a:spcBef>
              <a:spcAft>
                <a:spcPts val="1000"/>
              </a:spcAft>
            </a:pPr>
            <a:r>
              <a:rPr lang="en-IN" sz="2400" b="1" kern="0" dirty="0">
                <a:solidFill>
                  <a:srgbClr val="162F59"/>
                </a:solidFill>
                <a:latin typeface="Arial" panose="020B0604020202020204" pitchFamily="34" charset="0"/>
                <a:ea typeface="Times New Roman" panose="02020603050405020304" pitchFamily="18" charset="0"/>
                <a:cs typeface="Times New Roman" panose="02020603050405020304" pitchFamily="18" charset="0"/>
              </a:rPr>
              <a:t>Example</a:t>
            </a:r>
            <a:endParaRPr lang="en-IN" sz="2400"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A742B15-535F-9D48-E410-FC8DC11EB5F9}"/>
              </a:ext>
            </a:extLst>
          </p:cNvPr>
          <p:cNvPicPr>
            <a:picLocks noChangeAspect="1"/>
          </p:cNvPicPr>
          <p:nvPr/>
        </p:nvPicPr>
        <p:blipFill>
          <a:blip r:embed="rId2"/>
          <a:stretch>
            <a:fillRect/>
          </a:stretch>
        </p:blipFill>
        <p:spPr>
          <a:xfrm>
            <a:off x="1524001" y="843607"/>
            <a:ext cx="4574780" cy="5674888"/>
          </a:xfrm>
          <a:prstGeom prst="rect">
            <a:avLst/>
          </a:prstGeom>
          <a:ln>
            <a:solidFill>
              <a:schemeClr val="tx1"/>
            </a:solidFill>
          </a:ln>
        </p:spPr>
      </p:pic>
      <p:pic>
        <p:nvPicPr>
          <p:cNvPr id="6" name="Picture 5">
            <a:extLst>
              <a:ext uri="{FF2B5EF4-FFF2-40B4-BE49-F238E27FC236}">
                <a16:creationId xmlns:a16="http://schemas.microsoft.com/office/drawing/2014/main" id="{083C16D9-9A4D-B730-2FC2-BC14CE108141}"/>
              </a:ext>
            </a:extLst>
          </p:cNvPr>
          <p:cNvPicPr>
            <a:picLocks noChangeAspect="1"/>
          </p:cNvPicPr>
          <p:nvPr/>
        </p:nvPicPr>
        <p:blipFill>
          <a:blip r:embed="rId3"/>
          <a:stretch>
            <a:fillRect/>
          </a:stretch>
        </p:blipFill>
        <p:spPr>
          <a:xfrm>
            <a:off x="6159503" y="843607"/>
            <a:ext cx="4510552" cy="5674887"/>
          </a:xfrm>
          <a:prstGeom prst="rect">
            <a:avLst/>
          </a:prstGeom>
          <a:ln>
            <a:solidFill>
              <a:schemeClr val="tx1"/>
            </a:solidFill>
          </a:ln>
        </p:spPr>
      </p:pic>
    </p:spTree>
    <p:extLst>
      <p:ext uri="{BB962C8B-B14F-4D97-AF65-F5344CB8AC3E}">
        <p14:creationId xmlns:p14="http://schemas.microsoft.com/office/powerpoint/2010/main" val="18249370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92EBEC5-4788-3CA1-1FB8-8E3311821FE7}"/>
              </a:ext>
            </a:extLst>
          </p:cNvPr>
          <p:cNvSpPr txBox="1"/>
          <p:nvPr/>
        </p:nvSpPr>
        <p:spPr>
          <a:xfrm>
            <a:off x="0" y="99229"/>
            <a:ext cx="6344095" cy="6494085"/>
          </a:xfrm>
          <a:prstGeom prst="rect">
            <a:avLst/>
          </a:prstGeom>
          <a:solidFill>
            <a:schemeClr val="tx2">
              <a:lumMod val="20000"/>
              <a:lumOff val="80000"/>
            </a:schemeClr>
          </a:solidFill>
        </p:spPr>
        <p:txBody>
          <a:bodyPr wrap="square" rtlCol="0">
            <a:spAutoFit/>
          </a:bodyPr>
          <a:lstStyle/>
          <a:p>
            <a:r>
              <a:rPr lang="en-IN" sz="1600" dirty="0">
                <a:latin typeface="Calibri" panose="020F0502020204030204" pitchFamily="34" charset="0"/>
                <a:ea typeface="Calibri" panose="020F0502020204030204" pitchFamily="34" charset="0"/>
                <a:cs typeface="Times New Roman" panose="02020603050405020304" pitchFamily="18" charset="0"/>
              </a:rPr>
              <a:t>//</a:t>
            </a:r>
            <a:r>
              <a:rPr lang="en-IN" sz="1600" dirty="0" err="1">
                <a:latin typeface="Calibri" panose="020F0502020204030204" pitchFamily="34" charset="0"/>
                <a:ea typeface="Calibri" panose="020F0502020204030204" pitchFamily="34" charset="0"/>
                <a:cs typeface="Times New Roman" panose="02020603050405020304" pitchFamily="18" charset="0"/>
              </a:rPr>
              <a:t>Impl</a:t>
            </a:r>
            <a:r>
              <a:rPr lang="en-IN" sz="1600" dirty="0">
                <a:latin typeface="Calibri" panose="020F0502020204030204" pitchFamily="34" charset="0"/>
                <a:ea typeface="Calibri" panose="020F0502020204030204" pitchFamily="34" charset="0"/>
                <a:cs typeface="Times New Roman" panose="02020603050405020304" pitchFamily="18" charset="0"/>
              </a:rPr>
              <a:t>. of postfix ex evaluation</a:t>
            </a:r>
          </a:p>
          <a:p>
            <a:r>
              <a:rPr lang="en-IN" sz="1600" dirty="0">
                <a:latin typeface="Calibri" panose="020F0502020204030204" pitchFamily="34" charset="0"/>
                <a:ea typeface="Calibri" panose="020F0502020204030204" pitchFamily="34" charset="0"/>
                <a:cs typeface="Times New Roman" panose="02020603050405020304" pitchFamily="18" charset="0"/>
              </a:rPr>
              <a:t>#include&lt;stdio.h&gt;</a:t>
            </a:r>
          </a:p>
          <a:p>
            <a:r>
              <a:rPr lang="en-IN" sz="1600" dirty="0">
                <a:latin typeface="Calibri" panose="020F0502020204030204" pitchFamily="34" charset="0"/>
                <a:ea typeface="Calibri" panose="020F0502020204030204" pitchFamily="34" charset="0"/>
                <a:cs typeface="Times New Roman" panose="02020603050405020304" pitchFamily="18" charset="0"/>
              </a:rPr>
              <a:t>#include&lt;string.h&gt;</a:t>
            </a:r>
          </a:p>
          <a:p>
            <a:r>
              <a:rPr lang="en-IN" sz="1600" dirty="0">
                <a:latin typeface="Calibri" panose="020F0502020204030204" pitchFamily="34" charset="0"/>
                <a:ea typeface="Calibri" panose="020F0502020204030204" pitchFamily="34" charset="0"/>
                <a:cs typeface="Times New Roman" panose="02020603050405020304" pitchFamily="18" charset="0"/>
              </a:rPr>
              <a:t>#define size 10</a:t>
            </a:r>
          </a:p>
          <a:p>
            <a:r>
              <a:rPr lang="en-IN" sz="1600" dirty="0">
                <a:latin typeface="Calibri" panose="020F0502020204030204" pitchFamily="34" charset="0"/>
                <a:ea typeface="Calibri" panose="020F0502020204030204" pitchFamily="34" charset="0"/>
                <a:cs typeface="Times New Roman" panose="02020603050405020304" pitchFamily="18" charset="0"/>
              </a:rPr>
              <a:t>int stack[size],top=-1;</a:t>
            </a:r>
          </a:p>
          <a:p>
            <a:r>
              <a:rPr lang="en-IN" sz="1600" dirty="0">
                <a:latin typeface="Calibri" panose="020F0502020204030204" pitchFamily="34" charset="0"/>
                <a:ea typeface="Calibri" panose="020F0502020204030204" pitchFamily="34" charset="0"/>
                <a:cs typeface="Times New Roman" panose="02020603050405020304" pitchFamily="18" charset="0"/>
              </a:rPr>
              <a:t>void push(int e);</a:t>
            </a:r>
          </a:p>
          <a:p>
            <a:r>
              <a:rPr lang="en-IN" sz="1600" dirty="0">
                <a:latin typeface="Calibri" panose="020F0502020204030204" pitchFamily="34" charset="0"/>
                <a:ea typeface="Calibri" panose="020F0502020204030204" pitchFamily="34" charset="0"/>
                <a:cs typeface="Times New Roman" panose="02020603050405020304" pitchFamily="18" charset="0"/>
              </a:rPr>
              <a:t>int pop();</a:t>
            </a:r>
          </a:p>
          <a:p>
            <a:r>
              <a:rPr lang="en-IN" sz="1600" dirty="0">
                <a:latin typeface="Calibri" panose="020F0502020204030204" pitchFamily="34" charset="0"/>
                <a:ea typeface="Calibri" panose="020F0502020204030204" pitchFamily="34" charset="0"/>
                <a:cs typeface="Times New Roman" panose="02020603050405020304" pitchFamily="18" charset="0"/>
              </a:rPr>
              <a:t>int main()</a:t>
            </a:r>
          </a:p>
          <a:p>
            <a:r>
              <a:rPr lang="en-IN" sz="1600" dirty="0">
                <a:latin typeface="Calibri" panose="020F0502020204030204" pitchFamily="34" charset="0"/>
                <a:ea typeface="Calibri" panose="020F0502020204030204" pitchFamily="34" charset="0"/>
                <a:cs typeface="Times New Roman" panose="02020603050405020304" pitchFamily="18" charset="0"/>
              </a:rPr>
              <a:t>{</a:t>
            </a:r>
          </a:p>
          <a:p>
            <a:r>
              <a:rPr lang="en-IN" sz="1600" dirty="0">
                <a:latin typeface="Calibri" panose="020F0502020204030204" pitchFamily="34" charset="0"/>
                <a:ea typeface="Calibri" panose="020F0502020204030204" pitchFamily="34" charset="0"/>
                <a:cs typeface="Times New Roman" panose="02020603050405020304" pitchFamily="18" charset="0"/>
              </a:rPr>
              <a:t>char pe[30];</a:t>
            </a:r>
          </a:p>
          <a:p>
            <a:r>
              <a:rPr lang="en-IN" sz="1600" dirty="0">
                <a:latin typeface="Calibri" panose="020F0502020204030204" pitchFamily="34" charset="0"/>
                <a:ea typeface="Calibri" panose="020F0502020204030204" pitchFamily="34" charset="0"/>
                <a:cs typeface="Times New Roman" panose="02020603050405020304" pitchFamily="18" charset="0"/>
              </a:rPr>
              <a:t>int i,v,op1,op2; //</a:t>
            </a:r>
            <a:r>
              <a:rPr lang="en-IN" sz="1600" dirty="0" err="1">
                <a:latin typeface="Calibri" panose="020F0502020204030204" pitchFamily="34" charset="0"/>
                <a:ea typeface="Calibri" panose="020F0502020204030204" pitchFamily="34" charset="0"/>
                <a:cs typeface="Times New Roman" panose="02020603050405020304" pitchFamily="18" charset="0"/>
              </a:rPr>
              <a:t>index,value</a:t>
            </a:r>
            <a:r>
              <a:rPr lang="en-IN" sz="1600" dirty="0">
                <a:latin typeface="Calibri" panose="020F0502020204030204" pitchFamily="34" charset="0"/>
                <a:ea typeface="Calibri" panose="020F0502020204030204" pitchFamily="34" charset="0"/>
                <a:cs typeface="Times New Roman" panose="02020603050405020304" pitchFamily="18" charset="0"/>
              </a:rPr>
              <a:t>, operand</a:t>
            </a:r>
          </a:p>
          <a:p>
            <a:r>
              <a:rPr lang="en-IN" sz="1600" dirty="0" err="1">
                <a:latin typeface="Calibri" panose="020F0502020204030204" pitchFamily="34" charset="0"/>
                <a:ea typeface="Calibri" panose="020F0502020204030204" pitchFamily="34" charset="0"/>
                <a:cs typeface="Times New Roman" panose="02020603050405020304" pitchFamily="18" charset="0"/>
              </a:rPr>
              <a:t>printf</a:t>
            </a:r>
            <a:r>
              <a:rPr lang="en-IN" sz="1600" dirty="0">
                <a:latin typeface="Calibri" panose="020F0502020204030204" pitchFamily="34" charset="0"/>
                <a:ea typeface="Calibri" panose="020F0502020204030204" pitchFamily="34" charset="0"/>
                <a:cs typeface="Times New Roman" panose="02020603050405020304" pitchFamily="18" charset="0"/>
              </a:rPr>
              <a:t>("Enter postfix expression\n");</a:t>
            </a:r>
          </a:p>
          <a:p>
            <a:r>
              <a:rPr lang="en-IN" sz="1600" dirty="0">
                <a:latin typeface="Calibri" panose="020F0502020204030204" pitchFamily="34" charset="0"/>
                <a:ea typeface="Calibri" panose="020F0502020204030204" pitchFamily="34" charset="0"/>
                <a:cs typeface="Times New Roman" panose="02020603050405020304" pitchFamily="18" charset="0"/>
              </a:rPr>
              <a:t>gets(pe);</a:t>
            </a:r>
          </a:p>
          <a:p>
            <a:r>
              <a:rPr lang="en-IN" sz="1600" dirty="0">
                <a:latin typeface="Calibri" panose="020F0502020204030204" pitchFamily="34" charset="0"/>
                <a:ea typeface="Calibri" panose="020F0502020204030204" pitchFamily="34" charset="0"/>
                <a:cs typeface="Times New Roman" panose="02020603050405020304" pitchFamily="18" charset="0"/>
              </a:rPr>
              <a:t>for(</a:t>
            </a:r>
            <a:r>
              <a:rPr lang="en-IN" sz="1600" dirty="0" err="1">
                <a:latin typeface="Calibri" panose="020F0502020204030204" pitchFamily="34" charset="0"/>
                <a:ea typeface="Calibri" panose="020F0502020204030204" pitchFamily="34" charset="0"/>
                <a:cs typeface="Times New Roman" panose="02020603050405020304" pitchFamily="18" charset="0"/>
              </a:rPr>
              <a:t>i</a:t>
            </a:r>
            <a:r>
              <a:rPr lang="en-IN" sz="1600" dirty="0">
                <a:latin typeface="Calibri" panose="020F0502020204030204" pitchFamily="34" charset="0"/>
                <a:ea typeface="Calibri" panose="020F0502020204030204" pitchFamily="34" charset="0"/>
                <a:cs typeface="Times New Roman" panose="02020603050405020304" pitchFamily="18" charset="0"/>
              </a:rPr>
              <a:t>=0;pe[</a:t>
            </a:r>
            <a:r>
              <a:rPr lang="en-IN" sz="1600" dirty="0" err="1">
                <a:latin typeface="Calibri" panose="020F0502020204030204" pitchFamily="34" charset="0"/>
                <a:ea typeface="Calibri" panose="020F0502020204030204" pitchFamily="34" charset="0"/>
                <a:cs typeface="Times New Roman" panose="02020603050405020304" pitchFamily="18" charset="0"/>
              </a:rPr>
              <a:t>i</a:t>
            </a:r>
            <a:r>
              <a:rPr lang="en-IN" sz="1600" dirty="0">
                <a:latin typeface="Calibri" panose="020F0502020204030204" pitchFamily="34" charset="0"/>
                <a:ea typeface="Calibri" panose="020F0502020204030204" pitchFamily="34" charset="0"/>
                <a:cs typeface="Times New Roman" panose="02020603050405020304" pitchFamily="18" charset="0"/>
              </a:rPr>
              <a:t>]!='\0';i++)//read expression</a:t>
            </a:r>
          </a:p>
          <a:p>
            <a:r>
              <a:rPr lang="en-IN" sz="1600" dirty="0">
                <a:latin typeface="Calibri" panose="020F0502020204030204" pitchFamily="34" charset="0"/>
                <a:ea typeface="Calibri" panose="020F0502020204030204" pitchFamily="34" charset="0"/>
                <a:cs typeface="Times New Roman" panose="02020603050405020304" pitchFamily="18" charset="0"/>
              </a:rPr>
              <a:t>{</a:t>
            </a:r>
          </a:p>
          <a:p>
            <a:r>
              <a:rPr lang="en-IN" sz="1600" dirty="0">
                <a:latin typeface="Calibri" panose="020F0502020204030204" pitchFamily="34" charset="0"/>
                <a:ea typeface="Calibri" panose="020F0502020204030204" pitchFamily="34" charset="0"/>
                <a:cs typeface="Times New Roman" panose="02020603050405020304" pitchFamily="18" charset="0"/>
              </a:rPr>
              <a:t> if(</a:t>
            </a:r>
            <a:r>
              <a:rPr lang="en-IN" sz="1600" dirty="0" err="1">
                <a:latin typeface="Calibri" panose="020F0502020204030204" pitchFamily="34" charset="0"/>
                <a:ea typeface="Calibri" panose="020F0502020204030204" pitchFamily="34" charset="0"/>
                <a:cs typeface="Times New Roman" panose="02020603050405020304" pitchFamily="18" charset="0"/>
              </a:rPr>
              <a:t>isalpha</a:t>
            </a:r>
            <a:r>
              <a:rPr lang="en-IN" sz="1600" dirty="0">
                <a:latin typeface="Calibri" panose="020F0502020204030204" pitchFamily="34" charset="0"/>
                <a:ea typeface="Calibri" panose="020F0502020204030204" pitchFamily="34" charset="0"/>
                <a:cs typeface="Times New Roman" panose="02020603050405020304" pitchFamily="18" charset="0"/>
              </a:rPr>
              <a:t>(pe[</a:t>
            </a:r>
            <a:r>
              <a:rPr lang="en-IN" sz="1600" dirty="0" err="1">
                <a:latin typeface="Calibri" panose="020F0502020204030204" pitchFamily="34" charset="0"/>
                <a:ea typeface="Calibri" panose="020F0502020204030204" pitchFamily="34" charset="0"/>
                <a:cs typeface="Times New Roman" panose="02020603050405020304" pitchFamily="18" charset="0"/>
              </a:rPr>
              <a:t>i</a:t>
            </a:r>
            <a:r>
              <a:rPr lang="en-IN" sz="1600" dirty="0">
                <a:latin typeface="Calibri" panose="020F0502020204030204" pitchFamily="34" charset="0"/>
                <a:ea typeface="Calibri" panose="020F0502020204030204" pitchFamily="34" charset="0"/>
                <a:cs typeface="Times New Roman" panose="02020603050405020304" pitchFamily="18" charset="0"/>
              </a:rPr>
              <a:t>]))</a:t>
            </a:r>
          </a:p>
          <a:p>
            <a:r>
              <a:rPr lang="en-IN" sz="1600" dirty="0">
                <a:latin typeface="Calibri" panose="020F0502020204030204" pitchFamily="34" charset="0"/>
                <a:ea typeface="Calibri" panose="020F0502020204030204" pitchFamily="34" charset="0"/>
                <a:cs typeface="Times New Roman" panose="02020603050405020304" pitchFamily="18" charset="0"/>
              </a:rPr>
              <a:t> {</a:t>
            </a:r>
          </a:p>
          <a:p>
            <a:r>
              <a:rPr lang="en-IN" sz="1600" dirty="0">
                <a:latin typeface="Calibri" panose="020F0502020204030204" pitchFamily="34" charset="0"/>
                <a:ea typeface="Calibri" panose="020F0502020204030204" pitchFamily="34" charset="0"/>
                <a:cs typeface="Times New Roman" panose="02020603050405020304" pitchFamily="18" charset="0"/>
              </a:rPr>
              <a:t> </a:t>
            </a:r>
            <a:r>
              <a:rPr lang="en-IN" sz="1600" dirty="0" err="1">
                <a:latin typeface="Calibri" panose="020F0502020204030204" pitchFamily="34" charset="0"/>
                <a:ea typeface="Calibri" panose="020F0502020204030204" pitchFamily="34" charset="0"/>
                <a:cs typeface="Times New Roman" panose="02020603050405020304" pitchFamily="18" charset="0"/>
              </a:rPr>
              <a:t>printf</a:t>
            </a:r>
            <a:r>
              <a:rPr lang="en-IN" sz="1600" dirty="0">
                <a:latin typeface="Calibri" panose="020F0502020204030204" pitchFamily="34" charset="0"/>
                <a:ea typeface="Calibri" panose="020F0502020204030204" pitchFamily="34" charset="0"/>
                <a:cs typeface="Times New Roman" panose="02020603050405020304" pitchFamily="18" charset="0"/>
              </a:rPr>
              <a:t>("</a:t>
            </a:r>
            <a:r>
              <a:rPr lang="en-IN" sz="1600" dirty="0" err="1">
                <a:latin typeface="Calibri" panose="020F0502020204030204" pitchFamily="34" charset="0"/>
                <a:ea typeface="Calibri" panose="020F0502020204030204" pitchFamily="34" charset="0"/>
                <a:cs typeface="Times New Roman" panose="02020603050405020304" pitchFamily="18" charset="0"/>
              </a:rPr>
              <a:t>ener</a:t>
            </a:r>
            <a:r>
              <a:rPr lang="en-IN" sz="1600" dirty="0">
                <a:latin typeface="Calibri" panose="020F0502020204030204" pitchFamily="34" charset="0"/>
                <a:ea typeface="Calibri" panose="020F0502020204030204" pitchFamily="34" charset="0"/>
                <a:cs typeface="Times New Roman" panose="02020603050405020304" pitchFamily="18" charset="0"/>
              </a:rPr>
              <a:t> the </a:t>
            </a:r>
            <a:r>
              <a:rPr lang="en-IN" sz="1600" dirty="0" err="1">
                <a:latin typeface="Calibri" panose="020F0502020204030204" pitchFamily="34" charset="0"/>
                <a:ea typeface="Calibri" panose="020F0502020204030204" pitchFamily="34" charset="0"/>
                <a:cs typeface="Times New Roman" panose="02020603050405020304" pitchFamily="18" charset="0"/>
              </a:rPr>
              <a:t>vlaue</a:t>
            </a:r>
            <a:r>
              <a:rPr lang="en-IN" sz="1600" dirty="0">
                <a:latin typeface="Calibri" panose="020F0502020204030204" pitchFamily="34" charset="0"/>
                <a:ea typeface="Calibri" panose="020F0502020204030204" pitchFamily="34" charset="0"/>
                <a:cs typeface="Times New Roman" panose="02020603050405020304" pitchFamily="18" charset="0"/>
              </a:rPr>
              <a:t> of %</a:t>
            </a:r>
            <a:r>
              <a:rPr lang="en-IN" sz="1600" dirty="0" err="1">
                <a:latin typeface="Calibri" panose="020F0502020204030204" pitchFamily="34" charset="0"/>
                <a:ea typeface="Calibri" panose="020F0502020204030204" pitchFamily="34" charset="0"/>
                <a:cs typeface="Times New Roman" panose="02020603050405020304" pitchFamily="18" charset="0"/>
              </a:rPr>
              <a:t>c",pe</a:t>
            </a:r>
            <a:r>
              <a:rPr lang="en-IN" sz="1600" dirty="0">
                <a:latin typeface="Calibri" panose="020F0502020204030204" pitchFamily="34" charset="0"/>
                <a:ea typeface="Calibri" panose="020F0502020204030204" pitchFamily="34" charset="0"/>
                <a:cs typeface="Times New Roman" panose="02020603050405020304" pitchFamily="18" charset="0"/>
              </a:rPr>
              <a:t>[</a:t>
            </a:r>
            <a:r>
              <a:rPr lang="en-IN" sz="1600" dirty="0" err="1">
                <a:latin typeface="Calibri" panose="020F0502020204030204" pitchFamily="34" charset="0"/>
                <a:ea typeface="Calibri" panose="020F0502020204030204" pitchFamily="34" charset="0"/>
                <a:cs typeface="Times New Roman" panose="02020603050405020304" pitchFamily="18" charset="0"/>
              </a:rPr>
              <a:t>i</a:t>
            </a:r>
            <a:r>
              <a:rPr lang="en-IN" sz="1600" dirty="0">
                <a:latin typeface="Calibri" panose="020F0502020204030204" pitchFamily="34" charset="0"/>
                <a:ea typeface="Calibri" panose="020F0502020204030204" pitchFamily="34" charset="0"/>
                <a:cs typeface="Times New Roman" panose="02020603050405020304" pitchFamily="18" charset="0"/>
              </a:rPr>
              <a:t>]);</a:t>
            </a:r>
          </a:p>
          <a:p>
            <a:r>
              <a:rPr lang="en-IN" sz="1600" dirty="0" err="1">
                <a:latin typeface="Calibri" panose="020F0502020204030204" pitchFamily="34" charset="0"/>
                <a:ea typeface="Calibri" panose="020F0502020204030204" pitchFamily="34" charset="0"/>
                <a:cs typeface="Times New Roman" panose="02020603050405020304" pitchFamily="18" charset="0"/>
              </a:rPr>
              <a:t>scanf</a:t>
            </a:r>
            <a:r>
              <a:rPr lang="en-IN" sz="1600" dirty="0">
                <a:latin typeface="Calibri" panose="020F0502020204030204" pitchFamily="34" charset="0"/>
                <a:ea typeface="Calibri" panose="020F0502020204030204" pitchFamily="34" charset="0"/>
                <a:cs typeface="Times New Roman" panose="02020603050405020304" pitchFamily="18" charset="0"/>
              </a:rPr>
              <a:t>("%</a:t>
            </a:r>
            <a:r>
              <a:rPr lang="en-IN" sz="1600" dirty="0" err="1">
                <a:latin typeface="Calibri" panose="020F0502020204030204" pitchFamily="34" charset="0"/>
                <a:ea typeface="Calibri" panose="020F0502020204030204" pitchFamily="34" charset="0"/>
                <a:cs typeface="Times New Roman" panose="02020603050405020304" pitchFamily="18" charset="0"/>
              </a:rPr>
              <a:t>d",&amp;v</a:t>
            </a:r>
            <a:r>
              <a:rPr lang="en-IN" sz="1600" dirty="0">
                <a:latin typeface="Calibri" panose="020F0502020204030204" pitchFamily="34" charset="0"/>
                <a:ea typeface="Calibri" panose="020F0502020204030204" pitchFamily="34" charset="0"/>
                <a:cs typeface="Times New Roman" panose="02020603050405020304" pitchFamily="18" charset="0"/>
              </a:rPr>
              <a:t>);</a:t>
            </a:r>
          </a:p>
          <a:p>
            <a:r>
              <a:rPr lang="en-IN" sz="1600" dirty="0">
                <a:latin typeface="Calibri" panose="020F0502020204030204" pitchFamily="34" charset="0"/>
                <a:ea typeface="Calibri" panose="020F0502020204030204" pitchFamily="34" charset="0"/>
                <a:cs typeface="Times New Roman" panose="02020603050405020304" pitchFamily="18" charset="0"/>
              </a:rPr>
              <a:t>push(v);</a:t>
            </a:r>
          </a:p>
          <a:p>
            <a:r>
              <a:rPr lang="en-IN" sz="1600" dirty="0">
                <a:latin typeface="Calibri" panose="020F0502020204030204" pitchFamily="34" charset="0"/>
                <a:ea typeface="Calibri" panose="020F0502020204030204" pitchFamily="34" charset="0"/>
                <a:cs typeface="Times New Roman" panose="02020603050405020304" pitchFamily="18" charset="0"/>
              </a:rPr>
              <a:t>}</a:t>
            </a:r>
          </a:p>
          <a:p>
            <a:r>
              <a:rPr lang="en-IN" sz="1600" dirty="0">
                <a:latin typeface="Calibri" panose="020F0502020204030204" pitchFamily="34" charset="0"/>
                <a:ea typeface="Calibri" panose="020F0502020204030204" pitchFamily="34" charset="0"/>
                <a:cs typeface="Times New Roman" panose="02020603050405020304" pitchFamily="18" charset="0"/>
              </a:rPr>
              <a:t>else if(</a:t>
            </a:r>
            <a:r>
              <a:rPr lang="en-IN" sz="1600" dirty="0" err="1">
                <a:latin typeface="Calibri" panose="020F0502020204030204" pitchFamily="34" charset="0"/>
                <a:ea typeface="Calibri" panose="020F0502020204030204" pitchFamily="34" charset="0"/>
                <a:cs typeface="Times New Roman" panose="02020603050405020304" pitchFamily="18" charset="0"/>
              </a:rPr>
              <a:t>isdigit</a:t>
            </a:r>
            <a:r>
              <a:rPr lang="en-IN" sz="1600" dirty="0">
                <a:latin typeface="Calibri" panose="020F0502020204030204" pitchFamily="34" charset="0"/>
                <a:ea typeface="Calibri" panose="020F0502020204030204" pitchFamily="34" charset="0"/>
                <a:cs typeface="Times New Roman" panose="02020603050405020304" pitchFamily="18" charset="0"/>
              </a:rPr>
              <a:t>(pe[</a:t>
            </a:r>
            <a:r>
              <a:rPr lang="en-IN" sz="1600" dirty="0" err="1">
                <a:latin typeface="Calibri" panose="020F0502020204030204" pitchFamily="34" charset="0"/>
                <a:ea typeface="Calibri" panose="020F0502020204030204" pitchFamily="34" charset="0"/>
                <a:cs typeface="Times New Roman" panose="02020603050405020304" pitchFamily="18" charset="0"/>
              </a:rPr>
              <a:t>i</a:t>
            </a:r>
            <a:r>
              <a:rPr lang="en-IN" sz="1600" dirty="0">
                <a:latin typeface="Calibri" panose="020F0502020204030204" pitchFamily="34" charset="0"/>
                <a:ea typeface="Calibri" panose="020F0502020204030204" pitchFamily="34" charset="0"/>
                <a:cs typeface="Times New Roman" panose="02020603050405020304" pitchFamily="18" charset="0"/>
              </a:rPr>
              <a:t>]))</a:t>
            </a:r>
          </a:p>
          <a:p>
            <a:r>
              <a:rPr lang="en-IN" sz="1600" dirty="0">
                <a:latin typeface="Calibri" panose="020F0502020204030204" pitchFamily="34" charset="0"/>
                <a:ea typeface="Calibri" panose="020F0502020204030204" pitchFamily="34" charset="0"/>
                <a:cs typeface="Times New Roman" panose="02020603050405020304" pitchFamily="18" charset="0"/>
              </a:rPr>
              <a:t>{ push(pe[</a:t>
            </a:r>
            <a:r>
              <a:rPr lang="en-IN" sz="1600" dirty="0" err="1">
                <a:latin typeface="Calibri" panose="020F0502020204030204" pitchFamily="34" charset="0"/>
                <a:ea typeface="Calibri" panose="020F0502020204030204" pitchFamily="34" charset="0"/>
                <a:cs typeface="Times New Roman" panose="02020603050405020304" pitchFamily="18" charset="0"/>
              </a:rPr>
              <a:t>i</a:t>
            </a:r>
            <a:r>
              <a:rPr lang="en-IN" sz="1600" dirty="0">
                <a:latin typeface="Calibri" panose="020F0502020204030204" pitchFamily="34" charset="0"/>
                <a:ea typeface="Calibri" panose="020F0502020204030204" pitchFamily="34" charset="0"/>
                <a:cs typeface="Times New Roman" panose="02020603050405020304" pitchFamily="18" charset="0"/>
              </a:rPr>
              <a:t>]-'0'); //encoding scheme, ASCII, EX </a:t>
            </a:r>
          </a:p>
          <a:p>
            <a:r>
              <a:rPr lang="en-IN" sz="1600" dirty="0">
                <a:latin typeface="Calibri" panose="020F0502020204030204" pitchFamily="34" charset="0"/>
                <a:ea typeface="Calibri" panose="020F0502020204030204" pitchFamily="34" charset="0"/>
                <a:cs typeface="Times New Roman" panose="02020603050405020304" pitchFamily="18" charset="0"/>
              </a:rPr>
              <a:t>  //ASCII of 3 is 51 ascii of 0 is 48--&gt; 51 - 48=3</a:t>
            </a:r>
          </a:p>
          <a:p>
            <a:r>
              <a:rPr lang="en-IN" sz="1600" dirty="0">
                <a:latin typeface="Calibri" panose="020F0502020204030204" pitchFamily="34" charset="0"/>
                <a:ea typeface="Calibri" panose="020F0502020204030204" pitchFamily="34" charset="0"/>
                <a:cs typeface="Times New Roman" panose="02020603050405020304" pitchFamily="18" charset="0"/>
              </a:rPr>
              <a:t>		}</a:t>
            </a:r>
          </a:p>
          <a:p>
            <a:endParaRPr lang="en-IN" sz="1600" dirty="0"/>
          </a:p>
        </p:txBody>
      </p:sp>
      <p:sp>
        <p:nvSpPr>
          <p:cNvPr id="13" name="TextBox 12">
            <a:extLst>
              <a:ext uri="{FF2B5EF4-FFF2-40B4-BE49-F238E27FC236}">
                <a16:creationId xmlns:a16="http://schemas.microsoft.com/office/drawing/2014/main" id="{FBD51706-5F82-AD9F-E70B-EF6DABC2772C}"/>
              </a:ext>
            </a:extLst>
          </p:cNvPr>
          <p:cNvSpPr txBox="1"/>
          <p:nvPr/>
        </p:nvSpPr>
        <p:spPr>
          <a:xfrm>
            <a:off x="6094376" y="56702"/>
            <a:ext cx="5978288" cy="6340197"/>
          </a:xfrm>
          <a:prstGeom prst="rect">
            <a:avLst/>
          </a:prstGeom>
          <a:solidFill>
            <a:schemeClr val="accent6">
              <a:lumMod val="20000"/>
              <a:lumOff val="80000"/>
            </a:schemeClr>
          </a:solidFill>
        </p:spPr>
        <p:txBody>
          <a:bodyPr wrap="square">
            <a:spAutoFit/>
          </a:bodyPr>
          <a:lstStyle/>
          <a:p>
            <a:r>
              <a:rPr lang="en-IN" sz="1400" dirty="0">
                <a:latin typeface="Calibri" panose="020F0502020204030204" pitchFamily="34" charset="0"/>
                <a:cs typeface="Times New Roman" panose="02020603050405020304" pitchFamily="18" charset="0"/>
              </a:rPr>
              <a:t>else{</a:t>
            </a:r>
          </a:p>
          <a:p>
            <a:r>
              <a:rPr lang="en-IN" sz="1400" dirty="0">
                <a:latin typeface="Calibri" panose="020F0502020204030204" pitchFamily="34" charset="0"/>
                <a:cs typeface="Times New Roman" panose="02020603050405020304" pitchFamily="18" charset="0"/>
              </a:rPr>
              <a:t>op2=pop();</a:t>
            </a:r>
          </a:p>
          <a:p>
            <a:r>
              <a:rPr lang="en-IN" sz="1400" dirty="0">
                <a:latin typeface="Calibri" panose="020F0502020204030204" pitchFamily="34" charset="0"/>
                <a:cs typeface="Times New Roman" panose="02020603050405020304" pitchFamily="18" charset="0"/>
              </a:rPr>
              <a:t>op1=pop();</a:t>
            </a:r>
          </a:p>
          <a:p>
            <a:r>
              <a:rPr lang="en-IN" sz="1400" dirty="0">
                <a:latin typeface="Calibri" panose="020F0502020204030204" pitchFamily="34" charset="0"/>
                <a:cs typeface="Times New Roman" panose="02020603050405020304" pitchFamily="18" charset="0"/>
              </a:rPr>
              <a:t>switch(pe[</a:t>
            </a:r>
            <a:r>
              <a:rPr lang="en-IN" sz="1400" dirty="0" err="1">
                <a:latin typeface="Calibri" panose="020F0502020204030204" pitchFamily="34" charset="0"/>
                <a:cs typeface="Times New Roman" panose="02020603050405020304" pitchFamily="18" charset="0"/>
              </a:rPr>
              <a:t>i</a:t>
            </a:r>
            <a:r>
              <a:rPr lang="en-IN" sz="1400" dirty="0">
                <a:latin typeface="Calibri" panose="020F0502020204030204" pitchFamily="34" charset="0"/>
                <a:cs typeface="Times New Roman" panose="02020603050405020304" pitchFamily="18" charset="0"/>
              </a:rPr>
              <a:t>])</a:t>
            </a:r>
          </a:p>
          <a:p>
            <a:r>
              <a:rPr lang="en-IN" sz="1400" dirty="0">
                <a:latin typeface="Calibri" panose="020F0502020204030204" pitchFamily="34" charset="0"/>
                <a:cs typeface="Times New Roman" panose="02020603050405020304" pitchFamily="18" charset="0"/>
              </a:rPr>
              <a:t>{</a:t>
            </a:r>
          </a:p>
          <a:p>
            <a:r>
              <a:rPr lang="en-IN" sz="1400" dirty="0">
                <a:latin typeface="Calibri" panose="020F0502020204030204" pitchFamily="34" charset="0"/>
                <a:cs typeface="Times New Roman" panose="02020603050405020304" pitchFamily="18" charset="0"/>
              </a:rPr>
              <a:t>case '+': push(op1+op2);break;</a:t>
            </a:r>
          </a:p>
          <a:p>
            <a:r>
              <a:rPr lang="en-IN" sz="1400" dirty="0">
                <a:latin typeface="Calibri" panose="020F0502020204030204" pitchFamily="34" charset="0"/>
                <a:cs typeface="Times New Roman" panose="02020603050405020304" pitchFamily="18" charset="0"/>
              </a:rPr>
              <a:t>case '-': push(op1-op2);break;</a:t>
            </a:r>
          </a:p>
          <a:p>
            <a:r>
              <a:rPr lang="en-IN" sz="1400" dirty="0">
                <a:latin typeface="Calibri" panose="020F0502020204030204" pitchFamily="34" charset="0"/>
                <a:cs typeface="Times New Roman" panose="02020603050405020304" pitchFamily="18" charset="0"/>
              </a:rPr>
              <a:t>case '*': push(op1*op2);break;</a:t>
            </a:r>
          </a:p>
          <a:p>
            <a:r>
              <a:rPr lang="en-IN" sz="1400" dirty="0">
                <a:latin typeface="Calibri" panose="020F0502020204030204" pitchFamily="34" charset="0"/>
                <a:cs typeface="Times New Roman" panose="02020603050405020304" pitchFamily="18" charset="0"/>
              </a:rPr>
              <a:t>case '/': push(op1/op2);break;</a:t>
            </a:r>
          </a:p>
          <a:p>
            <a:r>
              <a:rPr lang="en-IN" sz="1400" dirty="0">
                <a:latin typeface="Calibri" panose="020F0502020204030204" pitchFamily="34" charset="0"/>
                <a:cs typeface="Times New Roman" panose="02020603050405020304" pitchFamily="18" charset="0"/>
              </a:rPr>
              <a:t>case '%': push(op1%op2);break;</a:t>
            </a:r>
          </a:p>
          <a:p>
            <a:r>
              <a:rPr lang="en-IN" sz="1400" dirty="0">
                <a:latin typeface="Calibri" panose="020F0502020204030204" pitchFamily="34" charset="0"/>
                <a:cs typeface="Times New Roman" panose="02020603050405020304" pitchFamily="18" charset="0"/>
              </a:rPr>
              <a:t>case '^': push(op1^op2);break;</a:t>
            </a:r>
          </a:p>
          <a:p>
            <a:r>
              <a:rPr lang="en-IN" sz="1400" dirty="0" err="1">
                <a:latin typeface="Calibri" panose="020F0502020204030204" pitchFamily="34" charset="0"/>
                <a:cs typeface="Times New Roman" panose="02020603050405020304" pitchFamily="18" charset="0"/>
              </a:rPr>
              <a:t>defaulat</a:t>
            </a:r>
            <a:r>
              <a:rPr lang="en-IN" sz="1400" dirty="0">
                <a:latin typeface="Calibri" panose="020F0502020204030204" pitchFamily="34" charset="0"/>
                <a:cs typeface="Times New Roman" panose="02020603050405020304" pitchFamily="18" charset="0"/>
              </a:rPr>
              <a:t>: </a:t>
            </a:r>
            <a:r>
              <a:rPr lang="en-IN" sz="1400" dirty="0" err="1">
                <a:latin typeface="Calibri" panose="020F0502020204030204" pitchFamily="34" charset="0"/>
                <a:cs typeface="Times New Roman" panose="02020603050405020304" pitchFamily="18" charset="0"/>
              </a:rPr>
              <a:t>printf</a:t>
            </a:r>
            <a:r>
              <a:rPr lang="en-IN" sz="1400" dirty="0">
                <a:latin typeface="Calibri" panose="020F0502020204030204" pitchFamily="34" charset="0"/>
                <a:cs typeface="Times New Roman" panose="02020603050405020304" pitchFamily="18" charset="0"/>
              </a:rPr>
              <a:t>("\n invalid operation");</a:t>
            </a:r>
          </a:p>
          <a:p>
            <a:r>
              <a:rPr lang="en-IN" sz="1400" dirty="0">
                <a:latin typeface="Calibri" panose="020F0502020204030204" pitchFamily="34" charset="0"/>
                <a:cs typeface="Times New Roman" panose="02020603050405020304" pitchFamily="18" charset="0"/>
              </a:rPr>
              <a:t>  }  }   }</a:t>
            </a:r>
          </a:p>
          <a:p>
            <a:r>
              <a:rPr lang="en-IN" sz="1400" dirty="0" err="1">
                <a:latin typeface="Calibri" panose="020F0502020204030204" pitchFamily="34" charset="0"/>
                <a:cs typeface="Times New Roman" panose="02020603050405020304" pitchFamily="18" charset="0"/>
              </a:rPr>
              <a:t>printf</a:t>
            </a:r>
            <a:r>
              <a:rPr lang="en-IN" sz="1400" dirty="0">
                <a:latin typeface="Calibri" panose="020F0502020204030204" pitchFamily="34" charset="0"/>
                <a:cs typeface="Times New Roman" panose="02020603050405020304" pitchFamily="18" charset="0"/>
              </a:rPr>
              <a:t>("the result is %</a:t>
            </a:r>
            <a:r>
              <a:rPr lang="en-IN" sz="1400" dirty="0" err="1">
                <a:latin typeface="Calibri" panose="020F0502020204030204" pitchFamily="34" charset="0"/>
                <a:cs typeface="Times New Roman" panose="02020603050405020304" pitchFamily="18" charset="0"/>
              </a:rPr>
              <a:t>d",stack</a:t>
            </a:r>
            <a:r>
              <a:rPr lang="en-IN" sz="1400" dirty="0">
                <a:latin typeface="Calibri" panose="020F0502020204030204" pitchFamily="34" charset="0"/>
                <a:cs typeface="Times New Roman" panose="02020603050405020304" pitchFamily="18" charset="0"/>
              </a:rPr>
              <a:t>[top]);</a:t>
            </a:r>
          </a:p>
          <a:p>
            <a:r>
              <a:rPr lang="en-IN" sz="1400" dirty="0">
                <a:latin typeface="Calibri" panose="020F0502020204030204" pitchFamily="34" charset="0"/>
                <a:cs typeface="Times New Roman" panose="02020603050405020304" pitchFamily="18" charset="0"/>
              </a:rPr>
              <a:t>}</a:t>
            </a:r>
          </a:p>
          <a:p>
            <a:r>
              <a:rPr lang="en-IN" sz="1400" dirty="0">
                <a:latin typeface="Calibri" panose="020F0502020204030204" pitchFamily="34" charset="0"/>
                <a:cs typeface="Times New Roman" panose="02020603050405020304" pitchFamily="18" charset="0"/>
              </a:rPr>
              <a:t>void push(int e)</a:t>
            </a:r>
          </a:p>
          <a:p>
            <a:r>
              <a:rPr lang="en-IN" sz="1400" dirty="0">
                <a:latin typeface="Calibri" panose="020F0502020204030204" pitchFamily="34" charset="0"/>
                <a:cs typeface="Times New Roman" panose="02020603050405020304" pitchFamily="18" charset="0"/>
              </a:rPr>
              <a:t>{</a:t>
            </a:r>
          </a:p>
          <a:p>
            <a:r>
              <a:rPr lang="en-IN" sz="1400" dirty="0">
                <a:latin typeface="Calibri" panose="020F0502020204030204" pitchFamily="34" charset="0"/>
                <a:cs typeface="Times New Roman" panose="02020603050405020304" pitchFamily="18" charset="0"/>
              </a:rPr>
              <a:t>	if(top==size-1)</a:t>
            </a:r>
          </a:p>
          <a:p>
            <a:r>
              <a:rPr lang="en-IN" sz="1400" dirty="0">
                <a:latin typeface="Calibri" panose="020F0502020204030204" pitchFamily="34" charset="0"/>
                <a:cs typeface="Times New Roman" panose="02020603050405020304" pitchFamily="18" charset="0"/>
              </a:rPr>
              <a:t>	</a:t>
            </a:r>
            <a:r>
              <a:rPr lang="en-IN" sz="1400" dirty="0" err="1">
                <a:latin typeface="Calibri" panose="020F0502020204030204" pitchFamily="34" charset="0"/>
                <a:cs typeface="Times New Roman" panose="02020603050405020304" pitchFamily="18" charset="0"/>
              </a:rPr>
              <a:t>printf</a:t>
            </a:r>
            <a:r>
              <a:rPr lang="en-IN" sz="1400" dirty="0">
                <a:latin typeface="Calibri" panose="020F0502020204030204" pitchFamily="34" charset="0"/>
                <a:cs typeface="Times New Roman" panose="02020603050405020304" pitchFamily="18" charset="0"/>
              </a:rPr>
              <a:t>("\n stack is full");</a:t>
            </a:r>
          </a:p>
          <a:p>
            <a:r>
              <a:rPr lang="en-IN" sz="1400" dirty="0">
                <a:latin typeface="Calibri" panose="020F0502020204030204" pitchFamily="34" charset="0"/>
                <a:cs typeface="Times New Roman" panose="02020603050405020304" pitchFamily="18" charset="0"/>
              </a:rPr>
              <a:t>	else</a:t>
            </a:r>
          </a:p>
          <a:p>
            <a:r>
              <a:rPr lang="en-IN" sz="1400" dirty="0">
                <a:latin typeface="Calibri" panose="020F0502020204030204" pitchFamily="34" charset="0"/>
                <a:cs typeface="Times New Roman" panose="02020603050405020304" pitchFamily="18" charset="0"/>
              </a:rPr>
              <a:t>	stack[++top]=e;</a:t>
            </a:r>
          </a:p>
          <a:p>
            <a:r>
              <a:rPr lang="en-IN" sz="1400" dirty="0">
                <a:latin typeface="Calibri" panose="020F0502020204030204" pitchFamily="34" charset="0"/>
                <a:cs typeface="Times New Roman" panose="02020603050405020304" pitchFamily="18" charset="0"/>
              </a:rPr>
              <a:t>}</a:t>
            </a:r>
          </a:p>
          <a:p>
            <a:r>
              <a:rPr lang="en-IN" sz="1400" dirty="0">
                <a:latin typeface="Calibri" panose="020F0502020204030204" pitchFamily="34" charset="0"/>
                <a:cs typeface="Times New Roman" panose="02020603050405020304" pitchFamily="18" charset="0"/>
              </a:rPr>
              <a:t>int pop()</a:t>
            </a:r>
          </a:p>
          <a:p>
            <a:r>
              <a:rPr lang="en-IN" sz="1400" dirty="0">
                <a:latin typeface="Calibri" panose="020F0502020204030204" pitchFamily="34" charset="0"/>
                <a:cs typeface="Times New Roman" panose="02020603050405020304" pitchFamily="18" charset="0"/>
              </a:rPr>
              <a:t>{</a:t>
            </a:r>
          </a:p>
          <a:p>
            <a:r>
              <a:rPr lang="en-IN" sz="1400" dirty="0">
                <a:latin typeface="Calibri" panose="020F0502020204030204" pitchFamily="34" charset="0"/>
                <a:cs typeface="Times New Roman" panose="02020603050405020304" pitchFamily="18" charset="0"/>
              </a:rPr>
              <a:t>	if(top==-1)</a:t>
            </a:r>
          </a:p>
          <a:p>
            <a:r>
              <a:rPr lang="en-IN" sz="1400" dirty="0">
                <a:latin typeface="Calibri" panose="020F0502020204030204" pitchFamily="34" charset="0"/>
                <a:cs typeface="Times New Roman" panose="02020603050405020304" pitchFamily="18" charset="0"/>
              </a:rPr>
              <a:t>	</a:t>
            </a:r>
            <a:r>
              <a:rPr lang="en-IN" sz="1400" dirty="0" err="1">
                <a:latin typeface="Calibri" panose="020F0502020204030204" pitchFamily="34" charset="0"/>
                <a:cs typeface="Times New Roman" panose="02020603050405020304" pitchFamily="18" charset="0"/>
              </a:rPr>
              <a:t>printf</a:t>
            </a:r>
            <a:r>
              <a:rPr lang="en-IN" sz="1400" dirty="0">
                <a:latin typeface="Calibri" panose="020F0502020204030204" pitchFamily="34" charset="0"/>
                <a:cs typeface="Times New Roman" panose="02020603050405020304" pitchFamily="18" charset="0"/>
              </a:rPr>
              <a:t>("\n stack is </a:t>
            </a:r>
            <a:r>
              <a:rPr lang="en-IN" sz="1400" dirty="0" err="1">
                <a:latin typeface="Calibri" panose="020F0502020204030204" pitchFamily="34" charset="0"/>
                <a:cs typeface="Times New Roman" panose="02020603050405020304" pitchFamily="18" charset="0"/>
              </a:rPr>
              <a:t>empyt</a:t>
            </a:r>
            <a:r>
              <a:rPr lang="en-IN" sz="1400" dirty="0">
                <a:latin typeface="Calibri" panose="020F0502020204030204" pitchFamily="34" charset="0"/>
                <a:cs typeface="Times New Roman" panose="02020603050405020304" pitchFamily="18" charset="0"/>
              </a:rPr>
              <a:t>");</a:t>
            </a:r>
          </a:p>
          <a:p>
            <a:r>
              <a:rPr lang="en-IN" sz="1400" dirty="0">
                <a:latin typeface="Calibri" panose="020F0502020204030204" pitchFamily="34" charset="0"/>
                <a:cs typeface="Times New Roman" panose="02020603050405020304" pitchFamily="18" charset="0"/>
              </a:rPr>
              <a:t>	else</a:t>
            </a:r>
          </a:p>
          <a:p>
            <a:r>
              <a:rPr lang="en-IN" sz="1400" dirty="0">
                <a:latin typeface="Calibri" panose="020F0502020204030204" pitchFamily="34" charset="0"/>
                <a:cs typeface="Times New Roman" panose="02020603050405020304" pitchFamily="18" charset="0"/>
              </a:rPr>
              <a:t>	return stack[top--];</a:t>
            </a:r>
          </a:p>
          <a:p>
            <a:r>
              <a:rPr lang="en-IN" sz="1400" dirty="0">
                <a:latin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2670050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C1885AD-6542-42C2-F6D3-4B7C504A19AA}"/>
              </a:ext>
            </a:extLst>
          </p:cNvPr>
          <p:cNvSpPr txBox="1"/>
          <p:nvPr/>
        </p:nvSpPr>
        <p:spPr>
          <a:xfrm>
            <a:off x="119336" y="1014848"/>
            <a:ext cx="11809311" cy="5710885"/>
          </a:xfrm>
          <a:prstGeom prst="rect">
            <a:avLst/>
          </a:prstGeom>
        </p:spPr>
        <p:txBody>
          <a:bodyPr vert="horz" lIns="121920" tIns="60960" rIns="121920" bIns="60960" rtlCol="0">
            <a:normAutofit/>
          </a:bodyPr>
          <a:lstStyle/>
          <a:p>
            <a:pPr marL="152396" defTabSz="1219170">
              <a:lnSpc>
                <a:spcPct val="90000"/>
              </a:lnSpc>
              <a:spcAft>
                <a:spcPts val="800"/>
              </a:spcAft>
              <a:defRPr/>
            </a:pPr>
            <a:r>
              <a:rPr lang="en-US" sz="2400" dirty="0">
                <a:latin typeface="urw-din"/>
              </a:rPr>
              <a:t>The parenthesis is represented by the </a:t>
            </a:r>
            <a:r>
              <a:rPr lang="en-US" sz="2400" b="1" dirty="0">
                <a:solidFill>
                  <a:srgbClr val="7030A0"/>
                </a:solidFill>
                <a:latin typeface="urw-din"/>
              </a:rPr>
              <a:t>brackets</a:t>
            </a:r>
            <a:r>
              <a:rPr lang="en-US" sz="2400" dirty="0">
                <a:latin typeface="urw-din"/>
              </a:rPr>
              <a:t> shown below:</a:t>
            </a:r>
          </a:p>
          <a:p>
            <a:pPr marL="152396" defTabSz="1219170">
              <a:lnSpc>
                <a:spcPct val="90000"/>
              </a:lnSpc>
              <a:spcAft>
                <a:spcPts val="800"/>
              </a:spcAft>
              <a:defRPr/>
            </a:pPr>
            <a:r>
              <a:rPr lang="en-US" sz="1867" dirty="0">
                <a:latin typeface="Arial"/>
              </a:rPr>
              <a:t>( )  </a:t>
            </a:r>
          </a:p>
          <a:p>
            <a:pPr marL="152396" defTabSz="1219170">
              <a:lnSpc>
                <a:spcPct val="90000"/>
              </a:lnSpc>
              <a:spcAft>
                <a:spcPts val="800"/>
              </a:spcAft>
              <a:defRPr/>
            </a:pPr>
            <a:r>
              <a:rPr lang="en-US" sz="1867" dirty="0">
                <a:latin typeface="Arial"/>
              </a:rPr>
              <a:t>Where,</a:t>
            </a:r>
            <a:r>
              <a:rPr lang="en-US" sz="1867" dirty="0">
                <a:solidFill>
                  <a:srgbClr val="7030A0"/>
                </a:solidFill>
                <a:latin typeface="Arial"/>
              </a:rPr>
              <a:t> (   →    Opening bracket  </a:t>
            </a:r>
          </a:p>
          <a:p>
            <a:pPr marL="152396" defTabSz="1219170">
              <a:lnSpc>
                <a:spcPct val="90000"/>
              </a:lnSpc>
              <a:spcAft>
                <a:spcPts val="800"/>
              </a:spcAft>
              <a:defRPr/>
            </a:pPr>
            <a:r>
              <a:rPr lang="en-US" sz="1867" dirty="0">
                <a:latin typeface="Arial"/>
              </a:rPr>
              <a:t>             </a:t>
            </a:r>
            <a:r>
              <a:rPr lang="en-US" sz="1867" dirty="0">
                <a:solidFill>
                  <a:srgbClr val="7030A0"/>
                </a:solidFill>
                <a:latin typeface="Arial"/>
              </a:rPr>
              <a:t>)     →    Closing bracket</a:t>
            </a:r>
          </a:p>
          <a:p>
            <a:pPr marL="533387" indent="-380990" defTabSz="1219170">
              <a:lnSpc>
                <a:spcPct val="90000"/>
              </a:lnSpc>
              <a:spcAft>
                <a:spcPts val="800"/>
              </a:spcAft>
              <a:buFont typeface="Wingdings" panose="05000000000000000000" pitchFamily="2" charset="2"/>
              <a:buChar char="§"/>
              <a:defRPr/>
            </a:pPr>
            <a:r>
              <a:rPr lang="en-US" sz="1867" dirty="0">
                <a:latin typeface="Arial"/>
              </a:rPr>
              <a:t>These </a:t>
            </a:r>
            <a:r>
              <a:rPr lang="en-US" sz="1867" dirty="0">
                <a:solidFill>
                  <a:srgbClr val="7030A0"/>
                </a:solidFill>
                <a:latin typeface="Arial"/>
              </a:rPr>
              <a:t>parentheses are used to represent the mathematical representation</a:t>
            </a:r>
            <a:r>
              <a:rPr lang="en-US" sz="1867" dirty="0">
                <a:latin typeface="Arial"/>
              </a:rPr>
              <a:t>. </a:t>
            </a:r>
          </a:p>
          <a:p>
            <a:pPr marL="533387" indent="-380990" defTabSz="1219170">
              <a:lnSpc>
                <a:spcPct val="90000"/>
              </a:lnSpc>
              <a:spcAft>
                <a:spcPts val="800"/>
              </a:spcAft>
              <a:buFont typeface="Wingdings" panose="05000000000000000000" pitchFamily="2" charset="2"/>
              <a:buChar char="§"/>
              <a:defRPr/>
            </a:pPr>
            <a:r>
              <a:rPr lang="en-US" sz="1867" dirty="0">
                <a:latin typeface="Arial"/>
              </a:rPr>
              <a:t>The balanced parenthesis means that when the opening parenthesis is equal to the closing parenthesis, then it is a </a:t>
            </a:r>
            <a:r>
              <a:rPr lang="en-US" sz="1867" dirty="0">
                <a:solidFill>
                  <a:srgbClr val="7030A0"/>
                </a:solidFill>
                <a:latin typeface="Arial"/>
              </a:rPr>
              <a:t>balanced parenthesis</a:t>
            </a:r>
            <a:r>
              <a:rPr lang="en-US" sz="1867" dirty="0">
                <a:latin typeface="Arial"/>
              </a:rPr>
              <a:t>.</a:t>
            </a:r>
          </a:p>
          <a:p>
            <a:pPr marL="152396" defTabSz="1219170">
              <a:lnSpc>
                <a:spcPct val="90000"/>
              </a:lnSpc>
              <a:spcAft>
                <a:spcPts val="800"/>
              </a:spcAft>
              <a:defRPr/>
            </a:pPr>
            <a:r>
              <a:rPr lang="en-IN" sz="1867" b="1" dirty="0">
                <a:solidFill>
                  <a:srgbClr val="333333"/>
                </a:solidFill>
                <a:latin typeface="inter-bold"/>
              </a:rPr>
              <a:t>Example 1: </a:t>
            </a:r>
            <a:r>
              <a:rPr lang="en-IN" sz="1867" b="1" dirty="0">
                <a:solidFill>
                  <a:srgbClr val="7030A0"/>
                </a:solidFill>
                <a:latin typeface="inter-bold"/>
              </a:rPr>
              <a:t>( 2+5 ) * 4</a:t>
            </a:r>
            <a:endParaRPr lang="en-US" sz="1867" b="1" dirty="0">
              <a:solidFill>
                <a:srgbClr val="7030A0"/>
              </a:solidFill>
              <a:latin typeface="Arial"/>
            </a:endParaRPr>
          </a:p>
          <a:p>
            <a:pPr marL="533387" indent="-380990" defTabSz="1219170">
              <a:lnSpc>
                <a:spcPct val="90000"/>
              </a:lnSpc>
              <a:spcAft>
                <a:spcPts val="800"/>
              </a:spcAft>
              <a:buFont typeface="Wingdings" panose="05000000000000000000" pitchFamily="2" charset="2"/>
              <a:buChar char="§"/>
              <a:defRPr/>
            </a:pPr>
            <a:r>
              <a:rPr lang="en-US" sz="1867" dirty="0">
                <a:solidFill>
                  <a:srgbClr val="333333"/>
                </a:solidFill>
                <a:latin typeface="inter-regular"/>
              </a:rPr>
              <a:t>In the above expression, there is </a:t>
            </a:r>
            <a:r>
              <a:rPr lang="en-US" sz="1867" dirty="0">
                <a:solidFill>
                  <a:srgbClr val="7030A0"/>
                </a:solidFill>
                <a:latin typeface="inter-regular"/>
              </a:rPr>
              <a:t>one opening and one closing parenthesis </a:t>
            </a:r>
            <a:r>
              <a:rPr lang="en-US" sz="1867" dirty="0">
                <a:solidFill>
                  <a:srgbClr val="333333"/>
                </a:solidFill>
                <a:latin typeface="inter-regular"/>
              </a:rPr>
              <a:t>means that both opening and closing brackets are equal; therefore, </a:t>
            </a:r>
            <a:r>
              <a:rPr lang="en-US" sz="1867" dirty="0">
                <a:solidFill>
                  <a:srgbClr val="7030A0"/>
                </a:solidFill>
                <a:latin typeface="inter-regular"/>
              </a:rPr>
              <a:t>the above expression is a balanced parenthesis.</a:t>
            </a:r>
            <a:endParaRPr lang="en-US" sz="1867" b="1" dirty="0">
              <a:solidFill>
                <a:srgbClr val="7030A0"/>
              </a:solidFill>
              <a:latin typeface="Arial"/>
            </a:endParaRPr>
          </a:p>
          <a:p>
            <a:pPr marL="152396" defTabSz="1219170">
              <a:lnSpc>
                <a:spcPct val="90000"/>
              </a:lnSpc>
              <a:spcAft>
                <a:spcPts val="800"/>
              </a:spcAft>
              <a:defRPr/>
            </a:pPr>
            <a:r>
              <a:rPr lang="en-US" sz="1867" dirty="0">
                <a:latin typeface="Arial"/>
              </a:rPr>
              <a:t>Example 2: 2 * ( ( 4/2 ) + 5 )</a:t>
            </a:r>
          </a:p>
          <a:p>
            <a:pPr marL="533387" indent="-380990" defTabSz="1219170">
              <a:lnSpc>
                <a:spcPct val="90000"/>
              </a:lnSpc>
              <a:spcAft>
                <a:spcPts val="800"/>
              </a:spcAft>
              <a:buFont typeface="Wingdings" panose="05000000000000000000" pitchFamily="2" charset="2"/>
              <a:buChar char="§"/>
              <a:defRPr/>
            </a:pPr>
            <a:r>
              <a:rPr lang="en-US" sz="1867" dirty="0">
                <a:latin typeface="Arial"/>
              </a:rPr>
              <a:t>The above expression has </a:t>
            </a:r>
            <a:r>
              <a:rPr lang="en-US" sz="1867" dirty="0">
                <a:solidFill>
                  <a:srgbClr val="7030A0"/>
                </a:solidFill>
                <a:latin typeface="Arial"/>
              </a:rPr>
              <a:t>two opening </a:t>
            </a:r>
            <a:r>
              <a:rPr lang="en-US" sz="1867" dirty="0">
                <a:latin typeface="Arial"/>
              </a:rPr>
              <a:t>and </a:t>
            </a:r>
            <a:r>
              <a:rPr lang="en-US" sz="1867" dirty="0">
                <a:solidFill>
                  <a:srgbClr val="7030A0"/>
                </a:solidFill>
                <a:latin typeface="Arial"/>
              </a:rPr>
              <a:t>two closing brackets </a:t>
            </a:r>
            <a:r>
              <a:rPr lang="en-US" sz="1867" dirty="0">
                <a:latin typeface="Arial"/>
              </a:rPr>
              <a:t>which means that the above expression is a balanced parenthesis.</a:t>
            </a:r>
          </a:p>
          <a:p>
            <a:pPr marL="152396" defTabSz="1219170">
              <a:lnSpc>
                <a:spcPct val="90000"/>
              </a:lnSpc>
              <a:spcAft>
                <a:spcPts val="800"/>
              </a:spcAft>
              <a:defRPr/>
            </a:pPr>
            <a:r>
              <a:rPr lang="en-US" sz="1867" dirty="0">
                <a:latin typeface="urw-din"/>
              </a:rPr>
              <a:t>Example 3: 2 * ( ( 4/2 ) + 5</a:t>
            </a:r>
          </a:p>
          <a:p>
            <a:pPr marL="533387" indent="-380990" defTabSz="1219170">
              <a:lnSpc>
                <a:spcPct val="90000"/>
              </a:lnSpc>
              <a:spcAft>
                <a:spcPts val="800"/>
              </a:spcAft>
              <a:buFont typeface="Wingdings" panose="05000000000000000000" pitchFamily="2" charset="2"/>
              <a:buChar char="§"/>
              <a:defRPr/>
            </a:pPr>
            <a:r>
              <a:rPr lang="en-US" sz="1867" dirty="0">
                <a:latin typeface="urw-din"/>
              </a:rPr>
              <a:t>The above expression has </a:t>
            </a:r>
            <a:r>
              <a:rPr lang="en-US" sz="1867" dirty="0">
                <a:solidFill>
                  <a:srgbClr val="C00000"/>
                </a:solidFill>
                <a:latin typeface="urw-din"/>
              </a:rPr>
              <a:t>two opening brackets </a:t>
            </a:r>
            <a:r>
              <a:rPr lang="en-US" sz="1867" dirty="0">
                <a:latin typeface="urw-din"/>
              </a:rPr>
              <a:t>and </a:t>
            </a:r>
            <a:r>
              <a:rPr lang="en-US" sz="1867" dirty="0">
                <a:solidFill>
                  <a:srgbClr val="C00000"/>
                </a:solidFill>
                <a:latin typeface="urw-din"/>
              </a:rPr>
              <a:t>one closing bracket</a:t>
            </a:r>
            <a:r>
              <a:rPr lang="en-US" sz="1867" dirty="0">
                <a:latin typeface="urw-din"/>
              </a:rPr>
              <a:t>, which means that both opening and closing brackets are not equal; therefore, the above expression is unbalanced.</a:t>
            </a:r>
            <a:endParaRPr lang="en-US" sz="1467" dirty="0">
              <a:latin typeface="Arial"/>
            </a:endParaRPr>
          </a:p>
          <a:p>
            <a:pPr marL="533387" indent="-380990" defTabSz="1219170">
              <a:lnSpc>
                <a:spcPct val="90000"/>
              </a:lnSpc>
              <a:spcAft>
                <a:spcPts val="800"/>
              </a:spcAft>
              <a:buFont typeface="Wingdings" panose="05000000000000000000" pitchFamily="2" charset="2"/>
              <a:buChar char="§"/>
              <a:defRPr/>
            </a:pPr>
            <a:endParaRPr lang="en-US" sz="1867" dirty="0">
              <a:latin typeface="Arial"/>
            </a:endParaRPr>
          </a:p>
        </p:txBody>
      </p:sp>
      <p:sp>
        <p:nvSpPr>
          <p:cNvPr id="2" name="TextBox 1">
            <a:extLst>
              <a:ext uri="{FF2B5EF4-FFF2-40B4-BE49-F238E27FC236}">
                <a16:creationId xmlns:a16="http://schemas.microsoft.com/office/drawing/2014/main" id="{9F6C6D67-ACE0-F4C6-2BD9-EE39F34BB8C7}"/>
              </a:ext>
            </a:extLst>
          </p:cNvPr>
          <p:cNvSpPr txBox="1"/>
          <p:nvPr/>
        </p:nvSpPr>
        <p:spPr>
          <a:xfrm>
            <a:off x="0" y="1"/>
            <a:ext cx="12072664" cy="856598"/>
          </a:xfrm>
          <a:prstGeom prst="rect">
            <a:avLst/>
          </a:prstGeom>
          <a:solidFill>
            <a:schemeClr val="accent4">
              <a:lumMod val="20000"/>
              <a:lumOff val="80000"/>
            </a:schemeClr>
          </a:solidFill>
        </p:spPr>
        <p:txBody>
          <a:bodyPr vert="horz" lIns="121920" tIns="60960" rIns="121920" bIns="60960" rtlCol="0" anchor="ctr">
            <a:normAutofit/>
          </a:bodyPr>
          <a:lstStyle/>
          <a:p>
            <a:pPr algn="just"/>
            <a:r>
              <a:rPr lang="en-IN" sz="2667" dirty="0">
                <a:solidFill>
                  <a:srgbClr val="610B38"/>
                </a:solidFill>
                <a:latin typeface="erdana"/>
              </a:rPr>
              <a:t>Parenthesis Checker </a:t>
            </a:r>
          </a:p>
        </p:txBody>
      </p:sp>
    </p:spTree>
    <p:extLst>
      <p:ext uri="{BB962C8B-B14F-4D97-AF65-F5344CB8AC3E}">
        <p14:creationId xmlns:p14="http://schemas.microsoft.com/office/powerpoint/2010/main" val="29137974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C1885AD-6542-42C2-F6D3-4B7C504A19AA}"/>
              </a:ext>
            </a:extLst>
          </p:cNvPr>
          <p:cNvSpPr txBox="1"/>
          <p:nvPr/>
        </p:nvSpPr>
        <p:spPr>
          <a:xfrm>
            <a:off x="335361" y="980728"/>
            <a:ext cx="10266634" cy="5745005"/>
          </a:xfrm>
          <a:prstGeom prst="rect">
            <a:avLst/>
          </a:prstGeom>
        </p:spPr>
        <p:txBody>
          <a:bodyPr vert="horz" lIns="121920" tIns="60960" rIns="121920" bIns="60960" rtlCol="0">
            <a:normAutofit/>
          </a:bodyPr>
          <a:lstStyle/>
          <a:p>
            <a:pPr marL="152396" defTabSz="1219170">
              <a:lnSpc>
                <a:spcPct val="90000"/>
              </a:lnSpc>
              <a:spcAft>
                <a:spcPts val="800"/>
              </a:spcAft>
              <a:defRPr/>
            </a:pPr>
            <a:r>
              <a:rPr lang="en-US" sz="2400" dirty="0">
                <a:latin typeface="urw-din"/>
              </a:rPr>
              <a:t>Algorithm to check balanced parenthesis</a:t>
            </a:r>
          </a:p>
          <a:p>
            <a:pPr marL="533387" indent="-380990" defTabSz="1219170">
              <a:lnSpc>
                <a:spcPct val="90000"/>
              </a:lnSpc>
              <a:spcAft>
                <a:spcPts val="800"/>
              </a:spcAft>
              <a:buFont typeface="Wingdings" panose="05000000000000000000" pitchFamily="2" charset="2"/>
              <a:buChar char="§"/>
              <a:defRPr/>
            </a:pPr>
            <a:r>
              <a:rPr lang="en-US" sz="2400" dirty="0">
                <a:latin typeface="urw-din"/>
              </a:rPr>
              <a:t>We will check the balanced parenthesis by using a variable. </a:t>
            </a:r>
          </a:p>
          <a:p>
            <a:pPr marL="533387" indent="-380990" defTabSz="1219170">
              <a:lnSpc>
                <a:spcPct val="90000"/>
              </a:lnSpc>
              <a:spcAft>
                <a:spcPts val="800"/>
              </a:spcAft>
              <a:buFont typeface="Wingdings" panose="05000000000000000000" pitchFamily="2" charset="2"/>
              <a:buChar char="§"/>
              <a:defRPr/>
            </a:pPr>
            <a:r>
              <a:rPr lang="en-US" sz="2400" dirty="0">
                <a:latin typeface="urw-din"/>
              </a:rPr>
              <a:t>The </a:t>
            </a:r>
            <a:r>
              <a:rPr lang="en-US" sz="2400" dirty="0">
                <a:solidFill>
                  <a:srgbClr val="C00000"/>
                </a:solidFill>
                <a:latin typeface="urw-din"/>
              </a:rPr>
              <a:t>variable</a:t>
            </a:r>
            <a:r>
              <a:rPr lang="en-US" sz="2400" dirty="0">
                <a:latin typeface="urw-din"/>
              </a:rPr>
              <a:t> is used to determine the </a:t>
            </a:r>
            <a:r>
              <a:rPr lang="en-US" sz="2400" dirty="0">
                <a:solidFill>
                  <a:srgbClr val="C00000"/>
                </a:solidFill>
                <a:latin typeface="urw-din"/>
              </a:rPr>
              <a:t>balance factor</a:t>
            </a:r>
            <a:r>
              <a:rPr lang="en-US" sz="2400" dirty="0">
                <a:latin typeface="urw-din"/>
              </a:rPr>
              <a:t>. Let's consider the variable 'x'. The algorithm to check the balanced parenthesis is given below:</a:t>
            </a:r>
          </a:p>
          <a:p>
            <a:pPr marL="152396" defTabSz="1219170">
              <a:lnSpc>
                <a:spcPct val="90000"/>
              </a:lnSpc>
              <a:spcAft>
                <a:spcPts val="800"/>
              </a:spcAft>
              <a:defRPr/>
            </a:pPr>
            <a:r>
              <a:rPr lang="en-US" sz="2400" b="1" dirty="0">
                <a:solidFill>
                  <a:srgbClr val="FF0000"/>
                </a:solidFill>
                <a:latin typeface="urw-din"/>
              </a:rPr>
              <a:t>ALG:</a:t>
            </a:r>
          </a:p>
          <a:p>
            <a:pPr marL="152396" defTabSz="1219170">
              <a:lnSpc>
                <a:spcPct val="90000"/>
              </a:lnSpc>
              <a:spcAft>
                <a:spcPts val="800"/>
              </a:spcAft>
              <a:defRPr/>
            </a:pPr>
            <a:r>
              <a:rPr lang="en-US" sz="2133" dirty="0">
                <a:latin typeface="urw-din"/>
              </a:rPr>
              <a:t>Step 1</a:t>
            </a:r>
            <a:r>
              <a:rPr lang="en-US" sz="2133" dirty="0">
                <a:solidFill>
                  <a:srgbClr val="0070C0"/>
                </a:solidFill>
                <a:latin typeface="urw-din"/>
              </a:rPr>
              <a:t>: </a:t>
            </a:r>
            <a:r>
              <a:rPr lang="en-US" sz="2400" b="1" dirty="0">
                <a:solidFill>
                  <a:srgbClr val="0070C0"/>
                </a:solidFill>
                <a:latin typeface="urw-din"/>
              </a:rPr>
              <a:t>Set x equal to 0.</a:t>
            </a:r>
          </a:p>
          <a:p>
            <a:pPr marL="152396" defTabSz="1219170">
              <a:lnSpc>
                <a:spcPct val="90000"/>
              </a:lnSpc>
              <a:spcAft>
                <a:spcPts val="800"/>
              </a:spcAft>
              <a:defRPr/>
            </a:pPr>
            <a:r>
              <a:rPr lang="en-US" sz="1867" dirty="0">
                <a:latin typeface="Arial"/>
              </a:rPr>
              <a:t>Step 2: </a:t>
            </a:r>
            <a:r>
              <a:rPr lang="en-US" sz="1867" b="1" dirty="0">
                <a:solidFill>
                  <a:srgbClr val="0070C0"/>
                </a:solidFill>
                <a:latin typeface="Arial"/>
              </a:rPr>
              <a:t>Scan the expression from left to right. </a:t>
            </a:r>
          </a:p>
          <a:p>
            <a:pPr marL="990575" lvl="1" indent="-228594">
              <a:lnSpc>
                <a:spcPct val="90000"/>
              </a:lnSpc>
              <a:spcAft>
                <a:spcPts val="800"/>
              </a:spcAft>
              <a:buFont typeface="Arial" panose="020B0604020202020204" pitchFamily="34" charset="0"/>
              <a:buChar char="•"/>
              <a:defRPr/>
            </a:pPr>
            <a:r>
              <a:rPr lang="en-US" sz="1600" dirty="0">
                <a:latin typeface="Arial"/>
              </a:rPr>
              <a:t>For each opening bracket </a:t>
            </a:r>
            <a:r>
              <a:rPr lang="en-US" sz="1600" dirty="0">
                <a:solidFill>
                  <a:srgbClr val="0070C0"/>
                </a:solidFill>
                <a:latin typeface="Arial"/>
              </a:rPr>
              <a:t>"(", increment x by 1</a:t>
            </a:r>
            <a:r>
              <a:rPr lang="en-US" sz="1600" dirty="0">
                <a:latin typeface="Arial"/>
              </a:rPr>
              <a:t>.</a:t>
            </a:r>
          </a:p>
          <a:p>
            <a:pPr marL="990575" lvl="1" indent="-228594">
              <a:lnSpc>
                <a:spcPct val="90000"/>
              </a:lnSpc>
              <a:spcAft>
                <a:spcPts val="800"/>
              </a:spcAft>
              <a:buFont typeface="Arial" panose="020B0604020202020204" pitchFamily="34" charset="0"/>
              <a:buChar char="•"/>
              <a:defRPr/>
            </a:pPr>
            <a:r>
              <a:rPr lang="en-US" sz="1600" dirty="0">
                <a:latin typeface="Arial"/>
              </a:rPr>
              <a:t>For each closing bracket </a:t>
            </a:r>
            <a:r>
              <a:rPr lang="en-US" sz="1600" dirty="0">
                <a:solidFill>
                  <a:srgbClr val="0070C0"/>
                </a:solidFill>
                <a:latin typeface="Arial"/>
              </a:rPr>
              <a:t>")", decrement x by 1</a:t>
            </a:r>
            <a:r>
              <a:rPr lang="en-US" sz="1600" dirty="0">
                <a:latin typeface="Arial"/>
              </a:rPr>
              <a:t>.</a:t>
            </a:r>
          </a:p>
          <a:p>
            <a:pPr marL="990575" lvl="1" indent="-228594">
              <a:lnSpc>
                <a:spcPct val="90000"/>
              </a:lnSpc>
              <a:spcAft>
                <a:spcPts val="800"/>
              </a:spcAft>
              <a:buFont typeface="Arial" panose="020B0604020202020204" pitchFamily="34" charset="0"/>
              <a:buChar char="•"/>
              <a:defRPr/>
            </a:pPr>
            <a:r>
              <a:rPr lang="en-US" sz="1600" dirty="0">
                <a:latin typeface="Arial"/>
              </a:rPr>
              <a:t>This step will continue </a:t>
            </a:r>
            <a:r>
              <a:rPr lang="en-US" sz="1600" dirty="0">
                <a:solidFill>
                  <a:srgbClr val="0070C0"/>
                </a:solidFill>
                <a:latin typeface="Arial"/>
              </a:rPr>
              <a:t>scanning until x&lt;0</a:t>
            </a:r>
            <a:r>
              <a:rPr lang="en-US" sz="1600" dirty="0">
                <a:latin typeface="Arial"/>
              </a:rPr>
              <a:t>.</a:t>
            </a:r>
          </a:p>
          <a:p>
            <a:pPr marL="152396" defTabSz="1219170">
              <a:lnSpc>
                <a:spcPct val="90000"/>
              </a:lnSpc>
              <a:spcAft>
                <a:spcPts val="800"/>
              </a:spcAft>
              <a:defRPr/>
            </a:pPr>
            <a:r>
              <a:rPr lang="en-US" sz="1867" dirty="0">
                <a:latin typeface="Arial"/>
              </a:rPr>
              <a:t>Step 3: </a:t>
            </a:r>
            <a:r>
              <a:rPr lang="en-US" sz="1867" b="1" dirty="0">
                <a:solidFill>
                  <a:srgbClr val="0070C0"/>
                </a:solidFill>
                <a:latin typeface="Arial"/>
              </a:rPr>
              <a:t>If x is equal to 0</a:t>
            </a:r>
            <a:r>
              <a:rPr lang="en-US" sz="1867" b="1" dirty="0">
                <a:latin typeface="Arial"/>
              </a:rPr>
              <a:t>, then</a:t>
            </a:r>
          </a:p>
          <a:p>
            <a:pPr marL="761981" lvl="1">
              <a:lnSpc>
                <a:spcPct val="90000"/>
              </a:lnSpc>
              <a:spcAft>
                <a:spcPts val="800"/>
              </a:spcAft>
              <a:defRPr/>
            </a:pPr>
            <a:r>
              <a:rPr lang="en-US" sz="1867" dirty="0">
                <a:latin typeface="Arial"/>
              </a:rPr>
              <a:t>   "Expression is balanced.“ </a:t>
            </a:r>
          </a:p>
          <a:p>
            <a:pPr marL="761981" lvl="1">
              <a:lnSpc>
                <a:spcPct val="90000"/>
              </a:lnSpc>
              <a:spcAft>
                <a:spcPts val="800"/>
              </a:spcAft>
              <a:defRPr/>
            </a:pPr>
            <a:r>
              <a:rPr lang="en-US" sz="1867" dirty="0">
                <a:latin typeface="Arial"/>
              </a:rPr>
              <a:t>    else </a:t>
            </a:r>
          </a:p>
          <a:p>
            <a:pPr marL="761981" lvl="1">
              <a:lnSpc>
                <a:spcPct val="90000"/>
              </a:lnSpc>
              <a:spcAft>
                <a:spcPts val="800"/>
              </a:spcAft>
              <a:defRPr/>
            </a:pPr>
            <a:r>
              <a:rPr lang="en-US" sz="1867" dirty="0">
                <a:latin typeface="Arial"/>
              </a:rPr>
              <a:t>   "Expression is unbalanced."</a:t>
            </a:r>
          </a:p>
        </p:txBody>
      </p:sp>
      <p:sp>
        <p:nvSpPr>
          <p:cNvPr id="2" name="TextBox 1">
            <a:extLst>
              <a:ext uri="{FF2B5EF4-FFF2-40B4-BE49-F238E27FC236}">
                <a16:creationId xmlns:a16="http://schemas.microsoft.com/office/drawing/2014/main" id="{9F6C6D67-ACE0-F4C6-2BD9-EE39F34BB8C7}"/>
              </a:ext>
            </a:extLst>
          </p:cNvPr>
          <p:cNvSpPr txBox="1"/>
          <p:nvPr/>
        </p:nvSpPr>
        <p:spPr>
          <a:xfrm>
            <a:off x="119336" y="145259"/>
            <a:ext cx="11881320" cy="711339"/>
          </a:xfrm>
          <a:prstGeom prst="rect">
            <a:avLst/>
          </a:prstGeom>
          <a:solidFill>
            <a:schemeClr val="accent4">
              <a:lumMod val="20000"/>
              <a:lumOff val="80000"/>
            </a:schemeClr>
          </a:solidFill>
        </p:spPr>
        <p:txBody>
          <a:bodyPr vert="horz" lIns="121920" tIns="60960" rIns="121920" bIns="60960" rtlCol="0" anchor="ctr">
            <a:normAutofit/>
          </a:bodyPr>
          <a:lstStyle/>
          <a:p>
            <a:pPr algn="just"/>
            <a:r>
              <a:rPr lang="en-IN" sz="2667" dirty="0">
                <a:solidFill>
                  <a:srgbClr val="610B38"/>
                </a:solidFill>
                <a:latin typeface="erdana"/>
              </a:rPr>
              <a:t>Parenthesis Checker </a:t>
            </a:r>
          </a:p>
        </p:txBody>
      </p:sp>
    </p:spTree>
    <p:extLst>
      <p:ext uri="{BB962C8B-B14F-4D97-AF65-F5344CB8AC3E}">
        <p14:creationId xmlns:p14="http://schemas.microsoft.com/office/powerpoint/2010/main" val="10305674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C1885AD-6542-42C2-F6D3-4B7C504A19AA}"/>
              </a:ext>
            </a:extLst>
          </p:cNvPr>
          <p:cNvSpPr txBox="1"/>
          <p:nvPr/>
        </p:nvSpPr>
        <p:spPr>
          <a:xfrm>
            <a:off x="0" y="1014848"/>
            <a:ext cx="12072663" cy="5710885"/>
          </a:xfrm>
          <a:prstGeom prst="rect">
            <a:avLst/>
          </a:prstGeom>
        </p:spPr>
        <p:txBody>
          <a:bodyPr vert="horz" lIns="121920" tIns="60960" rIns="121920" bIns="60960" rtlCol="0">
            <a:normAutofit/>
          </a:bodyPr>
          <a:lstStyle/>
          <a:p>
            <a:pPr marL="533387" indent="-380990" defTabSz="1219170">
              <a:lnSpc>
                <a:spcPct val="90000"/>
              </a:lnSpc>
              <a:spcAft>
                <a:spcPts val="800"/>
              </a:spcAft>
              <a:buFont typeface="Wingdings" panose="05000000000000000000" pitchFamily="2" charset="2"/>
              <a:buChar char="§"/>
              <a:defRPr/>
            </a:pPr>
            <a:r>
              <a:rPr lang="en-US" sz="1867" dirty="0">
                <a:latin typeface="Arial"/>
              </a:rPr>
              <a:t>Let's understand the above algorithm through an example.</a:t>
            </a:r>
          </a:p>
          <a:p>
            <a:pPr marL="533387" indent="-380990" defTabSz="1219170">
              <a:lnSpc>
                <a:spcPct val="90000"/>
              </a:lnSpc>
              <a:spcAft>
                <a:spcPts val="800"/>
              </a:spcAft>
              <a:buFont typeface="Wingdings" panose="05000000000000000000" pitchFamily="2" charset="2"/>
              <a:buChar char="§"/>
              <a:defRPr/>
            </a:pPr>
            <a:r>
              <a:rPr lang="en-US" sz="1867" dirty="0">
                <a:latin typeface="Arial"/>
              </a:rPr>
              <a:t>Suppose expression is </a:t>
            </a:r>
            <a:r>
              <a:rPr lang="en-US" sz="1867" b="1" dirty="0">
                <a:solidFill>
                  <a:srgbClr val="7030A0"/>
                </a:solidFill>
                <a:latin typeface="Arial"/>
              </a:rPr>
              <a:t>2 * ( 6 + 5 )</a:t>
            </a:r>
          </a:p>
          <a:p>
            <a:pPr marL="533387" indent="-380990" defTabSz="1219170">
              <a:lnSpc>
                <a:spcPct val="90000"/>
              </a:lnSpc>
              <a:spcAft>
                <a:spcPts val="800"/>
              </a:spcAft>
              <a:buFont typeface="Wingdings" panose="05000000000000000000" pitchFamily="2" charset="2"/>
              <a:buChar char="§"/>
              <a:defRPr/>
            </a:pPr>
            <a:endParaRPr lang="en-US" sz="1867" dirty="0">
              <a:latin typeface="Arial"/>
            </a:endParaRPr>
          </a:p>
          <a:p>
            <a:pPr marL="533387" indent="-380990" defTabSz="1219170">
              <a:lnSpc>
                <a:spcPct val="90000"/>
              </a:lnSpc>
              <a:spcAft>
                <a:spcPts val="800"/>
              </a:spcAft>
              <a:buFont typeface="Wingdings" panose="05000000000000000000" pitchFamily="2" charset="2"/>
              <a:buChar char="§"/>
              <a:defRPr/>
            </a:pPr>
            <a:endParaRPr lang="en-US" sz="1867" dirty="0">
              <a:latin typeface="Arial"/>
            </a:endParaRPr>
          </a:p>
          <a:p>
            <a:pPr marL="533387" indent="-380990" defTabSz="1219170">
              <a:lnSpc>
                <a:spcPct val="90000"/>
              </a:lnSpc>
              <a:spcAft>
                <a:spcPts val="800"/>
              </a:spcAft>
              <a:buFont typeface="Wingdings" panose="05000000000000000000" pitchFamily="2" charset="2"/>
              <a:buChar char="§"/>
              <a:defRPr/>
            </a:pPr>
            <a:endParaRPr lang="en-US" sz="1867" dirty="0">
              <a:latin typeface="Arial"/>
            </a:endParaRPr>
          </a:p>
          <a:p>
            <a:pPr marL="533387" indent="-380990" defTabSz="1219170">
              <a:lnSpc>
                <a:spcPct val="90000"/>
              </a:lnSpc>
              <a:spcAft>
                <a:spcPts val="800"/>
              </a:spcAft>
              <a:buFont typeface="Wingdings" panose="05000000000000000000" pitchFamily="2" charset="2"/>
              <a:buChar char="§"/>
              <a:defRPr/>
            </a:pPr>
            <a:endParaRPr lang="en-US" sz="1867" dirty="0">
              <a:latin typeface="Arial"/>
            </a:endParaRPr>
          </a:p>
          <a:p>
            <a:pPr marL="533387" indent="-380990" defTabSz="1219170">
              <a:lnSpc>
                <a:spcPct val="90000"/>
              </a:lnSpc>
              <a:spcAft>
                <a:spcPts val="800"/>
              </a:spcAft>
              <a:buFont typeface="Wingdings" panose="05000000000000000000" pitchFamily="2" charset="2"/>
              <a:buChar char="§"/>
              <a:defRPr/>
            </a:pPr>
            <a:endParaRPr lang="en-US" sz="1867" dirty="0">
              <a:latin typeface="Arial"/>
            </a:endParaRPr>
          </a:p>
          <a:p>
            <a:pPr marL="533387" indent="-380990" defTabSz="1219170">
              <a:lnSpc>
                <a:spcPct val="90000"/>
              </a:lnSpc>
              <a:spcAft>
                <a:spcPts val="800"/>
              </a:spcAft>
              <a:buFont typeface="Wingdings" panose="05000000000000000000" pitchFamily="2" charset="2"/>
              <a:buChar char="§"/>
              <a:defRPr/>
            </a:pPr>
            <a:r>
              <a:rPr lang="en-US" sz="1867" dirty="0">
                <a:latin typeface="Arial"/>
              </a:rPr>
              <a:t>Solution: First, the </a:t>
            </a:r>
            <a:r>
              <a:rPr lang="en-US" sz="1867" b="1" dirty="0">
                <a:solidFill>
                  <a:srgbClr val="7030A0"/>
                </a:solidFill>
                <a:latin typeface="Arial"/>
              </a:rPr>
              <a:t>x variable is initialized by 0</a:t>
            </a:r>
            <a:r>
              <a:rPr lang="en-US" sz="1867" dirty="0">
                <a:latin typeface="Arial"/>
              </a:rPr>
              <a:t>. </a:t>
            </a:r>
          </a:p>
          <a:p>
            <a:pPr marL="533387" indent="-380990" defTabSz="1219170">
              <a:lnSpc>
                <a:spcPct val="90000"/>
              </a:lnSpc>
              <a:spcAft>
                <a:spcPts val="800"/>
              </a:spcAft>
              <a:buFont typeface="Wingdings" panose="05000000000000000000" pitchFamily="2" charset="2"/>
              <a:buChar char="§"/>
              <a:defRPr/>
            </a:pPr>
            <a:r>
              <a:rPr lang="en-US" sz="1867" dirty="0">
                <a:latin typeface="Arial"/>
              </a:rPr>
              <a:t>The scanning starts from the </a:t>
            </a:r>
            <a:r>
              <a:rPr lang="en-US" sz="1867" b="1" dirty="0">
                <a:latin typeface="Arial"/>
              </a:rPr>
              <a:t>variable '2', </a:t>
            </a:r>
            <a:r>
              <a:rPr lang="en-US" sz="1867" dirty="0">
                <a:latin typeface="Arial"/>
              </a:rPr>
              <a:t>when it encounters </a:t>
            </a:r>
            <a:r>
              <a:rPr lang="en-US" sz="1867" b="1" dirty="0">
                <a:solidFill>
                  <a:srgbClr val="7030A0"/>
                </a:solidFill>
                <a:latin typeface="Arial"/>
              </a:rPr>
              <a:t>'(</a:t>
            </a:r>
            <a:r>
              <a:rPr lang="en-US" sz="1867" b="1" dirty="0">
                <a:latin typeface="Arial"/>
              </a:rPr>
              <a:t>'</a:t>
            </a:r>
            <a:r>
              <a:rPr lang="en-US" sz="1867" dirty="0">
                <a:latin typeface="Arial"/>
              </a:rPr>
              <a:t> then the 'x' variable gets incremented by 1 and when the x reaches to the last symbol of the expression, i.e., '</a:t>
            </a:r>
            <a:r>
              <a:rPr lang="en-US" sz="1867" b="1" dirty="0">
                <a:solidFill>
                  <a:srgbClr val="7030A0"/>
                </a:solidFill>
                <a:latin typeface="Arial"/>
              </a:rPr>
              <a:t>)</a:t>
            </a:r>
            <a:r>
              <a:rPr lang="en-US" sz="1867" dirty="0">
                <a:latin typeface="Arial"/>
              </a:rPr>
              <a:t>' then the 'x' variable gets decremented by 1 and it's final value becomes 0. </a:t>
            </a:r>
          </a:p>
          <a:p>
            <a:pPr marL="533387" indent="-380990" defTabSz="1219170">
              <a:lnSpc>
                <a:spcPct val="90000"/>
              </a:lnSpc>
              <a:spcAft>
                <a:spcPts val="800"/>
              </a:spcAft>
              <a:buFont typeface="Wingdings" panose="05000000000000000000" pitchFamily="2" charset="2"/>
              <a:buChar char="§"/>
              <a:defRPr/>
            </a:pPr>
            <a:r>
              <a:rPr lang="en-US" sz="1867" dirty="0">
                <a:latin typeface="Arial"/>
              </a:rPr>
              <a:t>We have learnt in the above algorithm that if x is equal to 0 means the expression is balanced; therefore, the above expression is a balanced expression</a:t>
            </a:r>
          </a:p>
          <a:p>
            <a:pPr marL="533387" indent="-380990" defTabSz="1219170">
              <a:lnSpc>
                <a:spcPct val="90000"/>
              </a:lnSpc>
              <a:spcAft>
                <a:spcPts val="800"/>
              </a:spcAft>
              <a:buFont typeface="Wingdings" panose="05000000000000000000" pitchFamily="2" charset="2"/>
              <a:buChar char="§"/>
              <a:defRPr/>
            </a:pPr>
            <a:r>
              <a:rPr lang="en-US" sz="1867" dirty="0">
                <a:latin typeface="Arial"/>
                <a:hlinkClick r:id="rId2" action="ppaction://hlinkfile"/>
              </a:rPr>
              <a:t>Parenthesis Checker Program</a:t>
            </a:r>
            <a:endParaRPr lang="en-US" sz="1867" dirty="0">
              <a:latin typeface="Arial"/>
            </a:endParaRPr>
          </a:p>
        </p:txBody>
      </p:sp>
      <p:sp>
        <p:nvSpPr>
          <p:cNvPr id="2" name="TextBox 1">
            <a:extLst>
              <a:ext uri="{FF2B5EF4-FFF2-40B4-BE49-F238E27FC236}">
                <a16:creationId xmlns:a16="http://schemas.microsoft.com/office/drawing/2014/main" id="{9F6C6D67-ACE0-F4C6-2BD9-EE39F34BB8C7}"/>
              </a:ext>
            </a:extLst>
          </p:cNvPr>
          <p:cNvSpPr txBox="1"/>
          <p:nvPr/>
        </p:nvSpPr>
        <p:spPr>
          <a:xfrm>
            <a:off x="0" y="132267"/>
            <a:ext cx="12192000" cy="724331"/>
          </a:xfrm>
          <a:prstGeom prst="rect">
            <a:avLst/>
          </a:prstGeom>
          <a:solidFill>
            <a:schemeClr val="accent4">
              <a:lumMod val="20000"/>
              <a:lumOff val="80000"/>
            </a:schemeClr>
          </a:solidFill>
        </p:spPr>
        <p:txBody>
          <a:bodyPr vert="horz" lIns="121920" tIns="60960" rIns="121920" bIns="60960" rtlCol="0" anchor="ctr">
            <a:normAutofit/>
          </a:bodyPr>
          <a:lstStyle/>
          <a:p>
            <a:pPr algn="just"/>
            <a:r>
              <a:rPr lang="en-IN" sz="2667" dirty="0">
                <a:solidFill>
                  <a:srgbClr val="610B38"/>
                </a:solidFill>
                <a:latin typeface="erdana"/>
              </a:rPr>
              <a:t>Parenthesis Checker </a:t>
            </a:r>
          </a:p>
        </p:txBody>
      </p:sp>
      <p:pic>
        <p:nvPicPr>
          <p:cNvPr id="3078" name="Picture 6" descr="Balanced Parenthesis in C">
            <a:extLst>
              <a:ext uri="{FF2B5EF4-FFF2-40B4-BE49-F238E27FC236}">
                <a16:creationId xmlns:a16="http://schemas.microsoft.com/office/drawing/2014/main" id="{FA8CF93C-F862-AB62-45F6-7F10C199F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133" y="1781458"/>
            <a:ext cx="2955751" cy="1507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1644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C1885AD-6542-42C2-F6D3-4B7C504A19AA}"/>
              </a:ext>
            </a:extLst>
          </p:cNvPr>
          <p:cNvSpPr txBox="1"/>
          <p:nvPr/>
        </p:nvSpPr>
        <p:spPr>
          <a:xfrm>
            <a:off x="119336" y="1014848"/>
            <a:ext cx="11809311" cy="5710885"/>
          </a:xfrm>
          <a:prstGeom prst="rect">
            <a:avLst/>
          </a:prstGeom>
        </p:spPr>
        <p:txBody>
          <a:bodyPr vert="horz" lIns="121920" tIns="60960" rIns="121920" bIns="60960" rtlCol="0">
            <a:normAutofit/>
          </a:bodyPr>
          <a:lstStyle/>
          <a:p>
            <a:pPr algn="l" fontAlgn="base"/>
            <a:r>
              <a:rPr lang="en-US" sz="2400" dirty="0">
                <a:latin typeface="Arial"/>
              </a:rPr>
              <a:t>Follow the steps mentioned below to implement the idea:</a:t>
            </a:r>
          </a:p>
          <a:p>
            <a:pPr marL="457189" indent="-457189" fontAlgn="base">
              <a:buFont typeface="+mj-lt"/>
              <a:buAutoNum type="arabicPeriod"/>
            </a:pPr>
            <a:r>
              <a:rPr lang="en-US" sz="2400" dirty="0">
                <a:latin typeface="Arial"/>
              </a:rPr>
              <a:t>Declare a character </a:t>
            </a:r>
            <a:r>
              <a:rPr lang="en-US" sz="2400" dirty="0">
                <a:latin typeface="Arial"/>
                <a:hlinkClick r:id="rId2">
                  <a:extLst>
                    <a:ext uri="{A12FA001-AC4F-418D-AE19-62706E023703}">
                      <ahyp:hlinkClr xmlns:ahyp="http://schemas.microsoft.com/office/drawing/2018/hyperlinkcolor" val="tx"/>
                    </a:ext>
                  </a:extLst>
                </a:hlinkClick>
              </a:rPr>
              <a:t>stack</a:t>
            </a:r>
            <a:r>
              <a:rPr lang="en-US" sz="2400" dirty="0">
                <a:latin typeface="Arial"/>
              </a:rPr>
              <a:t> temp.</a:t>
            </a:r>
          </a:p>
          <a:p>
            <a:pPr marL="457189" indent="-457189" fontAlgn="base">
              <a:buFont typeface="+mj-lt"/>
              <a:buAutoNum type="arabicPeriod"/>
            </a:pPr>
            <a:r>
              <a:rPr lang="en-US" sz="2400" dirty="0">
                <a:latin typeface="Arial"/>
              </a:rPr>
              <a:t>Now traverse the string exp. </a:t>
            </a:r>
          </a:p>
          <a:p>
            <a:pPr marL="1066773" lvl="1" indent="-457189" fontAlgn="base">
              <a:buFont typeface="+mj-lt"/>
              <a:buAutoNum type="alphaLcPeriod"/>
            </a:pPr>
            <a:r>
              <a:rPr lang="en-US" sz="2400" dirty="0">
                <a:latin typeface="Arial"/>
              </a:rPr>
              <a:t>If( character == ( ( or {  or [  ) </a:t>
            </a:r>
            <a:r>
              <a:rPr lang="en-US" sz="2400" dirty="0">
                <a:latin typeface="Arial"/>
                <a:sym typeface="Wingdings" panose="05000000000000000000" pitchFamily="2" charset="2"/>
              </a:rPr>
              <a:t> </a:t>
            </a:r>
            <a:r>
              <a:rPr lang="en-US" sz="2400" dirty="0">
                <a:latin typeface="Arial"/>
              </a:rPr>
              <a:t> push it to stack.</a:t>
            </a:r>
          </a:p>
          <a:p>
            <a:pPr marL="1066773" lvl="1" indent="-457189" fontAlgn="base">
              <a:buFont typeface="+mj-lt"/>
              <a:buAutoNum type="alphaLcPeriod"/>
            </a:pPr>
            <a:r>
              <a:rPr lang="en-US" sz="2400" dirty="0">
                <a:latin typeface="Arial"/>
              </a:rPr>
              <a:t>If( character ==  ) or  }  or ] ) </a:t>
            </a:r>
            <a:r>
              <a:rPr lang="en-US" sz="2400" dirty="0">
                <a:latin typeface="Arial"/>
                <a:sym typeface="Wingdings" panose="05000000000000000000" pitchFamily="2" charset="2"/>
              </a:rPr>
              <a:t></a:t>
            </a:r>
            <a:r>
              <a:rPr lang="en-US" sz="2400" dirty="0">
                <a:latin typeface="Arial"/>
              </a:rPr>
              <a:t> pop from stack and if the popped character is the matching starting bracket, then fine  else brackets are Not Balanced.</a:t>
            </a:r>
          </a:p>
          <a:p>
            <a:pPr marL="457189" indent="-457189" fontAlgn="base">
              <a:buFont typeface="+mj-lt"/>
              <a:buAutoNum type="arabicPeriod"/>
            </a:pPr>
            <a:r>
              <a:rPr lang="en-US" sz="2400" dirty="0">
                <a:latin typeface="Arial"/>
              </a:rPr>
              <a:t>After complete traversal, if there is some starting bracket left in stack then Not balanced , else Balanced.</a:t>
            </a:r>
          </a:p>
        </p:txBody>
      </p:sp>
      <p:sp>
        <p:nvSpPr>
          <p:cNvPr id="2" name="TextBox 1">
            <a:extLst>
              <a:ext uri="{FF2B5EF4-FFF2-40B4-BE49-F238E27FC236}">
                <a16:creationId xmlns:a16="http://schemas.microsoft.com/office/drawing/2014/main" id="{9F6C6D67-ACE0-F4C6-2BD9-EE39F34BB8C7}"/>
              </a:ext>
            </a:extLst>
          </p:cNvPr>
          <p:cNvSpPr txBox="1"/>
          <p:nvPr/>
        </p:nvSpPr>
        <p:spPr>
          <a:xfrm>
            <a:off x="0" y="145259"/>
            <a:ext cx="12072664" cy="711339"/>
          </a:xfrm>
          <a:prstGeom prst="rect">
            <a:avLst/>
          </a:prstGeom>
          <a:solidFill>
            <a:schemeClr val="accent4">
              <a:lumMod val="20000"/>
              <a:lumOff val="80000"/>
            </a:schemeClr>
          </a:solidFill>
        </p:spPr>
        <p:txBody>
          <a:bodyPr vert="horz" lIns="121920" tIns="60960" rIns="121920" bIns="60960" rtlCol="0" anchor="ctr">
            <a:normAutofit/>
          </a:bodyPr>
          <a:lstStyle/>
          <a:p>
            <a:pPr algn="just"/>
            <a:r>
              <a:rPr lang="en-IN" sz="2667" dirty="0">
                <a:solidFill>
                  <a:srgbClr val="610B38"/>
                </a:solidFill>
                <a:latin typeface="erdana"/>
              </a:rPr>
              <a:t>Parenthesis Checker using Stack Data Structure </a:t>
            </a:r>
          </a:p>
        </p:txBody>
      </p:sp>
    </p:spTree>
    <p:extLst>
      <p:ext uri="{BB962C8B-B14F-4D97-AF65-F5344CB8AC3E}">
        <p14:creationId xmlns:p14="http://schemas.microsoft.com/office/powerpoint/2010/main" val="37037071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1DB667B-7C78-A86B-0207-5C34AE5F54F5}"/>
              </a:ext>
            </a:extLst>
          </p:cNvPr>
          <p:cNvPicPr>
            <a:picLocks noChangeAspect="1"/>
          </p:cNvPicPr>
          <p:nvPr/>
        </p:nvPicPr>
        <p:blipFill>
          <a:blip r:embed="rId2"/>
          <a:stretch>
            <a:fillRect/>
          </a:stretch>
        </p:blipFill>
        <p:spPr>
          <a:xfrm>
            <a:off x="325946" y="1616986"/>
            <a:ext cx="8216900" cy="2616200"/>
          </a:xfrm>
          <a:prstGeom prst="rect">
            <a:avLst/>
          </a:prstGeom>
        </p:spPr>
      </p:pic>
      <p:sp>
        <p:nvSpPr>
          <p:cNvPr id="12" name="TextBox 11">
            <a:extLst>
              <a:ext uri="{FF2B5EF4-FFF2-40B4-BE49-F238E27FC236}">
                <a16:creationId xmlns:a16="http://schemas.microsoft.com/office/drawing/2014/main" id="{6703AD6D-D948-3C14-35DA-02C1AE6FAD17}"/>
              </a:ext>
            </a:extLst>
          </p:cNvPr>
          <p:cNvSpPr txBox="1"/>
          <p:nvPr/>
        </p:nvSpPr>
        <p:spPr>
          <a:xfrm>
            <a:off x="119336" y="1005959"/>
            <a:ext cx="1323632" cy="461665"/>
          </a:xfrm>
          <a:prstGeom prst="rect">
            <a:avLst/>
          </a:prstGeom>
          <a:noFill/>
        </p:spPr>
        <p:txBody>
          <a:bodyPr wrap="none" rtlCol="0">
            <a:spAutoFit/>
          </a:bodyPr>
          <a:lstStyle/>
          <a:p>
            <a:r>
              <a:rPr lang="en-IN" sz="2400" dirty="0"/>
              <a:t>Example:</a:t>
            </a:r>
          </a:p>
        </p:txBody>
      </p:sp>
      <p:sp>
        <p:nvSpPr>
          <p:cNvPr id="13" name="TextBox 12">
            <a:extLst>
              <a:ext uri="{FF2B5EF4-FFF2-40B4-BE49-F238E27FC236}">
                <a16:creationId xmlns:a16="http://schemas.microsoft.com/office/drawing/2014/main" id="{F5039C72-0514-BB5B-329D-036F6B10DAD8}"/>
              </a:ext>
            </a:extLst>
          </p:cNvPr>
          <p:cNvSpPr txBox="1"/>
          <p:nvPr/>
        </p:nvSpPr>
        <p:spPr>
          <a:xfrm>
            <a:off x="119336" y="145259"/>
            <a:ext cx="12072664" cy="711339"/>
          </a:xfrm>
          <a:prstGeom prst="rect">
            <a:avLst/>
          </a:prstGeom>
          <a:solidFill>
            <a:schemeClr val="accent4">
              <a:lumMod val="20000"/>
              <a:lumOff val="80000"/>
            </a:schemeClr>
          </a:solidFill>
        </p:spPr>
        <p:txBody>
          <a:bodyPr vert="horz" lIns="121920" tIns="60960" rIns="121920" bIns="60960" rtlCol="0" anchor="ctr">
            <a:normAutofit/>
          </a:bodyPr>
          <a:lstStyle/>
          <a:p>
            <a:pPr algn="just"/>
            <a:r>
              <a:rPr lang="en-IN" sz="2667" dirty="0">
                <a:solidFill>
                  <a:srgbClr val="610B38"/>
                </a:solidFill>
                <a:latin typeface="erdana"/>
              </a:rPr>
              <a:t>Parenthesis Checker using Stack Data Structure </a:t>
            </a:r>
          </a:p>
        </p:txBody>
      </p:sp>
    </p:spTree>
    <p:extLst>
      <p:ext uri="{BB962C8B-B14F-4D97-AF65-F5344CB8AC3E}">
        <p14:creationId xmlns:p14="http://schemas.microsoft.com/office/powerpoint/2010/main" val="4068976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B088C-FD15-D297-22D4-BB2A249BFEFF}"/>
              </a:ext>
            </a:extLst>
          </p:cNvPr>
          <p:cNvSpPr>
            <a:spLocks noGrp="1"/>
          </p:cNvSpPr>
          <p:nvPr>
            <p:ph type="title"/>
          </p:nvPr>
        </p:nvSpPr>
        <p:spPr>
          <a:xfrm>
            <a:off x="0" y="1"/>
            <a:ext cx="12072664" cy="715963"/>
          </a:xfrm>
          <a:solidFill>
            <a:schemeClr val="accent4">
              <a:lumMod val="20000"/>
              <a:lumOff val="80000"/>
            </a:schemeClr>
          </a:solidFill>
        </p:spPr>
        <p:txBody>
          <a:bodyPr rtlCol="0">
            <a:noAutofit/>
          </a:bodyPr>
          <a:lstStyle/>
          <a:p>
            <a:pPr>
              <a:defRPr/>
            </a:pPr>
            <a:r>
              <a:rPr lang="en-US" sz="3200" b="1" u="sng" dirty="0"/>
              <a:t>Stack-Operation – push()</a:t>
            </a:r>
            <a:endParaRPr lang="en-US" sz="3200" dirty="0"/>
          </a:p>
        </p:txBody>
      </p:sp>
      <p:sp>
        <p:nvSpPr>
          <p:cNvPr id="13315" name="Content Placeholder 2">
            <a:extLst>
              <a:ext uri="{FF2B5EF4-FFF2-40B4-BE49-F238E27FC236}">
                <a16:creationId xmlns:a16="http://schemas.microsoft.com/office/drawing/2014/main" id="{31D218AF-3C7A-197F-408C-D12082735721}"/>
              </a:ext>
            </a:extLst>
          </p:cNvPr>
          <p:cNvSpPr>
            <a:spLocks noGrp="1"/>
          </p:cNvSpPr>
          <p:nvPr>
            <p:ph idx="1"/>
          </p:nvPr>
        </p:nvSpPr>
        <p:spPr>
          <a:xfrm>
            <a:off x="119336" y="720728"/>
            <a:ext cx="10821566" cy="5913437"/>
          </a:xfrm>
        </p:spPr>
        <p:txBody>
          <a:bodyPr>
            <a:normAutofit/>
          </a:bodyPr>
          <a:lstStyle/>
          <a:p>
            <a:pPr>
              <a:buFont typeface="Arial" panose="020B0604020202020204" pitchFamily="34" charset="0"/>
              <a:buNone/>
            </a:pPr>
            <a:r>
              <a:rPr lang="en-US" altLang="en-US" sz="2800" b="1" dirty="0">
                <a:solidFill>
                  <a:srgbClr val="C00000"/>
                </a:solidFill>
              </a:rPr>
              <a:t>push() </a:t>
            </a:r>
            <a:r>
              <a:rPr lang="en-US" altLang="en-US" sz="2400" b="1" dirty="0">
                <a:solidFill>
                  <a:srgbClr val="C00000"/>
                </a:solidFill>
              </a:rPr>
              <a:t>– INSERTING  ELEMENT</a:t>
            </a:r>
          </a:p>
          <a:p>
            <a:pPr lvl="1">
              <a:buFont typeface="Wingdings" panose="05000000000000000000" pitchFamily="2" charset="2"/>
              <a:buChar char="§"/>
            </a:pPr>
            <a:r>
              <a:rPr lang="en-US" altLang="en-US" sz="2400" dirty="0"/>
              <a:t>The process of inserting an element into stack is known as a Push Operation. </a:t>
            </a:r>
          </a:p>
          <a:p>
            <a:pPr lvl="1">
              <a:buFont typeface="Wingdings" panose="05000000000000000000" pitchFamily="2" charset="2"/>
              <a:buChar char="§"/>
            </a:pPr>
            <a:r>
              <a:rPr lang="en-US" altLang="en-US" sz="2400" dirty="0"/>
              <a:t>An element can be inserted into stack using push operation.</a:t>
            </a:r>
          </a:p>
          <a:p>
            <a:pPr lvl="1">
              <a:buNone/>
            </a:pPr>
            <a:r>
              <a:rPr lang="en-US" altLang="en-US" sz="2400" dirty="0"/>
              <a:t>Push operation involves a series of steps −</a:t>
            </a:r>
          </a:p>
          <a:p>
            <a:pPr lvl="1">
              <a:buNone/>
            </a:pPr>
            <a:r>
              <a:rPr lang="en-US" altLang="en-US" sz="2400" b="1" dirty="0">
                <a:solidFill>
                  <a:srgbClr val="3333FF"/>
                </a:solidFill>
              </a:rPr>
              <a:t>Step 1</a:t>
            </a:r>
            <a:r>
              <a:rPr lang="en-US" altLang="en-US" sz="2400" dirty="0"/>
              <a:t> − Checks if the </a:t>
            </a:r>
            <a:r>
              <a:rPr lang="en-US" altLang="en-US" sz="2400" b="1" dirty="0"/>
              <a:t>stack is full</a:t>
            </a:r>
            <a:r>
              <a:rPr lang="en-US" altLang="en-US" sz="2400" dirty="0"/>
              <a:t>.</a:t>
            </a:r>
          </a:p>
          <a:p>
            <a:pPr lvl="1">
              <a:buNone/>
            </a:pPr>
            <a:r>
              <a:rPr lang="en-US" altLang="en-US" sz="2400" dirty="0"/>
              <a:t>	If the </a:t>
            </a:r>
            <a:r>
              <a:rPr lang="en-US" altLang="en-US" sz="2400" b="1" dirty="0"/>
              <a:t>stack is full</a:t>
            </a:r>
            <a:r>
              <a:rPr lang="en-US" altLang="en-US" sz="2400" dirty="0"/>
              <a:t>, produces an error and exit.</a:t>
            </a:r>
          </a:p>
          <a:p>
            <a:pPr lvl="1">
              <a:buNone/>
            </a:pPr>
            <a:r>
              <a:rPr lang="en-US" altLang="en-US" sz="2400" dirty="0"/>
              <a:t>        if(top==Maxsize-1)</a:t>
            </a:r>
          </a:p>
          <a:p>
            <a:pPr lvl="1">
              <a:buNone/>
            </a:pPr>
            <a:r>
              <a:rPr lang="en-US" altLang="en-US" sz="2400" dirty="0"/>
              <a:t>		print “Stack is overflow”</a:t>
            </a:r>
          </a:p>
          <a:p>
            <a:pPr lvl="1">
              <a:buNone/>
            </a:pPr>
            <a:r>
              <a:rPr lang="en-US" altLang="en-US" sz="2400" b="1" dirty="0">
                <a:solidFill>
                  <a:srgbClr val="3333FF"/>
                </a:solidFill>
              </a:rPr>
              <a:t>Step 2</a:t>
            </a:r>
            <a:r>
              <a:rPr lang="en-US" altLang="en-US" sz="2400" dirty="0"/>
              <a:t> − If the stack is not full, </a:t>
            </a:r>
            <a:r>
              <a:rPr lang="en-US" altLang="en-US" sz="2400" b="1" dirty="0"/>
              <a:t>increments</a:t>
            </a:r>
            <a:r>
              <a:rPr lang="en-US" altLang="en-US" sz="2400" dirty="0"/>
              <a:t> </a:t>
            </a:r>
            <a:r>
              <a:rPr lang="en-US" altLang="en-US" sz="2400" b="1" dirty="0"/>
              <a:t>top</a:t>
            </a:r>
            <a:r>
              <a:rPr lang="en-US" altLang="en-US" sz="2400" dirty="0"/>
              <a:t> to point next empty space.</a:t>
            </a:r>
          </a:p>
          <a:p>
            <a:pPr lvl="1">
              <a:buNone/>
            </a:pPr>
            <a:r>
              <a:rPr lang="en-US" altLang="en-US" sz="2400" dirty="0"/>
              <a:t>             </a:t>
            </a:r>
            <a:r>
              <a:rPr lang="en-US" altLang="en-US" sz="2400" b="1" dirty="0"/>
              <a:t> top=top+1</a:t>
            </a:r>
          </a:p>
          <a:p>
            <a:pPr lvl="1">
              <a:buNone/>
            </a:pPr>
            <a:r>
              <a:rPr lang="en-US" altLang="en-US" sz="2400" b="1" dirty="0">
                <a:solidFill>
                  <a:srgbClr val="3333FF"/>
                </a:solidFill>
              </a:rPr>
              <a:t>Step 3</a:t>
            </a:r>
            <a:r>
              <a:rPr lang="en-US" altLang="en-US" sz="2400" dirty="0"/>
              <a:t> − </a:t>
            </a:r>
            <a:r>
              <a:rPr lang="en-US" altLang="en-US" sz="2400" b="1" dirty="0">
                <a:solidFill>
                  <a:srgbClr val="FF0000"/>
                </a:solidFill>
              </a:rPr>
              <a:t>Add data element</a:t>
            </a:r>
            <a:r>
              <a:rPr lang="en-US" altLang="en-US" sz="2400" dirty="0"/>
              <a:t> to the stack location, where top is pointing.</a:t>
            </a:r>
          </a:p>
          <a:p>
            <a:pPr lvl="1">
              <a:buNone/>
            </a:pPr>
            <a:r>
              <a:rPr lang="en-US" altLang="en-US" sz="2400" dirty="0"/>
              <a:t>	</a:t>
            </a:r>
            <a:r>
              <a:rPr lang="en-US" altLang="en-US" sz="2400" b="1" dirty="0"/>
              <a:t>     stack[top]=item</a:t>
            </a:r>
          </a:p>
          <a:p>
            <a:pPr lvl="1">
              <a:buNone/>
            </a:pPr>
            <a:r>
              <a:rPr lang="en-US" altLang="en-US" sz="2400" dirty="0"/>
              <a:t>Step 4:  stop</a:t>
            </a:r>
          </a:p>
        </p:txBody>
      </p:sp>
      <p:sp>
        <p:nvSpPr>
          <p:cNvPr id="13316" name="AutoShape 4" descr="Stack Push Operation">
            <a:extLst>
              <a:ext uri="{FF2B5EF4-FFF2-40B4-BE49-F238E27FC236}">
                <a16:creationId xmlns:a16="http://schemas.microsoft.com/office/drawing/2014/main" id="{2CF98A26-52C2-6F7F-57F1-B5E1FA88EB93}"/>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D8FD-9697-DD62-1815-5AF6C099B512}"/>
              </a:ext>
            </a:extLst>
          </p:cNvPr>
          <p:cNvSpPr>
            <a:spLocks noGrp="1"/>
          </p:cNvSpPr>
          <p:nvPr>
            <p:ph type="title"/>
          </p:nvPr>
        </p:nvSpPr>
        <p:spPr>
          <a:xfrm>
            <a:off x="191344" y="1"/>
            <a:ext cx="11665296" cy="715963"/>
          </a:xfrm>
          <a:solidFill>
            <a:schemeClr val="accent4">
              <a:lumMod val="20000"/>
              <a:lumOff val="80000"/>
            </a:schemeClr>
          </a:solidFill>
        </p:spPr>
        <p:txBody>
          <a:bodyPr rtlCol="0">
            <a:noAutofit/>
          </a:bodyPr>
          <a:lstStyle/>
          <a:p>
            <a:pPr>
              <a:defRPr/>
            </a:pPr>
            <a:r>
              <a:rPr lang="en-US" sz="3200" b="1" u="sng" dirty="0"/>
              <a:t>Stack-Operation push()</a:t>
            </a:r>
            <a:endParaRPr lang="en-US" sz="3200" dirty="0"/>
          </a:p>
        </p:txBody>
      </p:sp>
      <p:sp>
        <p:nvSpPr>
          <p:cNvPr id="14339" name="AutoShape 4" descr="Stack Push Operation">
            <a:extLst>
              <a:ext uri="{FF2B5EF4-FFF2-40B4-BE49-F238E27FC236}">
                <a16:creationId xmlns:a16="http://schemas.microsoft.com/office/drawing/2014/main" id="{8E6AB690-D227-60F7-AACC-CFA336DD3BF7}"/>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pic>
        <p:nvPicPr>
          <p:cNvPr id="14340" name="Picture 8">
            <a:extLst>
              <a:ext uri="{FF2B5EF4-FFF2-40B4-BE49-F238E27FC236}">
                <a16:creationId xmlns:a16="http://schemas.microsoft.com/office/drawing/2014/main" id="{5E2BC8C6-989A-4345-50A3-C2F710F679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43" y="914401"/>
            <a:ext cx="5609807" cy="4674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9">
            <a:extLst>
              <a:ext uri="{FF2B5EF4-FFF2-40B4-BE49-F238E27FC236}">
                <a16:creationId xmlns:a16="http://schemas.microsoft.com/office/drawing/2014/main" id="{59EC75D4-D710-AD88-9E5E-A3CDD916C9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0016" y="914401"/>
            <a:ext cx="3019084" cy="4759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10">
            <a:extLst>
              <a:ext uri="{FF2B5EF4-FFF2-40B4-BE49-F238E27FC236}">
                <a16:creationId xmlns:a16="http://schemas.microsoft.com/office/drawing/2014/main" id="{390C623C-5394-C7A9-C78F-0329C998FC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82263" y="990601"/>
            <a:ext cx="3131370" cy="4712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D1B95-A5C4-04DA-269C-C736ABE5A9B6}"/>
              </a:ext>
            </a:extLst>
          </p:cNvPr>
          <p:cNvSpPr>
            <a:spLocks noGrp="1"/>
          </p:cNvSpPr>
          <p:nvPr>
            <p:ph type="title"/>
          </p:nvPr>
        </p:nvSpPr>
        <p:spPr>
          <a:xfrm>
            <a:off x="0" y="1"/>
            <a:ext cx="12192000" cy="715963"/>
          </a:xfrm>
          <a:solidFill>
            <a:schemeClr val="accent4">
              <a:lumMod val="20000"/>
              <a:lumOff val="80000"/>
            </a:schemeClr>
          </a:solidFill>
        </p:spPr>
        <p:txBody>
          <a:bodyPr rtlCol="0">
            <a:noAutofit/>
          </a:bodyPr>
          <a:lstStyle/>
          <a:p>
            <a:pPr>
              <a:defRPr/>
            </a:pPr>
            <a:r>
              <a:rPr lang="en-US" sz="3200" b="1" u="sng" dirty="0">
                <a:solidFill>
                  <a:srgbClr val="3333FF"/>
                </a:solidFill>
              </a:rPr>
              <a:t>Stack-Operation – push()</a:t>
            </a:r>
            <a:endParaRPr lang="en-US" sz="3200" dirty="0">
              <a:solidFill>
                <a:srgbClr val="3333FF"/>
              </a:solidFill>
            </a:endParaRPr>
          </a:p>
        </p:txBody>
      </p:sp>
      <p:sp>
        <p:nvSpPr>
          <p:cNvPr id="15363" name="Content Placeholder 2">
            <a:extLst>
              <a:ext uri="{FF2B5EF4-FFF2-40B4-BE49-F238E27FC236}">
                <a16:creationId xmlns:a16="http://schemas.microsoft.com/office/drawing/2014/main" id="{BEB3CEAB-63FD-30BB-7C74-E9038922E542}"/>
              </a:ext>
            </a:extLst>
          </p:cNvPr>
          <p:cNvSpPr>
            <a:spLocks noGrp="1"/>
          </p:cNvSpPr>
          <p:nvPr>
            <p:ph idx="1"/>
          </p:nvPr>
        </p:nvSpPr>
        <p:spPr>
          <a:xfrm>
            <a:off x="263352" y="715964"/>
            <a:ext cx="11305256" cy="5809379"/>
          </a:xfrm>
        </p:spPr>
        <p:txBody>
          <a:bodyPr>
            <a:normAutofit lnSpcReduction="10000"/>
          </a:bodyPr>
          <a:lstStyle/>
          <a:p>
            <a:pPr>
              <a:buFont typeface="Arial" panose="020B0604020202020204" pitchFamily="34" charset="0"/>
              <a:buNone/>
            </a:pPr>
            <a:r>
              <a:rPr lang="en-US" altLang="en-US" sz="2400" b="1" dirty="0">
                <a:solidFill>
                  <a:srgbClr val="3333FF"/>
                </a:solidFill>
              </a:rPr>
              <a:t>//Implementation of push with item as a parameter</a:t>
            </a:r>
          </a:p>
          <a:p>
            <a:pPr>
              <a:buFont typeface="Arial" panose="020B0604020202020204" pitchFamily="34" charset="0"/>
              <a:buNone/>
            </a:pPr>
            <a:r>
              <a:rPr lang="en-US" altLang="en-US" sz="2400" b="1" dirty="0"/>
              <a:t>    void</a:t>
            </a:r>
            <a:r>
              <a:rPr lang="en-US" altLang="en-US" sz="2400" dirty="0"/>
              <a:t> push (</a:t>
            </a:r>
            <a:r>
              <a:rPr lang="en-US" altLang="en-US" sz="2400" b="1" dirty="0"/>
              <a:t>int</a:t>
            </a:r>
            <a:r>
              <a:rPr lang="en-US" altLang="en-US" sz="2400" dirty="0"/>
              <a:t>  item)     </a:t>
            </a:r>
            <a:r>
              <a:rPr lang="en-US" altLang="en-US" sz="2400" b="1" dirty="0">
                <a:solidFill>
                  <a:srgbClr val="3333FF"/>
                </a:solidFill>
              </a:rPr>
              <a:t>//push with item as  a parameter</a:t>
            </a:r>
          </a:p>
          <a:p>
            <a:pPr>
              <a:buFont typeface="Arial" panose="020B0604020202020204" pitchFamily="34" charset="0"/>
              <a:buNone/>
            </a:pPr>
            <a:r>
              <a:rPr lang="en-US" altLang="en-US" sz="2400" dirty="0"/>
              <a:t>   {  </a:t>
            </a:r>
          </a:p>
          <a:p>
            <a:pPr>
              <a:buFont typeface="Arial" panose="020B0604020202020204" pitchFamily="34" charset="0"/>
              <a:buNone/>
            </a:pPr>
            <a:r>
              <a:rPr lang="en-US" altLang="en-US" sz="2400" dirty="0"/>
              <a:t>      </a:t>
            </a:r>
            <a:r>
              <a:rPr lang="en-US" altLang="en-US" sz="2400" b="1" dirty="0"/>
              <a:t>if</a:t>
            </a:r>
            <a:r>
              <a:rPr lang="en-US" altLang="en-US" sz="2400" dirty="0"/>
              <a:t> (top == MAXSIZE-1 )</a:t>
            </a:r>
          </a:p>
          <a:p>
            <a:pPr>
              <a:buFont typeface="Arial" panose="020B0604020202020204" pitchFamily="34" charset="0"/>
              <a:buNone/>
            </a:pPr>
            <a:r>
              <a:rPr lang="en-US" altLang="en-US" sz="2400" dirty="0"/>
              <a:t>        {   </a:t>
            </a:r>
          </a:p>
          <a:p>
            <a:pPr>
              <a:buFont typeface="Arial" panose="020B0604020202020204" pitchFamily="34" charset="0"/>
              <a:buNone/>
            </a:pPr>
            <a:r>
              <a:rPr lang="en-US" altLang="en-US" sz="2400" dirty="0"/>
              <a:t>          </a:t>
            </a:r>
            <a:r>
              <a:rPr lang="en-US" altLang="en-US" sz="2400" dirty="0" err="1"/>
              <a:t>printf</a:t>
            </a:r>
            <a:r>
              <a:rPr lang="en-US" altLang="en-US" sz="2400" dirty="0"/>
              <a:t>("\n Stack is full");   </a:t>
            </a:r>
            <a:r>
              <a:rPr lang="en-US" altLang="en-US" sz="2400" b="1" dirty="0">
                <a:solidFill>
                  <a:srgbClr val="3333FF"/>
                </a:solidFill>
              </a:rPr>
              <a:t>//checking for Overflow</a:t>
            </a:r>
          </a:p>
          <a:p>
            <a:pPr>
              <a:buFont typeface="Arial" panose="020B0604020202020204" pitchFamily="34" charset="0"/>
              <a:buNone/>
            </a:pPr>
            <a:r>
              <a:rPr lang="en-US" altLang="en-US" sz="2400" dirty="0"/>
              <a:t>         }</a:t>
            </a:r>
          </a:p>
          <a:p>
            <a:pPr>
              <a:buFont typeface="Arial" panose="020B0604020202020204" pitchFamily="34" charset="0"/>
              <a:buNone/>
            </a:pPr>
            <a:r>
              <a:rPr lang="en-US" altLang="en-US" sz="2400" dirty="0"/>
              <a:t>    </a:t>
            </a:r>
            <a:r>
              <a:rPr lang="en-US" altLang="en-US" sz="2400" b="1" dirty="0"/>
              <a:t>else</a:t>
            </a:r>
            <a:r>
              <a:rPr lang="en-US" altLang="en-US" sz="2400" dirty="0"/>
              <a:t>   </a:t>
            </a:r>
          </a:p>
          <a:p>
            <a:pPr>
              <a:buFont typeface="Arial" panose="020B0604020202020204" pitchFamily="34" charset="0"/>
              <a:buNone/>
            </a:pPr>
            <a:r>
              <a:rPr lang="en-US" altLang="en-US" sz="2400" dirty="0"/>
              <a:t>    {  </a:t>
            </a:r>
          </a:p>
          <a:p>
            <a:pPr>
              <a:buFont typeface="Arial" panose="020B0604020202020204" pitchFamily="34" charset="0"/>
              <a:buNone/>
            </a:pPr>
            <a:r>
              <a:rPr lang="en-US" altLang="en-US" sz="2400" b="1" dirty="0"/>
              <a:t>    top = top +1;   </a:t>
            </a:r>
            <a:r>
              <a:rPr lang="en-US" altLang="en-US" sz="2400" b="1" dirty="0">
                <a:solidFill>
                  <a:srgbClr val="3333FF"/>
                </a:solidFill>
              </a:rPr>
              <a:t>//decrement top by 1</a:t>
            </a:r>
          </a:p>
          <a:p>
            <a:pPr>
              <a:buFont typeface="Arial" panose="020B0604020202020204" pitchFamily="34" charset="0"/>
              <a:buNone/>
            </a:pPr>
            <a:r>
              <a:rPr lang="en-US" altLang="en-US" sz="2400" dirty="0"/>
              <a:t>    stack[top] = item;    </a:t>
            </a:r>
            <a:r>
              <a:rPr lang="en-US" altLang="en-US" sz="2400" b="1" dirty="0"/>
              <a:t> </a:t>
            </a:r>
            <a:r>
              <a:rPr lang="en-US" altLang="en-US" sz="2400" b="1" dirty="0">
                <a:solidFill>
                  <a:srgbClr val="3333FF"/>
                </a:solidFill>
              </a:rPr>
              <a:t>//insert the item at top position</a:t>
            </a:r>
          </a:p>
          <a:p>
            <a:pPr>
              <a:buFont typeface="Arial" panose="020B0604020202020204" pitchFamily="34" charset="0"/>
              <a:buNone/>
            </a:pPr>
            <a:r>
              <a:rPr lang="en-US" altLang="en-US" sz="2400" dirty="0"/>
              <a:t>    }   </a:t>
            </a:r>
          </a:p>
          <a:p>
            <a:pPr>
              <a:buFont typeface="Arial" panose="020B0604020202020204" pitchFamily="34" charset="0"/>
              <a:buNone/>
            </a:pPr>
            <a:r>
              <a:rPr lang="en-US" altLang="en-US" sz="2400" dirty="0"/>
              <a:t>}   </a:t>
            </a:r>
          </a:p>
        </p:txBody>
      </p:sp>
      <p:sp>
        <p:nvSpPr>
          <p:cNvPr id="15364" name="AutoShape 4" descr="Stack Push Operation">
            <a:extLst>
              <a:ext uri="{FF2B5EF4-FFF2-40B4-BE49-F238E27FC236}">
                <a16:creationId xmlns:a16="http://schemas.microsoft.com/office/drawing/2014/main" id="{D9EA9D71-00FE-9FC9-4C37-FA5F612BB181}"/>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33454-9AF0-866B-A46A-681E5B154C9D}"/>
              </a:ext>
            </a:extLst>
          </p:cNvPr>
          <p:cNvSpPr>
            <a:spLocks noGrp="1"/>
          </p:cNvSpPr>
          <p:nvPr>
            <p:ph type="title"/>
          </p:nvPr>
        </p:nvSpPr>
        <p:spPr>
          <a:xfrm>
            <a:off x="119336" y="1"/>
            <a:ext cx="11953328" cy="715963"/>
          </a:xfrm>
          <a:solidFill>
            <a:schemeClr val="accent4">
              <a:lumMod val="20000"/>
              <a:lumOff val="80000"/>
            </a:schemeClr>
          </a:solidFill>
        </p:spPr>
        <p:txBody>
          <a:bodyPr rtlCol="0">
            <a:noAutofit/>
          </a:bodyPr>
          <a:lstStyle/>
          <a:p>
            <a:pPr>
              <a:defRPr/>
            </a:pPr>
            <a:r>
              <a:rPr lang="en-US" sz="3200" b="1" u="sng" dirty="0"/>
              <a:t>Stack-Operation – push()</a:t>
            </a:r>
            <a:endParaRPr lang="en-US" sz="3200" dirty="0"/>
          </a:p>
        </p:txBody>
      </p:sp>
      <p:sp>
        <p:nvSpPr>
          <p:cNvPr id="16387" name="Content Placeholder 2">
            <a:extLst>
              <a:ext uri="{FF2B5EF4-FFF2-40B4-BE49-F238E27FC236}">
                <a16:creationId xmlns:a16="http://schemas.microsoft.com/office/drawing/2014/main" id="{94566975-527F-7901-3ECA-750189BAE03C}"/>
              </a:ext>
            </a:extLst>
          </p:cNvPr>
          <p:cNvSpPr>
            <a:spLocks noGrp="1"/>
          </p:cNvSpPr>
          <p:nvPr>
            <p:ph idx="1"/>
          </p:nvPr>
        </p:nvSpPr>
        <p:spPr>
          <a:xfrm>
            <a:off x="263352" y="715964"/>
            <a:ext cx="10404648" cy="6142037"/>
          </a:xfrm>
        </p:spPr>
        <p:txBody>
          <a:bodyPr>
            <a:normAutofit fontScale="92500" lnSpcReduction="10000"/>
          </a:bodyPr>
          <a:lstStyle/>
          <a:p>
            <a:pPr>
              <a:buFont typeface="Arial" panose="020B0604020202020204" pitchFamily="34" charset="0"/>
              <a:buNone/>
            </a:pPr>
            <a:r>
              <a:rPr lang="en-US" altLang="en-US" sz="2400" b="1" dirty="0"/>
              <a:t>void push ()   </a:t>
            </a:r>
            <a:r>
              <a:rPr lang="en-US" altLang="en-US" sz="2600" b="1" dirty="0">
                <a:solidFill>
                  <a:srgbClr val="3333FF"/>
                </a:solidFill>
              </a:rPr>
              <a:t>//Implementation of push with out parameter</a:t>
            </a:r>
            <a:endParaRPr lang="en-US" altLang="en-US" sz="2400" b="1" dirty="0">
              <a:solidFill>
                <a:srgbClr val="3333FF"/>
              </a:solidFill>
            </a:endParaRPr>
          </a:p>
          <a:p>
            <a:pPr>
              <a:buFont typeface="Arial" panose="020B0604020202020204" pitchFamily="34" charset="0"/>
              <a:buNone/>
            </a:pPr>
            <a:r>
              <a:rPr lang="en-US" altLang="en-US" sz="2400" b="1" dirty="0"/>
              <a:t>   {  </a:t>
            </a:r>
          </a:p>
          <a:p>
            <a:pPr>
              <a:buFont typeface="Arial" panose="020B0604020202020204" pitchFamily="34" charset="0"/>
              <a:buNone/>
            </a:pPr>
            <a:r>
              <a:rPr lang="en-US" altLang="en-US" sz="2400" b="1" dirty="0"/>
              <a:t>    int num;  </a:t>
            </a:r>
          </a:p>
          <a:p>
            <a:pPr>
              <a:buFont typeface="Arial" panose="020B0604020202020204" pitchFamily="34" charset="0"/>
              <a:buNone/>
            </a:pPr>
            <a:r>
              <a:rPr lang="en-US" altLang="en-US" sz="2400" b="1" dirty="0"/>
              <a:t>    if (top == (MAXSIZE - 1))      //check for stack overflow</a:t>
            </a:r>
          </a:p>
          <a:p>
            <a:pPr>
              <a:buFont typeface="Arial" panose="020B0604020202020204" pitchFamily="34" charset="0"/>
              <a:buNone/>
            </a:pPr>
            <a:r>
              <a:rPr lang="en-US" altLang="en-US" sz="2400" b="1" dirty="0"/>
              <a:t>    {  </a:t>
            </a:r>
          </a:p>
          <a:p>
            <a:pPr>
              <a:buFont typeface="Arial" panose="020B0604020202020204" pitchFamily="34" charset="0"/>
              <a:buNone/>
            </a:pPr>
            <a:r>
              <a:rPr lang="en-US" altLang="en-US" sz="2400" b="1" dirty="0"/>
              <a:t>        </a:t>
            </a:r>
            <a:r>
              <a:rPr lang="en-US" altLang="en-US" sz="2400" b="1" dirty="0" err="1"/>
              <a:t>printf</a:t>
            </a:r>
            <a:r>
              <a:rPr lang="en-US" altLang="en-US" sz="2400" b="1" dirty="0"/>
              <a:t> (</a:t>
            </a:r>
            <a:r>
              <a:rPr lang="en-US" altLang="en-US" sz="2400" b="1" dirty="0">
                <a:solidFill>
                  <a:srgbClr val="3333FF"/>
                </a:solidFill>
              </a:rPr>
              <a:t>"Stack is Full\n"</a:t>
            </a:r>
            <a:r>
              <a:rPr lang="en-US" altLang="en-US" sz="2400" b="1" dirty="0"/>
              <a:t>);   //stack overflow</a:t>
            </a:r>
          </a:p>
          <a:p>
            <a:pPr>
              <a:buFont typeface="Arial" panose="020B0604020202020204" pitchFamily="34" charset="0"/>
              <a:buNone/>
            </a:pPr>
            <a:r>
              <a:rPr lang="en-US" altLang="en-US" sz="2400" b="1" dirty="0"/>
              <a:t>     }  </a:t>
            </a:r>
          </a:p>
          <a:p>
            <a:pPr>
              <a:buFont typeface="Arial" panose="020B0604020202020204" pitchFamily="34" charset="0"/>
              <a:buNone/>
            </a:pPr>
            <a:r>
              <a:rPr lang="en-US" altLang="en-US" sz="2400" b="1" dirty="0"/>
              <a:t>    else  </a:t>
            </a:r>
          </a:p>
          <a:p>
            <a:pPr>
              <a:buFont typeface="Arial" panose="020B0604020202020204" pitchFamily="34" charset="0"/>
              <a:buNone/>
            </a:pPr>
            <a:r>
              <a:rPr lang="en-US" altLang="en-US" sz="2400" b="1" dirty="0"/>
              <a:t>    {  </a:t>
            </a:r>
          </a:p>
          <a:p>
            <a:pPr>
              <a:buFont typeface="Arial" panose="020B0604020202020204" pitchFamily="34" charset="0"/>
              <a:buNone/>
            </a:pPr>
            <a:r>
              <a:rPr lang="en-US" altLang="en-US" sz="2400" b="1" dirty="0"/>
              <a:t>        </a:t>
            </a:r>
            <a:r>
              <a:rPr lang="en-US" altLang="en-US" sz="2400" b="1" dirty="0" err="1"/>
              <a:t>printf</a:t>
            </a:r>
            <a:r>
              <a:rPr lang="en-US" altLang="en-US" sz="2400" b="1" dirty="0"/>
              <a:t> (</a:t>
            </a:r>
            <a:r>
              <a:rPr lang="en-US" altLang="en-US" sz="2400" b="1" dirty="0">
                <a:solidFill>
                  <a:srgbClr val="3333FF"/>
                </a:solidFill>
              </a:rPr>
              <a:t>"Enter the element to be pushed\n"</a:t>
            </a:r>
            <a:r>
              <a:rPr lang="en-US" altLang="en-US" sz="2400" b="1" dirty="0"/>
              <a:t>);  </a:t>
            </a:r>
          </a:p>
          <a:p>
            <a:pPr>
              <a:buFont typeface="Arial" panose="020B0604020202020204" pitchFamily="34" charset="0"/>
              <a:buNone/>
            </a:pPr>
            <a:r>
              <a:rPr lang="en-US" altLang="en-US" sz="2400" b="1" dirty="0"/>
              <a:t>        </a:t>
            </a:r>
            <a:r>
              <a:rPr lang="en-US" altLang="en-US" sz="2400" b="1" dirty="0" err="1"/>
              <a:t>scanf</a:t>
            </a:r>
            <a:r>
              <a:rPr lang="en-US" altLang="en-US" sz="2400" b="1" dirty="0"/>
              <a:t> ("%d", &amp;num);    //read item</a:t>
            </a:r>
          </a:p>
          <a:p>
            <a:pPr>
              <a:buFont typeface="Arial" panose="020B0604020202020204" pitchFamily="34" charset="0"/>
              <a:buNone/>
            </a:pPr>
            <a:r>
              <a:rPr lang="en-US" altLang="en-US" sz="2400" b="1" dirty="0"/>
              <a:t>        top = top + 1;   //increment top</a:t>
            </a:r>
          </a:p>
          <a:p>
            <a:pPr>
              <a:buFont typeface="Arial" panose="020B0604020202020204" pitchFamily="34" charset="0"/>
              <a:buNone/>
            </a:pPr>
            <a:r>
              <a:rPr lang="en-US" altLang="en-US" sz="2400" b="1" dirty="0"/>
              <a:t>        </a:t>
            </a:r>
            <a:r>
              <a:rPr lang="en-US" altLang="en-US" sz="2400" b="1" dirty="0" err="1"/>
              <a:t>st</a:t>
            </a:r>
            <a:r>
              <a:rPr lang="en-US" altLang="en-US" sz="2400" b="1" dirty="0"/>
              <a:t>[stop] = num;    //insert item</a:t>
            </a:r>
          </a:p>
          <a:p>
            <a:pPr>
              <a:buFont typeface="Arial" panose="020B0604020202020204" pitchFamily="34" charset="0"/>
              <a:buNone/>
            </a:pPr>
            <a:r>
              <a:rPr lang="en-US" altLang="en-US" sz="2400" b="1" dirty="0"/>
              <a:t>    }   </a:t>
            </a:r>
          </a:p>
          <a:p>
            <a:pPr>
              <a:buFont typeface="Arial" panose="020B0604020202020204" pitchFamily="34" charset="0"/>
              <a:buNone/>
            </a:pPr>
            <a:r>
              <a:rPr lang="en-US" altLang="en-US" sz="2400" b="1" dirty="0"/>
              <a:t>} </a:t>
            </a:r>
            <a:endParaRPr lang="en-US" altLang="en-US" sz="2000" b="1" dirty="0"/>
          </a:p>
        </p:txBody>
      </p:sp>
      <p:sp>
        <p:nvSpPr>
          <p:cNvPr id="16388" name="AutoShape 4" descr="Stack Push Operation">
            <a:extLst>
              <a:ext uri="{FF2B5EF4-FFF2-40B4-BE49-F238E27FC236}">
                <a16:creationId xmlns:a16="http://schemas.microsoft.com/office/drawing/2014/main" id="{94CE18EB-18F0-E26D-C168-A3B4EBBB2943}"/>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C0889-30C2-8A60-D4BC-A9BB386E1916}"/>
              </a:ext>
            </a:extLst>
          </p:cNvPr>
          <p:cNvSpPr>
            <a:spLocks noGrp="1"/>
          </p:cNvSpPr>
          <p:nvPr>
            <p:ph type="title"/>
          </p:nvPr>
        </p:nvSpPr>
        <p:spPr>
          <a:xfrm>
            <a:off x="0" y="1"/>
            <a:ext cx="12192000" cy="715963"/>
          </a:xfrm>
          <a:solidFill>
            <a:schemeClr val="accent4">
              <a:lumMod val="20000"/>
              <a:lumOff val="80000"/>
            </a:schemeClr>
          </a:solidFill>
        </p:spPr>
        <p:txBody>
          <a:bodyPr rtlCol="0">
            <a:noAutofit/>
          </a:bodyPr>
          <a:lstStyle/>
          <a:p>
            <a:pPr>
              <a:defRPr/>
            </a:pPr>
            <a:r>
              <a:rPr lang="en-US" sz="3200" b="1" u="sng" dirty="0"/>
              <a:t>Stack-Operation – pop()</a:t>
            </a:r>
            <a:endParaRPr lang="en-US" sz="3200" dirty="0"/>
          </a:p>
        </p:txBody>
      </p:sp>
      <p:sp>
        <p:nvSpPr>
          <p:cNvPr id="17411" name="Content Placeholder 2">
            <a:extLst>
              <a:ext uri="{FF2B5EF4-FFF2-40B4-BE49-F238E27FC236}">
                <a16:creationId xmlns:a16="http://schemas.microsoft.com/office/drawing/2014/main" id="{19A31BB9-7133-AEFE-C33F-E76939F815F4}"/>
              </a:ext>
            </a:extLst>
          </p:cNvPr>
          <p:cNvSpPr>
            <a:spLocks noGrp="1"/>
          </p:cNvSpPr>
          <p:nvPr>
            <p:ph idx="1"/>
          </p:nvPr>
        </p:nvSpPr>
        <p:spPr>
          <a:xfrm>
            <a:off x="-1" y="715964"/>
            <a:ext cx="12191999" cy="5913437"/>
          </a:xfrm>
        </p:spPr>
        <p:txBody>
          <a:bodyPr/>
          <a:lstStyle/>
          <a:p>
            <a:pPr>
              <a:buFont typeface="Arial" panose="020B0604020202020204" pitchFamily="34" charset="0"/>
              <a:buNone/>
            </a:pPr>
            <a:r>
              <a:rPr lang="en-US" altLang="en-US" sz="2400" b="1" dirty="0">
                <a:solidFill>
                  <a:srgbClr val="C00000"/>
                </a:solidFill>
              </a:rPr>
              <a:t>pop() </a:t>
            </a:r>
            <a:r>
              <a:rPr lang="en-US" altLang="en-US" sz="2000" b="1" dirty="0">
                <a:solidFill>
                  <a:srgbClr val="C00000"/>
                </a:solidFill>
              </a:rPr>
              <a:t>– REMOVING/ACCESSING AN   ELEMENT</a:t>
            </a:r>
          </a:p>
          <a:p>
            <a:pPr>
              <a:buFont typeface="Wingdings" panose="05000000000000000000" pitchFamily="2" charset="2"/>
              <a:buChar char="§"/>
            </a:pPr>
            <a:r>
              <a:rPr lang="en-US" altLang="en-US" sz="2000" dirty="0"/>
              <a:t>The process of REMOVING an element from  stack is known as a pop Operation. </a:t>
            </a:r>
          </a:p>
          <a:p>
            <a:pPr>
              <a:buFont typeface="Wingdings" panose="05000000000000000000" pitchFamily="2" charset="2"/>
              <a:buChar char="§"/>
            </a:pPr>
            <a:r>
              <a:rPr lang="en-US" altLang="en-US" sz="2000" dirty="0"/>
              <a:t>An element can be removed from stack using pop operation.</a:t>
            </a:r>
          </a:p>
          <a:p>
            <a:pPr>
              <a:buFont typeface="Arial" panose="020B0604020202020204" pitchFamily="34" charset="0"/>
              <a:buNone/>
            </a:pPr>
            <a:r>
              <a:rPr lang="en-US" altLang="en-US" sz="2000" dirty="0"/>
              <a:t>Pop operation involves a series of steps −</a:t>
            </a:r>
          </a:p>
          <a:p>
            <a:pPr>
              <a:buFont typeface="Arial" panose="020B0604020202020204" pitchFamily="34" charset="0"/>
              <a:buNone/>
            </a:pPr>
            <a:r>
              <a:rPr lang="en-US" altLang="en-US" sz="2000" b="1" dirty="0">
                <a:solidFill>
                  <a:srgbClr val="3333FF"/>
                </a:solidFill>
              </a:rPr>
              <a:t>Step 1</a:t>
            </a:r>
            <a:r>
              <a:rPr lang="en-US" altLang="en-US" sz="2000" dirty="0">
                <a:solidFill>
                  <a:srgbClr val="3333FF"/>
                </a:solidFill>
              </a:rPr>
              <a:t> </a:t>
            </a:r>
            <a:r>
              <a:rPr lang="en-US" altLang="en-US" sz="2000" dirty="0"/>
              <a:t>− Checks if the </a:t>
            </a:r>
            <a:r>
              <a:rPr lang="en-US" altLang="en-US" sz="2000" b="1" dirty="0"/>
              <a:t>stack is empty</a:t>
            </a:r>
            <a:r>
              <a:rPr lang="en-US" altLang="en-US" sz="2000" dirty="0"/>
              <a:t>.( underflow)</a:t>
            </a:r>
          </a:p>
          <a:p>
            <a:pPr>
              <a:buFont typeface="Arial" panose="020B0604020202020204" pitchFamily="34" charset="0"/>
              <a:buNone/>
            </a:pPr>
            <a:r>
              <a:rPr lang="en-US" altLang="en-US" sz="2000" dirty="0"/>
              <a:t>	If the </a:t>
            </a:r>
            <a:r>
              <a:rPr lang="en-US" altLang="en-US" sz="2000" b="1" dirty="0"/>
              <a:t>stack is  empty</a:t>
            </a:r>
            <a:r>
              <a:rPr lang="en-US" altLang="en-US" sz="2000" dirty="0"/>
              <a:t>, produces an error and exit.</a:t>
            </a:r>
          </a:p>
          <a:p>
            <a:pPr>
              <a:buFont typeface="Arial" panose="020B0604020202020204" pitchFamily="34" charset="0"/>
              <a:buNone/>
            </a:pPr>
            <a:r>
              <a:rPr lang="en-US" altLang="en-US" sz="2000" dirty="0"/>
              <a:t>        if(top==--1)</a:t>
            </a:r>
          </a:p>
          <a:p>
            <a:pPr>
              <a:buFont typeface="Arial" panose="020B0604020202020204" pitchFamily="34" charset="0"/>
              <a:buNone/>
            </a:pPr>
            <a:r>
              <a:rPr lang="en-US" altLang="en-US" sz="2000" dirty="0"/>
              <a:t>		print “Stack is  empty”;</a:t>
            </a:r>
          </a:p>
          <a:p>
            <a:pPr>
              <a:buFont typeface="Arial" panose="020B0604020202020204" pitchFamily="34" charset="0"/>
              <a:buNone/>
            </a:pPr>
            <a:r>
              <a:rPr lang="en-US" altLang="en-US" sz="2000" b="1" dirty="0">
                <a:solidFill>
                  <a:srgbClr val="3333FF"/>
                </a:solidFill>
              </a:rPr>
              <a:t>Step 2</a:t>
            </a:r>
            <a:r>
              <a:rPr lang="en-US" altLang="en-US" sz="2000" dirty="0">
                <a:solidFill>
                  <a:srgbClr val="3333FF"/>
                </a:solidFill>
              </a:rPr>
              <a:t> </a:t>
            </a:r>
            <a:r>
              <a:rPr lang="en-US" altLang="en-US" sz="2000" dirty="0"/>
              <a:t>− If the stack is not empty, </a:t>
            </a:r>
            <a:r>
              <a:rPr lang="en-US" altLang="en-US" sz="2000" b="1" dirty="0">
                <a:solidFill>
                  <a:srgbClr val="FF0000"/>
                </a:solidFill>
              </a:rPr>
              <a:t>access data element</a:t>
            </a:r>
            <a:r>
              <a:rPr lang="en-US" altLang="en-US" sz="2000" dirty="0"/>
              <a:t> from the stack location, where top is pointing.  </a:t>
            </a:r>
          </a:p>
          <a:p>
            <a:pPr>
              <a:buFont typeface="Arial" panose="020B0604020202020204" pitchFamily="34" charset="0"/>
              <a:buNone/>
            </a:pPr>
            <a:r>
              <a:rPr lang="en-US" altLang="en-US" sz="2000" dirty="0"/>
              <a:t>      	</a:t>
            </a:r>
            <a:r>
              <a:rPr lang="en-US" altLang="en-US" sz="2000" b="1" dirty="0"/>
              <a:t>item= </a:t>
            </a:r>
            <a:r>
              <a:rPr lang="en-US" altLang="en-US" sz="2000" b="1" dirty="0" err="1"/>
              <a:t>st</a:t>
            </a:r>
            <a:r>
              <a:rPr lang="en-US" altLang="en-US" sz="2000" b="1" dirty="0"/>
              <a:t>[top] ;</a:t>
            </a:r>
          </a:p>
          <a:p>
            <a:pPr>
              <a:buFont typeface="Arial" panose="020B0604020202020204" pitchFamily="34" charset="0"/>
              <a:buNone/>
            </a:pPr>
            <a:r>
              <a:rPr lang="en-US" altLang="en-US" sz="2000" dirty="0"/>
              <a:t>                 </a:t>
            </a:r>
          </a:p>
          <a:p>
            <a:pPr>
              <a:buFont typeface="Arial" panose="020B0604020202020204" pitchFamily="34" charset="0"/>
              <a:buNone/>
            </a:pPr>
            <a:r>
              <a:rPr lang="en-US" altLang="en-US" sz="2000" b="1" dirty="0">
                <a:solidFill>
                  <a:srgbClr val="3333FF"/>
                </a:solidFill>
              </a:rPr>
              <a:t>Step 3</a:t>
            </a:r>
            <a:r>
              <a:rPr lang="en-US" altLang="en-US" sz="2000" dirty="0">
                <a:solidFill>
                  <a:srgbClr val="3333FF"/>
                </a:solidFill>
              </a:rPr>
              <a:t> </a:t>
            </a:r>
            <a:r>
              <a:rPr lang="en-US" altLang="en-US" sz="2000" dirty="0"/>
              <a:t>−</a:t>
            </a:r>
            <a:r>
              <a:rPr lang="en-US" altLang="en-US" sz="2000" b="1" dirty="0"/>
              <a:t>decrements</a:t>
            </a:r>
            <a:r>
              <a:rPr lang="en-US" altLang="en-US" sz="2000" dirty="0"/>
              <a:t> </a:t>
            </a:r>
            <a:r>
              <a:rPr lang="en-US" altLang="en-US" sz="2000" b="1" dirty="0"/>
              <a:t>top</a:t>
            </a:r>
            <a:r>
              <a:rPr lang="en-US" altLang="en-US" sz="2000" dirty="0"/>
              <a:t>  by 1</a:t>
            </a:r>
          </a:p>
          <a:p>
            <a:pPr>
              <a:buFont typeface="Arial" panose="020B0604020202020204" pitchFamily="34" charset="0"/>
              <a:buNone/>
            </a:pPr>
            <a:r>
              <a:rPr lang="en-US" altLang="en-US" sz="2000" dirty="0"/>
              <a:t>               top=top-1</a:t>
            </a:r>
          </a:p>
          <a:p>
            <a:pPr>
              <a:buFont typeface="Arial" panose="020B0604020202020204" pitchFamily="34" charset="0"/>
              <a:buNone/>
            </a:pPr>
            <a:r>
              <a:rPr lang="en-US" altLang="en-US" sz="2000" b="1" dirty="0">
                <a:solidFill>
                  <a:srgbClr val="3333FF"/>
                </a:solidFill>
              </a:rPr>
              <a:t>Step 4</a:t>
            </a:r>
            <a:r>
              <a:rPr lang="en-US" altLang="en-US" sz="2000" b="1" dirty="0"/>
              <a:t>: return item;</a:t>
            </a:r>
          </a:p>
          <a:p>
            <a:pPr>
              <a:buFont typeface="Arial" panose="020B0604020202020204" pitchFamily="34" charset="0"/>
              <a:buNone/>
            </a:pPr>
            <a:endParaRPr lang="en-US" altLang="en-US" sz="2000" dirty="0"/>
          </a:p>
          <a:p>
            <a:endParaRPr lang="en-US" altLang="en-US" sz="2000" dirty="0"/>
          </a:p>
        </p:txBody>
      </p:sp>
      <p:sp>
        <p:nvSpPr>
          <p:cNvPr id="17412" name="AutoShape 4" descr="Stack Push Operation">
            <a:extLst>
              <a:ext uri="{FF2B5EF4-FFF2-40B4-BE49-F238E27FC236}">
                <a16:creationId xmlns:a16="http://schemas.microsoft.com/office/drawing/2014/main" id="{6AF1D9B7-A12B-3080-DBB6-CA64A409BED4}"/>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5033</Words>
  <Application>Microsoft Office PowerPoint</Application>
  <PresentationFormat>Widescreen</PresentationFormat>
  <Paragraphs>737</Paragraphs>
  <Slides>48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48</vt:i4>
      </vt:variant>
    </vt:vector>
  </HeadingPairs>
  <TitlesOfParts>
    <vt:vector size="60" baseType="lpstr">
      <vt:lpstr>Arial</vt:lpstr>
      <vt:lpstr>Arial</vt:lpstr>
      <vt:lpstr>Calibri</vt:lpstr>
      <vt:lpstr>Calibri Light</vt:lpstr>
      <vt:lpstr>erdana</vt:lpstr>
      <vt:lpstr>Helvetica Neue</vt:lpstr>
      <vt:lpstr>inter-bold</vt:lpstr>
      <vt:lpstr>inter-regular</vt:lpstr>
      <vt:lpstr>Times New Roman</vt:lpstr>
      <vt:lpstr>urw-din</vt:lpstr>
      <vt:lpstr>Wingdings</vt:lpstr>
      <vt:lpstr>Office Theme</vt:lpstr>
      <vt:lpstr>Stacks</vt:lpstr>
      <vt:lpstr>Stacks</vt:lpstr>
      <vt:lpstr>Stacks</vt:lpstr>
      <vt:lpstr>Stack- Operations</vt:lpstr>
      <vt:lpstr>Stack-Operation – push()</vt:lpstr>
      <vt:lpstr>Stack-Operation push()</vt:lpstr>
      <vt:lpstr>Stack-Operation – push()</vt:lpstr>
      <vt:lpstr>Stack-Operation – push()</vt:lpstr>
      <vt:lpstr>Stack-Operation – pop()</vt:lpstr>
      <vt:lpstr>Stack-Operation pop()</vt:lpstr>
      <vt:lpstr>Stack-Operation – pop()</vt:lpstr>
      <vt:lpstr>Implementation of Stack using Arrays</vt:lpstr>
      <vt:lpstr>Implementation of Stack using Arrays</vt:lpstr>
      <vt:lpstr>Implementation of Stack using Arrays</vt:lpstr>
      <vt:lpstr>Queue</vt:lpstr>
      <vt:lpstr>Queue</vt:lpstr>
      <vt:lpstr>Queue operations</vt:lpstr>
      <vt:lpstr>Queue operations</vt:lpstr>
      <vt:lpstr>Queue operations</vt:lpstr>
      <vt:lpstr>Queue operations</vt:lpstr>
      <vt:lpstr>Queue operations</vt:lpstr>
      <vt:lpstr>Queue operations</vt:lpstr>
      <vt:lpstr>Queue operations</vt:lpstr>
      <vt:lpstr>Queue operations</vt:lpstr>
      <vt:lpstr>Implementation of Queue using Arrays</vt:lpstr>
      <vt:lpstr>Implementation of Queue using Arrays</vt:lpstr>
      <vt:lpstr>Circular Queue</vt:lpstr>
      <vt:lpstr>Circular Queue</vt:lpstr>
      <vt:lpstr>Applications of Queue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naveench</dc:creator>
  <cp:lastModifiedBy>naveench</cp:lastModifiedBy>
  <cp:revision>4</cp:revision>
  <dcterms:created xsi:type="dcterms:W3CDTF">2023-08-21T17:17:21Z</dcterms:created>
  <dcterms:modified xsi:type="dcterms:W3CDTF">2023-08-21T17:29:31Z</dcterms:modified>
</cp:coreProperties>
</file>