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2" r:id="rId2"/>
    <p:sldId id="373" r:id="rId3"/>
    <p:sldId id="376" r:id="rId4"/>
    <p:sldId id="377" r:id="rId5"/>
    <p:sldId id="381" r:id="rId6"/>
    <p:sldId id="378" r:id="rId7"/>
    <p:sldId id="374" r:id="rId8"/>
    <p:sldId id="379" r:id="rId9"/>
    <p:sldId id="375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59474-CC23-4BA5-804D-68CE74F67F9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001A6-D476-4AFB-A884-A18EC65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5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F0EC-D508-8EFC-E664-C3F93B9E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E5BF2-5F9F-8303-447A-EEFAA20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4AFA-0DD8-3051-C2D6-70A92440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8479-730C-6341-9344-F88BB98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E921-DA8F-C658-842B-7879C305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D4F-2F8D-3EBC-30D4-5079C2E0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58033-10BA-710D-E36B-B5E681F5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BFD3-D105-BB0F-A231-3C72F6C5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84A9-F023-91FB-E688-AD5E6330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67BF-B7F6-6189-3D6F-ED0FC2DA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E9D7F-A170-787B-C8AC-D404F485B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83D25-E34F-623A-C4F3-56BEBC42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BA84-AD18-612D-DE9E-535013B4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A76B-8201-9B13-FCA1-1D92768F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8BFE-9077-7337-FFA6-738609A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3DD9-12E9-2695-224C-3FB26D30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0AAC-7F99-87D7-4A1D-2CEB9E72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893C9-C511-D86C-7C2E-E69C018C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F1F8-9722-7247-F6D1-3FEC6E47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5D2-0606-C82E-2E71-3CBDEEB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A34-4AED-B6B8-84D4-DF03C683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6D13-A846-E4C9-54A2-5D8EDB63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9AF5-93F1-5D97-2D55-8E1D50CB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2599-973F-ED5D-B07D-013F60CD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935A-EBB7-82B0-9E4D-B833EE1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70AC-5420-F43D-D19B-B5A2F1BE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80F3-662F-7F87-5468-9D3EC8C47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DA7C-A0FF-E74D-B917-51032D55D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A8CD-D5CF-B62C-D5CE-9247C551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31C8-933D-34CA-D9D6-873190F5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DD940-A1D1-A18A-CA8D-F30CDC0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9B6A-EC47-8F22-FFD8-1D3351E6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812E-0354-C9A2-FE1B-1C6A6853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E5E74-2BBC-DFD0-8573-FA13D17B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BC00F-625F-CD21-1FE6-73BA7F6E2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8F371-5FFB-3D65-D84C-9567D50BE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8926C-993E-E3CA-939A-B693A4D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2C51F-BE5B-05C4-312C-E18C0C10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59930-AE5D-0E8C-F1F6-D871AB3F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3364-519A-F427-1193-196F48A0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889F6-A447-A0F7-8B3B-E6A381C4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07F7A-BB6E-89DF-4321-4437CD63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700EB-D6B6-ACEC-4598-4320F67D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2AF55-2745-9736-E13A-B9F7BC10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6DC2E-932B-0C52-5C20-7208BC09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2881-43C2-0D68-E0A7-2189BEF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58DF-F00C-87ED-5D93-4B6A4127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2CB9-33A8-EC4A-26D9-780C7F47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8CF1A-BC92-A049-14AB-C10089AE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CC573-AAAA-9883-8069-0C071E86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3D70-C2A3-0AC3-D4AB-F2CBC468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A2C8-574A-333B-EB5B-52CF49E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7BF-2E75-B39C-D0C1-B09C892F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83081-35E5-D5E3-4B9F-F15860BB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8F1A-19DA-F208-9969-FBAA6E2D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646B-1FA0-FAB8-7175-413BA07F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41D6-4DC7-FB72-D2D1-F8F4E786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DCCD-03E6-7FB4-04FF-2A6853DB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FC5A7-A441-4C2C-0027-E3E0123E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E785-7DC5-E55E-EBDE-0A5AAC5A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9BB7-933B-FEA2-6913-E2866B74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F19A-0B1B-4D07-B411-C4DF62347F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29D3-24DB-92B1-9FF9-55EE0D17B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4FCA-960F-4044-C398-12B6937B3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Derived containers/ Container Adapters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6" y="559534"/>
            <a:ext cx="6026681" cy="6237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15" b="1" dirty="0">
                <a:solidFill>
                  <a:srgbClr val="FF0000"/>
                </a:solidFill>
                <a:latin typeface="Söhne"/>
              </a:rPr>
              <a:t>Container Adapters </a:t>
            </a:r>
            <a:endParaRPr lang="en-US" sz="1815" dirty="0">
              <a:solidFill>
                <a:srgbClr val="FF0000"/>
              </a:solidFill>
              <a:latin typeface="Söhne"/>
            </a:endParaRPr>
          </a:p>
          <a:p>
            <a:pPr algn="l"/>
            <a:r>
              <a:rPr lang="en-US" sz="1815" dirty="0">
                <a:solidFill>
                  <a:srgbClr val="0F0F0F"/>
                </a:solidFill>
                <a:latin typeface="Söhne"/>
              </a:rPr>
              <a:t>Specialized interfaces built on top of existing containers.</a:t>
            </a:r>
            <a:endParaRPr lang="en-US" sz="1815" dirty="0">
              <a:latin typeface="Söhne"/>
            </a:endParaRPr>
          </a:p>
          <a:p>
            <a:pPr algn="l"/>
            <a:endParaRPr lang="en-US" sz="1815" dirty="0">
              <a:latin typeface="Söhne"/>
            </a:endParaRPr>
          </a:p>
          <a:p>
            <a:pPr algn="l"/>
            <a:r>
              <a:rPr lang="en-US" sz="1815" dirty="0">
                <a:latin typeface="Söhne"/>
              </a:rPr>
              <a:t>A </a:t>
            </a:r>
            <a:r>
              <a:rPr lang="en-US" sz="1815" b="1" dirty="0">
                <a:latin typeface="Söhne"/>
              </a:rPr>
              <a:t>stack</a:t>
            </a:r>
            <a:r>
              <a:rPr lang="en-US" sz="1815" dirty="0">
                <a:latin typeface="Söhne"/>
              </a:rPr>
              <a:t> is a container adapter that uses the sequential container </a:t>
            </a:r>
            <a:r>
              <a:rPr lang="en-US" sz="1815" b="1" dirty="0">
                <a:latin typeface="Söhne"/>
              </a:rPr>
              <a:t>deque</a:t>
            </a:r>
            <a:r>
              <a:rPr lang="en-US" sz="1815" dirty="0">
                <a:latin typeface="Söhne"/>
              </a:rPr>
              <a:t> and provides a restricted interface to support push() and pop() operations only. </a:t>
            </a:r>
          </a:p>
          <a:p>
            <a:pPr algn="l"/>
            <a:endParaRPr lang="en-US" sz="1815" dirty="0">
              <a:latin typeface="Söhne"/>
            </a:endParaRPr>
          </a:p>
          <a:p>
            <a:pPr algn="l"/>
            <a:endParaRPr lang="en-US" sz="1815" dirty="0">
              <a:latin typeface="Söhne"/>
            </a:endParaRPr>
          </a:p>
          <a:p>
            <a:pPr algn="l"/>
            <a:r>
              <a:rPr lang="en-US" sz="1815" b="1" dirty="0">
                <a:latin typeface="euclid_circular_a"/>
              </a:rPr>
              <a:t>Types of Container Adapters</a:t>
            </a:r>
            <a:endParaRPr lang="en-US" sz="1815" dirty="0"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15" b="1" i="1" dirty="0">
                <a:solidFill>
                  <a:srgbClr val="FF0000"/>
                </a:solidFill>
                <a:latin typeface="euclid_circular_a"/>
              </a:rPr>
              <a:t>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Adapter for LIFO (Last-In, First-Out)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Uses a </a:t>
            </a:r>
            <a:r>
              <a:rPr lang="en-US" sz="1815" b="1" dirty="0">
                <a:latin typeface="euclid_circular_a"/>
              </a:rPr>
              <a:t>deque</a:t>
            </a:r>
            <a:r>
              <a:rPr lang="en-US" sz="1815" dirty="0">
                <a:latin typeface="euclid_circular_a"/>
              </a:rPr>
              <a:t> or a </a:t>
            </a:r>
            <a:r>
              <a:rPr lang="en-US" sz="1815" b="1" dirty="0">
                <a:latin typeface="euclid_circular_a"/>
              </a:rPr>
              <a:t>list</a:t>
            </a:r>
            <a:r>
              <a:rPr lang="en-US" sz="1815" dirty="0">
                <a:latin typeface="euclid_circular_a"/>
              </a:rPr>
              <a:t> as the underlying container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15" i="1" dirty="0"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15" b="1" i="1" dirty="0">
                <a:solidFill>
                  <a:srgbClr val="FF0000"/>
                </a:solidFill>
                <a:latin typeface="euclid_circular_a"/>
              </a:rPr>
              <a:t>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Adapter for FIFO (First-In, First-Out)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Uses a </a:t>
            </a:r>
            <a:r>
              <a:rPr lang="en-US" sz="1815" b="1" dirty="0">
                <a:latin typeface="euclid_circular_a"/>
              </a:rPr>
              <a:t>deque</a:t>
            </a:r>
            <a:r>
              <a:rPr lang="en-US" sz="1815" dirty="0">
                <a:latin typeface="euclid_circular_a"/>
              </a:rPr>
              <a:t> or a </a:t>
            </a:r>
            <a:r>
              <a:rPr lang="en-US" sz="1815" b="1" dirty="0">
                <a:latin typeface="euclid_circular_a"/>
              </a:rPr>
              <a:t>list</a:t>
            </a:r>
            <a:r>
              <a:rPr lang="en-US" sz="1815" dirty="0">
                <a:latin typeface="euclid_circular_a"/>
              </a:rPr>
              <a:t> as the underlying container.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15" i="1" dirty="0"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15" b="1" i="1" dirty="0">
                <a:solidFill>
                  <a:srgbClr val="FF0000"/>
                </a:solidFill>
                <a:latin typeface="euclid_circular_a"/>
              </a:rPr>
              <a:t>Priority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Adapter for a priority queue.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Uses a vector as the underlying </a:t>
            </a:r>
            <a:r>
              <a:rPr lang="en-US" sz="1815" dirty="0" err="1">
                <a:latin typeface="euclid_circular_a"/>
              </a:rPr>
              <a:t>containe</a:t>
            </a:r>
            <a:endParaRPr lang="en-US" sz="1815" dirty="0">
              <a:latin typeface="euclid_circular_a"/>
            </a:endParaRPr>
          </a:p>
          <a:p>
            <a:pPr algn="l"/>
            <a:endParaRPr lang="en-US" sz="1815" dirty="0">
              <a:latin typeface="Söhne"/>
            </a:endParaRPr>
          </a:p>
          <a:p>
            <a:pPr algn="l"/>
            <a:endParaRPr lang="en-US" sz="1815" dirty="0"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58ED3-F4ED-B8F5-1D4B-86738331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9" y="539250"/>
            <a:ext cx="5855365" cy="3072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C3795-F75B-2874-5DAB-B9DB85B97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7" t="9471" r="3948" b="6817"/>
          <a:stretch/>
        </p:blipFill>
        <p:spPr>
          <a:xfrm>
            <a:off x="6326389" y="3611301"/>
            <a:ext cx="5436147" cy="28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ADB95B-2751-F718-FA23-26A8472365C5}"/>
              </a:ext>
            </a:extLst>
          </p:cNvPr>
          <p:cNvSpPr txBox="1"/>
          <p:nvPr/>
        </p:nvSpPr>
        <p:spPr>
          <a:xfrm>
            <a:off x="74428" y="0"/>
            <a:ext cx="618017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priority queue of integers in ascending order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&lt;queue&gt;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// Create a priority queue of integers in ascending order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priority_queue</a:t>
            </a:r>
            <a:r>
              <a:rPr lang="en-US" dirty="0">
                <a:solidFill>
                  <a:srgbClr val="FF0000"/>
                </a:solidFill>
              </a:rPr>
              <a:t>&lt;int, vector&lt;int&gt;, greater&lt;int&gt;&gt; </a:t>
            </a:r>
            <a:r>
              <a:rPr lang="en-US" dirty="0" err="1">
                <a:solidFill>
                  <a:srgbClr val="FF0000"/>
                </a:solidFill>
              </a:rPr>
              <a:t>priorityQueue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    // Insert elements into the priority queue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(30);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(10);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(50);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(20);</a:t>
            </a:r>
          </a:p>
          <a:p>
            <a:endParaRPr lang="en-US" dirty="0"/>
          </a:p>
          <a:p>
            <a:r>
              <a:rPr lang="en-US" dirty="0"/>
              <a:t>    // Display elements in ascending order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"Elements in ascending order:"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while (!</a:t>
            </a:r>
            <a:r>
              <a:rPr lang="en-US" dirty="0" err="1"/>
              <a:t>priorityQueue.empty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priorityQueue.top</a:t>
            </a:r>
            <a:r>
              <a:rPr lang="en-US" dirty="0"/>
              <a:t>() &lt;&lt; " ";</a:t>
            </a:r>
          </a:p>
          <a:p>
            <a:r>
              <a:rPr lang="en-US" dirty="0"/>
              <a:t>        </a:t>
            </a:r>
            <a:r>
              <a:rPr lang="en-US" dirty="0" err="1"/>
              <a:t>priorityQueue.pop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96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stack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6016597" cy="590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Stack Container Adapter: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Specialized interface for Last-In, First-Out (</a:t>
            </a:r>
            <a:r>
              <a:rPr lang="en-US" sz="1634" b="1" dirty="0">
                <a:latin typeface="Söhne"/>
              </a:rPr>
              <a:t>LIFO</a:t>
            </a:r>
            <a:r>
              <a:rPr lang="en-US" sz="1634" dirty="0">
                <a:latin typeface="Söhne"/>
              </a:rPr>
              <a:t>) operations.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34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LIFO Behavior: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Last element inserted is the first to be removed.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marL="414954" lvl="1"/>
            <a:r>
              <a:rPr lang="en-US" sz="1634" dirty="0">
                <a:solidFill>
                  <a:srgbClr val="FF0000"/>
                </a:solidFill>
                <a:latin typeface="Söhne"/>
              </a:rPr>
              <a:t>stack&lt;</a:t>
            </a:r>
            <a:r>
              <a:rPr lang="en-US" sz="1634" dirty="0" err="1">
                <a:solidFill>
                  <a:srgbClr val="FF0000"/>
                </a:solidFill>
                <a:latin typeface="Söhne"/>
              </a:rPr>
              <a:t>DataType</a:t>
            </a:r>
            <a:r>
              <a:rPr lang="en-US" sz="1634" dirty="0">
                <a:solidFill>
                  <a:srgbClr val="FF0000"/>
                </a:solidFill>
                <a:latin typeface="Söhne"/>
              </a:rPr>
              <a:t>&gt; </a:t>
            </a:r>
            <a:r>
              <a:rPr lang="en-US" sz="1634" dirty="0" err="1">
                <a:solidFill>
                  <a:srgbClr val="FF0000"/>
                </a:solidFill>
                <a:latin typeface="Söhne"/>
              </a:rPr>
              <a:t>myStack</a:t>
            </a:r>
            <a:r>
              <a:rPr lang="en-US" sz="1634" dirty="0">
                <a:solidFill>
                  <a:srgbClr val="FF0000"/>
                </a:solidFill>
                <a:latin typeface="Söhne"/>
              </a:rPr>
              <a:t>;</a:t>
            </a:r>
          </a:p>
          <a:p>
            <a:pPr marL="414954" lvl="1"/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marL="0" lvl="1"/>
            <a:r>
              <a:rPr lang="en-US" sz="1634" b="1" dirty="0">
                <a:solidFill>
                  <a:srgbClr val="FF0000"/>
                </a:solidFill>
                <a:latin typeface="Söhne"/>
              </a:rPr>
              <a:t>1. push()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lvl="1" algn="l"/>
            <a:r>
              <a:rPr lang="en-US" b="1" dirty="0">
                <a:latin typeface="Söhne"/>
              </a:rPr>
              <a:t>Adds an element to the top of the stack.</a:t>
            </a:r>
            <a:endParaRPr lang="en-US" sz="1634" b="1" dirty="0">
              <a:latin typeface="Söhne"/>
            </a:endParaRPr>
          </a:p>
          <a:p>
            <a:pPr lvl="1" algn="l"/>
            <a:r>
              <a:rPr lang="en-US" sz="1634" dirty="0" err="1">
                <a:latin typeface="Söhne"/>
              </a:rPr>
              <a:t>myStack.push</a:t>
            </a:r>
            <a:r>
              <a:rPr lang="en-US" sz="1634" dirty="0">
                <a:latin typeface="Söhne"/>
              </a:rPr>
              <a:t>(value);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marL="0" lvl="1"/>
            <a:r>
              <a:rPr lang="en-US" sz="1634" b="1" dirty="0">
                <a:solidFill>
                  <a:srgbClr val="FF0000"/>
                </a:solidFill>
                <a:latin typeface="Söhne"/>
              </a:rPr>
              <a:t>2. pop()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0F0F0F"/>
                </a:solidFill>
                <a:latin typeface="Söhne"/>
              </a:rPr>
              <a:t>Removes the top element from the stack.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dirty="0" err="1">
                <a:latin typeface="Söhne"/>
              </a:rPr>
              <a:t>myStack.pop</a:t>
            </a:r>
            <a:r>
              <a:rPr lang="en-US" sz="1634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marL="0" lvl="1"/>
            <a:r>
              <a:rPr lang="en-US" sz="1634" b="1" dirty="0">
                <a:solidFill>
                  <a:srgbClr val="FF0000"/>
                </a:solidFill>
                <a:latin typeface="Söhne"/>
              </a:rPr>
              <a:t>3. top()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0F0F0F"/>
                </a:solidFill>
                <a:latin typeface="Söhne"/>
              </a:rPr>
              <a:t>Accesses the top element without removing it..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dirty="0" err="1">
                <a:latin typeface="Söhne"/>
              </a:rPr>
              <a:t>DataType</a:t>
            </a:r>
            <a:r>
              <a:rPr lang="en-US" sz="1634" dirty="0">
                <a:latin typeface="Söhne"/>
              </a:rPr>
              <a:t> </a:t>
            </a:r>
            <a:r>
              <a:rPr lang="en-US" sz="1634" dirty="0" err="1">
                <a:latin typeface="Söhne"/>
              </a:rPr>
              <a:t>topElement</a:t>
            </a:r>
            <a:r>
              <a:rPr lang="en-US" sz="1634" dirty="0">
                <a:latin typeface="Söhne"/>
              </a:rPr>
              <a:t> = </a:t>
            </a:r>
            <a:r>
              <a:rPr lang="en-US" sz="1634" dirty="0" err="1">
                <a:latin typeface="Söhne"/>
              </a:rPr>
              <a:t>myStack.top</a:t>
            </a:r>
            <a:r>
              <a:rPr lang="en-US" sz="1634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6198295" y="559534"/>
            <a:ext cx="6114570" cy="637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&lt;stack&gt;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b="1" dirty="0"/>
              <a:t>    stack&lt;int&gt; </a:t>
            </a:r>
            <a:r>
              <a:rPr lang="en-US" sz="1634" b="1" dirty="0" err="1"/>
              <a:t>myStack</a:t>
            </a:r>
            <a:r>
              <a:rPr lang="en-US" sz="1634" b="1" dirty="0"/>
              <a:t>;</a:t>
            </a:r>
            <a:endParaRPr lang="en-US" sz="1634" dirty="0"/>
          </a:p>
          <a:p>
            <a:r>
              <a:rPr lang="en-US" sz="1634" dirty="0"/>
              <a:t>    // push()</a:t>
            </a:r>
          </a:p>
          <a:p>
            <a:r>
              <a:rPr lang="en-US" sz="1634" dirty="0"/>
              <a:t>    </a:t>
            </a:r>
            <a:r>
              <a:rPr lang="en-US" sz="1634" b="1" dirty="0" err="1"/>
              <a:t>myStack.push</a:t>
            </a:r>
            <a:r>
              <a:rPr lang="en-US" sz="1634" b="1" dirty="0"/>
              <a:t>(10);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myStack.push</a:t>
            </a:r>
            <a:r>
              <a:rPr lang="en-US" sz="1634" b="1" dirty="0"/>
              <a:t>(20);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myStack.push</a:t>
            </a:r>
            <a:r>
              <a:rPr lang="en-US" sz="1634" b="1" dirty="0"/>
              <a:t>(30);</a:t>
            </a:r>
          </a:p>
          <a:p>
            <a:endParaRPr lang="en-US" sz="1634" dirty="0"/>
          </a:p>
          <a:p>
            <a:r>
              <a:rPr lang="en-US" sz="1634" dirty="0"/>
              <a:t>    // top()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"Top element: " &lt;&lt;</a:t>
            </a:r>
            <a:r>
              <a:rPr lang="en-US" sz="1634" b="1" dirty="0"/>
              <a:t> </a:t>
            </a:r>
            <a:r>
              <a:rPr lang="en-US" sz="1634" b="1" dirty="0" err="1"/>
              <a:t>myStack.top</a:t>
            </a:r>
            <a:r>
              <a:rPr lang="en-US" sz="1634" b="1" dirty="0"/>
              <a:t>() </a:t>
            </a:r>
            <a:r>
              <a:rPr lang="en-US" sz="1634" dirty="0"/>
              <a:t>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pop()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myStack.pop</a:t>
            </a:r>
            <a:r>
              <a:rPr lang="en-US" sz="1634" b="1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// Display remaining elements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 err="1"/>
              <a:t>cout</a:t>
            </a:r>
            <a:r>
              <a:rPr lang="en-US" sz="1634" dirty="0"/>
              <a:t> &lt;&lt; "Remaining elements: ";</a:t>
            </a:r>
          </a:p>
          <a:p>
            <a:r>
              <a:rPr lang="en-US" sz="1634" dirty="0"/>
              <a:t>    while (!</a:t>
            </a:r>
            <a:r>
              <a:rPr lang="en-US" sz="1634" dirty="0" err="1"/>
              <a:t>myStack.empty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</a:t>
            </a:r>
            <a:r>
              <a:rPr lang="en-US" sz="1634" b="1" dirty="0" err="1"/>
              <a:t>myStack.top</a:t>
            </a:r>
            <a:r>
              <a:rPr lang="en-US" sz="1634" b="1" dirty="0"/>
              <a:t>() </a:t>
            </a:r>
            <a:r>
              <a:rPr lang="en-US" sz="1634" dirty="0"/>
              <a:t>&lt;&lt; " ";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myStack.pop</a:t>
            </a:r>
            <a:r>
              <a:rPr lang="en-US" sz="1634" dirty="0"/>
              <a:t>();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24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C88F6-FB36-4072-05A0-41C453E3F21E}"/>
              </a:ext>
            </a:extLst>
          </p:cNvPr>
          <p:cNvSpPr txBox="1"/>
          <p:nvPr/>
        </p:nvSpPr>
        <p:spPr>
          <a:xfrm>
            <a:off x="0" y="0"/>
            <a:ext cx="63077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//creating stack with custom objects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string name;    int age;</a:t>
            </a:r>
          </a:p>
          <a:p>
            <a:r>
              <a:rPr lang="en-US" dirty="0"/>
              <a:t>    Person(const string&amp; n, int a) : name(n), age(a) {}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stack&lt;Person&gt; </a:t>
            </a:r>
            <a:r>
              <a:rPr lang="en-US" b="1" dirty="0" err="1">
                <a:solidFill>
                  <a:srgbClr val="FF0000"/>
                </a:solidFill>
              </a:rPr>
              <a:t>ps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ps.push</a:t>
            </a:r>
            <a:r>
              <a:rPr lang="en-US" dirty="0"/>
              <a:t>(Person("Alice", 25)); // push()</a:t>
            </a:r>
          </a:p>
          <a:p>
            <a:r>
              <a:rPr lang="en-US" dirty="0"/>
              <a:t>    </a:t>
            </a:r>
            <a:r>
              <a:rPr lang="en-US" dirty="0" err="1"/>
              <a:t>ps.push</a:t>
            </a:r>
            <a:r>
              <a:rPr lang="en-US" dirty="0"/>
              <a:t>(Person("Bob", 30));</a:t>
            </a:r>
          </a:p>
          <a:p>
            <a:r>
              <a:rPr lang="en-US" dirty="0"/>
              <a:t>    </a:t>
            </a:r>
            <a:r>
              <a:rPr lang="en-US" dirty="0" err="1"/>
              <a:t>ps.push</a:t>
            </a:r>
            <a:r>
              <a:rPr lang="en-US" dirty="0"/>
              <a:t>(Person("Charlie", 22));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"Top person: " &lt;&lt; </a:t>
            </a:r>
            <a:r>
              <a:rPr lang="en-US" dirty="0" err="1"/>
              <a:t>ps.top</a:t>
            </a:r>
            <a:r>
              <a:rPr lang="en-US" dirty="0"/>
              <a:t>().name &lt;&lt; " Age: " &lt;&lt; </a:t>
            </a:r>
            <a:r>
              <a:rPr lang="en-US" dirty="0" err="1"/>
              <a:t>ps.top</a:t>
            </a:r>
            <a:r>
              <a:rPr lang="en-US" dirty="0"/>
              <a:t>().age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pop()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personStack.pop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9E22E-9FB2-D2D8-FC91-6E8F3C06FE1C}"/>
              </a:ext>
            </a:extLst>
          </p:cNvPr>
          <p:cNvSpPr txBox="1"/>
          <p:nvPr/>
        </p:nvSpPr>
        <p:spPr>
          <a:xfrm>
            <a:off x="6325488" y="0"/>
            <a:ext cx="57920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Display remaining persons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"Remaining persons: ";</a:t>
            </a:r>
          </a:p>
          <a:p>
            <a:r>
              <a:rPr lang="en-US" dirty="0"/>
              <a:t>    while (!</a:t>
            </a:r>
            <a:r>
              <a:rPr lang="en-US" dirty="0" err="1"/>
              <a:t>ps.empty</a:t>
            </a:r>
            <a:r>
              <a:rPr lang="en-US" dirty="0"/>
              <a:t>())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ps.top</a:t>
            </a:r>
            <a:r>
              <a:rPr lang="en-US" dirty="0"/>
              <a:t>().name &lt;&lt; " ";</a:t>
            </a:r>
          </a:p>
          <a:p>
            <a:r>
              <a:rPr lang="en-US" dirty="0"/>
              <a:t>        </a:t>
            </a:r>
            <a:r>
              <a:rPr lang="en-US" dirty="0" err="1"/>
              <a:t>ps.pop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75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C88F6-FB36-4072-05A0-41C453E3F21E}"/>
              </a:ext>
            </a:extLst>
          </p:cNvPr>
          <p:cNvSpPr txBox="1"/>
          <p:nvPr/>
        </p:nvSpPr>
        <p:spPr>
          <a:xfrm>
            <a:off x="209993" y="0"/>
            <a:ext cx="60977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//Reversing a string using stack container adopter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dirty="0"/>
              <a:t>#include &lt;string&gt;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string str = "HELLO ";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stack&lt;char&gt; 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    // Push each character onto the stack</a:t>
            </a:r>
          </a:p>
          <a:p>
            <a:r>
              <a:rPr lang="en-US" dirty="0"/>
              <a:t>    for (char c : str) {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st.push</a:t>
            </a:r>
            <a:r>
              <a:rPr lang="en-US" dirty="0">
                <a:solidFill>
                  <a:srgbClr val="FF0000"/>
                </a:solidFill>
              </a:rPr>
              <a:t>(c);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Pop and print characters to reverse the string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"Reversed String: ";</a:t>
            </a:r>
          </a:p>
          <a:p>
            <a:r>
              <a:rPr lang="en-US" dirty="0"/>
              <a:t>    while (!</a:t>
            </a:r>
            <a:r>
              <a:rPr lang="en-US" dirty="0" err="1"/>
              <a:t>st.empty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st.top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st.pop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3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2D7274-C500-72D3-0953-6E22A6B5AEE1}"/>
              </a:ext>
            </a:extLst>
          </p:cNvPr>
          <p:cNvSpPr txBox="1"/>
          <p:nvPr/>
        </p:nvSpPr>
        <p:spPr>
          <a:xfrm>
            <a:off x="0" y="31894"/>
            <a:ext cx="6096000" cy="67403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//DELETING MID ELEMENT OF THE STACK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displayStack</a:t>
            </a:r>
            <a:r>
              <a:rPr lang="en-US" dirty="0">
                <a:solidFill>
                  <a:srgbClr val="FF0000"/>
                </a:solidFill>
              </a:rPr>
              <a:t>(const stack&lt;int&gt;&amp; </a:t>
            </a:r>
            <a:r>
              <a:rPr lang="en-US" dirty="0" err="1">
                <a:solidFill>
                  <a:srgbClr val="FF0000"/>
                </a:solidFill>
              </a:rPr>
              <a:t>myStack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/>
              <a:t>    stack&lt;int&gt; </a:t>
            </a:r>
            <a:r>
              <a:rPr lang="en-US" dirty="0" err="1"/>
              <a:t>tempStack</a:t>
            </a:r>
            <a:r>
              <a:rPr lang="en-US" dirty="0"/>
              <a:t> = </a:t>
            </a:r>
            <a:r>
              <a:rPr lang="en-US" dirty="0" err="1"/>
              <a:t>myStack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"Stack elements: ";</a:t>
            </a:r>
          </a:p>
          <a:p>
            <a:r>
              <a:rPr lang="en-US" dirty="0"/>
              <a:t>    while (!</a:t>
            </a:r>
            <a:r>
              <a:rPr lang="en-US" dirty="0" err="1"/>
              <a:t>tempStack.empty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tempStack.top</a:t>
            </a:r>
            <a:r>
              <a:rPr lang="en-US" dirty="0"/>
              <a:t>() &lt;&lt; " ";</a:t>
            </a:r>
          </a:p>
          <a:p>
            <a:r>
              <a:rPr lang="en-US" dirty="0"/>
              <a:t>        </a:t>
            </a:r>
            <a:r>
              <a:rPr lang="en-US" dirty="0" err="1"/>
              <a:t>tempStack.pop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deleteMiddle</a:t>
            </a:r>
            <a:r>
              <a:rPr lang="en-US" dirty="0">
                <a:solidFill>
                  <a:srgbClr val="FF0000"/>
                </a:solidFill>
              </a:rPr>
              <a:t>(stack&lt;int&gt;&amp; </a:t>
            </a:r>
            <a:r>
              <a:rPr lang="en-US" dirty="0" err="1">
                <a:solidFill>
                  <a:srgbClr val="FF0000"/>
                </a:solidFill>
              </a:rPr>
              <a:t>myStack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/>
              <a:t>    if (</a:t>
            </a:r>
            <a:r>
              <a:rPr lang="en-US" dirty="0" err="1"/>
              <a:t>myStack.empty</a:t>
            </a:r>
            <a:r>
              <a:rPr lang="en-US" dirty="0"/>
              <a:t>()) {</a:t>
            </a:r>
          </a:p>
          <a:p>
            <a:r>
              <a:rPr lang="en-US" dirty="0"/>
              <a:t>        return;  // Nothing to delete in an empty stack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size = </a:t>
            </a:r>
            <a:r>
              <a:rPr lang="en-US" dirty="0" err="1"/>
              <a:t>myStack.size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middleIndex</a:t>
            </a:r>
            <a:r>
              <a:rPr lang="en-US" dirty="0"/>
              <a:t> = size / 2;</a:t>
            </a:r>
          </a:p>
          <a:p>
            <a:r>
              <a:rPr lang="en-US" dirty="0"/>
              <a:t>    stack&lt;int&gt; </a:t>
            </a:r>
            <a:r>
              <a:rPr lang="en-US" dirty="0" err="1"/>
              <a:t>tempStack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// Move elements to </a:t>
            </a:r>
            <a:r>
              <a:rPr lang="en-US" dirty="0" err="1">
                <a:solidFill>
                  <a:srgbClr val="FF0000"/>
                </a:solidFill>
              </a:rPr>
              <a:t>tempStack</a:t>
            </a:r>
            <a:r>
              <a:rPr lang="en-US" dirty="0">
                <a:solidFill>
                  <a:srgbClr val="FF0000"/>
                </a:solidFill>
              </a:rPr>
              <a:t> until </a:t>
            </a:r>
            <a:r>
              <a:rPr lang="en-US" dirty="0" err="1">
                <a:solidFill>
                  <a:srgbClr val="FF0000"/>
                </a:solidFill>
              </a:rPr>
              <a:t>middleIndex</a:t>
            </a:r>
            <a:r>
              <a:rPr lang="en-US" dirty="0">
                <a:solidFill>
                  <a:srgbClr val="FF0000"/>
                </a:solidFill>
              </a:rPr>
              <a:t> is reached</a:t>
            </a:r>
          </a:p>
          <a:p>
            <a:r>
              <a:rPr lang="en-US" dirty="0"/>
              <a:t>    for 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middleIndex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tempStack.push</a:t>
            </a:r>
            <a:r>
              <a:rPr lang="en-US" dirty="0"/>
              <a:t>(</a:t>
            </a:r>
            <a:r>
              <a:rPr lang="en-US" dirty="0" err="1"/>
              <a:t>myStack.top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myStack.pop</a:t>
            </a:r>
            <a:r>
              <a:rPr lang="en-US" dirty="0"/>
              <a:t>();</a:t>
            </a:r>
          </a:p>
          <a:p>
            <a:r>
              <a:rPr lang="en-US" dirty="0"/>
              <a:t>    }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FBDC4-79B9-6F25-5070-A727CC78A864}"/>
              </a:ext>
            </a:extLst>
          </p:cNvPr>
          <p:cNvSpPr txBox="1"/>
          <p:nvPr/>
        </p:nvSpPr>
        <p:spPr>
          <a:xfrm>
            <a:off x="6096000" y="42529"/>
            <a:ext cx="6124352" cy="6740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Skip the middle element</a:t>
            </a:r>
          </a:p>
          <a:p>
            <a:r>
              <a:rPr lang="en-US" dirty="0"/>
              <a:t>   </a:t>
            </a:r>
            <a:r>
              <a:rPr lang="en-US" dirty="0" err="1"/>
              <a:t>myStack.pop</a:t>
            </a:r>
            <a:r>
              <a:rPr lang="en-US" dirty="0"/>
              <a:t>();</a:t>
            </a:r>
          </a:p>
          <a:p>
            <a:r>
              <a:rPr lang="en-US" dirty="0"/>
              <a:t>    // Move remaining elements back to </a:t>
            </a:r>
            <a:r>
              <a:rPr lang="en-US" dirty="0" err="1"/>
              <a:t>myStack</a:t>
            </a:r>
            <a:endParaRPr lang="en-US" dirty="0"/>
          </a:p>
          <a:p>
            <a:r>
              <a:rPr lang="en-US" dirty="0"/>
              <a:t>    while (!</a:t>
            </a:r>
            <a:r>
              <a:rPr lang="en-US" dirty="0" err="1"/>
              <a:t>tempStack.empty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/>
              <a:t>myStack.push</a:t>
            </a:r>
            <a:r>
              <a:rPr lang="en-US" dirty="0"/>
              <a:t>(</a:t>
            </a:r>
            <a:r>
              <a:rPr lang="en-US" dirty="0" err="1"/>
              <a:t>tempStack.top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tempStack.pop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displayStack</a:t>
            </a:r>
            <a:r>
              <a:rPr lang="en-US" dirty="0"/>
              <a:t>(</a:t>
            </a:r>
            <a:r>
              <a:rPr lang="en-US" dirty="0" err="1"/>
              <a:t>myStack</a:t>
            </a:r>
            <a:r>
              <a:rPr lang="en-US" dirty="0"/>
              <a:t>); // Display elements before deleting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 main() {</a:t>
            </a:r>
          </a:p>
          <a:p>
            <a:r>
              <a:rPr lang="en-US" dirty="0"/>
              <a:t>    stack&lt;int&gt; </a:t>
            </a:r>
            <a:r>
              <a:rPr lang="en-US" dirty="0" err="1"/>
              <a:t>myStack</a:t>
            </a:r>
            <a:r>
              <a:rPr lang="en-US" dirty="0"/>
              <a:t>;</a:t>
            </a:r>
          </a:p>
          <a:p>
            <a:r>
              <a:rPr lang="en-US" dirty="0"/>
              <a:t>    // Initialize stack </a:t>
            </a:r>
          </a:p>
          <a:p>
            <a:r>
              <a:rPr lang="en-US" dirty="0"/>
              <a:t>    </a:t>
            </a:r>
            <a:r>
              <a:rPr lang="en-US" dirty="0" err="1"/>
              <a:t>myStack.push</a:t>
            </a:r>
            <a:r>
              <a:rPr lang="en-US" dirty="0"/>
              <a:t>(10);     </a:t>
            </a:r>
            <a:r>
              <a:rPr lang="en-US" dirty="0" err="1"/>
              <a:t>myStack.push</a:t>
            </a:r>
            <a:r>
              <a:rPr lang="en-US" dirty="0"/>
              <a:t>(20);</a:t>
            </a:r>
          </a:p>
          <a:p>
            <a:r>
              <a:rPr lang="en-US" dirty="0"/>
              <a:t>    </a:t>
            </a:r>
            <a:r>
              <a:rPr lang="en-US" dirty="0" err="1"/>
              <a:t>myStack.push</a:t>
            </a:r>
            <a:r>
              <a:rPr lang="en-US" dirty="0"/>
              <a:t>(30);     </a:t>
            </a:r>
            <a:r>
              <a:rPr lang="en-US" dirty="0" err="1"/>
              <a:t>myStack.push</a:t>
            </a:r>
            <a:r>
              <a:rPr lang="en-US" dirty="0"/>
              <a:t>(40);</a:t>
            </a:r>
          </a:p>
          <a:p>
            <a:r>
              <a:rPr lang="en-US" dirty="0"/>
              <a:t>    </a:t>
            </a:r>
            <a:r>
              <a:rPr lang="en-US" dirty="0" err="1"/>
              <a:t>myStack.push</a:t>
            </a:r>
            <a:r>
              <a:rPr lang="en-US" dirty="0"/>
              <a:t>(50); 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displayStack</a:t>
            </a:r>
            <a:r>
              <a:rPr lang="en-US" dirty="0"/>
              <a:t>(</a:t>
            </a:r>
            <a:r>
              <a:rPr lang="en-US" dirty="0" err="1"/>
              <a:t>myStack</a:t>
            </a:r>
            <a:r>
              <a:rPr lang="en-US" dirty="0"/>
              <a:t>); // Display elements before deleting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&lt;&lt;"After deleting mid element:";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deleteMiddle</a:t>
            </a:r>
            <a:r>
              <a:rPr lang="en-US" dirty="0"/>
              <a:t>(</a:t>
            </a:r>
            <a:r>
              <a:rPr lang="en-US" dirty="0" err="1"/>
              <a:t>myStack</a:t>
            </a:r>
            <a:r>
              <a:rPr lang="en-US" dirty="0"/>
              <a:t>); // Delete middle element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36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C88F6-FB36-4072-05A0-41C453E3F21E}"/>
              </a:ext>
            </a:extLst>
          </p:cNvPr>
          <p:cNvSpPr txBox="1"/>
          <p:nvPr/>
        </p:nvSpPr>
        <p:spPr>
          <a:xfrm>
            <a:off x="167463" y="0"/>
            <a:ext cx="57548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//Undo Mechanism using stack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b="1" dirty="0"/>
              <a:t>class </a:t>
            </a:r>
            <a:r>
              <a:rPr lang="en-US" b="1" dirty="0" err="1"/>
              <a:t>TextEditor</a:t>
            </a:r>
            <a:r>
              <a:rPr lang="en-US" b="1" dirty="0"/>
              <a:t> {</a:t>
            </a:r>
          </a:p>
          <a:p>
            <a:r>
              <a:rPr lang="en-US" b="1" dirty="0"/>
              <a:t>public:</a:t>
            </a:r>
          </a:p>
          <a:p>
            <a:r>
              <a:rPr lang="en-US" dirty="0"/>
              <a:t>    string content; </a:t>
            </a:r>
          </a:p>
          <a:p>
            <a:r>
              <a:rPr lang="en-US" dirty="0"/>
              <a:t>    </a:t>
            </a:r>
            <a:r>
              <a:rPr lang="en-US" b="1" dirty="0"/>
              <a:t>stack&lt;string&gt; </a:t>
            </a:r>
            <a:r>
              <a:rPr lang="en-US" b="1" dirty="0" err="1"/>
              <a:t>editHistory</a:t>
            </a:r>
            <a:r>
              <a:rPr lang="en-US" b="1" dirty="0"/>
              <a:t>;</a:t>
            </a:r>
          </a:p>
          <a:p>
            <a:r>
              <a:rPr lang="en-US" dirty="0"/>
              <a:t>       void </a:t>
            </a:r>
            <a:r>
              <a:rPr lang="en-US" dirty="0" err="1"/>
              <a:t>insertText</a:t>
            </a:r>
            <a:r>
              <a:rPr lang="en-US" dirty="0"/>
              <a:t>(string&amp; text) {</a:t>
            </a:r>
          </a:p>
          <a:p>
            <a:r>
              <a:rPr lang="en-US" dirty="0"/>
              <a:t>              content += text;</a:t>
            </a:r>
          </a:p>
          <a:p>
            <a:r>
              <a:rPr lang="en-US" dirty="0"/>
              <a:t>              </a:t>
            </a:r>
            <a:r>
              <a:rPr lang="en-US" dirty="0" err="1"/>
              <a:t>editHistory.push</a:t>
            </a:r>
            <a:r>
              <a:rPr lang="en-US" dirty="0"/>
              <a:t>(content);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undo() {</a:t>
            </a:r>
          </a:p>
          <a:p>
            <a:r>
              <a:rPr lang="en-US" dirty="0"/>
              <a:t>        if (!</a:t>
            </a:r>
            <a:r>
              <a:rPr lang="en-US" dirty="0" err="1"/>
              <a:t>editHistory.empty</a:t>
            </a:r>
            <a:r>
              <a:rPr lang="en-US" dirty="0"/>
              <a:t>()) {</a:t>
            </a:r>
          </a:p>
          <a:p>
            <a:r>
              <a:rPr lang="en-US" dirty="0"/>
              <a:t>            </a:t>
            </a:r>
            <a:r>
              <a:rPr lang="en-US" dirty="0" err="1"/>
              <a:t>editHistory.pop</a:t>
            </a:r>
            <a:r>
              <a:rPr lang="en-US" dirty="0"/>
              <a:t>();</a:t>
            </a:r>
          </a:p>
          <a:p>
            <a:r>
              <a:rPr lang="en-US" dirty="0"/>
              <a:t>            if (!</a:t>
            </a:r>
            <a:r>
              <a:rPr lang="en-US" dirty="0" err="1"/>
              <a:t>editHistory.empty</a:t>
            </a:r>
            <a:r>
              <a:rPr lang="en-US" dirty="0"/>
              <a:t>()) {</a:t>
            </a:r>
          </a:p>
          <a:p>
            <a:r>
              <a:rPr lang="en-US" dirty="0"/>
              <a:t>                content = </a:t>
            </a:r>
            <a:r>
              <a:rPr lang="en-US" dirty="0" err="1"/>
              <a:t>editHistory.top</a:t>
            </a:r>
            <a:r>
              <a:rPr lang="en-US" dirty="0"/>
              <a:t>();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content = "";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string </a:t>
            </a:r>
            <a:r>
              <a:rPr lang="en-US" dirty="0" err="1"/>
              <a:t>getContent</a:t>
            </a:r>
            <a:r>
              <a:rPr lang="en-US" dirty="0"/>
              <a:t>() const {</a:t>
            </a:r>
          </a:p>
          <a:p>
            <a:r>
              <a:rPr lang="en-US" dirty="0"/>
              <a:t>        return content;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8C301-596C-C4CF-9E68-0A9D46A9D3DB}"/>
              </a:ext>
            </a:extLst>
          </p:cNvPr>
          <p:cNvSpPr txBox="1"/>
          <p:nvPr/>
        </p:nvSpPr>
        <p:spPr>
          <a:xfrm>
            <a:off x="6018028" y="0"/>
            <a:ext cx="62696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TextEditor</a:t>
            </a:r>
            <a:r>
              <a:rPr lang="en-US" dirty="0"/>
              <a:t> editor;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editor.insertText</a:t>
            </a:r>
            <a:r>
              <a:rPr lang="en-US" dirty="0"/>
              <a:t>("Hello, ");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"Content: " &lt;&lt; </a:t>
            </a:r>
            <a:r>
              <a:rPr lang="en-US" dirty="0" err="1"/>
              <a:t>editor.getContent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editor.insertText</a:t>
            </a:r>
            <a:r>
              <a:rPr lang="en-US" dirty="0"/>
              <a:t>("World!");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"Content: " &lt;&lt; </a:t>
            </a:r>
            <a:r>
              <a:rPr lang="en-US" dirty="0" err="1"/>
              <a:t>editor.getContent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editor.undo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"Content after undo: " &lt;&lt; </a:t>
            </a:r>
            <a:r>
              <a:rPr lang="en-US" dirty="0" err="1"/>
              <a:t>editor.getContent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63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Derived container-  </a:t>
            </a:r>
            <a:r>
              <a:rPr lang="en-US" sz="2904" dirty="0">
                <a:solidFill>
                  <a:srgbClr val="FF0000"/>
                </a:solidFill>
                <a:latin typeface="Söhne"/>
              </a:rPr>
              <a:t>queue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6016597" cy="64356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Söhne"/>
              </a:rPr>
              <a:t>queue </a:t>
            </a:r>
            <a:r>
              <a:rPr lang="en-US" b="1" dirty="0">
                <a:latin typeface="Söhne"/>
              </a:rPr>
              <a:t>Container Adapter:</a:t>
            </a:r>
            <a:endParaRPr lang="en-US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Specialized interface for First-In, First-Out (FIFO) operations.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Built on top of existing containers.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FIFO Behavior: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First element inserted is the first to be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Container Choice: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Can use a deque or a list as the underlying container.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FF0000"/>
                </a:solidFill>
                <a:latin typeface="Söhne"/>
              </a:rPr>
              <a:t>1. push()</a:t>
            </a:r>
          </a:p>
          <a:p>
            <a:pPr lvl="2"/>
            <a:r>
              <a:rPr lang="en-US" sz="1634" dirty="0">
                <a:latin typeface="Söhne"/>
              </a:rPr>
              <a:t>Adds an element to the back of the queue.</a:t>
            </a:r>
          </a:p>
          <a:p>
            <a:pPr lvl="2"/>
            <a:endParaRPr lang="en-US" sz="1634" dirty="0">
              <a:latin typeface="Söhne"/>
            </a:endParaRPr>
          </a:p>
          <a:p>
            <a:pPr lvl="2"/>
            <a:r>
              <a:rPr lang="en-US" sz="1634" b="1" dirty="0" err="1">
                <a:latin typeface="Söhne"/>
              </a:rPr>
              <a:t>myQueue.push</a:t>
            </a:r>
            <a:r>
              <a:rPr lang="en-US" sz="1634" b="1" dirty="0">
                <a:latin typeface="Söhne"/>
              </a:rPr>
              <a:t>(value);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FF0000"/>
                </a:solidFill>
                <a:latin typeface="Söhne"/>
              </a:rPr>
              <a:t>2. pop()</a:t>
            </a:r>
          </a:p>
          <a:p>
            <a:pPr lvl="2"/>
            <a:r>
              <a:rPr lang="en-US" sz="1634" dirty="0">
                <a:latin typeface="Söhne"/>
              </a:rPr>
              <a:t>Removes the front element from the queue.</a:t>
            </a:r>
          </a:p>
          <a:p>
            <a:pPr lvl="2"/>
            <a:endParaRPr lang="en-US" sz="1634" dirty="0">
              <a:latin typeface="Söhne"/>
            </a:endParaRPr>
          </a:p>
          <a:p>
            <a:pPr lvl="2"/>
            <a:r>
              <a:rPr lang="en-US" sz="1634" b="1" dirty="0" err="1">
                <a:latin typeface="Söhne"/>
              </a:rPr>
              <a:t>myQueue.pop</a:t>
            </a:r>
            <a:r>
              <a:rPr lang="en-US" sz="1634" b="1" dirty="0">
                <a:latin typeface="Söhne"/>
              </a:rPr>
              <a:t>();</a:t>
            </a:r>
          </a:p>
          <a:p>
            <a:pPr lvl="2"/>
            <a:endParaRPr lang="en-US" sz="1634" dirty="0"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FF0000"/>
                </a:solidFill>
                <a:latin typeface="Söhne"/>
              </a:rPr>
              <a:t>3. front()</a:t>
            </a:r>
          </a:p>
          <a:p>
            <a:pPr lvl="1" algn="l"/>
            <a:r>
              <a:rPr lang="en-US" sz="1634" dirty="0">
                <a:latin typeface="Söhne"/>
              </a:rPr>
              <a:t>Accesses the front element without removing it.</a:t>
            </a:r>
          </a:p>
          <a:p>
            <a:pPr lvl="1" algn="l"/>
            <a:r>
              <a:rPr lang="en-US" sz="1634" dirty="0">
                <a:latin typeface="Söhne"/>
              </a:rPr>
              <a:t>	</a:t>
            </a:r>
            <a:endParaRPr lang="en-US" sz="1634" b="1" dirty="0">
              <a:latin typeface="Söhne"/>
            </a:endParaRPr>
          </a:p>
          <a:p>
            <a:pPr lvl="1" algn="l"/>
            <a:r>
              <a:rPr lang="en-US" sz="1634" b="1" dirty="0">
                <a:latin typeface="Söhne"/>
              </a:rPr>
              <a:t>    </a:t>
            </a:r>
            <a:r>
              <a:rPr lang="en-US" sz="1634" b="1" dirty="0" err="1">
                <a:latin typeface="Söhne"/>
              </a:rPr>
              <a:t>DataType</a:t>
            </a:r>
            <a:r>
              <a:rPr lang="en-US" sz="1634" b="1" dirty="0">
                <a:latin typeface="Söhne"/>
              </a:rPr>
              <a:t> </a:t>
            </a:r>
            <a:r>
              <a:rPr lang="en-US" sz="1634" b="1" dirty="0" err="1">
                <a:latin typeface="Söhne"/>
              </a:rPr>
              <a:t>frontElement</a:t>
            </a:r>
            <a:r>
              <a:rPr lang="en-US" sz="1634" b="1" dirty="0">
                <a:latin typeface="Söhne"/>
              </a:rPr>
              <a:t> = </a:t>
            </a:r>
            <a:r>
              <a:rPr lang="en-US" sz="1634" b="1" dirty="0" err="1">
                <a:latin typeface="Söhne"/>
              </a:rPr>
              <a:t>myQueue.front</a:t>
            </a:r>
            <a:r>
              <a:rPr lang="en-US" sz="1634" b="1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6198295" y="559535"/>
            <a:ext cx="6114570" cy="612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&lt;queue&gt;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queue&lt;int&gt; q;</a:t>
            </a:r>
          </a:p>
          <a:p>
            <a:endParaRPr lang="en-US" sz="1634" dirty="0"/>
          </a:p>
          <a:p>
            <a:r>
              <a:rPr lang="en-US" sz="1634" dirty="0"/>
              <a:t>    // push()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q.push</a:t>
            </a:r>
            <a:r>
              <a:rPr lang="en-US" sz="1634" dirty="0"/>
              <a:t>(10);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q.push</a:t>
            </a:r>
            <a:r>
              <a:rPr lang="en-US" sz="1634" dirty="0"/>
              <a:t>(20);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q.push</a:t>
            </a:r>
            <a:r>
              <a:rPr lang="en-US" sz="1634" dirty="0"/>
              <a:t>(30);</a:t>
            </a:r>
          </a:p>
          <a:p>
            <a:endParaRPr lang="en-US" sz="1634" dirty="0"/>
          </a:p>
          <a:p>
            <a:r>
              <a:rPr lang="en-US" sz="1634" dirty="0"/>
              <a:t>    // front()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"Front element: " &lt;&lt; </a:t>
            </a:r>
            <a:r>
              <a:rPr lang="en-US" sz="1634" dirty="0" err="1"/>
              <a:t>q.front</a:t>
            </a:r>
            <a:r>
              <a:rPr lang="en-US" sz="1634" dirty="0"/>
              <a:t>() &lt;&lt; std::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q.pop</a:t>
            </a:r>
            <a:r>
              <a:rPr lang="en-US" sz="1634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// Display remaining elements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"Remaining elements: ";</a:t>
            </a:r>
          </a:p>
          <a:p>
            <a:r>
              <a:rPr lang="en-US" sz="1634" dirty="0"/>
              <a:t>    while (!</a:t>
            </a:r>
            <a:r>
              <a:rPr lang="en-US" sz="1634" dirty="0" err="1"/>
              <a:t>q.empty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</a:t>
            </a:r>
            <a:r>
              <a:rPr lang="en-US" sz="1634" dirty="0" err="1"/>
              <a:t>q.front</a:t>
            </a:r>
            <a:r>
              <a:rPr lang="en-US" sz="1634" dirty="0"/>
              <a:t>() &lt;&lt; " ";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q.pop</a:t>
            </a:r>
            <a:r>
              <a:rPr lang="en-US" sz="1634" dirty="0"/>
              <a:t>();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53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A7721E-F39F-FD5C-2392-812EBF4FF3E4}"/>
              </a:ext>
            </a:extLst>
          </p:cNvPr>
          <p:cNvSpPr txBox="1"/>
          <p:nvPr/>
        </p:nvSpPr>
        <p:spPr>
          <a:xfrm>
            <a:off x="167463" y="-75648"/>
            <a:ext cx="609777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//Online Order Processing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&lt;queue&gt;</a:t>
            </a:r>
          </a:p>
          <a:p>
            <a:r>
              <a:rPr lang="en-US" dirty="0"/>
              <a:t>class </a:t>
            </a:r>
            <a:r>
              <a:rPr lang="en-US" b="1" dirty="0"/>
              <a:t>Order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string item;     int quantity;</a:t>
            </a:r>
          </a:p>
          <a:p>
            <a:r>
              <a:rPr lang="en-US" dirty="0"/>
              <a:t>    Order(const std::string&amp; </a:t>
            </a:r>
            <a:r>
              <a:rPr lang="en-US" dirty="0" err="1"/>
              <a:t>i</a:t>
            </a:r>
            <a:r>
              <a:rPr lang="en-US" dirty="0"/>
              <a:t>, int q) : item(</a:t>
            </a:r>
            <a:r>
              <a:rPr lang="en-US" dirty="0" err="1"/>
              <a:t>i</a:t>
            </a:r>
            <a:r>
              <a:rPr lang="en-US" dirty="0"/>
              <a:t>), quantity(q) {}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OrderProcessor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dirty="0"/>
              <a:t>public:    </a:t>
            </a:r>
            <a:r>
              <a:rPr lang="en-US" b="1" dirty="0"/>
              <a:t>queue&lt;Order&gt; </a:t>
            </a:r>
            <a:r>
              <a:rPr lang="en-US" b="1" dirty="0" err="1"/>
              <a:t>orderQueue</a:t>
            </a:r>
            <a:r>
              <a:rPr lang="en-US" dirty="0"/>
              <a:t>;</a:t>
            </a:r>
          </a:p>
          <a:p>
            <a:r>
              <a:rPr lang="en-US" b="1" dirty="0"/>
              <a:t> void </a:t>
            </a:r>
            <a:r>
              <a:rPr lang="en-US" b="1" dirty="0" err="1"/>
              <a:t>placeOrder</a:t>
            </a:r>
            <a:r>
              <a:rPr lang="en-US" b="1" dirty="0"/>
              <a:t>(const Order&amp; order)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orderQueue.push</a:t>
            </a:r>
            <a:r>
              <a:rPr lang="en-US" dirty="0"/>
              <a:t>(order);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"Order placed: " &lt;&lt; </a:t>
            </a:r>
            <a:r>
              <a:rPr lang="en-US" dirty="0" err="1"/>
              <a:t>order.quantity</a:t>
            </a:r>
            <a:r>
              <a:rPr lang="en-US" dirty="0"/>
              <a:t> &lt;&lt; "x " &lt;&lt; </a:t>
            </a:r>
            <a:r>
              <a:rPr lang="en-US" dirty="0" err="1"/>
              <a:t>order.item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</a:t>
            </a:r>
            <a:r>
              <a:rPr lang="en-US" b="1" dirty="0"/>
              <a:t> void </a:t>
            </a:r>
            <a:r>
              <a:rPr lang="en-US" b="1" dirty="0" err="1"/>
              <a:t>processOrders</a:t>
            </a:r>
            <a:r>
              <a:rPr lang="en-US" b="1" dirty="0"/>
              <a:t>()</a:t>
            </a:r>
            <a:r>
              <a:rPr lang="en-US" dirty="0"/>
              <a:t> {</a:t>
            </a:r>
          </a:p>
          <a:p>
            <a:r>
              <a:rPr lang="en-US" dirty="0"/>
              <a:t>        while (!</a:t>
            </a:r>
            <a:r>
              <a:rPr lang="en-US" dirty="0" err="1"/>
              <a:t>orderQueue.empty</a:t>
            </a:r>
            <a:r>
              <a:rPr lang="en-US" dirty="0"/>
              <a:t>()) {</a:t>
            </a:r>
          </a:p>
          <a:p>
            <a:r>
              <a:rPr lang="en-US" dirty="0"/>
              <a:t>            Order </a:t>
            </a:r>
            <a:r>
              <a:rPr lang="en-US" dirty="0" err="1"/>
              <a:t>currentOrder</a:t>
            </a:r>
            <a:r>
              <a:rPr lang="en-US" dirty="0"/>
              <a:t> = </a:t>
            </a:r>
            <a:r>
              <a:rPr lang="en-US" dirty="0" err="1"/>
              <a:t>orderQueue.front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orderQueue.pop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"Processing order: " &lt;&lt; </a:t>
            </a:r>
            <a:r>
              <a:rPr lang="en-US" dirty="0" err="1"/>
              <a:t>currentOrder.quantity</a:t>
            </a:r>
            <a:r>
              <a:rPr lang="en-US" dirty="0"/>
              <a:t> &lt;&lt; "x " &lt;&lt; </a:t>
            </a:r>
            <a:r>
              <a:rPr lang="en-US" dirty="0" err="1"/>
              <a:t>currentOrder.item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"All orders processed."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};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6A4E9-79D2-617A-FD56-E2D1D929E315}"/>
              </a:ext>
            </a:extLst>
          </p:cNvPr>
          <p:cNvSpPr txBox="1"/>
          <p:nvPr/>
        </p:nvSpPr>
        <p:spPr>
          <a:xfrm>
            <a:off x="6265235" y="-75648"/>
            <a:ext cx="59267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endParaRPr lang="en-US" dirty="0"/>
          </a:p>
          <a:p>
            <a:r>
              <a:rPr lang="en-US" dirty="0" err="1"/>
              <a:t>OrderProcessor</a:t>
            </a:r>
            <a:r>
              <a:rPr lang="en-US" dirty="0"/>
              <a:t> processor;</a:t>
            </a:r>
          </a:p>
          <a:p>
            <a:endParaRPr lang="en-US" dirty="0"/>
          </a:p>
          <a:p>
            <a:r>
              <a:rPr lang="en-US" dirty="0"/>
              <a:t>    // Simulate online orders</a:t>
            </a:r>
          </a:p>
          <a:p>
            <a:r>
              <a:rPr lang="en-US" dirty="0"/>
              <a:t>    </a:t>
            </a:r>
            <a:r>
              <a:rPr lang="en-US" dirty="0" err="1"/>
              <a:t>processor.placeOrder</a:t>
            </a:r>
            <a:r>
              <a:rPr lang="en-US" dirty="0"/>
              <a:t>(Order("T-shirt", 2));</a:t>
            </a:r>
          </a:p>
          <a:p>
            <a:r>
              <a:rPr lang="en-US" dirty="0"/>
              <a:t>    </a:t>
            </a:r>
            <a:r>
              <a:rPr lang="en-US" dirty="0" err="1"/>
              <a:t>processor.placeOrder</a:t>
            </a:r>
            <a:r>
              <a:rPr lang="en-US" dirty="0"/>
              <a:t>(Order("Book", 1));</a:t>
            </a:r>
          </a:p>
          <a:p>
            <a:r>
              <a:rPr lang="en-US" dirty="0"/>
              <a:t>    </a:t>
            </a:r>
            <a:r>
              <a:rPr lang="en-US" dirty="0" err="1"/>
              <a:t>processor.placeOrder</a:t>
            </a:r>
            <a:r>
              <a:rPr lang="en-US" dirty="0"/>
              <a:t>(Order("Headphones", 1));</a:t>
            </a:r>
          </a:p>
          <a:p>
            <a:endParaRPr lang="en-US" dirty="0"/>
          </a:p>
          <a:p>
            <a:r>
              <a:rPr lang="en-US" dirty="0"/>
              <a:t>    // Process orders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"Processing orders:"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processor.processOrders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72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Derived container-  </a:t>
            </a:r>
            <a:r>
              <a:rPr lang="en-US" sz="2904" dirty="0" err="1">
                <a:latin typeface="Söhne"/>
              </a:rPr>
              <a:t>priority_queue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6016597" cy="6153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  <a:latin typeface="Söhne"/>
              </a:rPr>
              <a:t>priority_queue</a:t>
            </a:r>
            <a:endParaRPr lang="en-US" sz="1634" b="1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Specialized interface for a priority queue.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Built on top of an existing container (usually a vector).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endParaRPr lang="en-US" sz="1634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Priority Queue: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Elements are dequeued based on priority.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Container Choice: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Uses a vector as the underlying container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1. push()</a:t>
            </a:r>
          </a:p>
          <a:p>
            <a:pPr lvl="2"/>
            <a:r>
              <a:rPr lang="en-US" sz="1634" dirty="0">
                <a:solidFill>
                  <a:srgbClr val="0F0F0F"/>
                </a:solidFill>
                <a:latin typeface="Söhne"/>
              </a:rPr>
              <a:t>Adds an element to the priority queue</a:t>
            </a:r>
          </a:p>
          <a:p>
            <a:pPr lvl="2"/>
            <a:r>
              <a:rPr lang="en-US" sz="1634" dirty="0" err="1">
                <a:latin typeface="Söhne"/>
              </a:rPr>
              <a:t>priority_queue</a:t>
            </a:r>
            <a:r>
              <a:rPr lang="en-US" sz="1634" dirty="0">
                <a:latin typeface="Söhne"/>
              </a:rPr>
              <a:t>&lt;</a:t>
            </a:r>
            <a:r>
              <a:rPr lang="en-US" sz="1634" dirty="0" err="1">
                <a:latin typeface="Söhne"/>
              </a:rPr>
              <a:t>DataType</a:t>
            </a:r>
            <a:r>
              <a:rPr lang="en-US" sz="1634" dirty="0">
                <a:latin typeface="Söhne"/>
              </a:rPr>
              <a:t>&gt; </a:t>
            </a:r>
            <a:r>
              <a:rPr lang="en-US" sz="1634" dirty="0" err="1">
                <a:latin typeface="Söhne"/>
              </a:rPr>
              <a:t>myPriorityQueue</a:t>
            </a:r>
            <a:r>
              <a:rPr lang="en-US" sz="1634" dirty="0">
                <a:latin typeface="Söhne"/>
              </a:rPr>
              <a:t>;</a:t>
            </a:r>
          </a:p>
          <a:p>
            <a:pPr lvl="2"/>
            <a:r>
              <a:rPr lang="en-US" sz="1634" b="1" dirty="0" err="1">
                <a:latin typeface="Söhne"/>
              </a:rPr>
              <a:t>myPriorityQueue.push</a:t>
            </a:r>
            <a:r>
              <a:rPr lang="en-US" sz="1634" b="1" dirty="0">
                <a:latin typeface="Söhne"/>
              </a:rPr>
              <a:t>(value);</a:t>
            </a:r>
          </a:p>
          <a:p>
            <a:pPr lvl="1"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2. pop()</a:t>
            </a:r>
          </a:p>
          <a:p>
            <a:pPr lvl="2"/>
            <a:r>
              <a:rPr lang="en-US" sz="1634" dirty="0">
                <a:solidFill>
                  <a:srgbClr val="0F0F0F"/>
                </a:solidFill>
                <a:latin typeface="Söhne"/>
              </a:rPr>
              <a:t>Removes the top element (element with the highest priority) from the priority queue</a:t>
            </a:r>
          </a:p>
          <a:p>
            <a:pPr lvl="2"/>
            <a:endParaRPr lang="en-US" sz="1634" dirty="0">
              <a:latin typeface="Söhne"/>
            </a:endParaRPr>
          </a:p>
          <a:p>
            <a:pPr lvl="2"/>
            <a:r>
              <a:rPr lang="en-US" sz="1634" b="1" dirty="0" err="1">
                <a:latin typeface="Söhne"/>
              </a:rPr>
              <a:t>myPriorityQueue.pop</a:t>
            </a:r>
            <a:r>
              <a:rPr lang="en-US" sz="1634" b="1" dirty="0">
                <a:latin typeface="Söhne"/>
              </a:rPr>
              <a:t>();</a:t>
            </a:r>
          </a:p>
          <a:p>
            <a:pPr lvl="1"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3. top()</a:t>
            </a:r>
          </a:p>
          <a:p>
            <a:pPr lvl="1" algn="l"/>
            <a:r>
              <a:rPr lang="en-US" sz="1634" dirty="0">
                <a:solidFill>
                  <a:srgbClr val="0F0F0F"/>
                </a:solidFill>
                <a:latin typeface="Söhne"/>
              </a:rPr>
              <a:t>Accesses the top element (element with the highest priority) without removing it.</a:t>
            </a:r>
          </a:p>
          <a:p>
            <a:pPr lvl="1" algn="l"/>
            <a:r>
              <a:rPr lang="en-US" sz="1634" dirty="0">
                <a:latin typeface="Söhne"/>
              </a:rPr>
              <a:t>	</a:t>
            </a:r>
            <a:r>
              <a:rPr lang="en-US" sz="1634" b="1" dirty="0">
                <a:latin typeface="Söhne"/>
              </a:rPr>
              <a:t>       </a:t>
            </a:r>
            <a:r>
              <a:rPr lang="en-US" sz="1634" b="1" dirty="0" err="1">
                <a:latin typeface="Söhne"/>
              </a:rPr>
              <a:t>DataType</a:t>
            </a:r>
            <a:r>
              <a:rPr lang="en-US" sz="1634" b="1" dirty="0">
                <a:latin typeface="Söhne"/>
              </a:rPr>
              <a:t> </a:t>
            </a:r>
            <a:r>
              <a:rPr lang="en-US" sz="1634" b="1" dirty="0" err="1">
                <a:latin typeface="Söhne"/>
              </a:rPr>
              <a:t>topElement</a:t>
            </a:r>
            <a:r>
              <a:rPr lang="en-US" sz="1634" b="1" dirty="0">
                <a:latin typeface="Söhne"/>
              </a:rPr>
              <a:t> = </a:t>
            </a:r>
            <a:r>
              <a:rPr lang="en-US" sz="1634" b="1" dirty="0" err="1">
                <a:latin typeface="Söhne"/>
              </a:rPr>
              <a:t>myPriorityQueue.top</a:t>
            </a:r>
            <a:r>
              <a:rPr lang="en-US" sz="1634" b="1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6198295" y="559534"/>
            <a:ext cx="6114570" cy="637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&lt;queue&gt;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priority_queue</a:t>
            </a:r>
            <a:r>
              <a:rPr lang="en-US" sz="1634" b="1" dirty="0"/>
              <a:t>&lt;int&gt; </a:t>
            </a:r>
            <a:r>
              <a:rPr lang="en-US" sz="1634" b="1" dirty="0" err="1"/>
              <a:t>myPriorityQueue</a:t>
            </a:r>
            <a:r>
              <a:rPr lang="en-US" sz="1634" b="1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push()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myPriorityQueue.push</a:t>
            </a:r>
            <a:r>
              <a:rPr lang="en-US" sz="1634" b="1" dirty="0"/>
              <a:t>(10);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myPriorityQueue.push</a:t>
            </a:r>
            <a:r>
              <a:rPr lang="en-US" sz="1634" b="1" dirty="0"/>
              <a:t>(30);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myPriorityQueue.push</a:t>
            </a:r>
            <a:r>
              <a:rPr lang="en-US" sz="1634" b="1" dirty="0"/>
              <a:t>(20);</a:t>
            </a:r>
          </a:p>
          <a:p>
            <a:endParaRPr lang="en-US" sz="1634" dirty="0"/>
          </a:p>
          <a:p>
            <a:r>
              <a:rPr lang="en-US" sz="1634" dirty="0"/>
              <a:t>    // top()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"Top element: " &lt;&lt; </a:t>
            </a:r>
            <a:r>
              <a:rPr lang="en-US" sz="1634" b="1" dirty="0" err="1"/>
              <a:t>myPriorityQueue.top</a:t>
            </a:r>
            <a:r>
              <a:rPr lang="en-US" sz="1634" b="1" dirty="0"/>
              <a:t>()</a:t>
            </a:r>
            <a:r>
              <a:rPr lang="en-US" sz="1634" dirty="0"/>
              <a:t> &lt;&lt;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myPriorityQueue.pop</a:t>
            </a:r>
            <a:r>
              <a:rPr lang="en-US" sz="1634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// Display remaining elements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"Remaining elements: ";</a:t>
            </a:r>
          </a:p>
          <a:p>
            <a:r>
              <a:rPr lang="en-US" sz="1634" dirty="0"/>
              <a:t>    while (!</a:t>
            </a:r>
            <a:r>
              <a:rPr lang="en-US" sz="1634" dirty="0" err="1"/>
              <a:t>myPriorityQueue.empty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</a:t>
            </a:r>
            <a:r>
              <a:rPr lang="en-US" sz="1634" dirty="0" err="1"/>
              <a:t>myPriorityQueue.top</a:t>
            </a:r>
            <a:r>
              <a:rPr lang="en-US" sz="1634" dirty="0"/>
              <a:t>() &lt;&lt; " ";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myPriorityQueue.pop</a:t>
            </a:r>
            <a:r>
              <a:rPr lang="en-US" sz="1634" dirty="0"/>
              <a:t>();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4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1969</Words>
  <Application>Microsoft Office PowerPoint</Application>
  <PresentationFormat>Widescreen</PresentationFormat>
  <Paragraphs>373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euclid_circular_a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30</cp:revision>
  <dcterms:created xsi:type="dcterms:W3CDTF">2023-11-27T07:26:52Z</dcterms:created>
  <dcterms:modified xsi:type="dcterms:W3CDTF">2023-12-08T13:09:06Z</dcterms:modified>
</cp:coreProperties>
</file>